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72" r:id="rId10"/>
    <p:sldId id="271" r:id="rId11"/>
    <p:sldId id="269" r:id="rId12"/>
    <p:sldId id="270" r:id="rId13"/>
    <p:sldId id="276" r:id="rId14"/>
    <p:sldId id="277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Visual World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6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E64C-003E-5AC6-BED0-BC1048A9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C796-4639-B541-38D9-3BEEC587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Behavioral measures require a </a:t>
            </a:r>
            <a:r>
              <a:rPr lang="en-US" sz="2400" i="1" dirty="0"/>
              <a:t>linking hypothesis</a:t>
            </a:r>
          </a:p>
          <a:p>
            <a:pPr lvl="1"/>
            <a:r>
              <a:rPr lang="en-US" sz="2000" dirty="0"/>
              <a:t>Linking behavioral measures to what the brain is doing is generally quite difficult</a:t>
            </a:r>
          </a:p>
          <a:p>
            <a:pPr lvl="1"/>
            <a:r>
              <a:rPr lang="en-US" sz="2000" dirty="0"/>
              <a:t>What is the link between eye movements during VWP and what’s happening in the brain?</a:t>
            </a:r>
          </a:p>
          <a:p>
            <a:pPr lvl="1" algn="ctr"/>
            <a:endParaRPr lang="en-US" sz="2000" dirty="0"/>
          </a:p>
          <a:p>
            <a:pPr marL="0" indent="0" algn="ctr">
              <a:buNone/>
            </a:pPr>
            <a:r>
              <a:rPr lang="en-US" sz="2400" dirty="0"/>
              <a:t>Visual attention shifts as a result of comprehending an utterance. This is followed by a higher probability of a saccadic eye movement to the area of visual attention. Therefore, where a participant is looking and when saccadic eye movements begin can provide insight into online language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1DB7-B8BA-DF26-23CE-C4578245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VWP 101: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14B2-C859-C4F4-3993-385F13F7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VW experiments use similar logic and design</a:t>
            </a:r>
          </a:p>
          <a:p>
            <a:pPr lvl="1"/>
            <a:r>
              <a:rPr lang="en-US" sz="2400" dirty="0"/>
              <a:t>A visual workspace (typically pictures on a screen)</a:t>
            </a:r>
          </a:p>
          <a:p>
            <a:pPr lvl="1"/>
            <a:r>
              <a:rPr lang="en-US" sz="2400" dirty="0"/>
              <a:t>Speech (typically spoken sentence comprehension)</a:t>
            </a:r>
          </a:p>
          <a:p>
            <a:pPr lvl="1"/>
            <a:r>
              <a:rPr lang="en-US" sz="2400" dirty="0"/>
              <a:t>Eye tracking measurements (typically measures of eye looks at an object at a specified 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2F25-C13E-8200-2309-DDB73DD3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6BC-C799-E2FD-68C7-7C3CE9A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VWP 101: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7717-CD48-DE72-0BDE-D5938AD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Each picture may be referenced one or more time as language is spoken</a:t>
            </a:r>
          </a:p>
          <a:p>
            <a:r>
              <a:rPr lang="en-US" sz="2800" dirty="0"/>
              <a:t>The picture of interest at a given point in time is called the </a:t>
            </a:r>
            <a:r>
              <a:rPr lang="en-US" sz="2800" i="1" dirty="0"/>
              <a:t>target</a:t>
            </a:r>
          </a:p>
          <a:p>
            <a:r>
              <a:rPr lang="en-US" sz="2800" dirty="0"/>
              <a:t>Some pictures may be manipulated to be somehow similar to the target</a:t>
            </a:r>
          </a:p>
          <a:p>
            <a:pPr lvl="1"/>
            <a:r>
              <a:rPr lang="en-US" sz="2400" dirty="0"/>
              <a:t>These are called </a:t>
            </a:r>
            <a:r>
              <a:rPr lang="en-US" sz="2400" i="1" dirty="0"/>
              <a:t>competitors</a:t>
            </a:r>
            <a:endParaRPr lang="en-US" sz="2400" dirty="0"/>
          </a:p>
          <a:p>
            <a:pPr lvl="1"/>
            <a:r>
              <a:rPr lang="en-US" sz="2400" dirty="0"/>
              <a:t>Semantic, phonologic, shape, color, features,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800" dirty="0"/>
              <a:t>Unrelated pictures are called </a:t>
            </a:r>
            <a:r>
              <a:rPr lang="en-US" sz="2800" i="1" dirty="0"/>
              <a:t>distractors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CE68-68D0-C170-8A08-DFC59A0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C0E-0645-7ED2-03D5-558AA531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7509-99EB-DA65-5F52-84825BE9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 Types</a:t>
            </a:r>
          </a:p>
          <a:p>
            <a:pPr lvl="1"/>
            <a:r>
              <a:rPr lang="en-US" sz="2000" dirty="0"/>
              <a:t>Realistic or semirealistic</a:t>
            </a:r>
          </a:p>
          <a:p>
            <a:pPr lvl="2"/>
            <a:r>
              <a:rPr lang="en-US" sz="1800" dirty="0"/>
              <a:t>Allows us to assess how world knowledge or contextual information may affect understanding of spoken utterances</a:t>
            </a:r>
          </a:p>
          <a:p>
            <a:pPr lvl="1"/>
            <a:r>
              <a:rPr lang="en-US" sz="2000" dirty="0"/>
              <a:t>Arrays</a:t>
            </a:r>
          </a:p>
          <a:p>
            <a:pPr lvl="2"/>
            <a:r>
              <a:rPr lang="en-US" sz="1800" dirty="0"/>
              <a:t>Minimizes the impact of real world knowledge or context</a:t>
            </a:r>
          </a:p>
          <a:p>
            <a:pPr lvl="2"/>
            <a:r>
              <a:rPr lang="en-US" sz="1800" dirty="0"/>
              <a:t>Well suited for studying the activation of conceptual and lexical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4623-ECB9-0B95-F0EF-140D6BF6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488D-5069-86AC-0F4B-264683D7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9A9-6B96-49A7-6FBF-908C7BD7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Utterance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DCF07-DE6B-4A7A-2623-03DE4060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4805-B305-4D30-1789-64B8A04A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Stimulus timing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8BA00-B5D5-5545-A187-BEC6FCFA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028E-C0B2-30B7-DB4B-F2952473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58" y="2336378"/>
            <a:ext cx="4559002" cy="340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1F48E-EA99-618F-DE2D-B39B15F8F711}"/>
              </a:ext>
            </a:extLst>
          </p:cNvPr>
          <p:cNvSpPr txBox="1"/>
          <p:nvPr/>
        </p:nvSpPr>
        <p:spPr>
          <a:xfrm>
            <a:off x="778777" y="2573701"/>
            <a:ext cx="23034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eat the cake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194A9-F76D-BEDA-CEE5-CCC9BDA315DC}"/>
              </a:ext>
            </a:extLst>
          </p:cNvPr>
          <p:cNvSpPr txBox="1"/>
          <p:nvPr/>
        </p:nvSpPr>
        <p:spPr>
          <a:xfrm>
            <a:off x="8791621" y="2573701"/>
            <a:ext cx="2141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move the cake</a:t>
            </a:r>
          </a:p>
        </p:txBody>
      </p:sp>
    </p:spTree>
    <p:extLst>
      <p:ext uri="{BB962C8B-B14F-4D97-AF65-F5344CB8AC3E}">
        <p14:creationId xmlns:p14="http://schemas.microsoft.com/office/powerpoint/2010/main" val="26728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C071-87C1-5064-0817-1DF4162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Stimulus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93AD-FBEB-BFE8-E68F-E1784BE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presentation of the visual display typically begins shortly before the onset of the spoken utterance</a:t>
            </a:r>
          </a:p>
          <a:p>
            <a:endParaRPr lang="en-US" sz="2800" dirty="0"/>
          </a:p>
          <a:p>
            <a:r>
              <a:rPr lang="en-US" sz="2800" dirty="0"/>
              <a:t>Likelihood of fixating objects depends on the preview time of the stimuli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B9AB-CCA3-C613-1D46-B5A002D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73E-E883-6072-0489-EB537C9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0A4D-E5C7-2697-99AD-797C98AD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CD62C-7C7D-B8FD-886C-BA508010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D19-C704-3337-E786-E53B65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70D-A0DC-5C6F-9135-692E68A8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family of closely related experimental methods</a:t>
            </a:r>
          </a:p>
          <a:p>
            <a:pPr lvl="1"/>
            <a:r>
              <a:rPr lang="en-US" sz="2000" dirty="0"/>
              <a:t>Physical</a:t>
            </a:r>
          </a:p>
          <a:p>
            <a:pPr lvl="1"/>
            <a:r>
              <a:rPr lang="en-US" sz="2000" dirty="0"/>
              <a:t>On a screen</a:t>
            </a:r>
          </a:p>
          <a:p>
            <a:pPr lvl="1"/>
            <a:r>
              <a:rPr lang="en-US" sz="2000" dirty="0"/>
              <a:t>In VR</a:t>
            </a:r>
          </a:p>
          <a:p>
            <a:endParaRPr lang="en-US" sz="2400" dirty="0"/>
          </a:p>
          <a:p>
            <a:r>
              <a:rPr lang="en-US" sz="2400" dirty="0"/>
              <a:t>Participant eve movements are tracked while they listen to or produce language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5820-79A6-5B8D-C431-05ABE068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BD64-268B-E6CF-38C5-3C31CDB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F4DB8-8CEA-1940-F8B5-9FCF7127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Altmann 1999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456D-D081-9593-6DAA-B22AAF3E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8" y="2165318"/>
            <a:ext cx="5447482" cy="405860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80B199C-B3E7-D489-EFB3-863743BD1854}"/>
              </a:ext>
            </a:extLst>
          </p:cNvPr>
          <p:cNvSpPr/>
          <p:nvPr/>
        </p:nvSpPr>
        <p:spPr>
          <a:xfrm>
            <a:off x="451514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move the cake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6C7CBBC-FF9E-B5A9-8BF7-F49EE081E48C}"/>
              </a:ext>
            </a:extLst>
          </p:cNvPr>
          <p:cNvSpPr/>
          <p:nvPr/>
        </p:nvSpPr>
        <p:spPr>
          <a:xfrm>
            <a:off x="9249150" y="2062298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8330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77C-C2F9-364B-A6C0-1427401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DDD-049E-B816-52F2-DCFB975E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Participants were more likely to make anticipatory eye movements to the target object when the semantics of the verb were consistent with only one of the objects</a:t>
            </a:r>
          </a:p>
          <a:p>
            <a:endParaRPr lang="en-US" sz="2400" dirty="0"/>
          </a:p>
          <a:p>
            <a:r>
              <a:rPr lang="en-US" sz="2400" dirty="0"/>
              <a:t>Only cake can be eaten, all items could be 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A15E-598F-1961-E134-447E49B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5158510" y="3429000"/>
            <a:ext cx="1103745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6857999" y="3375055"/>
            <a:ext cx="992907" cy="75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56FCE-8404-02B8-4E0A-438DDA54BC64}"/>
              </a:ext>
            </a:extLst>
          </p:cNvPr>
          <p:cNvSpPr/>
          <p:nvPr/>
        </p:nvSpPr>
        <p:spPr>
          <a:xfrm>
            <a:off x="5163126" y="4913794"/>
            <a:ext cx="1159161" cy="868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9DD1-1B07-DDB6-3993-98D221B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7D2B-4B59-B823-8083-6013D25BB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major assumption of the visual world paradigm?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4A1C-C97E-2C53-A87F-D8F61838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ADFE-7A34-2D63-9A2C-A7C5F4CA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14" y="2222287"/>
            <a:ext cx="5194584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Eyetracking Lab Rotation Winter Semester 23-24 Chris Allison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Assumptions</vt:lpstr>
      <vt:lpstr>VWP 101: Assumptions</vt:lpstr>
      <vt:lpstr>VWP 101: Logic</vt:lpstr>
      <vt:lpstr>VWP 101: Terminology</vt:lpstr>
      <vt:lpstr>VWP 101: What does a trial look like?</vt:lpstr>
      <vt:lpstr>VWP 101: What does a trial look like?</vt:lpstr>
      <vt:lpstr>VWP 101: Stimulus timing</vt:lpstr>
      <vt:lpstr>VWP 101: Stimulus timing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2</cp:revision>
  <dcterms:created xsi:type="dcterms:W3CDTF">2023-10-23T09:01:52Z</dcterms:created>
  <dcterms:modified xsi:type="dcterms:W3CDTF">2023-10-24T08:57:17Z</dcterms:modified>
</cp:coreProperties>
</file>