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9" r:id="rId2"/>
    <p:sldId id="262" r:id="rId3"/>
    <p:sldId id="261" r:id="rId4"/>
    <p:sldId id="263" r:id="rId5"/>
    <p:sldId id="264" r:id="rId6"/>
    <p:sldId id="265" r:id="rId7"/>
    <p:sldId id="266" r:id="rId8"/>
    <p:sldId id="267" r:id="rId9"/>
    <p:sldId id="260" r:id="rId10"/>
    <p:sldId id="268" r:id="rId11"/>
    <p:sldId id="272" r:id="rId12"/>
    <p:sldId id="273" r:id="rId13"/>
    <p:sldId id="269" r:id="rId14"/>
    <p:sldId id="270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37051-8332-4A44-B7E5-FF79E87E812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6AACE-8658-4AF7-A59D-5458F445A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5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041A-534C-485A-9850-09A0E2BEF2BD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10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0EC2-F252-4D4B-8078-CCDA5726674C}" type="datetime1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2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0CAF-E46C-4B7D-8C22-2C2A4385A930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31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5EED-4565-4A89-BD52-7A5AEA49D550}" type="datetime1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94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C167-D8EB-437D-881E-68598FE49B77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10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7C06-9741-4689-A8BB-DA7418EBD938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2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AF4C-7E85-4433-91D4-C9176E376578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9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ADB9D-0D7F-4B34-868C-8420B42CA120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9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B1AB-8665-4158-AB9E-16A21F056BC4}" type="datetime1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6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F5B08-5D4B-4799-89D4-82BA3C0D1CB5}" type="datetime1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4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A31F-640D-4983-B742-87A8B362B37C}" type="datetime1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6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7E0F-6EF8-444F-96C1-43EAAE09AD36}" type="datetime1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4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F11D-0AA5-45E9-9641-3385DF52E93D}" type="datetime1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C7B53B2-5972-44EE-87C6-BEDA34CCA02D}" type="datetime1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CE8F2EE-BA63-42C0-9BA4-BA622DF20B3E}" type="datetime1">
              <a:rPr lang="en-US" smtClean="0"/>
              <a:t>10/23/2023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089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yMjvjw_LRHU?feature=oembe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618D8-8FE0-112C-6180-8BDAE99981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Eyetracking</a:t>
            </a:r>
            <a:r>
              <a:rPr lang="en-US" dirty="0"/>
              <a:t> Lab Rotation</a:t>
            </a:r>
            <a:br>
              <a:rPr lang="en-US" dirty="0"/>
            </a:br>
            <a:r>
              <a:rPr lang="en-US" dirty="0"/>
              <a:t>Winter Semester 23-24</a:t>
            </a:r>
            <a:br>
              <a:rPr lang="en-US" dirty="0"/>
            </a:br>
            <a:r>
              <a:rPr lang="en-US" dirty="0"/>
              <a:t>Chris Allison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04B3F-1C45-2FBD-3708-A1EAAB240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031176"/>
          </a:xfrm>
        </p:spPr>
        <p:txBody>
          <a:bodyPr>
            <a:normAutofit/>
          </a:bodyPr>
          <a:lstStyle/>
          <a:p>
            <a:r>
              <a:rPr lang="en-US" sz="4400" dirty="0"/>
              <a:t>Introduction to Prediction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D88C4-8A5F-F4CB-0CFB-E75F660A8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48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2927-16CE-BBBC-1C71-A454E452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101: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F1C68-B0E0-89D6-911A-1BB70C566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600" dirty="0"/>
              <a:t>Prediction</a:t>
            </a:r>
          </a:p>
          <a:p>
            <a:pPr marL="0" indent="0" algn="ctr">
              <a:buNone/>
            </a:pPr>
            <a:r>
              <a:rPr lang="en-US" sz="3600" dirty="0"/>
              <a:t>Top-down processing</a:t>
            </a:r>
          </a:p>
          <a:p>
            <a:pPr marL="0" indent="0" algn="ctr">
              <a:buNone/>
            </a:pPr>
            <a:r>
              <a:rPr lang="en-US" sz="3600" dirty="0"/>
              <a:t>Expectation</a:t>
            </a:r>
          </a:p>
          <a:p>
            <a:pPr marL="0" indent="0" algn="ctr">
              <a:buNone/>
            </a:pPr>
            <a:r>
              <a:rPr lang="en-US" sz="3600" dirty="0"/>
              <a:t>Anticipation</a:t>
            </a:r>
          </a:p>
          <a:p>
            <a:pPr marL="0" indent="0" algn="ctr">
              <a:buNone/>
            </a:pPr>
            <a:r>
              <a:rPr lang="en-US" sz="3600" dirty="0"/>
              <a:t>Context effects</a:t>
            </a:r>
          </a:p>
          <a:p>
            <a:pPr marL="0" indent="0" algn="ctr">
              <a:buNone/>
            </a:pPr>
            <a:r>
              <a:rPr lang="en-US" sz="3600" dirty="0"/>
              <a:t>Priming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F95B2-5288-CE03-23A2-52A23617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38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771E-6F15-601C-4A69-A9657D77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Priming vs Predicting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3A324-EA7C-B0CC-8D4F-09AE6B18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Is uncooked salt harmful for the human body? | The Times of India">
            <a:extLst>
              <a:ext uri="{FF2B5EF4-FFF2-40B4-BE49-F238E27FC236}">
                <a16:creationId xmlns:a16="http://schemas.microsoft.com/office/drawing/2014/main" id="{EE68FFEE-773C-8833-7E20-E87B5C0C5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8988" y="2291128"/>
            <a:ext cx="4128855" cy="309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B61F1C-B56E-505A-8572-BBCECA2F3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852" y="2303792"/>
            <a:ext cx="4613653" cy="307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32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09CE3-2D20-73E1-DE2C-6EAAF7C03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Priming vs Predicting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22379-DF1E-E20B-360D-2100E949A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Can you pass the salt and ______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23B95-F300-ED8B-DE08-7932373D4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11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2927-16CE-BBBC-1C71-A454E452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101: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F1C68-B0E0-89D6-911A-1BB70C566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All of these involve the use of previous knowledge/experience to facilitate the processing of upcoming information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F95B2-5288-CE03-23A2-52A23617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62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6F9F-9CB3-639C-14DD-3E0EADF9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101: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D21BB-6128-88B9-E13D-789E49D3A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Prediction is about the future</a:t>
            </a:r>
          </a:p>
          <a:p>
            <a:r>
              <a:rPr lang="en-US" sz="2800" dirty="0"/>
              <a:t>The definition must be inclusive and not arbitrarily exclude phenomena that are clearly about the future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5FA63-70EA-9EBD-CABF-6524EB06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5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6596-F4E9-BF40-1E12-DDFEF3352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101: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5521F-E4B1-FE5A-ECC9-27BB629A7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Prediction is the conscious or subconscious use of information from previous experiences for the conscious or subconscious processing of information about future states of the body and environment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58D24-5DAB-55E0-FAFF-90A3E530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6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5B5A8-6F67-0CC8-3A61-6DB8C6103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101: Foundations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C65B-4771-B9B6-2361-D63F07043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What is the main idea of the predictive revolution?</a:t>
            </a:r>
          </a:p>
          <a:p>
            <a:pPr lvl="1"/>
            <a:r>
              <a:rPr lang="en-US" sz="2600" dirty="0"/>
              <a:t>The human mind is a prediction machine</a:t>
            </a:r>
          </a:p>
          <a:p>
            <a:pPr lvl="1"/>
            <a:endParaRPr lang="en-US" sz="2600" dirty="0"/>
          </a:p>
          <a:p>
            <a:r>
              <a:rPr lang="en-US" sz="2800" dirty="0"/>
              <a:t>What is some of the early evidence of predictive processing?</a:t>
            </a:r>
          </a:p>
          <a:p>
            <a:pPr lvl="1"/>
            <a:r>
              <a:rPr lang="en-US" sz="2600" dirty="0"/>
              <a:t>von Helmholtz</a:t>
            </a:r>
          </a:p>
          <a:p>
            <a:pPr lvl="1"/>
            <a:r>
              <a:rPr lang="en-US" sz="2600" dirty="0"/>
              <a:t>Perception is learned prediction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29A2A-08DC-DA24-FB77-002599571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5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1043">
            <a:extLst>
              <a:ext uri="{FF2B5EF4-FFF2-40B4-BE49-F238E27FC236}">
                <a16:creationId xmlns:a16="http://schemas.microsoft.com/office/drawing/2014/main" id="{8C1FC8BA-94E6-44F7-B346-6A2215E66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E3BE92-917C-93BD-8EE6-92570F68B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 dirty="0"/>
              <a:t>Prediction 101: Foundations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08747266-CC71-2544-5B7D-57B7C5589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The brain requires multiple cues to make sense of the size and distance of objects</a:t>
            </a:r>
          </a:p>
          <a:p>
            <a:pPr lvl="1"/>
            <a:r>
              <a:rPr lang="en-US" sz="2200" dirty="0">
                <a:solidFill>
                  <a:srgbClr val="FFFFFF"/>
                </a:solidFill>
              </a:rPr>
              <a:t>What kinds?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These cues are learned through experience</a:t>
            </a:r>
          </a:p>
        </p:txBody>
      </p:sp>
      <p:sp>
        <p:nvSpPr>
          <p:cNvPr id="1048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erception and Reality in Stereo Vision: Technological Applications |  IntechOpen">
            <a:extLst>
              <a:ext uri="{FF2B5EF4-FFF2-40B4-BE49-F238E27FC236}">
                <a16:creationId xmlns:a16="http://schemas.microsoft.com/office/drawing/2014/main" id="{49F47BDF-91D1-3A35-F308-94A25948C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3706" y="2119647"/>
            <a:ext cx="5638853" cy="260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CC94B-089A-FDF5-A799-DA6A854B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3759" y="6198379"/>
            <a:ext cx="8644320" cy="365125"/>
          </a:xfrm>
        </p:spPr>
        <p:txBody>
          <a:bodyPr/>
          <a:lstStyle/>
          <a:p>
            <a:r>
              <a:rPr lang="en-US" dirty="0"/>
              <a:t>https://www.intechopen.com/chapters/16472</a:t>
            </a:r>
          </a:p>
        </p:txBody>
      </p:sp>
    </p:spTree>
    <p:extLst>
      <p:ext uri="{BB962C8B-B14F-4D97-AF65-F5344CB8AC3E}">
        <p14:creationId xmlns:p14="http://schemas.microsoft.com/office/powerpoint/2010/main" val="1433978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EA19B-C5F5-C317-4E3A-075090BDD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Prediction 101: Foundations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0D654-1BB5-4EC6-3DA4-692B18581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13000"/>
            <a:ext cx="7052733" cy="363220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Prior knowledge shapes what we see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Top-down processing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The brain (top) sends information  (down) to the sensory system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Consequence of how the mind anticipates input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14AAAD-DC29-430D-5716-B8D8CD2383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87" r="-1" b="18816"/>
          <a:stretch/>
        </p:blipFill>
        <p:spPr>
          <a:xfrm>
            <a:off x="8470370" y="2413000"/>
            <a:ext cx="2913062" cy="1731885"/>
          </a:xfrm>
          <a:prstGeom prst="roundRect">
            <a:avLst>
              <a:gd name="adj" fmla="val 5343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F42FE-9FD8-65BE-2A2B-E2AC791D9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30700" y="6041362"/>
            <a:ext cx="4765134" cy="365125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kern="1200"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9804A7-9179-AFE5-5A80-306988F403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893" r="2" b="20174"/>
          <a:stretch/>
        </p:blipFill>
        <p:spPr>
          <a:xfrm>
            <a:off x="8470369" y="4309476"/>
            <a:ext cx="2913062" cy="1731885"/>
          </a:xfrm>
          <a:prstGeom prst="roundRect">
            <a:avLst>
              <a:gd name="adj" fmla="val 5832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050472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11814-B729-9F23-F957-E380BE5D3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1328346"/>
          </a:xfrm>
        </p:spPr>
        <p:txBody>
          <a:bodyPr/>
          <a:lstStyle/>
          <a:p>
            <a:r>
              <a:rPr lang="en-US" dirty="0"/>
              <a:t>Prediction 101: Foundations</a:t>
            </a:r>
            <a:br>
              <a:rPr lang="en-US" dirty="0"/>
            </a:br>
            <a:r>
              <a:rPr lang="en-US" dirty="0"/>
              <a:t>How did we get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65671-139E-C9A5-352D-E2547920D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bottleneck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AD4CD-3A6F-5B13-1EF7-458FFCDD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68015C-B5D1-449F-D910-89BB1E4A5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846832"/>
            <a:ext cx="5103044" cy="238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70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DF88F-F8D3-DD0F-A20B-6792AAB5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Prediction 101: Foundations</a:t>
            </a:r>
            <a:br>
              <a:rPr lang="en-US" sz="3100" dirty="0"/>
            </a:br>
            <a:r>
              <a:rPr lang="en-US" sz="3100" dirty="0"/>
              <a:t>How did we get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72653-7ECA-309E-8958-6C5C58870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506" y="2342426"/>
            <a:ext cx="4460297" cy="3912386"/>
          </a:xfrm>
        </p:spPr>
        <p:txBody>
          <a:bodyPr>
            <a:normAutofit/>
          </a:bodyPr>
          <a:lstStyle/>
          <a:p>
            <a:r>
              <a:rPr lang="en-US" dirty="0"/>
              <a:t>Perception-action cycle</a:t>
            </a:r>
          </a:p>
          <a:p>
            <a:pPr lvl="1"/>
            <a:r>
              <a:rPr lang="en-US" sz="1800" dirty="0"/>
              <a:t>Perception supports action</a:t>
            </a:r>
          </a:p>
          <a:p>
            <a:pPr lvl="1"/>
            <a:r>
              <a:rPr lang="en-US" sz="1800" dirty="0"/>
              <a:t>The brain makes sense of the world by creating and testing hypotheses about the world</a:t>
            </a:r>
          </a:p>
          <a:p>
            <a:pPr lvl="1"/>
            <a:r>
              <a:rPr lang="en-US" sz="1800" dirty="0"/>
              <a:t>Our brains make prediction based on previous experience</a:t>
            </a:r>
          </a:p>
          <a:p>
            <a:pPr lvl="1"/>
            <a:r>
              <a:rPr lang="en-US" sz="1800" dirty="0"/>
              <a:t>The result either reinforces the existing schema or begins the creation of a new one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D0E17-B80C-9228-5780-583EF6474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0001" y="6254812"/>
            <a:ext cx="7462472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28A0D3-B853-28F3-D2F3-06A52CC09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209" y="2510712"/>
            <a:ext cx="6899135" cy="363929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39372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E8D5E-B3A1-ABBD-03B3-69AE476B2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Online Media 4" title="The Neuroscience of Perception">
            <a:hlinkClick r:id="" action="ppaction://media"/>
            <a:extLst>
              <a:ext uri="{FF2B5EF4-FFF2-40B4-BE49-F238E27FC236}">
                <a16:creationId xmlns:a16="http://schemas.microsoft.com/office/drawing/2014/main" id="{E65AECB2-00E2-5C85-8B58-14D82B82356E}"/>
              </a:ext>
            </a:extLst>
          </p:cNvPr>
          <p:cNvPicPr>
            <a:picLocks noGrp="1" noRot="1" noChangeAspect="1"/>
          </p:cNvPicPr>
          <p:nvPr>
            <p:ph idx="4294967295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0743" y="265706"/>
            <a:ext cx="11870513" cy="632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8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8EB831-2F73-9E3F-0E01-44E3A1F7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Prediction 101: Foundations</a:t>
            </a:r>
            <a:br>
              <a:rPr lang="en-US" sz="4000" dirty="0"/>
            </a:br>
            <a:r>
              <a:rPr lang="en-US" sz="4000" dirty="0"/>
              <a:t>How did we get here?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8626C-FA05-1865-789C-30685AFFE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predictive brain is an elegant and possibly unifying theory that can combine cognition and behavior</a:t>
            </a: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12C51F-A5C6-DE33-C511-E49575E46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11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5B5A8-6F67-0CC8-3A61-6DB8C6103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101: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C65B-4771-B9B6-2361-D63F07043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What is prediction?</a:t>
            </a:r>
          </a:p>
          <a:p>
            <a:endParaRPr lang="en-US" sz="2800" dirty="0"/>
          </a:p>
          <a:p>
            <a:r>
              <a:rPr lang="en-US" sz="2800" dirty="0"/>
              <a:t>What isn’t prediction?</a:t>
            </a:r>
          </a:p>
          <a:p>
            <a:endParaRPr lang="en-US" sz="2800" dirty="0"/>
          </a:p>
          <a:p>
            <a:r>
              <a:rPr lang="en-US" sz="2800" dirty="0"/>
              <a:t>Why is prediction useful for language comprehension?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7E83AA-B2C5-EAA1-B0A2-054886DAF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41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Microsoft Office PowerPoint</Application>
  <PresentationFormat>Widescreen</PresentationFormat>
  <Paragraphs>57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Century Gothic</vt:lpstr>
      <vt:lpstr>Courier New</vt:lpstr>
      <vt:lpstr>Wingdings 2</vt:lpstr>
      <vt:lpstr>Quotable</vt:lpstr>
      <vt:lpstr>Eyetracking Lab Rotation Winter Semester 23-24 Chris Allison</vt:lpstr>
      <vt:lpstr>Prediction 101: Foundations</vt:lpstr>
      <vt:lpstr>Prediction 101: Foundations</vt:lpstr>
      <vt:lpstr>Prediction 101: Foundations</vt:lpstr>
      <vt:lpstr>Prediction 101: Foundations How did we get here?</vt:lpstr>
      <vt:lpstr>Prediction 101: Foundations How did we get here?</vt:lpstr>
      <vt:lpstr>PowerPoint Presentation</vt:lpstr>
      <vt:lpstr>Prediction 101: Foundations How did we get here?</vt:lpstr>
      <vt:lpstr>Prediction 101: Definitions</vt:lpstr>
      <vt:lpstr>Prediction 101: Definitions</vt:lpstr>
      <vt:lpstr>Priming vs Predicting</vt:lpstr>
      <vt:lpstr>Priming vs Predicting</vt:lpstr>
      <vt:lpstr>Prediction 101: Definitions</vt:lpstr>
      <vt:lpstr>Prediction 101: Definitions</vt:lpstr>
      <vt:lpstr>Prediction 101: Definitions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Eyetracking Lab Rotation Winter Semester 23-24 Chris Allison</dc:title>
  <dc:creator>Chris Allison</dc:creator>
  <cp:lastModifiedBy>ms003584@mslic.uni-kl.de</cp:lastModifiedBy>
  <cp:revision>3</cp:revision>
  <dcterms:created xsi:type="dcterms:W3CDTF">2023-10-13T08:48:12Z</dcterms:created>
  <dcterms:modified xsi:type="dcterms:W3CDTF">2023-10-23T13:26:55Z</dcterms:modified>
</cp:coreProperties>
</file>