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41"/>
  </p:notesMasterIdLst>
  <p:handoutMasterIdLst>
    <p:handoutMasterId r:id="rId42"/>
  </p:handoutMasterIdLst>
  <p:sldIdLst>
    <p:sldId id="260" r:id="rId5"/>
    <p:sldId id="299" r:id="rId6"/>
    <p:sldId id="281" r:id="rId7"/>
    <p:sldId id="293" r:id="rId8"/>
    <p:sldId id="257" r:id="rId9"/>
    <p:sldId id="283" r:id="rId10"/>
    <p:sldId id="270" r:id="rId11"/>
    <p:sldId id="271" r:id="rId12"/>
    <p:sldId id="284" r:id="rId13"/>
    <p:sldId id="289" r:id="rId14"/>
    <p:sldId id="258" r:id="rId15"/>
    <p:sldId id="290" r:id="rId16"/>
    <p:sldId id="259" r:id="rId17"/>
    <p:sldId id="291" r:id="rId18"/>
    <p:sldId id="273" r:id="rId19"/>
    <p:sldId id="292" r:id="rId20"/>
    <p:sldId id="272" r:id="rId21"/>
    <p:sldId id="274" r:id="rId22"/>
    <p:sldId id="261" r:id="rId23"/>
    <p:sldId id="262" r:id="rId24"/>
    <p:sldId id="263" r:id="rId25"/>
    <p:sldId id="275" r:id="rId26"/>
    <p:sldId id="277" r:id="rId27"/>
    <p:sldId id="264" r:id="rId28"/>
    <p:sldId id="278" r:id="rId29"/>
    <p:sldId id="266" r:id="rId30"/>
    <p:sldId id="265" r:id="rId31"/>
    <p:sldId id="276" r:id="rId32"/>
    <p:sldId id="267" r:id="rId33"/>
    <p:sldId id="280" r:id="rId34"/>
    <p:sldId id="298" r:id="rId35"/>
    <p:sldId id="268" r:id="rId36"/>
    <p:sldId id="295" r:id="rId37"/>
    <p:sldId id="294" r:id="rId38"/>
    <p:sldId id="269" r:id="rId39"/>
    <p:sldId id="296" r:id="rId4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 autoAdjust="0"/>
    <p:restoredTop sz="84790"/>
  </p:normalViewPr>
  <p:slideViewPr>
    <p:cSldViewPr snapToGrid="0" snapToObjects="1">
      <p:cViewPr varScale="1">
        <p:scale>
          <a:sx n="54" d="100"/>
          <a:sy n="54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Image: Abstract Data Visualization – Stock Photo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E50C-F928-4FEE-B5F2-78298333CB1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C8FF-C25A-48C3-84A5-32D6A9CA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DA89-A93F-4A0D-8C33-EB442D6D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232C-7C99-4EA9-A23E-0DDA369F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A5B-0761-43CF-B43C-FD7AD095A6C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219A-8639-4054-8F26-E5212927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E6B-5085-4895-89BA-77EBD140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F9D3-EA34-4D7A-A237-B60BEF1A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4746-B266-4D7D-AF0F-4F6DC616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E831-F4D6-49A8-8DF3-2565074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B8CF-71C0-49F4-824B-17F424B62DF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3582-7668-4022-8C12-D80B9D94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AD6F-CEFC-4A26-8171-C0C79EBA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6243-7B06-43F5-98BA-A6496D69ECE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9AEB-EED4-40E1-9C40-EF654ACEBDA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20CC-8B1B-4221-A37C-081C0EB6AD2A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2E7E-1AE0-4A73-BAC7-FEFD4EECB193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4924-71DC-40D3-BB82-1D7256C5409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A0BC-CB8F-478F-8A7C-DDD3416541FC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3C2F-9DA0-408C-8E22-420CA7986BE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ison-Thompson/EMSLIntegration2019_VisualizationTutoria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c-viz.emsl.pnnl.gov/FREDA" TargetMode="External"/><Relationship Id="rId2" Type="http://schemas.openxmlformats.org/officeDocument/2006/relationships/hyperlink" Target="http://github.com/pmartR/mead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allison-thompson/EMSLIntegration2019_VisualizationTutoria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ison-thompson/EMSLIntegration2019_VisualizationTutorial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Allison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835" y="6045129"/>
            <a:ext cx="4885765" cy="8118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Lisa Bramer, Daniel Claborne, David Degnan, </a:t>
            </a:r>
          </a:p>
          <a:p>
            <a:pPr>
              <a:spcBef>
                <a:spcPts val="0"/>
              </a:spcBef>
            </a:pPr>
            <a:r>
              <a:rPr lang="en-US" dirty="0"/>
              <a:t>Rachel Richardson, and Chaevien Clendinen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D1AA-841C-4379-B177-49EA704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EAE70A3-1546-4CB7-BF3D-C0B25F4B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e_data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09C77A-4D86-4A4F-AE9F-64808502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78679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8DD9387-CA28-4158-89B8-883AA82226CC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6F14-0BC8-45DE-B7A2-D91A1E9D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e_data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7D08-CB50-4458-8A6E-7E7AEC92F8E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 rows, equal to the number of variables observed (proteins, peptides, metabolites, compounds, OTUs,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 + 1 columns, with one column for the variable identifier and n columns for n samples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51874-FCB5-4EBD-8582-B863058C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21649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3111F60-2A17-4501-9212-BED5F5369A61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5F61-04F6-4FAE-A6EC-101694DE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D1AA-841C-4379-B177-49EA704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EAE70A3-1546-4CB7-BF3D-C0B25F4B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e_meta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09C77A-4D86-4A4F-AE9F-64808502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01029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8DD9387-CA28-4158-89B8-883AA82226CC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A2C4-F102-4EAF-8749-CC98AEEE56C3}"/>
              </a:ext>
            </a:extLst>
          </p:cNvPr>
          <p:cNvSpPr/>
          <p:nvPr/>
        </p:nvSpPr>
        <p:spPr>
          <a:xfrm rot="5400000">
            <a:off x="6528044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417A63-E93A-44AB-AA13-A62195AFE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9852"/>
              </p:ext>
            </p:extLst>
          </p:nvPr>
        </p:nvGraphicFramePr>
        <p:xfrm>
          <a:off x="2389283" y="5748528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699445C-F8A9-4092-A8CE-0E082F4F3DFD}"/>
              </a:ext>
            </a:extLst>
          </p:cNvPr>
          <p:cNvSpPr/>
          <p:nvPr/>
        </p:nvSpPr>
        <p:spPr>
          <a:xfrm rot="5400000">
            <a:off x="2507171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360805-BFD1-4610-828D-2496C2AE5F78}"/>
              </a:ext>
            </a:extLst>
          </p:cNvPr>
          <p:cNvSpPr/>
          <p:nvPr/>
        </p:nvSpPr>
        <p:spPr>
          <a:xfrm>
            <a:off x="2389283" y="5750680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031F-4126-4B1A-A549-B07EDFFF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e_meta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F1C6-6154-45E6-816C-C82B7F30271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 rows, equal to the number of variables observed (proteins, peptides, metabolites, compounds, OTUs, </a:t>
            </a:r>
            <a:r>
              <a:rPr lang="en-US" dirty="0" err="1"/>
              <a:t>etc</a:t>
            </a:r>
            <a:r>
              <a:rPr lang="en-US" dirty="0"/>
              <a:t>) – this needs to be exactly the same as the identifier column in </a:t>
            </a:r>
            <a:r>
              <a:rPr lang="en-US" dirty="0" err="1"/>
              <a:t>e_data</a:t>
            </a:r>
            <a:endParaRPr lang="en-US" dirty="0"/>
          </a:p>
          <a:p>
            <a:r>
              <a:rPr lang="en-US" dirty="0"/>
              <a:t>Other columns relating extra information about the identifier, e.g.</a:t>
            </a:r>
          </a:p>
          <a:p>
            <a:pPr lvl="1"/>
            <a:r>
              <a:rPr lang="en-US" dirty="0"/>
              <a:t>Taxonomy for OTUs</a:t>
            </a:r>
          </a:p>
          <a:p>
            <a:pPr lvl="1"/>
            <a:r>
              <a:rPr lang="en-US" dirty="0"/>
              <a:t>Proteins that the peptide maps to</a:t>
            </a:r>
          </a:p>
          <a:p>
            <a:pPr lvl="1"/>
            <a:r>
              <a:rPr lang="en-US" dirty="0"/>
              <a:t>Molecular formula or compound class information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A8DE82-7EB4-48A2-AD52-B3382571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0800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8EC9317-CC18-4C70-9E31-BC208E5A686E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40325-3ACA-43C0-BF57-87199D7EB0B9}"/>
              </a:ext>
            </a:extLst>
          </p:cNvPr>
          <p:cNvSpPr/>
          <p:nvPr/>
        </p:nvSpPr>
        <p:spPr>
          <a:xfrm rot="5400000">
            <a:off x="6528044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69B35E-34D4-460C-9DD3-F547A03D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35404"/>
              </p:ext>
            </p:extLst>
          </p:nvPr>
        </p:nvGraphicFramePr>
        <p:xfrm>
          <a:off x="2389283" y="5748528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6A66117-DD8E-4AA4-B1F8-F27857A1E28D}"/>
              </a:ext>
            </a:extLst>
          </p:cNvPr>
          <p:cNvSpPr/>
          <p:nvPr/>
        </p:nvSpPr>
        <p:spPr>
          <a:xfrm rot="5400000">
            <a:off x="2507171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EA60F-C07F-4739-9825-CC818D3F0E6C}"/>
              </a:ext>
            </a:extLst>
          </p:cNvPr>
          <p:cNvSpPr/>
          <p:nvPr/>
        </p:nvSpPr>
        <p:spPr>
          <a:xfrm>
            <a:off x="2389283" y="5750680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1A2C800-745D-4476-8A02-C202EFB5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27D2-11B2-4F66-A059-D086AAC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211053-1386-4FB8-8978-D1047398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10593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2AF2-7037-4145-A3B0-80F9DAB695A6}"/>
              </a:ext>
            </a:extLst>
          </p:cNvPr>
          <p:cNvGraphicFramePr>
            <a:graphicFrameLocks noGrp="1"/>
          </p:cNvGraphicFramePr>
          <p:nvPr/>
        </p:nvGraphicFramePr>
        <p:xfrm>
          <a:off x="2389283" y="5748528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16FAC4F-5686-41FE-A166-7E3EA2AA44DF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6B764-116B-4296-B69F-7E30BB5069F2}"/>
              </a:ext>
            </a:extLst>
          </p:cNvPr>
          <p:cNvSpPr/>
          <p:nvPr/>
        </p:nvSpPr>
        <p:spPr>
          <a:xfrm rot="5400000">
            <a:off x="6528044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5D5D9-272F-4C19-8133-83A6B8205907}"/>
              </a:ext>
            </a:extLst>
          </p:cNvPr>
          <p:cNvSpPr/>
          <p:nvPr/>
        </p:nvSpPr>
        <p:spPr>
          <a:xfrm rot="5400000">
            <a:off x="2507171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A07F9-4CDE-480E-B17F-81CE925E75B7}"/>
              </a:ext>
            </a:extLst>
          </p:cNvPr>
          <p:cNvSpPr/>
          <p:nvPr/>
        </p:nvSpPr>
        <p:spPr>
          <a:xfrm>
            <a:off x="2389283" y="5750680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B4D8B3-6FC3-46B9-B629-1C404A87A976}"/>
              </a:ext>
            </a:extLst>
          </p:cNvPr>
          <p:cNvGraphicFramePr>
            <a:graphicFrameLocks noGrp="1"/>
          </p:cNvGraphicFramePr>
          <p:nvPr/>
        </p:nvGraphicFramePr>
        <p:xfrm>
          <a:off x="8483789" y="3531699"/>
          <a:ext cx="48768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88830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1864867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 Name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5748542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2548858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65759506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5217893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07D4097-3D24-452E-ADAD-5A5B6127D22A}"/>
              </a:ext>
            </a:extLst>
          </p:cNvPr>
          <p:cNvSpPr/>
          <p:nvPr/>
        </p:nvSpPr>
        <p:spPr>
          <a:xfrm>
            <a:off x="8248283" y="5717153"/>
            <a:ext cx="5701551" cy="5559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FC34E2-60F8-4938-8250-EAC4D266D13B}"/>
              </a:ext>
            </a:extLst>
          </p:cNvPr>
          <p:cNvSpPr/>
          <p:nvPr/>
        </p:nvSpPr>
        <p:spPr>
          <a:xfrm rot="5400000">
            <a:off x="8881726" y="3517535"/>
            <a:ext cx="1640098" cy="24359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83C24-809A-491A-AF0E-59EDB027DE0C}"/>
              </a:ext>
            </a:extLst>
          </p:cNvPr>
          <p:cNvSpPr/>
          <p:nvPr/>
        </p:nvSpPr>
        <p:spPr>
          <a:xfrm>
            <a:off x="8494253" y="3516137"/>
            <a:ext cx="4876800" cy="2023872"/>
          </a:xfrm>
          <a:prstGeom prst="rect">
            <a:avLst/>
          </a:prstGeom>
          <a:noFill/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E01D-7952-4AB2-916F-C0B0AA4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27D2-11B2-4F66-A059-D086AAC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DF7-60A5-47BC-9413-7EA7758B399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</p:spPr>
        <p:txBody>
          <a:bodyPr/>
          <a:lstStyle/>
          <a:p>
            <a:r>
              <a:rPr lang="en-US" dirty="0"/>
              <a:t>n rows, equal to the number of samples in the data</a:t>
            </a:r>
          </a:p>
          <a:p>
            <a:pPr lvl="1"/>
            <a:r>
              <a:rPr lang="en-US" dirty="0"/>
              <a:t>These must be the same as the column headers in </a:t>
            </a:r>
            <a:r>
              <a:rPr lang="en-US" dirty="0" err="1"/>
              <a:t>e_data</a:t>
            </a:r>
            <a:endParaRPr lang="en-US" dirty="0"/>
          </a:p>
          <a:p>
            <a:r>
              <a:rPr lang="en-US" dirty="0"/>
              <a:t>Other columns relating extra information </a:t>
            </a:r>
          </a:p>
          <a:p>
            <a:pPr marL="0" indent="0">
              <a:buNone/>
            </a:pPr>
            <a:r>
              <a:rPr lang="en-US" dirty="0"/>
              <a:t>    about the samples</a:t>
            </a:r>
          </a:p>
          <a:p>
            <a:pPr lvl="1"/>
            <a:r>
              <a:rPr lang="en-US" dirty="0"/>
              <a:t>Time of sampling</a:t>
            </a:r>
          </a:p>
          <a:p>
            <a:pPr lvl="1"/>
            <a:r>
              <a:rPr lang="en-US" dirty="0"/>
              <a:t>Treatment group</a:t>
            </a:r>
          </a:p>
          <a:p>
            <a:pPr lvl="1"/>
            <a:r>
              <a:rPr lang="en-US" dirty="0"/>
              <a:t>Replicate number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211053-1386-4FB8-8978-D1047398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63752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2AF2-7037-4145-A3B0-80F9DAB69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68719"/>
              </p:ext>
            </p:extLst>
          </p:nvPr>
        </p:nvGraphicFramePr>
        <p:xfrm>
          <a:off x="2389283" y="5748528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16FAC4F-5686-41FE-A166-7E3EA2AA44DF}"/>
              </a:ext>
            </a:extLst>
          </p:cNvPr>
          <p:cNvSpPr/>
          <p:nvPr/>
        </p:nvSpPr>
        <p:spPr>
          <a:xfrm>
            <a:off x="6410156" y="5748528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6B764-116B-4296-B69F-7E30BB5069F2}"/>
              </a:ext>
            </a:extLst>
          </p:cNvPr>
          <p:cNvSpPr/>
          <p:nvPr/>
        </p:nvSpPr>
        <p:spPr>
          <a:xfrm rot="5400000">
            <a:off x="6528044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5D5D9-272F-4C19-8133-83A6B8205907}"/>
              </a:ext>
            </a:extLst>
          </p:cNvPr>
          <p:cNvSpPr/>
          <p:nvPr/>
        </p:nvSpPr>
        <p:spPr>
          <a:xfrm rot="5400000">
            <a:off x="2507171" y="6047679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A07F9-4CDE-480E-B17F-81CE925E75B7}"/>
              </a:ext>
            </a:extLst>
          </p:cNvPr>
          <p:cNvSpPr/>
          <p:nvPr/>
        </p:nvSpPr>
        <p:spPr>
          <a:xfrm>
            <a:off x="2389283" y="5750680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B4D8B3-6FC3-46B9-B629-1C404A87A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42667"/>
              </p:ext>
            </p:extLst>
          </p:nvPr>
        </p:nvGraphicFramePr>
        <p:xfrm>
          <a:off x="8483789" y="3531699"/>
          <a:ext cx="48768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88830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1864867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 Name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5748542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2548858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65759506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5217893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07D4097-3D24-452E-ADAD-5A5B6127D22A}"/>
              </a:ext>
            </a:extLst>
          </p:cNvPr>
          <p:cNvSpPr/>
          <p:nvPr/>
        </p:nvSpPr>
        <p:spPr>
          <a:xfrm>
            <a:off x="8252585" y="5715001"/>
            <a:ext cx="5701551" cy="5559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FC34E2-60F8-4938-8250-EAC4D266D13B}"/>
              </a:ext>
            </a:extLst>
          </p:cNvPr>
          <p:cNvSpPr/>
          <p:nvPr/>
        </p:nvSpPr>
        <p:spPr>
          <a:xfrm rot="5400000">
            <a:off x="8881726" y="3517535"/>
            <a:ext cx="1640098" cy="24359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83C24-809A-491A-AF0E-59EDB027DE0C}"/>
              </a:ext>
            </a:extLst>
          </p:cNvPr>
          <p:cNvSpPr/>
          <p:nvPr/>
        </p:nvSpPr>
        <p:spPr>
          <a:xfrm>
            <a:off x="8494253" y="3516137"/>
            <a:ext cx="4876800" cy="2023872"/>
          </a:xfrm>
          <a:prstGeom prst="rect">
            <a:avLst/>
          </a:prstGeom>
          <a:noFill/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18F8B9-16E4-4670-85CC-1EEC24AA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27D2-11B2-4F66-A059-D086AAC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cnames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F85208F6-74EE-4A97-AFE7-982E9DE119C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Column identifiers are needed</a:t>
            </a:r>
          </a:p>
          <a:p>
            <a:pPr marL="0" indent="0">
              <a:buNone/>
            </a:pPr>
            <a:r>
              <a:rPr lang="en-US" dirty="0"/>
              <a:t>    from each data frame, which</a:t>
            </a:r>
          </a:p>
          <a:p>
            <a:pPr marL="0" indent="0">
              <a:buNone/>
            </a:pPr>
            <a:r>
              <a:rPr lang="en-US" dirty="0"/>
              <a:t>    enables the columns to</a:t>
            </a:r>
          </a:p>
          <a:p>
            <a:pPr marL="0" indent="0">
              <a:buNone/>
            </a:pPr>
            <a:r>
              <a:rPr lang="en-US" dirty="0"/>
              <a:t>    be in any order.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211053-1386-4FB8-8978-D1047398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64507"/>
              </p:ext>
            </p:extLst>
          </p:nvPr>
        </p:nvGraphicFramePr>
        <p:xfrm>
          <a:off x="6410156" y="5748528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2AF2-7037-4145-A3B0-80F9DAB69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88330"/>
              </p:ext>
            </p:extLst>
          </p:nvPr>
        </p:nvGraphicFramePr>
        <p:xfrm>
          <a:off x="2389283" y="5748528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B4D8B3-6FC3-46B9-B629-1C404A87A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43038"/>
              </p:ext>
            </p:extLst>
          </p:nvPr>
        </p:nvGraphicFramePr>
        <p:xfrm>
          <a:off x="8483789" y="3531699"/>
          <a:ext cx="48768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88830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1864867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 Name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5748542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2548858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65759506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521789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52224A-9624-4817-B30C-E15FC25DC7A5}"/>
              </a:ext>
            </a:extLst>
          </p:cNvPr>
          <p:cNvSpPr txBox="1"/>
          <p:nvPr/>
        </p:nvSpPr>
        <p:spPr>
          <a:xfrm>
            <a:off x="5835479" y="3886199"/>
            <a:ext cx="21651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edata_cname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F57C9-0445-4511-A521-4C84357595A3}"/>
              </a:ext>
            </a:extLst>
          </p:cNvPr>
          <p:cNvSpPr txBox="1"/>
          <p:nvPr/>
        </p:nvSpPr>
        <p:spPr>
          <a:xfrm>
            <a:off x="7401206" y="2326804"/>
            <a:ext cx="21651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fdata_cname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04634-5306-4115-916E-CD8BB09F9337}"/>
              </a:ext>
            </a:extLst>
          </p:cNvPr>
          <p:cNvSpPr txBox="1"/>
          <p:nvPr/>
        </p:nvSpPr>
        <p:spPr>
          <a:xfrm>
            <a:off x="3314808" y="4538071"/>
            <a:ext cx="21651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emeta_cname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C23E55C-C3E9-46E8-97EA-2F40766CD3C2}"/>
              </a:ext>
            </a:extLst>
          </p:cNvPr>
          <p:cNvCxnSpPr>
            <a:cxnSpLocks/>
          </p:cNvCxnSpPr>
          <p:nvPr/>
        </p:nvCxnSpPr>
        <p:spPr>
          <a:xfrm>
            <a:off x="4607859" y="5059281"/>
            <a:ext cx="632013" cy="496291"/>
          </a:xfrm>
          <a:prstGeom prst="curvedConnector3">
            <a:avLst>
              <a:gd name="adj1" fmla="val 9822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06C8759-4965-43F1-ABF8-E1EB5F2FF7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6853" y="4847223"/>
            <a:ext cx="1051681" cy="365013"/>
          </a:xfrm>
          <a:prstGeom prst="curvedConnector3">
            <a:avLst>
              <a:gd name="adj1" fmla="val 9084"/>
            </a:avLst>
          </a:prstGeom>
          <a:ln w="635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457CDD8-86E9-4B4A-B0BA-9951F70A1826}"/>
              </a:ext>
            </a:extLst>
          </p:cNvPr>
          <p:cNvCxnSpPr>
            <a:cxnSpLocks/>
          </p:cNvCxnSpPr>
          <p:nvPr/>
        </p:nvCxnSpPr>
        <p:spPr>
          <a:xfrm>
            <a:off x="8483788" y="2848015"/>
            <a:ext cx="1082583" cy="490727"/>
          </a:xfrm>
          <a:prstGeom prst="curvedConnector3">
            <a:avLst>
              <a:gd name="adj1" fmla="val 99685"/>
            </a:avLst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43D213FF-5200-42A0-854C-B0C732B1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7903EC-AE4E-44BD-BBF8-AC454191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0FF8-3C7B-4FA9-A42E-28C1E8B5E0B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as.xxData</a:t>
            </a:r>
            <a:r>
              <a:rPr lang="en-US" dirty="0"/>
              <a:t>(</a:t>
            </a:r>
            <a:r>
              <a:rPr lang="en-US" dirty="0" err="1"/>
              <a:t>e_data</a:t>
            </a:r>
            <a:r>
              <a:rPr lang="en-US" dirty="0"/>
              <a:t>, </a:t>
            </a:r>
            <a:r>
              <a:rPr lang="en-US" dirty="0" err="1"/>
              <a:t>e_meta</a:t>
            </a:r>
            <a:r>
              <a:rPr lang="en-US" dirty="0"/>
              <a:t>, </a:t>
            </a:r>
            <a:r>
              <a:rPr lang="en-US" dirty="0" err="1"/>
              <a:t>f_data</a:t>
            </a:r>
            <a:r>
              <a:rPr lang="en-US" dirty="0"/>
              <a:t>, </a:t>
            </a:r>
            <a:r>
              <a:rPr lang="en-US" sz="2400" i="1" dirty="0"/>
              <a:t>(the three data frames)</a:t>
            </a:r>
          </a:p>
          <a:p>
            <a:pPr marL="2194560" lvl="4" indent="0">
              <a:buNone/>
            </a:pPr>
            <a:r>
              <a:rPr lang="en-US" sz="2800" dirty="0" err="1"/>
              <a:t>edata_cname</a:t>
            </a:r>
            <a:r>
              <a:rPr lang="en-US" sz="2800" dirty="0"/>
              <a:t>, </a:t>
            </a:r>
            <a:r>
              <a:rPr lang="en-US" sz="2800" dirty="0" err="1"/>
              <a:t>emeta_cname</a:t>
            </a:r>
            <a:r>
              <a:rPr lang="en-US" sz="2800" dirty="0"/>
              <a:t>, </a:t>
            </a:r>
            <a:r>
              <a:rPr lang="en-US" sz="2800" dirty="0" err="1"/>
              <a:t>fdata_cname</a:t>
            </a:r>
            <a:r>
              <a:rPr lang="en-US" sz="2800" dirty="0"/>
              <a:t>, </a:t>
            </a:r>
            <a:r>
              <a:rPr lang="en-US" sz="2400" i="1" dirty="0"/>
              <a:t>(column names)</a:t>
            </a:r>
            <a:endParaRPr lang="en-US" sz="3360" i="1" dirty="0"/>
          </a:p>
          <a:p>
            <a:pPr marL="2194560" lvl="4" indent="0">
              <a:buNone/>
            </a:pPr>
            <a:r>
              <a:rPr lang="en-US" sz="3360" dirty="0"/>
              <a:t>…)</a:t>
            </a:r>
          </a:p>
          <a:p>
            <a:pPr marL="2194560" lvl="4" indent="0">
              <a:buNone/>
            </a:pPr>
            <a:endParaRPr lang="en-US" sz="336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A95260-46DA-42DE-AC3A-FB6720E4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42000"/>
              </p:ext>
            </p:extLst>
          </p:nvPr>
        </p:nvGraphicFramePr>
        <p:xfrm>
          <a:off x="2564091" y="4331208"/>
          <a:ext cx="9000381" cy="33174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23967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388514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3387900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as.pepData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as.seqData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as.peakData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as.metabData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as.compoundData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as.lipidData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as.moduleData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 err="1"/>
                        <a:t>as.isobaricpepData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76368234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D47D-500F-4CD0-8840-460E6D6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64A8-807C-4A57-83E1-E18BE303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5413338" cy="3423284"/>
          </a:xfrm>
        </p:spPr>
        <p:txBody>
          <a:bodyPr/>
          <a:lstStyle/>
          <a:p>
            <a:r>
              <a:rPr lang="en-US" sz="6000" dirty="0"/>
              <a:t>Preprocessing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AC49A-D664-4F35-B8FA-B032062C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2929-39C0-4FCB-AC0A-81785E35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F71A-9253-4B1E-8355-E5FF48200DF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Create groups of samples using up to two main effects</a:t>
            </a:r>
          </a:p>
          <a:p>
            <a:r>
              <a:rPr lang="en-US" dirty="0"/>
              <a:t>Main effects should be found in </a:t>
            </a:r>
            <a:r>
              <a:rPr lang="en-US" dirty="0" err="1"/>
              <a:t>f_data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pmartR</a:t>
            </a:r>
            <a:r>
              <a:rPr lang="en-US" dirty="0"/>
              <a:t>, can also have covariates or indicate time series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E240C-F655-4520-B545-DABAEC85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39750"/>
              </p:ext>
            </p:extLst>
          </p:nvPr>
        </p:nvGraphicFramePr>
        <p:xfrm>
          <a:off x="2438400" y="5235761"/>
          <a:ext cx="97536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Group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Moisture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Hot_Dry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Dry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Hot_Dry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Dry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Cold_Wet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Wet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E61F2-DB03-49F0-97D1-AE87DEBF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C4B21-96A2-FC40-BB4A-138F218A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9B20C-7F16-6341-A9D2-8D808142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E8572-A5A0-6B45-BA9D-58111C5F8B1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https://github.com/Allison-Thompson/EMSLIntegration2019_VisualizationTutorial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9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B898-4CB1-41AC-9026-569BF761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1D25-52FB-44DC-BB1D-C3A4F0C6BAD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Multiple filters are possible in each package</a:t>
            </a:r>
          </a:p>
          <a:p>
            <a:endParaRPr lang="en-US" dirty="0"/>
          </a:p>
          <a:p>
            <a:r>
              <a:rPr lang="en-US" dirty="0"/>
              <a:t>Variables seen once across all samples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42464E-F23A-4F18-B41A-7D868BC1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6949"/>
              </p:ext>
            </p:extLst>
          </p:nvPr>
        </p:nvGraphicFramePr>
        <p:xfrm>
          <a:off x="3657600" y="4331208"/>
          <a:ext cx="7512423" cy="32101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04141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504141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2504141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Proteomics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Taxonomic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Mass range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sz="2600" dirty="0"/>
                        <a:t>Coefficient of variation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k/a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Formula assignment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imd-anova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Abundance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Elemental composition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153D-9190-445A-A773-24AA2C6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708C-6BC9-4220-A890-FF4E8684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A511-FC8A-4A34-83BB-BEE270C9125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There are often many normalization options present and some packages offer help in choosing the best normalization method for your specific dataset</a:t>
            </a:r>
          </a:p>
          <a:p>
            <a:r>
              <a:rPr lang="en-US" dirty="0"/>
              <a:t>SPANS – implemented in both </a:t>
            </a:r>
            <a:r>
              <a:rPr lang="en-US" dirty="0" err="1"/>
              <a:t>pmartR</a:t>
            </a:r>
            <a:r>
              <a:rPr lang="en-US" dirty="0"/>
              <a:t> (for proteomics data) and (soon) </a:t>
            </a:r>
            <a:r>
              <a:rPr lang="en-US" dirty="0" err="1"/>
              <a:t>ftmsRanalysis</a:t>
            </a:r>
            <a:endParaRPr lang="en-US" dirty="0"/>
          </a:p>
          <a:p>
            <a:pPr lvl="1"/>
            <a:r>
              <a:rPr lang="en-US" dirty="0"/>
              <a:t>Determines which normalization method will introduce the least bias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9EBE99-2DFB-4146-A60C-87C4E98D7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21521"/>
              </p:ext>
            </p:extLst>
          </p:nvPr>
        </p:nvGraphicFramePr>
        <p:xfrm>
          <a:off x="3541610" y="5126126"/>
          <a:ext cx="7547180" cy="241767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2670380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Mean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CSS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Mean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MAD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TMM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Z-score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DESeq</a:t>
                      </a:r>
                      <a:r>
                        <a:rPr lang="en-US" sz="2600" dirty="0"/>
                        <a:t>-VS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Z-score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5AB81-5730-4D9F-AF92-B341DA1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C8F86-C5C3-498F-996F-E809973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5413338" cy="3423284"/>
          </a:xfrm>
        </p:spPr>
        <p:txBody>
          <a:bodyPr/>
          <a:lstStyle/>
          <a:p>
            <a:r>
              <a:rPr lang="en-US" sz="6600" dirty="0"/>
              <a:t>Calculations and </a:t>
            </a:r>
            <a:br>
              <a:rPr lang="en-US" sz="6600" dirty="0"/>
            </a:br>
            <a:r>
              <a:rPr lang="en-US" sz="6600" dirty="0"/>
              <a:t>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D6F26-71FC-446B-A0C0-911463C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9C2A8-9681-404C-97AC-8AEDC31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0C089-9DCD-4C97-9EF8-BC9853F99CE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number of different sample-specific calculations are possible in each package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7BC85-BFE8-4CDF-B45D-557B64F6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26934"/>
              </p:ext>
            </p:extLst>
          </p:nvPr>
        </p:nvGraphicFramePr>
        <p:xfrm>
          <a:off x="3552367" y="5126126"/>
          <a:ext cx="7525665" cy="241767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0855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50855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250855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Missingness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Alpha diversity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NOSC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 err="1"/>
                        <a:t>pPCA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Evenness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DBE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Richness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AI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E0DA-7B11-47F6-9D65-2698994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1BEE-6DD0-4E41-A436-87D75F8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C5FE-4A7C-406C-B950-E117B5E02A1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  <a:p>
            <a:r>
              <a:rPr lang="en-US" dirty="0"/>
              <a:t>Correlations</a:t>
            </a:r>
          </a:p>
          <a:p>
            <a:r>
              <a:rPr lang="en-US" dirty="0"/>
              <a:t>Uniqueness determinations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CA611D-465D-4C1E-A64D-EBF6E8AC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7698"/>
              </p:ext>
            </p:extLst>
          </p:nvPr>
        </p:nvGraphicFramePr>
        <p:xfrm>
          <a:off x="3611534" y="4333646"/>
          <a:ext cx="7407331" cy="32101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2530531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ANOVA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Beta diversity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G-test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sz="2600" dirty="0"/>
                        <a:t>G-test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Differential abundance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i="1" dirty="0"/>
                        <a:t>Kruskal-Wallis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sz="2600" dirty="0"/>
                        <a:t>Correlation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Indicator species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i="1" dirty="0"/>
                        <a:t>Kolmogorov-Smirnov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AFCEE-543A-4EE9-8BF1-81C80B0B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A1181-CBDD-4513-BD16-5F5F4FA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5402580" cy="342328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Useful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F0D41-FE77-4708-895A-F7EE08F3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E6EC-6114-4809-A0BB-7B0A1A0B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744-D3B9-4C04-BBDC-3F16B77CA2B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There is a summary function for nearly every object created</a:t>
            </a:r>
          </a:p>
          <a:p>
            <a:pPr lvl="1"/>
            <a:r>
              <a:rPr lang="en-US" dirty="0"/>
              <a:t>Summary statistics – median, first quartile,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Number of biomolecules and number of samples</a:t>
            </a:r>
          </a:p>
          <a:p>
            <a:pPr lvl="1"/>
            <a:r>
              <a:rPr lang="en-US" dirty="0"/>
              <a:t>Amount of missing data</a:t>
            </a:r>
          </a:p>
          <a:p>
            <a:pPr lvl="1"/>
            <a:r>
              <a:rPr lang="en-US" dirty="0"/>
              <a:t>Number of significant biomolecules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DCF8-128A-494C-BAB1-AE4C44DA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289-A70D-48CB-8FCF-F0965D86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52CB-8C54-43B2-8418-EF2422993C0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There’s a plotting method for nearly every object created</a:t>
            </a:r>
          </a:p>
          <a:p>
            <a:r>
              <a:rPr lang="en-US" dirty="0"/>
              <a:t>Often, just call the plot() function</a:t>
            </a:r>
          </a:p>
          <a:p>
            <a:r>
              <a:rPr lang="en-US" dirty="0"/>
              <a:t>Other parameters to optionally specify include:</a:t>
            </a:r>
          </a:p>
          <a:p>
            <a:pPr lvl="1"/>
            <a:r>
              <a:rPr lang="en-US" dirty="0"/>
              <a:t>Axis labels and title</a:t>
            </a:r>
          </a:p>
          <a:p>
            <a:pPr lvl="1"/>
            <a:r>
              <a:rPr lang="en-US" dirty="0"/>
              <a:t>Color and/or shape variable</a:t>
            </a:r>
          </a:p>
          <a:p>
            <a:pPr lvl="1"/>
            <a:r>
              <a:rPr lang="en-US" dirty="0"/>
              <a:t>Color palette</a:t>
            </a:r>
          </a:p>
          <a:p>
            <a:pPr lvl="1"/>
            <a:r>
              <a:rPr lang="en-US" dirty="0"/>
              <a:t>Type of plot – bar, volcano, heatmap,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8885-BA01-42E9-AAB0-1DB8997F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7AACDF-1396-4F14-912C-83163652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5391822" cy="3423284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61548-90BA-4641-932D-668DE895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3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C912-3C4B-4792-841C-97256B1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23E4-126C-4577-BF6F-0E614BDD754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Each package follows similar workflows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Generally,</a:t>
            </a:r>
          </a:p>
          <a:p>
            <a:pPr lvl="1"/>
            <a:r>
              <a:rPr lang="en-US" sz="2800" dirty="0"/>
              <a:t>Upload data</a:t>
            </a:r>
          </a:p>
          <a:p>
            <a:pPr lvl="1"/>
            <a:r>
              <a:rPr lang="en-US" sz="2800" dirty="0"/>
              <a:t>Create groups</a:t>
            </a:r>
          </a:p>
          <a:p>
            <a:pPr lvl="1"/>
            <a:r>
              <a:rPr lang="en-US" sz="2800" dirty="0"/>
              <a:t>Quality check</a:t>
            </a:r>
          </a:p>
          <a:p>
            <a:pPr lvl="1"/>
            <a:r>
              <a:rPr lang="en-US" sz="2800" dirty="0"/>
              <a:t>Filter(s)</a:t>
            </a:r>
          </a:p>
          <a:p>
            <a:pPr lvl="1"/>
            <a:r>
              <a:rPr lang="en-US" sz="2800" dirty="0"/>
              <a:t>Normalization</a:t>
            </a:r>
          </a:p>
          <a:p>
            <a:pPr lvl="1"/>
            <a:r>
              <a:rPr lang="en-US" sz="2800" dirty="0"/>
              <a:t>Statistical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02FDD-EE57-49DD-B47D-DB8635F7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ED014-DB05-44DF-B9BE-9A215187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0C1624-452D-4B26-B34D-BD04DB0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6CE5EB-8786-4F90-AD89-5CAE2ACE82D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Overview presentation (~ 30 minutes)</a:t>
            </a:r>
          </a:p>
          <a:p>
            <a:r>
              <a:rPr lang="en-US" dirty="0"/>
              <a:t>Working groups (~ 75 minutes)</a:t>
            </a:r>
          </a:p>
          <a:p>
            <a:r>
              <a:rPr lang="en-US" dirty="0"/>
              <a:t>Future directions and feedback (~ 15 minutes)</a:t>
            </a:r>
          </a:p>
        </p:txBody>
      </p:sp>
    </p:spTree>
    <p:extLst>
      <p:ext uri="{BB962C8B-B14F-4D97-AF65-F5344CB8AC3E}">
        <p14:creationId xmlns:p14="http://schemas.microsoft.com/office/powerpoint/2010/main" val="8698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5769B-F99C-4BA6-8DE3-3E9F37E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FB282-EDF6-45D4-8B09-A90FBD6F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26FC8-6A2C-4E97-B8D9-6BB81253F81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Many packages have a User Interface that enable most of the same functionality as the R package without needing to be able to code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FEE4D6-F26A-4E8C-9077-DFBE592C9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05718"/>
              </p:ext>
            </p:extLst>
          </p:nvPr>
        </p:nvGraphicFramePr>
        <p:xfrm>
          <a:off x="1990165" y="5128564"/>
          <a:ext cx="10736131" cy="24152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12432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3065800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4557899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pmartRseq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ftmsRanalysis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 err="1"/>
                        <a:t>pmartRshiny</a:t>
                      </a:r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mead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FREDA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1009498">
                <a:tc>
                  <a:txBody>
                    <a:bodyPr/>
                    <a:lstStyle/>
                    <a:p>
                      <a:r>
                        <a:rPr lang="en-US" sz="2600" dirty="0"/>
                        <a:t>Coming Soon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hlinkClick r:id="rId2"/>
                        </a:rPr>
                        <a:t>http://github.com/pmartR/mead</a:t>
                      </a:r>
                      <a:r>
                        <a:rPr lang="en-US" sz="2600" dirty="0"/>
                        <a:t> 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hlinkClick r:id="rId3"/>
                        </a:rPr>
                        <a:t>http://msc-viz.emsl.pnnl.gov/FREDA</a:t>
                      </a:r>
                      <a:r>
                        <a:rPr lang="en-US" sz="2600" dirty="0"/>
                        <a:t> 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38C08-F4C7-4D20-889E-670E897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9350C-0FAB-471A-8444-AE387D9B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PSpecteR</a:t>
            </a:r>
            <a:r>
              <a:rPr lang="en-US" dirty="0"/>
              <a:t> – an app to visualize fragmentation patterns and modifications from mass spec data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CA30F3-1F09-45CB-B960-26B4C97E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1698319"/>
            <a:ext cx="13138483" cy="63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36276-B186-4D1A-A2F0-661EA2C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06F9A-484B-41AF-A48C-251E317ECA5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We’re going to break into working groups and actually work through an analysis. </a:t>
            </a:r>
          </a:p>
          <a:p>
            <a:r>
              <a:rPr lang="en-US" dirty="0"/>
              <a:t>Please decide if you want to work on amplicon sequencing, Fourier transform mass spectra, spectra, or proteomics/metabolomics/</a:t>
            </a:r>
            <a:r>
              <a:rPr lang="en-US" dirty="0" err="1"/>
              <a:t>lipidomics</a:t>
            </a:r>
            <a:r>
              <a:rPr lang="en-US" dirty="0"/>
              <a:t>.</a:t>
            </a:r>
          </a:p>
          <a:p>
            <a:r>
              <a:rPr lang="en-US" dirty="0"/>
              <a:t>Each group has example data, though you’re also free to use your own data.</a:t>
            </a:r>
          </a:p>
          <a:p>
            <a:r>
              <a:rPr lang="en-US" dirty="0"/>
              <a:t>Each group also has a script, giving an example workflow for the different packages.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https://www.github.com/allison-thompson/EMSLIntegration2019_VisualizationTutorial</a:t>
            </a:r>
            <a:r>
              <a:rPr lang="en-US" sz="26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5C3B-7362-45BA-B13F-4589C69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CD010-E3FA-4F52-BDA5-8BECFDF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2644F-ECA8-49F4-A0B6-95A12987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5F8FA-FAAB-4AC0-A23F-26C909F6FD9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This research was supported by the intramural program at the Environmental Molecular Sciences Laboratory (grid.436923.9), a DOE Office of Science User Facility sponsored by the Office of Biological and Environmental Research and operated under Contract No. DE-AC0576RL01830 </a:t>
            </a:r>
          </a:p>
          <a:p>
            <a:r>
              <a:rPr lang="en-US" dirty="0"/>
              <a:t>This work was supported by the National Cancer Institute of the National Institutes of Health via Grant U01 CA184783-02, by the U.S. Department of Energy (DOE), Office of Biological and Environmental Research, under Contract FWP 71226</a:t>
            </a:r>
          </a:p>
          <a:p>
            <a:r>
              <a:rPr lang="en-US" dirty="0"/>
              <a:t>Microbiomes in Transition Initiative Laboratory Directed Research and Development Program at Pacific Northwest National Laboratory (PNNL). </a:t>
            </a:r>
          </a:p>
          <a:p>
            <a:r>
              <a:rPr lang="en-US" dirty="0"/>
              <a:t>PNNL is a multiprogram national laboratory operated by Battelle for the U.S. DOE under Contract DE-AC0576RL01830.</a:t>
            </a:r>
          </a:p>
        </p:txBody>
      </p:sp>
    </p:spTree>
    <p:extLst>
      <p:ext uri="{BB962C8B-B14F-4D97-AF65-F5344CB8AC3E}">
        <p14:creationId xmlns:p14="http://schemas.microsoft.com/office/powerpoint/2010/main" val="32498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E9694-19E0-4700-9FA5-06DB0159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530"/>
              </p:ext>
            </p:extLst>
          </p:nvPr>
        </p:nvGraphicFramePr>
        <p:xfrm>
          <a:off x="6288236" y="4745511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A58D02-1F7D-4FAB-BE89-731467F5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5388"/>
              </p:ext>
            </p:extLst>
          </p:nvPr>
        </p:nvGraphicFramePr>
        <p:xfrm>
          <a:off x="2267363" y="4745511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A3B7451-800D-4B96-B266-991B61A6D9D5}"/>
              </a:ext>
            </a:extLst>
          </p:cNvPr>
          <p:cNvSpPr/>
          <p:nvPr/>
        </p:nvSpPr>
        <p:spPr>
          <a:xfrm>
            <a:off x="6288236" y="4745511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14472-4C62-41DF-BB63-94DF48DAF163}"/>
              </a:ext>
            </a:extLst>
          </p:cNvPr>
          <p:cNvSpPr/>
          <p:nvPr/>
        </p:nvSpPr>
        <p:spPr>
          <a:xfrm rot="5400000">
            <a:off x="6406124" y="5044662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B0121-E203-42BB-A568-2936152D343E}"/>
              </a:ext>
            </a:extLst>
          </p:cNvPr>
          <p:cNvSpPr/>
          <p:nvPr/>
        </p:nvSpPr>
        <p:spPr>
          <a:xfrm rot="5400000">
            <a:off x="2385251" y="5044662"/>
            <a:ext cx="1602350" cy="1838127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BF3B4-92DA-4519-B96D-4A1D3DF6A5D2}"/>
              </a:ext>
            </a:extLst>
          </p:cNvPr>
          <p:cNvSpPr/>
          <p:nvPr/>
        </p:nvSpPr>
        <p:spPr>
          <a:xfrm>
            <a:off x="2267363" y="4747663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9B6A42-A336-4ABD-813E-0CF56F1F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94574"/>
              </p:ext>
            </p:extLst>
          </p:nvPr>
        </p:nvGraphicFramePr>
        <p:xfrm>
          <a:off x="8361869" y="2528682"/>
          <a:ext cx="48768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88830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1864867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 Name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5748542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2548858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65759506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5217893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C515D86-F14B-4108-8B14-2A7BFAE6E6C6}"/>
              </a:ext>
            </a:extLst>
          </p:cNvPr>
          <p:cNvSpPr/>
          <p:nvPr/>
        </p:nvSpPr>
        <p:spPr>
          <a:xfrm>
            <a:off x="8130665" y="4711984"/>
            <a:ext cx="5701551" cy="5559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5E09F7-BB72-47BC-B96A-C9F124C52C82}"/>
              </a:ext>
            </a:extLst>
          </p:cNvPr>
          <p:cNvSpPr/>
          <p:nvPr/>
        </p:nvSpPr>
        <p:spPr>
          <a:xfrm rot="5400000">
            <a:off x="8759806" y="2514518"/>
            <a:ext cx="1640098" cy="24359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6C1C2-2FBF-4DA3-86C6-31B712AB58FB}"/>
              </a:ext>
            </a:extLst>
          </p:cNvPr>
          <p:cNvSpPr/>
          <p:nvPr/>
        </p:nvSpPr>
        <p:spPr>
          <a:xfrm>
            <a:off x="8372333" y="2513120"/>
            <a:ext cx="4876800" cy="2023872"/>
          </a:xfrm>
          <a:prstGeom prst="rect">
            <a:avLst/>
          </a:prstGeom>
          <a:noFill/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6">
            <a:extLst>
              <a:ext uri="{FF2B5EF4-FFF2-40B4-BE49-F238E27FC236}">
                <a16:creationId xmlns:a16="http://schemas.microsoft.com/office/drawing/2014/main" id="{3EEA873E-E827-4064-8782-A5A6C2AA72F1}"/>
              </a:ext>
            </a:extLst>
          </p:cNvPr>
          <p:cNvSpPr txBox="1">
            <a:spLocks/>
          </p:cNvSpPr>
          <p:nvPr/>
        </p:nvSpPr>
        <p:spPr>
          <a:xfrm>
            <a:off x="14146696" y="79248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r" defTabSz="1097280" rtl="0" eaLnBrk="1" latinLnBrk="0" hangingPunct="1">
              <a:defRPr sz="1200" kern="1200">
                <a:solidFill>
                  <a:srgbClr val="B3B3B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7A4BB3-E848-5A44-82DF-322201952CD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8F4DF-F6B6-42C4-B878-0D14E8A075C5}"/>
              </a:ext>
            </a:extLst>
          </p:cNvPr>
          <p:cNvSpPr txBox="1"/>
          <p:nvPr/>
        </p:nvSpPr>
        <p:spPr>
          <a:xfrm>
            <a:off x="9436421" y="7409169"/>
            <a:ext cx="216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e_data</a:t>
            </a:r>
            <a:endParaRPr 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31A9E-8593-414D-BEA1-BC1F19B3C697}"/>
              </a:ext>
            </a:extLst>
          </p:cNvPr>
          <p:cNvSpPr txBox="1"/>
          <p:nvPr/>
        </p:nvSpPr>
        <p:spPr>
          <a:xfrm>
            <a:off x="10080306" y="1087883"/>
            <a:ext cx="216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f_data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CB939-227F-47FC-A3C3-94E42148B5D3}"/>
              </a:ext>
            </a:extLst>
          </p:cNvPr>
          <p:cNvSpPr txBox="1"/>
          <p:nvPr/>
        </p:nvSpPr>
        <p:spPr>
          <a:xfrm>
            <a:off x="3186426" y="3332515"/>
            <a:ext cx="216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70C0"/>
                </a:solidFill>
              </a:rPr>
              <a:t>e_meta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51FC26-77A8-47BC-9196-CB5C296C6FD3}"/>
              </a:ext>
            </a:extLst>
          </p:cNvPr>
          <p:cNvCxnSpPr>
            <a:cxnSpLocks/>
          </p:cNvCxnSpPr>
          <p:nvPr/>
        </p:nvCxnSpPr>
        <p:spPr>
          <a:xfrm>
            <a:off x="4163398" y="3925059"/>
            <a:ext cx="16120" cy="768817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1F4F9E-2C7F-4D52-BD1E-61EA4715B03E}"/>
              </a:ext>
            </a:extLst>
          </p:cNvPr>
          <p:cNvCxnSpPr>
            <a:cxnSpLocks/>
          </p:cNvCxnSpPr>
          <p:nvPr/>
        </p:nvCxnSpPr>
        <p:spPr>
          <a:xfrm>
            <a:off x="10810733" y="1672369"/>
            <a:ext cx="16120" cy="768817"/>
          </a:xfrm>
          <a:prstGeom prst="straightConnector1">
            <a:avLst/>
          </a:prstGeom>
          <a:ln w="101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65A54F-317B-41D9-BACA-5C37C3AAF64B}"/>
              </a:ext>
            </a:extLst>
          </p:cNvPr>
          <p:cNvCxnSpPr>
            <a:cxnSpLocks/>
          </p:cNvCxnSpPr>
          <p:nvPr/>
        </p:nvCxnSpPr>
        <p:spPr>
          <a:xfrm flipH="1" flipV="1">
            <a:off x="10080306" y="6805241"/>
            <a:ext cx="19740" cy="77616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31B929-7B10-45B2-98B7-A7FF5E8CC5CA}"/>
              </a:ext>
            </a:extLst>
          </p:cNvPr>
          <p:cNvSpPr/>
          <p:nvPr/>
        </p:nvSpPr>
        <p:spPr>
          <a:xfrm>
            <a:off x="1057835" y="170962"/>
            <a:ext cx="1838128" cy="160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74C12A-1213-4078-A3CB-D4BA1BCC62E7}"/>
              </a:ext>
            </a:extLst>
          </p:cNvPr>
          <p:cNvSpPr txBox="1"/>
          <p:nvPr/>
        </p:nvSpPr>
        <p:spPr>
          <a:xfrm>
            <a:off x="1375198" y="484948"/>
            <a:ext cx="127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https://github.com/allison-thompson/EMSLIntegration2019_VisualizationTutorial</a:t>
            </a: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58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9B2-2582-4B3B-8BAB-B1EAFF6B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D770-F848-44C6-A4E9-11FC8EC43E5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GUIs for every package</a:t>
            </a:r>
          </a:p>
          <a:p>
            <a:r>
              <a:rPr lang="en-US" dirty="0"/>
              <a:t>More statistics in packages</a:t>
            </a:r>
          </a:p>
          <a:p>
            <a:r>
              <a:rPr lang="en-US" dirty="0"/>
              <a:t>Similar packages for more data types</a:t>
            </a:r>
          </a:p>
          <a:p>
            <a:pPr lvl="1"/>
            <a:r>
              <a:rPr lang="en-US" dirty="0"/>
              <a:t>NMR ?</a:t>
            </a:r>
          </a:p>
          <a:p>
            <a:pPr lvl="1"/>
            <a:r>
              <a:rPr lang="en-US" dirty="0" err="1"/>
              <a:t>Metaproteomics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Imaging ?</a:t>
            </a:r>
          </a:p>
          <a:p>
            <a:pPr lvl="1"/>
            <a:r>
              <a:rPr lang="en-US" dirty="0" err="1"/>
              <a:t>ToF</a:t>
            </a:r>
            <a:r>
              <a:rPr lang="en-US" dirty="0"/>
              <a:t>-SIMS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D12-501F-4E11-8EC2-08FD0DA7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53494-DE1C-4729-A929-0E80AB13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8AD150-F08F-4539-9E6F-40D1949B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E64F-7D81-4478-9A1F-DABF3A01403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err="1"/>
              <a:t>Allison.Thompson@pnnl.gov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C2D0A-3026-4C79-AEB9-7B89A9B8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4D961-C94C-47B6-A818-E3DEDEB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344A7-1343-4CC3-AF8C-8B139B6B7D1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At PNNL, a lot of data is generated</a:t>
            </a:r>
          </a:p>
          <a:p>
            <a:pPr lvl="1"/>
            <a:r>
              <a:rPr lang="en-US" dirty="0"/>
              <a:t>Large amounts</a:t>
            </a:r>
          </a:p>
          <a:p>
            <a:pPr lvl="1"/>
            <a:r>
              <a:rPr lang="en-US" dirty="0"/>
              <a:t>Very quickly</a:t>
            </a:r>
          </a:p>
          <a:p>
            <a:r>
              <a:rPr lang="en-US" dirty="0"/>
              <a:t>Researchers may, or may not, know how to analyze these large data sets</a:t>
            </a:r>
          </a:p>
          <a:p>
            <a:pPr lvl="1"/>
            <a:r>
              <a:rPr lang="en-US" dirty="0"/>
              <a:t>Efficiently</a:t>
            </a:r>
          </a:p>
          <a:p>
            <a:pPr lvl="1"/>
            <a:r>
              <a:rPr lang="en-US" dirty="0"/>
              <a:t>Robustly </a:t>
            </a:r>
          </a:p>
          <a:p>
            <a:r>
              <a:rPr lang="en-US" dirty="0"/>
              <a:t>So, we created packages to assist in quality checking and analysis</a:t>
            </a:r>
          </a:p>
          <a:p>
            <a:pPr lvl="1"/>
            <a:r>
              <a:rPr lang="en-US" dirty="0"/>
              <a:t>Amplicon sequencing</a:t>
            </a:r>
          </a:p>
          <a:p>
            <a:pPr lvl="1"/>
            <a:r>
              <a:rPr lang="en-US" dirty="0"/>
              <a:t>Fourier transform mass spectrometry</a:t>
            </a:r>
          </a:p>
          <a:p>
            <a:pPr lvl="1"/>
            <a:r>
              <a:rPr lang="en-US" dirty="0"/>
              <a:t>Proteomics, metabolomics, and </a:t>
            </a:r>
            <a:r>
              <a:rPr lang="en-US" dirty="0" err="1"/>
              <a:t>lipidomics</a:t>
            </a:r>
            <a:r>
              <a:rPr lang="en-US" dirty="0"/>
              <a:t> (LC-/GC-MS)</a:t>
            </a:r>
          </a:p>
        </p:txBody>
      </p:sp>
    </p:spTree>
    <p:extLst>
      <p:ext uri="{BB962C8B-B14F-4D97-AF65-F5344CB8AC3E}">
        <p14:creationId xmlns:p14="http://schemas.microsoft.com/office/powerpoint/2010/main" val="737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EAC5-7C29-49DB-B6A3-2CA6A9F6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F55F-0304-4CE0-AEDE-705032EAE8E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Amplicon sequencing</a:t>
            </a:r>
          </a:p>
          <a:p>
            <a:pPr lvl="1"/>
            <a:r>
              <a:rPr lang="en-US" dirty="0" err="1"/>
              <a:t>pmartRseq</a:t>
            </a:r>
            <a:endParaRPr lang="en-US" dirty="0"/>
          </a:p>
          <a:p>
            <a:pPr lvl="1"/>
            <a:r>
              <a:rPr lang="en-US" dirty="0"/>
              <a:t>QC, filtering, normalization, diversity indices, ordinations, differential abundance, indicator species, network analysis</a:t>
            </a:r>
          </a:p>
          <a:p>
            <a:pPr lvl="1"/>
            <a:r>
              <a:rPr lang="en-US" dirty="0"/>
              <a:t>mead</a:t>
            </a:r>
          </a:p>
          <a:p>
            <a:r>
              <a:rPr lang="en-US" dirty="0"/>
              <a:t>Fourier transform mass spec</a:t>
            </a:r>
          </a:p>
          <a:p>
            <a:pPr lvl="1"/>
            <a:r>
              <a:rPr lang="en-US" dirty="0" err="1"/>
              <a:t>ftmsRanalysis</a:t>
            </a:r>
            <a:endParaRPr lang="en-US" dirty="0"/>
          </a:p>
          <a:p>
            <a:pPr lvl="1"/>
            <a:r>
              <a:rPr lang="en-US" dirty="0"/>
              <a:t>QC, filtering, stoichiometric calculations (NOSC, DBE, </a:t>
            </a:r>
            <a:r>
              <a:rPr lang="en-US" dirty="0" err="1"/>
              <a:t>etc</a:t>
            </a:r>
            <a:r>
              <a:rPr lang="en-US" dirty="0"/>
              <a:t>), van </a:t>
            </a:r>
            <a:r>
              <a:rPr lang="en-US" dirty="0" err="1"/>
              <a:t>Krevelen</a:t>
            </a:r>
            <a:r>
              <a:rPr lang="en-US" dirty="0"/>
              <a:t> plots, Kendrick mass defect, ordinations</a:t>
            </a:r>
          </a:p>
          <a:p>
            <a:pPr lvl="1"/>
            <a:r>
              <a:rPr lang="en-US" dirty="0"/>
              <a:t>FREDA</a:t>
            </a:r>
          </a:p>
          <a:p>
            <a:r>
              <a:rPr lang="en-US" dirty="0"/>
              <a:t>Proteomics, metabolomics, </a:t>
            </a:r>
            <a:r>
              <a:rPr lang="en-US" dirty="0" err="1"/>
              <a:t>lipidomics</a:t>
            </a:r>
            <a:endParaRPr lang="en-US" dirty="0"/>
          </a:p>
          <a:p>
            <a:pPr lvl="1"/>
            <a:r>
              <a:rPr lang="en-US" dirty="0" err="1"/>
              <a:t>pmartR</a:t>
            </a:r>
            <a:endParaRPr lang="en-US" dirty="0"/>
          </a:p>
          <a:p>
            <a:pPr lvl="1"/>
            <a:r>
              <a:rPr lang="en-US" dirty="0"/>
              <a:t>QC, filtering, normalization, correlations, hypothesis testing, ordinations</a:t>
            </a:r>
          </a:p>
          <a:p>
            <a:pPr lvl="1"/>
            <a:r>
              <a:rPr lang="en-US" dirty="0" err="1"/>
              <a:t>PSpecteR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29232-433A-4333-A474-5726A0B9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815BF-3296-4BD3-8CCF-930131D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8DF0C9-AE9F-4961-BC5C-35E618C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A2E2-B57F-4499-9932-1113CBEE6C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All of these packages are set up in roughly the same format</a:t>
            </a:r>
          </a:p>
          <a:p>
            <a:r>
              <a:rPr lang="en-US" dirty="0"/>
              <a:t>All have defined data objects that the functions operate on, which ensures similarity between the different packages</a:t>
            </a:r>
          </a:p>
          <a:p>
            <a:r>
              <a:rPr lang="en-US" dirty="0"/>
              <a:t>Today, I’m going to walk through the background data structure and generic workflow across all packages</a:t>
            </a:r>
          </a:p>
          <a:p>
            <a:r>
              <a:rPr lang="en-US" dirty="0"/>
              <a:t>Then we’ll break into small groups and go through workflows for individual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ADBC31-5ECF-40C3-AC68-B78F2BCA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35BDA-C5C5-4358-A248-DF2DD7A1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686C82-B386-4277-AFF9-4A7D1AF8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Data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DD4D3-457D-41EE-B607-D7B60F9CC31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Each package workflow begins with creating an S3 object, dependent on the data type</a:t>
            </a:r>
          </a:p>
          <a:p>
            <a:r>
              <a:rPr lang="en-US" dirty="0"/>
              <a:t>These S3 objects are all a list of ~3 data frames</a:t>
            </a:r>
          </a:p>
          <a:p>
            <a:r>
              <a:rPr lang="en-US" dirty="0"/>
              <a:t>All have attributes that carry through information about the processing</a:t>
            </a:r>
          </a:p>
          <a:p>
            <a:pPr lvl="1"/>
            <a:r>
              <a:rPr lang="en-US" dirty="0"/>
              <a:t>Which filters were implemented and what they filtered</a:t>
            </a:r>
          </a:p>
          <a:p>
            <a:pPr lvl="1"/>
            <a:r>
              <a:rPr lang="en-US" dirty="0"/>
              <a:t>Grouping variables</a:t>
            </a:r>
          </a:p>
          <a:p>
            <a:pPr lvl="1"/>
            <a:r>
              <a:rPr lang="en-US" dirty="0"/>
              <a:t>Transformation and normalization parameters</a:t>
            </a:r>
          </a:p>
          <a:p>
            <a:r>
              <a:rPr lang="en-US" dirty="0"/>
              <a:t>Creating these specific class objects enables easy downstream analysis</a:t>
            </a:r>
          </a:p>
          <a:p>
            <a:pPr lvl="1"/>
            <a:r>
              <a:rPr lang="en-US" dirty="0"/>
              <a:t>plot() and summary() functions for specific data classes</a:t>
            </a:r>
          </a:p>
          <a:p>
            <a:pPr lvl="1"/>
            <a:r>
              <a:rPr lang="en-US" dirty="0"/>
              <a:t>Functions check that data is of appropriate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1F4A-A9BD-4656-8041-B8EE19F9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D1AA-841C-4379-B177-49EA704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D1D-8B83-4C9C-870B-E3E750CCBD71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EAE70A3-1546-4CB7-BF3D-C0B25F4B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Object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09C77A-4D86-4A4F-AE9F-64808502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02764"/>
              </p:ext>
            </p:extLst>
          </p:nvPr>
        </p:nvGraphicFramePr>
        <p:xfrm>
          <a:off x="5639191" y="4307757"/>
          <a:ext cx="758414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353084136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1039577355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199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F5CFCA-CABF-420C-8F4A-7E69D1AC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5656"/>
              </p:ext>
            </p:extLst>
          </p:nvPr>
        </p:nvGraphicFramePr>
        <p:xfrm>
          <a:off x="1448988" y="4307757"/>
          <a:ext cx="379207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6035">
                  <a:extLst>
                    <a:ext uri="{9D8B030D-6E8A-4147-A177-3AD203B41FA5}">
                      <a16:colId xmlns:a16="http://schemas.microsoft.com/office/drawing/2014/main" val="3662344130"/>
                    </a:ext>
                  </a:extLst>
                </a:gridCol>
                <a:gridCol w="1896035">
                  <a:extLst>
                    <a:ext uri="{9D8B030D-6E8A-4147-A177-3AD203B41FA5}">
                      <a16:colId xmlns:a16="http://schemas.microsoft.com/office/drawing/2014/main" val="278978097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Identifier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Kingdom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1189316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Archaea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90654766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993147259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Bacteria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1591844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8141AAA-27CE-4B62-A512-652A7076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9482"/>
              </p:ext>
            </p:extLst>
          </p:nvPr>
        </p:nvGraphicFramePr>
        <p:xfrm>
          <a:off x="7712824" y="1938531"/>
          <a:ext cx="4876800" cy="2023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88830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1864867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r>
                        <a:rPr lang="en-US" sz="2600" dirty="0"/>
                        <a:t>Sample Name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Temperature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5748542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2548858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65759506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Sample3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5217893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584242-CDAE-0B4E-9B08-51B28919A592}"/>
              </a:ext>
            </a:extLst>
          </p:cNvPr>
          <p:cNvSpPr/>
          <p:nvPr/>
        </p:nvSpPr>
        <p:spPr>
          <a:xfrm>
            <a:off x="5639191" y="4323319"/>
            <a:ext cx="7584140" cy="202387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1855A-B0A1-CC49-8599-0B715248E526}"/>
              </a:ext>
            </a:extLst>
          </p:cNvPr>
          <p:cNvSpPr/>
          <p:nvPr/>
        </p:nvSpPr>
        <p:spPr>
          <a:xfrm>
            <a:off x="1448988" y="4325471"/>
            <a:ext cx="3792070" cy="202387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41BC4-0AFA-454F-A0F0-8AEEABAF02CA}"/>
              </a:ext>
            </a:extLst>
          </p:cNvPr>
          <p:cNvSpPr/>
          <p:nvPr/>
        </p:nvSpPr>
        <p:spPr>
          <a:xfrm>
            <a:off x="7723288" y="1938531"/>
            <a:ext cx="4876800" cy="2023872"/>
          </a:xfrm>
          <a:prstGeom prst="rect">
            <a:avLst/>
          </a:prstGeom>
          <a:noFill/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1.potx" id="{67A745C7-3CA8-44F1-8F45-244060EEEDAC}" vid="{94DE1E9B-A210-4CA1-9854-5C10012B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0E066663FCE4F820D9CE66233B52D" ma:contentTypeVersion="10" ma:contentTypeDescription="Create a new document." ma:contentTypeScope="" ma:versionID="8f5e526245cddfe732c5e6abbc38f77c">
  <xsd:schema xmlns:xsd="http://www.w3.org/2001/XMLSchema" xmlns:xs="http://www.w3.org/2001/XMLSchema" xmlns:p="http://schemas.microsoft.com/office/2006/metadata/properties" xmlns:ns3="476dc62f-90d2-471f-8388-399b02b0bf06" xmlns:ns4="85d3b3ed-9f26-45b5-ac06-f6f5acb4f1f8" targetNamespace="http://schemas.microsoft.com/office/2006/metadata/properties" ma:root="true" ma:fieldsID="2c872e587171f71b08f74961a0762d2e" ns3:_="" ns4:_="">
    <xsd:import namespace="476dc62f-90d2-471f-8388-399b02b0bf06"/>
    <xsd:import namespace="85d3b3ed-9f26-45b5-ac06-f6f5acb4f1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dc62f-90d2-471f-8388-399b02b0b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3b3ed-9f26-45b5-ac06-f6f5acb4f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A44A91-EABD-438D-94A7-B5E1369C5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dc62f-90d2-471f-8388-399b02b0bf06"/>
    <ds:schemaRef ds:uri="85d3b3ed-9f26-45b5-ac06-f6f5acb4f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77CE51-B873-4EED-AD5E-25280A9B76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E6801-FE57-4371-8490-0F517A5EE1CF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85d3b3ed-9f26-45b5-ac06-f6f5acb4f1f8"/>
    <ds:schemaRef ds:uri="476dc62f-90d2-471f-8388-399b02b0bf0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PNNL_11</Template>
  <TotalTime>3407</TotalTime>
  <Words>1519</Words>
  <Application>Microsoft Office PowerPoint</Application>
  <PresentationFormat>Custom</PresentationFormat>
  <Paragraphs>518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PNNL_Option_4</vt:lpstr>
      <vt:lpstr>Visualization Tutorial</vt:lpstr>
      <vt:lpstr>GitHub</vt:lpstr>
      <vt:lpstr>Agenda</vt:lpstr>
      <vt:lpstr>Background</vt:lpstr>
      <vt:lpstr>Packages</vt:lpstr>
      <vt:lpstr>Packages</vt:lpstr>
      <vt:lpstr>Data Objects</vt:lpstr>
      <vt:lpstr>S3 Data Objects</vt:lpstr>
      <vt:lpstr>S3 Object</vt:lpstr>
      <vt:lpstr>e_data</vt:lpstr>
      <vt:lpstr>e_data</vt:lpstr>
      <vt:lpstr>e_meta</vt:lpstr>
      <vt:lpstr>e_meta</vt:lpstr>
      <vt:lpstr>f_data</vt:lpstr>
      <vt:lpstr>f_data</vt:lpstr>
      <vt:lpstr>cnames</vt:lpstr>
      <vt:lpstr>PowerPoint Presentation</vt:lpstr>
      <vt:lpstr>Preprocessing</vt:lpstr>
      <vt:lpstr>Groups</vt:lpstr>
      <vt:lpstr>Filters</vt:lpstr>
      <vt:lpstr>Normalization and Transformation</vt:lpstr>
      <vt:lpstr>Calculations and  Statistics</vt:lpstr>
      <vt:lpstr>Calculations</vt:lpstr>
      <vt:lpstr>Statistics</vt:lpstr>
      <vt:lpstr> Other Useful Functions</vt:lpstr>
      <vt:lpstr>summary()</vt:lpstr>
      <vt:lpstr>plot()</vt:lpstr>
      <vt:lpstr>Workflows</vt:lpstr>
      <vt:lpstr>Workflow</vt:lpstr>
      <vt:lpstr>GUI</vt:lpstr>
      <vt:lpstr>PSpecteR – an app to visualize fragmentation patterns and modifications from mass spec data</vt:lpstr>
      <vt:lpstr>Working Groups</vt:lpstr>
      <vt:lpstr>Thank you!</vt:lpstr>
      <vt:lpstr>PowerPoint Presentation</vt:lpstr>
      <vt:lpstr>Future Work</vt:lpstr>
      <vt:lpstr>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Allison M</dc:creator>
  <cp:lastModifiedBy>Thompson, Allison M</cp:lastModifiedBy>
  <cp:revision>10</cp:revision>
  <dcterms:created xsi:type="dcterms:W3CDTF">2019-10-08T00:11:06Z</dcterms:created>
  <dcterms:modified xsi:type="dcterms:W3CDTF">2019-10-10T14:26:27Z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0x010100FA90E066663FCE4F820D9CE66233B52D</vt:lpwstr>
  </property>
</Properties>
</file>