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abdf9c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6abdf9c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abdf9c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abdf9c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abdf9c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abdf9c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abdf9c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abdf9c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abdf9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abdf9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abdf9c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abdf9c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abdf9cc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abdf9cc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abdf9c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abdf9c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abdf9cc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abdf9cc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abdf9cc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abdf9cc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abdf9c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abdf9c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abdf9c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abdf9c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3775"/>
            <a:ext cx="8264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 Ciencia de Datos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997550"/>
            <a:ext cx="23583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500"/>
              <a:t>AFJ</a:t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Integrantes: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Allison Barrezueta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Felipe González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Juan Francisco Laso</a:t>
            </a:r>
            <a:endParaRPr sz="1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26375"/>
            <a:ext cx="85206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Detección de redes de corrupción en Ecuador usando fuentes heterogéneas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0825"/>
            <a:ext cx="85206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latin typeface="Trebuchet MS"/>
                <a:ea typeface="Trebuchet MS"/>
                <a:cs typeface="Trebuchet MS"/>
                <a:sym typeface="Trebuchet MS"/>
              </a:rPr>
              <a:t>Brecha entre el precio ofertado y el precio real de la fundas de cadaveres comprado en los registros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descr="A screenshot of a cell phone&#10;&#10;Description automatically generated"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650" y="1191025"/>
            <a:ext cx="3619625" cy="37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¿Qué resultados se obtuvo después de aplica las características?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75" y="1280500"/>
            <a:ext cx="6801550" cy="31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1853875"/>
            <a:ext cx="8520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latin typeface="Trebuchet MS"/>
                <a:ea typeface="Trebuchet MS"/>
                <a:cs typeface="Trebuchet MS"/>
                <a:sym typeface="Trebuchet MS"/>
              </a:rPr>
              <a:t>Entidades públicas se frecuentan este tipo de acontecimientos</a:t>
            </a:r>
            <a:endParaRPr b="1" sz="5800"/>
          </a:p>
        </p:txBody>
      </p:sp>
      <p:pic>
        <p:nvPicPr>
          <p:cNvPr descr="A picture containing food&#10;&#10;Description automatically generated"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80" y="2571750"/>
            <a:ext cx="8135451" cy="23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97000" y="0"/>
            <a:ext cx="8520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Incidencia/patrón en la contratación de proveedores por parte de una entidad pública</a:t>
            </a:r>
            <a:endParaRPr b="1" sz="6700"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191575" y="895375"/>
            <a:ext cx="85206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Durante el análisis se concluyó que no se buscan patrones que inciden, se buscan anomalías o datos que sean irregulares, a partir de estos casos se detectan patrones de casos irregulares. </a:t>
            </a:r>
            <a:endParaRPr b="1" sz="7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Insights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Al tener outliers de tanta diferencia se presenta una gran dificultad para observar los datos graficados.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Aunque la Municipalidad de Guayaquil ha gastado más en estos productos de emergencia, no ha contratado muchos proveedores.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Encontramos naNs que en este caso aparentemente tenían un significado: esconder información.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 general, los contratos de insumos médicos de montos muy altos no tienen toda la información.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No es posible establecer los márgenes de ganancia de los proveedores en los contratos a partir de datos heterogéneos.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375" y="2852775"/>
            <a:ext cx="3168960" cy="19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Corrupción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99900" y="1297825"/>
            <a:ext cx="41040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Según la Organización Internacional de Transparencia, la corrupción se la define como un abuso del poder confiado para beneficio privado, esto genera una </a:t>
            </a:r>
            <a:r>
              <a:rPr lang="es-419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disminución en la confianza, debilita la democracia e impide el desarrollo socioeconómico (TIO, 2020).</a:t>
            </a:r>
            <a:endParaRPr sz="2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800" y="499250"/>
            <a:ext cx="4423500" cy="256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550" y="3445200"/>
            <a:ext cx="2710000" cy="16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3650975"/>
            <a:ext cx="50958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Objetivo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Ecuador y sus Sistema de contratación Pública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55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sistema contratación pública en los últimos 10 años ha representado en promedio alrededor de 26.62% del presupuesto general del Estado (SERCOP, 2020).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Este sistema tiene falencias en su ejecución y recientemente han salido a la luz casos de corrupción a través de este servicio de compras públicas.</a:t>
            </a:r>
            <a:endParaRPr sz="22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550" y="1360225"/>
            <a:ext cx="46672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725" y="3017575"/>
            <a:ext cx="3958907" cy="21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1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</a:t>
            </a:r>
            <a:r>
              <a:rPr lang="es-419"/>
              <a:t>btener datos e información desde el mes de marzo hasta julio, que corresponden a los meses en que la pandemia afectó al Ecuador, con respecto a productos pertenecientes a la emergencia sanitaria, específicamente en las mascarillas y las fundas de cadáveres.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Analizar las contrataciones del estado ecuatoriano para obtener casos irregulares que ayuden de manera inductiva a descubrir más casos anómalos.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50" y="1924525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Recolección de Datos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50" y="574725"/>
            <a:ext cx="46672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050" y="1990675"/>
            <a:ext cx="2494700" cy="2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99725"/>
            <a:ext cx="3168960" cy="1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493" y="393800"/>
            <a:ext cx="2846234" cy="15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6125" y="3077675"/>
            <a:ext cx="2560675" cy="16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Recolección de Datos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99850" y="1126575"/>
            <a:ext cx="35442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34343"/>
                </a:solidFill>
              </a:rPr>
              <a:t>Información sobre el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Contrataciones: 19618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Proveedores: 956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1950" y="1126575"/>
            <a:ext cx="38322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434343"/>
                </a:solidFill>
              </a:rPr>
              <a:t>Periodo de tiempo del dataset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700"/>
              <a:t>Inicio: 17 de Marzo 2020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700"/>
              <a:t>Final: 26 de Julio de 2020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554675"/>
            <a:ext cx="3813067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250" y="445025"/>
            <a:ext cx="3974900" cy="223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75" y="3106962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025" y="3073625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5300" y="2810513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Trebuchet MS"/>
                <a:ea typeface="Trebuchet MS"/>
                <a:cs typeface="Trebuchet MS"/>
                <a:sym typeface="Trebuchet MS"/>
              </a:rPr>
              <a:t>Entidades que </a:t>
            </a:r>
            <a:r>
              <a:rPr lang="es-419" sz="2200">
                <a:latin typeface="Trebuchet MS"/>
                <a:ea typeface="Trebuchet MS"/>
                <a:cs typeface="Trebuchet MS"/>
                <a:sym typeface="Trebuchet MS"/>
              </a:rPr>
              <a:t>más</a:t>
            </a:r>
            <a:r>
              <a:rPr lang="es-419" sz="2200">
                <a:latin typeface="Trebuchet MS"/>
                <a:ea typeface="Trebuchet MS"/>
                <a:cs typeface="Trebuchet MS"/>
                <a:sym typeface="Trebuchet MS"/>
              </a:rPr>
              <a:t> han gastado en esta pandemia en ítems relacionados con el COVID-19</a:t>
            </a:r>
            <a:endParaRPr sz="3800"/>
          </a:p>
        </p:txBody>
      </p:sp>
      <p:pic>
        <p:nvPicPr>
          <p:cNvPr descr="A screenshot of a cell phone&#10;&#10;Description automatically generated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50" y="1174800"/>
            <a:ext cx="6528101" cy="166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676150" y="1479175"/>
            <a:ext cx="2302750" cy="5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Entidades que han tenido más contratos con proveedores en ítems relacionados con el COVID-19</a:t>
            </a:r>
            <a:endParaRPr sz="4800"/>
          </a:p>
        </p:txBody>
      </p:sp>
      <p:pic>
        <p:nvPicPr>
          <p:cNvPr descr="A screenshot of a cell phone&#10;&#10;Description automatically generated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13" y="3879175"/>
            <a:ext cx="5943600" cy="1199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963424" y="-408914"/>
            <a:ext cx="2726425" cy="59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