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258" r:id="rId3"/>
    <p:sldId id="269" r:id="rId4"/>
    <p:sldId id="263" r:id="rId5"/>
    <p:sldId id="264" r:id="rId6"/>
    <p:sldId id="261" r:id="rId7"/>
    <p:sldId id="267" r:id="rId8"/>
    <p:sldId id="259" r:id="rId9"/>
    <p:sldId id="257" r:id="rId10"/>
    <p:sldId id="265" r:id="rId11"/>
    <p:sldId id="26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9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042D-A893-BB4F-BEC9-F1BCD9EECEC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3AFE-C52E-AC4D-ACD5-142CA3CE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241" y="1468369"/>
            <a:ext cx="4446005" cy="4170431"/>
          </a:xfrm>
        </p:spPr>
        <p:txBody>
          <a:bodyPr>
            <a:normAutofit/>
          </a:bodyPr>
          <a:lstStyle/>
          <a:p>
            <a:r>
              <a:rPr lang="en-US" b="1" dirty="0" smtClean="0"/>
              <a:t>MPAA and the Box Office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235" y="5638800"/>
            <a:ext cx="6400800" cy="1752600"/>
          </a:xfrm>
        </p:spPr>
        <p:txBody>
          <a:bodyPr/>
          <a:lstStyle/>
          <a:p>
            <a:r>
              <a:rPr lang="en-US" dirty="0" smtClean="0"/>
              <a:t>Allison Chau</a:t>
            </a:r>
            <a:endParaRPr lang="en-US" dirty="0"/>
          </a:p>
        </p:txBody>
      </p:sp>
      <p:pic>
        <p:nvPicPr>
          <p:cNvPr id="5" name="Picture 4" descr="noty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6" y="949469"/>
            <a:ext cx="3507769" cy="51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8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vs. Total Domestic Gross from 1994 – 2013</a:t>
            </a:r>
            <a:endParaRPr lang="en-US" dirty="0"/>
          </a:p>
        </p:txBody>
      </p:sp>
      <p:pic>
        <p:nvPicPr>
          <p:cNvPr id="4" name="Content Placeholder 3" descr="ah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6406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 rot="16200000">
            <a:off x="100672" y="3617344"/>
            <a:ext cx="71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Gross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9396174">
            <a:off x="6541266" y="5880605"/>
            <a:ext cx="691327" cy="290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0771" y="6309637"/>
            <a:ext cx="138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G, PG, PG-13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8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Train-test-split without R, NC-17, and Unrated in the ratings feature</a:t>
            </a:r>
            <a:endParaRPr lang="en-US" dirty="0"/>
          </a:p>
        </p:txBody>
      </p:sp>
      <p:pic>
        <p:nvPicPr>
          <p:cNvPr id="4" name="Content Placeholder 3" descr="train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81" r="-81381"/>
          <a:stretch>
            <a:fillRect/>
          </a:stretch>
        </p:blipFill>
        <p:spPr>
          <a:xfrm>
            <a:off x="-1713244" y="1600200"/>
            <a:ext cx="8229600" cy="4525963"/>
          </a:xfrm>
        </p:spPr>
      </p:pic>
      <p:pic>
        <p:nvPicPr>
          <p:cNvPr id="5" name="Picture 4" descr="te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68" y="1727065"/>
            <a:ext cx="3044176" cy="4399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3426" y="6165921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Train: 0.5198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2259" y="616592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Test: 0.5646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12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else?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number of submissions it takes to get accepted as R rating</a:t>
            </a:r>
          </a:p>
          <a:p>
            <a:r>
              <a:rPr lang="en-US" dirty="0" smtClean="0"/>
              <a:t>Inflation rate</a:t>
            </a:r>
            <a:endParaRPr lang="en-US" dirty="0"/>
          </a:p>
          <a:p>
            <a:r>
              <a:rPr lang="en-US" dirty="0" smtClean="0"/>
              <a:t>Other rating sites</a:t>
            </a:r>
          </a:p>
          <a:p>
            <a:pPr lvl="1"/>
            <a:r>
              <a:rPr lang="en-US" dirty="0" err="1" smtClean="0"/>
              <a:t>Kidsinmind.com</a:t>
            </a:r>
            <a:endParaRPr lang="en-US" dirty="0" smtClean="0"/>
          </a:p>
          <a:p>
            <a:pPr lvl="1"/>
            <a:r>
              <a:rPr lang="en-US" dirty="0" err="1" smtClean="0"/>
              <a:t>Screenit.com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MPAA 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they?</a:t>
            </a:r>
          </a:p>
          <a:p>
            <a:r>
              <a:rPr lang="en-US" dirty="0" smtClean="0"/>
              <a:t>No standard</a:t>
            </a:r>
          </a:p>
          <a:p>
            <a:r>
              <a:rPr lang="en-US" dirty="0" smtClean="0"/>
              <a:t>Targets independents</a:t>
            </a:r>
          </a:p>
          <a:p>
            <a:r>
              <a:rPr lang="en-US" dirty="0" smtClean="0"/>
              <a:t>System is set up to favor the big studios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791533"/>
            <a:ext cx="764579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Claim: MPAA rating will favor big studios, with milder ratings positively affecting box office gross.</a:t>
            </a:r>
          </a:p>
        </p:txBody>
      </p:sp>
    </p:spTree>
    <p:extLst>
      <p:ext uri="{BB962C8B-B14F-4D97-AF65-F5344CB8AC3E}">
        <p14:creationId xmlns:p14="http://schemas.microsoft.com/office/powerpoint/2010/main" val="261483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38" y="3663797"/>
            <a:ext cx="4245705" cy="2953077"/>
          </a:xfrm>
          <a:prstGeom prst="rect">
            <a:avLst/>
          </a:prstGeom>
        </p:spPr>
      </p:pic>
      <p:pic>
        <p:nvPicPr>
          <p:cNvPr id="3" name="Picture 2" descr="199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29" y="450100"/>
            <a:ext cx="4268814" cy="2969150"/>
          </a:xfrm>
          <a:prstGeom prst="rect">
            <a:avLst/>
          </a:prstGeom>
        </p:spPr>
      </p:pic>
      <p:pic>
        <p:nvPicPr>
          <p:cNvPr id="4" name="Picture 3" descr="pg13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3" y="450100"/>
            <a:ext cx="4161330" cy="3169510"/>
          </a:xfrm>
          <a:prstGeom prst="rect">
            <a:avLst/>
          </a:prstGeom>
        </p:spPr>
      </p:pic>
      <p:pic>
        <p:nvPicPr>
          <p:cNvPr id="5" name="Picture 4" descr="ratedr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3" y="3619610"/>
            <a:ext cx="4161330" cy="31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4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Domestic total </a:t>
            </a:r>
            <a:r>
              <a:rPr lang="en-US" dirty="0"/>
              <a:t>g</a:t>
            </a:r>
            <a:r>
              <a:rPr lang="en-US" dirty="0" smtClean="0"/>
              <a:t>ross by budget of movies from 1994 - 2013</a:t>
            </a:r>
            <a:endParaRPr lang="en-US" dirty="0"/>
          </a:p>
        </p:txBody>
      </p:sp>
      <p:pic>
        <p:nvPicPr>
          <p:cNvPr id="4" name="Content Placeholder 3" descr="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00" r="-69800"/>
          <a:stretch>
            <a:fillRect/>
          </a:stretch>
        </p:blipFill>
        <p:spPr>
          <a:xfrm>
            <a:off x="-1906173" y="2073676"/>
            <a:ext cx="6922792" cy="3807269"/>
          </a:xfrm>
        </p:spPr>
      </p:pic>
      <p:pic>
        <p:nvPicPr>
          <p:cNvPr id="5" name="Picture 4" descr="p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01" y="2073675"/>
            <a:ext cx="2949505" cy="3807269"/>
          </a:xfrm>
          <a:prstGeom prst="rect">
            <a:avLst/>
          </a:prstGeom>
          <a:solidFill>
            <a:schemeClr val="bg1">
              <a:alpha val="29000"/>
            </a:schemeClr>
          </a:solidFill>
        </p:spPr>
      </p:pic>
      <p:pic>
        <p:nvPicPr>
          <p:cNvPr id="6" name="Picture 5" descr="pg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27" y="2113077"/>
            <a:ext cx="3045569" cy="3767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2450" y="1466746"/>
            <a:ext cx="47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194853" y="1510541"/>
            <a:ext cx="7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PG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992314" y="1566491"/>
            <a:ext cx="132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PG-13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450" y="6084587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0.507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0722" y="6084587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92314" y="6084587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1730" y="5889179"/>
            <a:ext cx="958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Adj. R</a:t>
            </a:r>
          </a:p>
          <a:p>
            <a:r>
              <a:rPr lang="en-US" sz="1600" b="1" dirty="0" smtClean="0"/>
              <a:t>Squared: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6763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Domestic total gross by budget of movies from 1994 - 2013</a:t>
            </a:r>
            <a:endParaRPr lang="en-US" dirty="0"/>
          </a:p>
        </p:txBody>
      </p:sp>
      <p:pic>
        <p:nvPicPr>
          <p:cNvPr id="4" name="Content Placeholder 3" descr="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00" r="-69800"/>
          <a:stretch>
            <a:fillRect/>
          </a:stretch>
        </p:blipFill>
        <p:spPr>
          <a:xfrm>
            <a:off x="-1841862" y="2121901"/>
            <a:ext cx="6949032" cy="3821700"/>
          </a:xfrm>
        </p:spPr>
      </p:pic>
      <p:pic>
        <p:nvPicPr>
          <p:cNvPr id="5" name="Picture 4" descr="nc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13" y="2113077"/>
            <a:ext cx="3155433" cy="3903787"/>
          </a:xfrm>
          <a:prstGeom prst="rect">
            <a:avLst/>
          </a:prstGeom>
        </p:spPr>
      </p:pic>
      <p:pic>
        <p:nvPicPr>
          <p:cNvPr id="6" name="Picture 5" descr="Unrat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28" y="2113077"/>
            <a:ext cx="3294303" cy="3903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2450" y="1466746"/>
            <a:ext cx="435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5170" y="1518266"/>
            <a:ext cx="1338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NC-17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576272" y="1518266"/>
            <a:ext cx="1732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Unrated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2450" y="6084587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0.305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90722" y="6084587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0.960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92314" y="6084587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1730" y="5889179"/>
            <a:ext cx="958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Adj. R</a:t>
            </a:r>
          </a:p>
          <a:p>
            <a:r>
              <a:rPr lang="en-US" sz="1600" b="1" dirty="0" smtClean="0"/>
              <a:t>Squared: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0799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7-17 at 2.32.0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7587" r="8569" b="12009"/>
          <a:stretch/>
        </p:blipFill>
        <p:spPr>
          <a:xfrm>
            <a:off x="216040" y="707300"/>
            <a:ext cx="8610623" cy="4993592"/>
          </a:xfrm>
        </p:spPr>
      </p:pic>
      <p:sp>
        <p:nvSpPr>
          <p:cNvPr id="5" name="TextBox 4"/>
          <p:cNvSpPr txBox="1"/>
          <p:nvPr/>
        </p:nvSpPr>
        <p:spPr>
          <a:xfrm>
            <a:off x="803868" y="6052437"/>
            <a:ext cx="711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Bigger films will seek a milder rating to maximize number of cinema-goers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5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g13a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75" r="-23275"/>
          <a:stretch>
            <a:fillRect/>
          </a:stretch>
        </p:blipFill>
        <p:spPr>
          <a:xfrm>
            <a:off x="-716449" y="707301"/>
            <a:ext cx="10350067" cy="5692138"/>
          </a:xfrm>
        </p:spPr>
      </p:pic>
    </p:spTree>
    <p:extLst>
      <p:ext uri="{BB962C8B-B14F-4D97-AF65-F5344CB8AC3E}">
        <p14:creationId xmlns:p14="http://schemas.microsoft.com/office/powerpoint/2010/main" val="294907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vs. Total Domestic Gross from 1994 – 2013</a:t>
            </a:r>
            <a:endParaRPr lang="en-US" dirty="0"/>
          </a:p>
        </p:txBody>
      </p:sp>
      <p:pic>
        <p:nvPicPr>
          <p:cNvPr id="6" name="Content Placeholder 5" descr="p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" r="6239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 rot="16200000">
            <a:off x="-83993" y="3617344"/>
            <a:ext cx="71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9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Train-test-split with all ratings as a feature</a:t>
            </a:r>
            <a:endParaRPr lang="en-US" dirty="0"/>
          </a:p>
        </p:txBody>
      </p:sp>
      <p:pic>
        <p:nvPicPr>
          <p:cNvPr id="9" name="Picture 8" descr="tr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5" y="1650910"/>
            <a:ext cx="3252176" cy="4699676"/>
          </a:xfrm>
          <a:prstGeom prst="rect">
            <a:avLst/>
          </a:prstGeom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68" y="1650911"/>
            <a:ext cx="3252176" cy="46996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18343" y="6350587"/>
            <a:ext cx="1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Train: 0.5643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87176" y="6350586"/>
            <a:ext cx="1349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Test: 0.5335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585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15575</TotalTime>
  <Words>198</Words>
  <Application>Microsoft Macintosh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MPAA and the Box Office</vt:lpstr>
      <vt:lpstr>MPAA Problems</vt:lpstr>
      <vt:lpstr>PowerPoint Presentation</vt:lpstr>
      <vt:lpstr>Domestic total gross by budget of movies from 1994 - 2013</vt:lpstr>
      <vt:lpstr>Domestic total gross by budget of movies from 1994 - 2013</vt:lpstr>
      <vt:lpstr>PowerPoint Presentation</vt:lpstr>
      <vt:lpstr>PowerPoint Presentation</vt:lpstr>
      <vt:lpstr>Features vs. Total Domestic Gross from 1994 – 2013</vt:lpstr>
      <vt:lpstr>Train-test-split with all ratings as a feature</vt:lpstr>
      <vt:lpstr>Features vs. Total Domestic Gross from 1994 – 2013</vt:lpstr>
      <vt:lpstr>Train-test-split without R, NC-17, and Unrated in the ratings feature</vt:lpstr>
      <vt:lpstr>What else?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Allison</dc:creator>
  <cp:lastModifiedBy>Allison</cp:lastModifiedBy>
  <cp:revision>17</cp:revision>
  <dcterms:created xsi:type="dcterms:W3CDTF">2015-07-06T23:47:56Z</dcterms:created>
  <dcterms:modified xsi:type="dcterms:W3CDTF">2015-07-17T19:32:09Z</dcterms:modified>
</cp:coreProperties>
</file>