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04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E8BAF-7779-414E-AFE8-95B19905DEBF}" type="datetimeFigureOut">
              <a:rPr lang="en-US" smtClean="0"/>
              <a:t>3/11/14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C1F7B-C27E-9847-9A96-CCD3A633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5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Geb</a:t>
            </a:r>
            <a:r>
              <a:rPr lang="en-US" dirty="0" smtClean="0"/>
              <a:t> Page Objects to model the html of the web</a:t>
            </a:r>
            <a:r>
              <a:rPr lang="en-US" baseline="0" dirty="0" smtClean="0"/>
              <a:t> page.  A page object provides an interface to interact with the web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C1F7B-C27E-9847-9A96-CCD3A6333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Spock is the</a:t>
            </a:r>
            <a:r>
              <a:rPr lang="en-US" baseline="0" dirty="0" smtClean="0"/>
              <a:t> test runner.  It has support for setup and cleanup functions that are like </a:t>
            </a:r>
            <a:r>
              <a:rPr lang="en-US" baseline="0" dirty="0" err="1" smtClean="0"/>
              <a:t>Junit</a:t>
            </a:r>
            <a:r>
              <a:rPr lang="en-US" baseline="0" dirty="0" smtClean="0"/>
              <a:t> @Before and @After.  They enforce a given/when/then syntax to organize your tests.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C1F7B-C27E-9847-9A96-CCD3A6333C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9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7D78-F21D-3146-BBC1-8CFF742A813C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00DA-3D4E-9E42-B054-317D7B4B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7D78-F21D-3146-BBC1-8CFF742A813C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00DA-3D4E-9E42-B054-317D7B4B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8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7D78-F21D-3146-BBC1-8CFF742A813C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00DA-3D4E-9E42-B054-317D7B4B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7D78-F21D-3146-BBC1-8CFF742A813C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00DA-3D4E-9E42-B054-317D7B4B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4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7D78-F21D-3146-BBC1-8CFF742A813C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00DA-3D4E-9E42-B054-317D7B4B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7D78-F21D-3146-BBC1-8CFF742A813C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00DA-3D4E-9E42-B054-317D7B4B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7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7D78-F21D-3146-BBC1-8CFF742A813C}" type="datetimeFigureOut">
              <a:rPr lang="en-US" smtClean="0"/>
              <a:t>3/10/14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00DA-3D4E-9E42-B054-317D7B4B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7D78-F21D-3146-BBC1-8CFF742A813C}" type="datetimeFigureOut">
              <a:rPr lang="en-US" smtClean="0"/>
              <a:t>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00DA-3D4E-9E42-B054-317D7B4B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7D78-F21D-3146-BBC1-8CFF742A813C}" type="datetimeFigureOut">
              <a:rPr lang="en-US" smtClean="0"/>
              <a:t>3/10/14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00DA-3D4E-9E42-B054-317D7B4B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6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7D78-F21D-3146-BBC1-8CFF742A813C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00DA-3D4E-9E42-B054-317D7B4B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0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7D78-F21D-3146-BBC1-8CFF742A813C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00DA-3D4E-9E42-B054-317D7B4B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F7D78-F21D-3146-BBC1-8CFF742A813C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00DA-3D4E-9E42-B054-317D7B4B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4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view-source/http/::localhost/8080:gebDemo:employee:show:1" TargetMode="External"/><Relationship Id="rId4" Type="http://schemas.openxmlformats.org/officeDocument/2006/relationships/hyperlink" Target="file://localhost/view-source/http/::localhost/8080:gebDemo:employee:show:2" TargetMode="External"/><Relationship Id="rId5" Type="http://schemas.openxmlformats.org/officeDocument/2006/relationships/hyperlink" Target="file://localhost/view-source/http/::localhost/8080:gebDemo:employee:show:3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Testing With </a:t>
            </a:r>
            <a:r>
              <a:rPr lang="en-US" dirty="0" err="1" smtClean="0"/>
              <a:t>Geb</a:t>
            </a:r>
            <a:r>
              <a:rPr lang="en-US" dirty="0" smtClean="0"/>
              <a:t> and Spock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1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3222"/>
            <a:ext cx="8229600" cy="546294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www.gebish.org</a:t>
            </a:r>
            <a:endParaRPr lang="en-US" dirty="0" smtClean="0"/>
          </a:p>
          <a:p>
            <a:r>
              <a:rPr lang="en-US" dirty="0"/>
              <a:t>http://docs.spockframework.org/en/spock-0.7-groovy-2.0</a:t>
            </a:r>
            <a:r>
              <a:rPr lang="en-US" dirty="0" smtClean="0"/>
              <a:t>/</a:t>
            </a:r>
          </a:p>
          <a:p>
            <a:r>
              <a:rPr lang="en-US" dirty="0" smtClean="0"/>
              <a:t>For Grails, in </a:t>
            </a:r>
            <a:r>
              <a:rPr lang="en-US" dirty="0" err="1" smtClean="0"/>
              <a:t>BuildConfig.groovy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400" dirty="0" smtClean="0"/>
              <a:t>dependencies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 smtClean="0"/>
              <a:t>		test </a:t>
            </a:r>
            <a:r>
              <a:rPr lang="en-US" sz="2400" dirty="0"/>
              <a:t>"org.seleniumhq.selenium:selenium-support:2.40.0"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smtClean="0"/>
              <a:t>		test </a:t>
            </a:r>
            <a:r>
              <a:rPr lang="en-US" sz="2400" dirty="0"/>
              <a:t>"org.seleniumhq.selenium:selenium-firefox-driver:2.40.0"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	test </a:t>
            </a:r>
            <a:r>
              <a:rPr lang="en-US" sz="2400" dirty="0"/>
              <a:t>"org.gebish:geb-spock:</a:t>
            </a:r>
            <a:r>
              <a:rPr lang="en-US" sz="2400" dirty="0" smtClean="0"/>
              <a:t>0.9.2”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plugins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de-DE" sz="2400" dirty="0" err="1" smtClean="0"/>
              <a:t>test</a:t>
            </a:r>
            <a:r>
              <a:rPr lang="de-DE" sz="2400" dirty="0" smtClean="0"/>
              <a:t> </a:t>
            </a:r>
            <a:r>
              <a:rPr lang="de-DE" sz="2400" dirty="0"/>
              <a:t>":geb:0.9.2"</a:t>
            </a:r>
          </a:p>
          <a:p>
            <a:pPr marL="0" indent="0">
              <a:buNone/>
            </a:pPr>
            <a:r>
              <a:rPr lang="de-DE" sz="2400" dirty="0"/>
              <a:t>        </a:t>
            </a:r>
            <a:r>
              <a:rPr lang="de-DE" sz="2400" dirty="0" smtClean="0"/>
              <a:t>	</a:t>
            </a:r>
            <a:r>
              <a:rPr lang="de-DE" sz="2400" dirty="0" err="1" smtClean="0"/>
              <a:t>compile</a:t>
            </a:r>
            <a:r>
              <a:rPr lang="de-DE" sz="2400" dirty="0" smtClean="0"/>
              <a:t> </a:t>
            </a:r>
            <a:r>
              <a:rPr lang="de-DE" sz="2400" dirty="0"/>
              <a:t>":remote-control:</a:t>
            </a:r>
            <a:r>
              <a:rPr lang="de-DE" sz="2400" dirty="0" smtClean="0"/>
              <a:t>1.4“ //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accessing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context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endParaRPr lang="de-DE" sz="2400" dirty="0"/>
          </a:p>
          <a:p>
            <a:pPr marL="0" indent="0">
              <a:buNone/>
            </a:pPr>
            <a:r>
              <a:rPr lang="de-DE" sz="2400" dirty="0" smtClean="0"/>
              <a:t>									// </a:t>
            </a:r>
            <a:r>
              <a:rPr lang="de-DE" sz="2400" dirty="0" err="1" smtClean="0"/>
              <a:t>grails</a:t>
            </a:r>
            <a:r>
              <a:rPr lang="de-DE" sz="2400" dirty="0" smtClean="0"/>
              <a:t> </a:t>
            </a:r>
            <a:r>
              <a:rPr lang="de-DE" sz="2400" dirty="0" err="1" smtClean="0"/>
              <a:t>app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tests</a:t>
            </a:r>
            <a:endParaRPr lang="de-DE" sz="2400" dirty="0" smtClean="0"/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smtClean="0"/>
              <a:t>	// Spock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already</a:t>
            </a:r>
            <a:r>
              <a:rPr lang="de-DE" sz="2400" dirty="0"/>
              <a:t> </a:t>
            </a:r>
            <a:r>
              <a:rPr lang="de-DE" sz="2400" dirty="0" err="1"/>
              <a:t>included</a:t>
            </a:r>
            <a:r>
              <a:rPr lang="de-DE" sz="2400" dirty="0"/>
              <a:t> in </a:t>
            </a:r>
            <a:r>
              <a:rPr lang="de-DE" sz="2400" dirty="0" err="1"/>
              <a:t>Grails</a:t>
            </a:r>
            <a:r>
              <a:rPr lang="de-DE" sz="2400" dirty="0"/>
              <a:t> </a:t>
            </a:r>
            <a:r>
              <a:rPr lang="de-DE" sz="2400" dirty="0" smtClean="0"/>
              <a:t>2.3.6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smtClean="0"/>
              <a:t>}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en-US" sz="2000" dirty="0" smtClean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705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50334"/>
            <a:ext cx="4038600" cy="557583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package </a:t>
            </a:r>
            <a:r>
              <a:rPr lang="en-US" dirty="0" err="1" smtClean="0">
                <a:latin typeface="Consolas"/>
                <a:cs typeface="Consolas"/>
              </a:rPr>
              <a:t>com.allison.pages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import </a:t>
            </a:r>
            <a:r>
              <a:rPr lang="en-US" dirty="0" err="1" smtClean="0">
                <a:latin typeface="Consolas"/>
                <a:cs typeface="Consolas"/>
              </a:rPr>
              <a:t>geb.Page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class </a:t>
            </a:r>
            <a:r>
              <a:rPr lang="en-US" dirty="0" err="1" smtClean="0">
                <a:latin typeface="Consolas"/>
                <a:cs typeface="Consolas"/>
              </a:rPr>
              <a:t>EmployeeListPage</a:t>
            </a:r>
            <a:r>
              <a:rPr lang="en-US" dirty="0" smtClean="0">
                <a:latin typeface="Consolas"/>
                <a:cs typeface="Consolas"/>
              </a:rPr>
              <a:t> extends Page {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smtClean="0">
                <a:latin typeface="Consolas"/>
                <a:cs typeface="Consolas"/>
              </a:rPr>
              <a:t>/ the link that is navigated </a:t>
            </a:r>
            <a:r>
              <a:rPr lang="en-US" dirty="0" smtClean="0">
                <a:latin typeface="Consolas"/>
                <a:cs typeface="Consolas"/>
              </a:rPr>
              <a:t>to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// </a:t>
            </a:r>
            <a:r>
              <a:rPr lang="en-US" dirty="0" smtClean="0">
                <a:latin typeface="Consolas"/>
                <a:cs typeface="Consolas"/>
              </a:rPr>
              <a:t>on the 'to' call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static </a:t>
            </a:r>
            <a:r>
              <a:rPr lang="en-US" dirty="0" err="1" smtClean="0">
                <a:latin typeface="Consolas"/>
                <a:cs typeface="Consolas"/>
              </a:rPr>
              <a:t>url</a:t>
            </a:r>
            <a:r>
              <a:rPr lang="en-US" dirty="0" smtClean="0">
                <a:latin typeface="Consolas"/>
                <a:cs typeface="Consolas"/>
              </a:rPr>
              <a:t> = "employee/list"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smtClean="0">
                <a:latin typeface="Consolas"/>
                <a:cs typeface="Consolas"/>
              </a:rPr>
              <a:t>/ the closure that is verified on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</a:t>
            </a:r>
            <a:r>
              <a:rPr lang="en-US" dirty="0" smtClean="0">
                <a:latin typeface="Consolas"/>
                <a:cs typeface="Consolas"/>
              </a:rPr>
              <a:t>the </a:t>
            </a:r>
            <a:r>
              <a:rPr lang="en-US" dirty="0" smtClean="0">
                <a:latin typeface="Consolas"/>
                <a:cs typeface="Consolas"/>
              </a:rPr>
              <a:t>'at' call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static </a:t>
            </a:r>
            <a:r>
              <a:rPr lang="en-US" dirty="0" smtClean="0">
                <a:latin typeface="Consolas"/>
                <a:cs typeface="Consolas"/>
              </a:rPr>
              <a:t>at =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pageTitle.text</a:t>
            </a:r>
            <a:r>
              <a:rPr lang="en-US" dirty="0" smtClean="0">
                <a:latin typeface="Consolas"/>
                <a:cs typeface="Consolas"/>
              </a:rPr>
              <a:t>() == 'Employee List Page'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smtClean="0">
                <a:latin typeface="Consolas"/>
                <a:cs typeface="Consolas"/>
              </a:rPr>
              <a:t>/ The navigator objects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static </a:t>
            </a:r>
            <a:r>
              <a:rPr lang="en-US" dirty="0" smtClean="0">
                <a:latin typeface="Consolas"/>
                <a:cs typeface="Consolas"/>
              </a:rPr>
              <a:t>content =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pageTitle</a:t>
            </a:r>
            <a:r>
              <a:rPr lang="en-US" dirty="0" smtClean="0">
                <a:latin typeface="Consolas"/>
                <a:cs typeface="Consolas"/>
              </a:rPr>
              <a:t>(wait: true) { $('h2.title')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employeeLink</a:t>
            </a:r>
            <a:r>
              <a:rPr lang="en-US" dirty="0" smtClean="0">
                <a:latin typeface="Consolas"/>
                <a:cs typeface="Consolas"/>
              </a:rPr>
              <a:t>(wait: true, to: </a:t>
            </a:r>
            <a:r>
              <a:rPr lang="en-US" dirty="0" err="1" smtClean="0">
                <a:latin typeface="Consolas"/>
                <a:cs typeface="Consolas"/>
              </a:rPr>
              <a:t>EmployeeShowPage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 id -&gt;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$</a:t>
            </a:r>
            <a:r>
              <a:rPr lang="en-US" dirty="0" smtClean="0">
                <a:latin typeface="Consolas"/>
                <a:cs typeface="Consolas"/>
              </a:rPr>
              <a:t>('</a:t>
            </a:r>
            <a:r>
              <a:rPr lang="en-US" dirty="0" err="1" smtClean="0">
                <a:latin typeface="Consolas"/>
                <a:cs typeface="Consolas"/>
              </a:rPr>
              <a:t>a.employeeLink</a:t>
            </a:r>
            <a:r>
              <a:rPr lang="en-US" dirty="0" smtClean="0">
                <a:latin typeface="Consolas"/>
                <a:cs typeface="Consolas"/>
              </a:rPr>
              <a:t>', 'id': "${id}")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// It is good practice to wrap all the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</a:t>
            </a:r>
            <a:r>
              <a:rPr lang="en-US" dirty="0" smtClean="0">
                <a:latin typeface="Consolas"/>
                <a:cs typeface="Consolas"/>
              </a:rPr>
              <a:t>navigator </a:t>
            </a:r>
            <a:r>
              <a:rPr lang="en-US" dirty="0" smtClean="0">
                <a:latin typeface="Consolas"/>
                <a:cs typeface="Consolas"/>
              </a:rPr>
              <a:t>objects in methods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employeeLinkIsPresent</a:t>
            </a:r>
            <a:r>
              <a:rPr lang="en-US" dirty="0" smtClean="0">
                <a:latin typeface="Consolas"/>
                <a:cs typeface="Consolas"/>
              </a:rPr>
              <a:t>(Long id)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employeeLink</a:t>
            </a:r>
            <a:r>
              <a:rPr lang="en-US" dirty="0" smtClean="0">
                <a:latin typeface="Consolas"/>
                <a:cs typeface="Consolas"/>
              </a:rPr>
              <a:t>(id).</a:t>
            </a:r>
            <a:r>
              <a:rPr lang="en-US" dirty="0" err="1" smtClean="0">
                <a:latin typeface="Consolas"/>
                <a:cs typeface="Consolas"/>
              </a:rPr>
              <a:t>isDisplayed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EmployeeShowPage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clickEmployeeLink</a:t>
            </a:r>
            <a:r>
              <a:rPr lang="en-US" dirty="0">
                <a:latin typeface="Consolas"/>
                <a:cs typeface="Consolas"/>
              </a:rPr>
              <a:t>(Long id)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employeeLink</a:t>
            </a:r>
            <a:r>
              <a:rPr lang="en-US" dirty="0">
                <a:latin typeface="Consolas"/>
                <a:cs typeface="Consolas"/>
              </a:rPr>
              <a:t>(id).click()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return </a:t>
            </a:r>
            <a:r>
              <a:rPr lang="en-US" dirty="0" err="1">
                <a:latin typeface="Consolas"/>
                <a:cs typeface="Consolas"/>
              </a:rPr>
              <a:t>browser.page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50334"/>
            <a:ext cx="4038600" cy="557582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&lt;html&gt;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&lt;</a:t>
            </a:r>
            <a:r>
              <a:rPr lang="en-US" dirty="0" smtClean="0">
                <a:latin typeface="Consolas"/>
                <a:cs typeface="Consolas"/>
              </a:rPr>
              <a:t>head&gt;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&lt;</a:t>
            </a:r>
            <a:r>
              <a:rPr lang="en-US" dirty="0" smtClean="0">
                <a:latin typeface="Consolas"/>
                <a:cs typeface="Consolas"/>
              </a:rPr>
              <a:t>title&gt;Employee&lt;/title&gt;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&lt;</a:t>
            </a:r>
            <a:r>
              <a:rPr lang="en-US" dirty="0" smtClean="0">
                <a:latin typeface="Consolas"/>
                <a:cs typeface="Consolas"/>
              </a:rPr>
              <a:t>/head&gt;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&lt;</a:t>
            </a:r>
            <a:r>
              <a:rPr lang="en-US" dirty="0" smtClean="0">
                <a:latin typeface="Consolas"/>
                <a:cs typeface="Consolas"/>
              </a:rPr>
              <a:t>body&gt;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&lt;</a:t>
            </a:r>
            <a:r>
              <a:rPr lang="en-US" dirty="0" smtClean="0">
                <a:latin typeface="Consolas"/>
                <a:cs typeface="Consolas"/>
              </a:rPr>
              <a:t>h2 class="title"&gt;Employee List Page&lt;/h2&gt;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&lt;</a:t>
            </a:r>
            <a:r>
              <a:rPr lang="en-US" dirty="0" err="1" smtClean="0">
                <a:latin typeface="Consolas"/>
                <a:cs typeface="Consolas"/>
              </a:rPr>
              <a:t>ul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&lt;</a:t>
            </a:r>
            <a:r>
              <a:rPr lang="en-US" dirty="0" smtClean="0">
                <a:latin typeface="Consolas"/>
                <a:cs typeface="Consolas"/>
              </a:rPr>
              <a:t>li&gt;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&lt;</a:t>
            </a:r>
            <a:r>
              <a:rPr lang="en-US" dirty="0" smtClean="0">
                <a:latin typeface="Consolas"/>
                <a:cs typeface="Consolas"/>
              </a:rPr>
              <a:t>a </a:t>
            </a:r>
            <a:r>
              <a:rPr lang="en-US" dirty="0" err="1" smtClean="0">
                <a:latin typeface="Consolas"/>
                <a:cs typeface="Consolas"/>
              </a:rPr>
              <a:t>href</a:t>
            </a:r>
            <a:r>
              <a:rPr lang="en-US" dirty="0" smtClean="0">
                <a:latin typeface="Consolas"/>
                <a:cs typeface="Consolas"/>
              </a:rPr>
              <a:t>="</a:t>
            </a:r>
            <a:r>
              <a:rPr lang="en-US" dirty="0" smtClean="0">
                <a:latin typeface="Consolas"/>
                <a:cs typeface="Consolas"/>
                <a:hlinkClick r:id="rId3"/>
              </a:rPr>
              <a:t>/gebDemo/employee/show/1</a:t>
            </a:r>
            <a:r>
              <a:rPr lang="en-US" dirty="0" smtClean="0">
                <a:latin typeface="Consolas"/>
                <a:cs typeface="Consolas"/>
              </a:rPr>
              <a:t>" id="</a:t>
            </a:r>
            <a:r>
              <a:rPr lang="en-US" dirty="0" smtClean="0">
                <a:latin typeface="Consolas"/>
                <a:cs typeface="Consolas"/>
              </a:rPr>
              <a:t>1”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="</a:t>
            </a:r>
            <a:r>
              <a:rPr lang="en-US" dirty="0" err="1" smtClean="0">
                <a:latin typeface="Consolas"/>
                <a:cs typeface="Consolas"/>
              </a:rPr>
              <a:t>employeeLink</a:t>
            </a:r>
            <a:r>
              <a:rPr lang="en-US" dirty="0" smtClean="0">
                <a:latin typeface="Consolas"/>
                <a:cs typeface="Consolas"/>
              </a:rPr>
              <a:t>"&gt; Alice </a:t>
            </a:r>
            <a:r>
              <a:rPr lang="en-US" dirty="0" err="1" smtClean="0">
                <a:latin typeface="Consolas"/>
                <a:cs typeface="Consolas"/>
              </a:rPr>
              <a:t>LastName</a:t>
            </a:r>
            <a:r>
              <a:rPr lang="en-US" dirty="0" smtClean="0">
                <a:latin typeface="Consolas"/>
                <a:cs typeface="Consolas"/>
              </a:rPr>
              <a:t> &lt;/a&gt;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&lt;</a:t>
            </a:r>
            <a:r>
              <a:rPr lang="en-US" dirty="0" smtClean="0">
                <a:latin typeface="Consolas"/>
                <a:cs typeface="Consolas"/>
              </a:rPr>
              <a:t>/li&gt;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&lt;</a:t>
            </a:r>
            <a:r>
              <a:rPr lang="en-US" dirty="0" smtClean="0">
                <a:latin typeface="Consolas"/>
                <a:cs typeface="Consolas"/>
              </a:rPr>
              <a:t>li&gt;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&lt;</a:t>
            </a:r>
            <a:r>
              <a:rPr lang="en-US" dirty="0" smtClean="0">
                <a:latin typeface="Consolas"/>
                <a:cs typeface="Consolas"/>
              </a:rPr>
              <a:t>a </a:t>
            </a:r>
            <a:r>
              <a:rPr lang="en-US" dirty="0" err="1" smtClean="0">
                <a:latin typeface="Consolas"/>
                <a:cs typeface="Consolas"/>
              </a:rPr>
              <a:t>href</a:t>
            </a:r>
            <a:r>
              <a:rPr lang="en-US" dirty="0" smtClean="0">
                <a:latin typeface="Consolas"/>
                <a:cs typeface="Consolas"/>
              </a:rPr>
              <a:t>="</a:t>
            </a:r>
            <a:r>
              <a:rPr lang="en-US" dirty="0" smtClean="0">
                <a:latin typeface="Consolas"/>
                <a:cs typeface="Consolas"/>
                <a:hlinkClick r:id="rId4"/>
              </a:rPr>
              <a:t>/gebDemo/employee/show/2</a:t>
            </a:r>
            <a:r>
              <a:rPr lang="en-US" dirty="0" smtClean="0">
                <a:latin typeface="Consolas"/>
                <a:cs typeface="Consolas"/>
              </a:rPr>
              <a:t>" id="</a:t>
            </a:r>
            <a:r>
              <a:rPr lang="en-US" dirty="0" smtClean="0">
                <a:latin typeface="Consolas"/>
                <a:cs typeface="Consolas"/>
              </a:rPr>
              <a:t>2”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="</a:t>
            </a:r>
            <a:r>
              <a:rPr lang="en-US" dirty="0" err="1" smtClean="0">
                <a:latin typeface="Consolas"/>
                <a:cs typeface="Consolas"/>
              </a:rPr>
              <a:t>employeeLink</a:t>
            </a:r>
            <a:r>
              <a:rPr lang="en-US" dirty="0" smtClean="0">
                <a:latin typeface="Consolas"/>
                <a:cs typeface="Consolas"/>
              </a:rPr>
              <a:t>"&gt; Bob LastName2 &lt;/a&gt;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&lt;</a:t>
            </a:r>
            <a:r>
              <a:rPr lang="en-US" dirty="0" smtClean="0">
                <a:latin typeface="Consolas"/>
                <a:cs typeface="Consolas"/>
              </a:rPr>
              <a:t>/li&gt;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&lt;li</a:t>
            </a:r>
            <a:r>
              <a:rPr lang="en-US" dirty="0" smtClean="0">
                <a:latin typeface="Consolas"/>
                <a:cs typeface="Consolas"/>
              </a:rPr>
              <a:t>&gt;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&lt;</a:t>
            </a:r>
            <a:r>
              <a:rPr lang="en-US" dirty="0" smtClean="0">
                <a:latin typeface="Consolas"/>
                <a:cs typeface="Consolas"/>
              </a:rPr>
              <a:t>a </a:t>
            </a:r>
            <a:r>
              <a:rPr lang="en-US" dirty="0" err="1" smtClean="0">
                <a:latin typeface="Consolas"/>
                <a:cs typeface="Consolas"/>
              </a:rPr>
              <a:t>href</a:t>
            </a:r>
            <a:r>
              <a:rPr lang="en-US" dirty="0" smtClean="0">
                <a:latin typeface="Consolas"/>
                <a:cs typeface="Consolas"/>
              </a:rPr>
              <a:t>="</a:t>
            </a:r>
            <a:r>
              <a:rPr lang="en-US" dirty="0" smtClean="0">
                <a:latin typeface="Consolas"/>
                <a:cs typeface="Consolas"/>
                <a:hlinkClick r:id="rId5"/>
              </a:rPr>
              <a:t>/gebDemo/employee/show/3</a:t>
            </a:r>
            <a:r>
              <a:rPr lang="en-US" dirty="0" smtClean="0">
                <a:latin typeface="Consolas"/>
                <a:cs typeface="Consolas"/>
              </a:rPr>
              <a:t>" id="</a:t>
            </a:r>
            <a:r>
              <a:rPr lang="en-US" dirty="0" smtClean="0">
                <a:latin typeface="Consolas"/>
                <a:cs typeface="Consolas"/>
              </a:rPr>
              <a:t>3”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="</a:t>
            </a:r>
            <a:r>
              <a:rPr lang="en-US" dirty="0" err="1" smtClean="0">
                <a:latin typeface="Consolas"/>
                <a:cs typeface="Consolas"/>
              </a:rPr>
              <a:t>employeeLink</a:t>
            </a:r>
            <a:r>
              <a:rPr lang="en-US" dirty="0" smtClean="0">
                <a:latin typeface="Consolas"/>
                <a:cs typeface="Consolas"/>
              </a:rPr>
              <a:t>"&gt; Charles LastName3 &lt;/a&gt;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&lt;</a:t>
            </a:r>
            <a:r>
              <a:rPr lang="en-US" dirty="0" smtClean="0">
                <a:latin typeface="Consolas"/>
                <a:cs typeface="Consolas"/>
              </a:rPr>
              <a:t>/li&gt;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&lt;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ul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&lt;</a:t>
            </a:r>
            <a:r>
              <a:rPr lang="en-US" dirty="0" smtClean="0">
                <a:latin typeface="Consolas"/>
                <a:cs typeface="Consolas"/>
              </a:rPr>
              <a:t>/body&gt;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&lt;/html&gt;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410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35000"/>
            <a:ext cx="4038600" cy="54911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package </a:t>
            </a:r>
            <a:r>
              <a:rPr lang="en-US" sz="4800" dirty="0" err="1"/>
              <a:t>com.allison.functional</a:t>
            </a: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import </a:t>
            </a:r>
            <a:r>
              <a:rPr lang="en-US" sz="4800" dirty="0" err="1"/>
              <a:t>com.allison.pages.EmployeeListPage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import </a:t>
            </a:r>
            <a:r>
              <a:rPr lang="en-US" sz="4800" dirty="0" err="1"/>
              <a:t>com.allison.remote.EmployeeRemoteControl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import </a:t>
            </a:r>
            <a:r>
              <a:rPr lang="en-US" sz="4800" dirty="0" err="1"/>
              <a:t>geb.spock.GebReportingSpec</a:t>
            </a: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class </a:t>
            </a:r>
            <a:r>
              <a:rPr lang="en-US" sz="4800" dirty="0" err="1"/>
              <a:t>firstSpec</a:t>
            </a:r>
            <a:r>
              <a:rPr lang="en-US" sz="4800" dirty="0"/>
              <a:t> extends </a:t>
            </a:r>
            <a:r>
              <a:rPr lang="en-US" sz="4800" dirty="0" err="1"/>
              <a:t>GebReportingSpec</a:t>
            </a:r>
            <a:r>
              <a:rPr lang="en-US" sz="4800" dirty="0"/>
              <a:t> {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</a:t>
            </a:r>
            <a:r>
              <a:rPr lang="en-US" sz="4800" dirty="0" err="1"/>
              <a:t>EmployeeRemoteControl</a:t>
            </a:r>
            <a:r>
              <a:rPr lang="en-US" sz="4800" dirty="0"/>
              <a:t> remote = 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4800" dirty="0" smtClean="0"/>
              <a:t>			new </a:t>
            </a:r>
            <a:r>
              <a:rPr lang="en-US" sz="4800" dirty="0" err="1" smtClean="0"/>
              <a:t>EmployeeRemoteControl</a:t>
            </a:r>
            <a:r>
              <a:rPr lang="en-US" sz="4800" dirty="0"/>
              <a:t>()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Long employeeId_1</a:t>
            </a:r>
          </a:p>
          <a:p>
            <a:pPr marL="0" indent="0">
              <a:buNone/>
            </a:pPr>
            <a:r>
              <a:rPr lang="en-US" sz="4800" dirty="0"/>
              <a:t>    Long employeeId_2</a:t>
            </a:r>
          </a:p>
          <a:p>
            <a:pPr marL="0" indent="0">
              <a:buNone/>
            </a:pPr>
            <a:r>
              <a:rPr lang="en-US" sz="4800" dirty="0"/>
              <a:t>    Long employeeId_3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</a:t>
            </a:r>
            <a:r>
              <a:rPr lang="en-US" sz="4800" dirty="0" err="1"/>
              <a:t>def</a:t>
            </a:r>
            <a:r>
              <a:rPr lang="en-US" sz="4800" dirty="0"/>
              <a:t> setup() {</a:t>
            </a:r>
          </a:p>
          <a:p>
            <a:pPr marL="0" indent="0">
              <a:buNone/>
            </a:pPr>
            <a:r>
              <a:rPr lang="en-US" sz="4800" dirty="0"/>
              <a:t>        </a:t>
            </a:r>
            <a:r>
              <a:rPr lang="en-US" sz="4800" dirty="0" err="1"/>
              <a:t>EmployeeRemoteControl</a:t>
            </a:r>
            <a:r>
              <a:rPr lang="en-US" sz="4800" dirty="0"/>
              <a:t> remote = 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4800" dirty="0" smtClean="0"/>
              <a:t>			new </a:t>
            </a:r>
            <a:r>
              <a:rPr lang="en-US" sz="4800" dirty="0" err="1"/>
              <a:t>EmployeeRemoteControl</a:t>
            </a:r>
            <a:r>
              <a:rPr lang="en-US" sz="4800" dirty="0"/>
              <a:t>()</a:t>
            </a:r>
          </a:p>
          <a:p>
            <a:pPr marL="0" indent="0">
              <a:buNone/>
            </a:pPr>
            <a:r>
              <a:rPr lang="en-US" sz="4800" dirty="0"/>
              <a:t>        employeeId_1 = 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4800" dirty="0" smtClean="0"/>
              <a:t>	</a:t>
            </a:r>
            <a:r>
              <a:rPr lang="en-US" sz="4800" dirty="0" err="1" smtClean="0"/>
              <a:t>remote.createEmployee</a:t>
            </a:r>
            <a:r>
              <a:rPr lang="en-US" sz="4800" dirty="0"/>
              <a:t>('Alice', '</a:t>
            </a:r>
            <a:r>
              <a:rPr lang="en-US" sz="4800" dirty="0" err="1"/>
              <a:t>LastName</a:t>
            </a:r>
            <a:r>
              <a:rPr lang="en-US" sz="4800" dirty="0"/>
              <a:t>')</a:t>
            </a:r>
          </a:p>
          <a:p>
            <a:pPr marL="0" indent="0">
              <a:buNone/>
            </a:pPr>
            <a:r>
              <a:rPr lang="en-US" sz="4800" dirty="0"/>
              <a:t>        employeeId_2 = 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4800" dirty="0" smtClean="0"/>
              <a:t>	</a:t>
            </a:r>
            <a:r>
              <a:rPr lang="en-US" sz="4800" dirty="0" err="1" smtClean="0"/>
              <a:t>remote.createEmployee</a:t>
            </a:r>
            <a:r>
              <a:rPr lang="en-US" sz="4800" dirty="0"/>
              <a:t>('Bob', 'LastName2')</a:t>
            </a:r>
          </a:p>
          <a:p>
            <a:pPr marL="0" indent="0">
              <a:buNone/>
            </a:pPr>
            <a:r>
              <a:rPr lang="en-US" sz="4800" dirty="0"/>
              <a:t>        employeeId_3 = 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4800" dirty="0" err="1" smtClean="0"/>
              <a:t>remote.createEmployee</a:t>
            </a:r>
            <a:r>
              <a:rPr lang="en-US" sz="4800" dirty="0"/>
              <a:t>('Charles', 'LastName3')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</a:t>
            </a:r>
            <a:r>
              <a:rPr lang="en-US" sz="4800" dirty="0" smtClean="0"/>
              <a:t>}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CONTINUED </a:t>
            </a:r>
            <a:r>
              <a:rPr lang="en-US" sz="4800" dirty="0" smtClean="0">
                <a:sym typeface="Wingdings"/>
              </a:rPr>
              <a:t></a:t>
            </a:r>
            <a:endParaRPr lang="en-US" sz="4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35000"/>
            <a:ext cx="4038600" cy="54911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err="1"/>
              <a:t>def</a:t>
            </a:r>
            <a:r>
              <a:rPr lang="en-US" sz="4800" dirty="0"/>
              <a:t> 'A descriptive name for the feature'() {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    given: 'Setup stuff'</a:t>
            </a:r>
          </a:p>
          <a:p>
            <a:pPr marL="0" indent="0">
              <a:buNone/>
            </a:pPr>
            <a:r>
              <a:rPr lang="en-US" sz="4800" dirty="0"/>
              <a:t>        // Can be blank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    when: 'The employee list page is navigated to'</a:t>
            </a:r>
          </a:p>
          <a:p>
            <a:pPr marL="0" indent="0">
              <a:buNone/>
            </a:pPr>
            <a:r>
              <a:rPr lang="en-US" sz="4800" dirty="0"/>
              <a:t>        </a:t>
            </a:r>
            <a:r>
              <a:rPr lang="en-US" sz="4800" dirty="0" err="1"/>
              <a:t>EmployeeListPage</a:t>
            </a:r>
            <a:r>
              <a:rPr lang="en-US" sz="4800" dirty="0"/>
              <a:t> </a:t>
            </a:r>
            <a:r>
              <a:rPr lang="en-US" sz="4800" dirty="0" err="1"/>
              <a:t>employeeListPage</a:t>
            </a:r>
            <a:r>
              <a:rPr lang="en-US" sz="4800" dirty="0"/>
              <a:t> = 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4800" dirty="0" smtClean="0"/>
              <a:t>				to </a:t>
            </a:r>
            <a:r>
              <a:rPr lang="en-US" sz="4800" dirty="0" err="1" smtClean="0"/>
              <a:t>EmployeeListPage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    then: 'The employee list page header is displayed'</a:t>
            </a:r>
          </a:p>
          <a:p>
            <a:pPr marL="0" indent="0">
              <a:buNone/>
            </a:pPr>
            <a:r>
              <a:rPr lang="en-US" sz="4800" dirty="0"/>
              <a:t>        assert at(</a:t>
            </a:r>
            <a:r>
              <a:rPr lang="en-US" sz="4800" dirty="0" err="1"/>
              <a:t>EmployeeListPage</a:t>
            </a:r>
            <a:r>
              <a:rPr lang="en-US" sz="4800" dirty="0" smtClean="0"/>
              <a:t>) // All statements in a </a:t>
            </a:r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4800" dirty="0" smtClean="0"/>
              <a:t>		                    // then-block are implicitly</a:t>
            </a:r>
          </a:p>
          <a:p>
            <a:pPr marL="0" indent="0">
              <a:buNone/>
            </a:pPr>
            <a:r>
              <a:rPr lang="en-US" sz="4800" dirty="0" smtClean="0"/>
              <a:t>                                    		      // asserted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en-US" sz="4800" dirty="0" smtClean="0"/>
              <a:t>        </a:t>
            </a:r>
            <a:r>
              <a:rPr lang="en-US" sz="4800" dirty="0"/>
              <a:t>and: 'The employee is listed'</a:t>
            </a:r>
          </a:p>
          <a:p>
            <a:pPr marL="0" indent="0">
              <a:buNone/>
            </a:pPr>
            <a:r>
              <a:rPr lang="en-US" sz="4800" dirty="0"/>
              <a:t>        </a:t>
            </a:r>
            <a:r>
              <a:rPr lang="en-US" sz="4800" dirty="0" smtClean="0"/>
              <a:t>assert </a:t>
            </a:r>
            <a:r>
              <a:rPr lang="en-US" sz="4800" dirty="0" err="1" smtClean="0"/>
              <a:t>employeeListPage.employeeLinkIsPresent</a:t>
            </a:r>
            <a:r>
              <a:rPr lang="en-US" sz="4800" dirty="0" smtClean="0"/>
              <a:t>(</a:t>
            </a:r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4800" dirty="0" smtClean="0"/>
              <a:t>					employeeId_1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    when: 'The employee is clicked'</a:t>
            </a:r>
          </a:p>
          <a:p>
            <a:pPr marL="0" indent="0">
              <a:buNone/>
            </a:pPr>
            <a:r>
              <a:rPr lang="en-US" sz="4800" dirty="0"/>
              <a:t>        </a:t>
            </a:r>
            <a:r>
              <a:rPr lang="en-US" sz="4800" dirty="0" err="1"/>
              <a:t>employeeListPage.clickEmployeeLink</a:t>
            </a:r>
            <a:r>
              <a:rPr lang="en-US" sz="4800" dirty="0"/>
              <a:t>(employeeId_1)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    then: 'At the show employee page'</a:t>
            </a:r>
          </a:p>
          <a:p>
            <a:pPr marL="0" indent="0">
              <a:buNone/>
            </a:pPr>
            <a:r>
              <a:rPr lang="en-US" sz="4800" dirty="0"/>
              <a:t>        assert at(</a:t>
            </a:r>
            <a:r>
              <a:rPr lang="en-US" sz="4800" dirty="0" err="1"/>
              <a:t>EmployeeShowPage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r>
              <a:rPr lang="en-US" sz="4800" dirty="0"/>
              <a:t>    }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</a:t>
            </a:r>
            <a:r>
              <a:rPr lang="en-US" sz="4800" dirty="0" err="1"/>
              <a:t>def</a:t>
            </a:r>
            <a:r>
              <a:rPr lang="en-US" sz="4800" dirty="0"/>
              <a:t> cleanup() {</a:t>
            </a:r>
          </a:p>
          <a:p>
            <a:pPr marL="0" indent="0">
              <a:buNone/>
            </a:pPr>
            <a:r>
              <a:rPr lang="en-US" sz="4800" dirty="0"/>
              <a:t>        </a:t>
            </a:r>
            <a:r>
              <a:rPr lang="en-US" sz="4800" dirty="0" err="1"/>
              <a:t>remote.deleteEmployee</a:t>
            </a:r>
            <a:r>
              <a:rPr lang="en-US" sz="4800" dirty="0"/>
              <a:t>(employeeId_1)</a:t>
            </a:r>
          </a:p>
          <a:p>
            <a:pPr marL="0" indent="0">
              <a:buNone/>
            </a:pPr>
            <a:r>
              <a:rPr lang="en-US" sz="4800" dirty="0"/>
              <a:t>        </a:t>
            </a:r>
            <a:r>
              <a:rPr lang="en-US" sz="4800" dirty="0" err="1"/>
              <a:t>remote.deleteEmployee</a:t>
            </a:r>
            <a:r>
              <a:rPr lang="en-US" sz="4800" dirty="0"/>
              <a:t>(employeeId_2)</a:t>
            </a:r>
          </a:p>
          <a:p>
            <a:pPr marL="0" indent="0">
              <a:buNone/>
            </a:pPr>
            <a:r>
              <a:rPr lang="en-US" sz="4800" dirty="0"/>
              <a:t>        </a:t>
            </a:r>
            <a:r>
              <a:rPr lang="en-US" sz="4800" dirty="0" err="1"/>
              <a:t>remote.deleteEmployee</a:t>
            </a:r>
            <a:r>
              <a:rPr lang="en-US" sz="4800" dirty="0"/>
              <a:t>(employeeId_3)</a:t>
            </a:r>
          </a:p>
          <a:p>
            <a:pPr marL="0" indent="0">
              <a:buNone/>
            </a:pPr>
            <a:r>
              <a:rPr lang="en-US" sz="4800" dirty="0"/>
              <a:t>    }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8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537</Words>
  <Application>Microsoft Macintosh PowerPoint</Application>
  <PresentationFormat>On-screen Show (4:3)</PresentationFormat>
  <Paragraphs>141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Functional Testing With Geb and Spock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 Grails application with Geb and Spock</dc:title>
  <dc:subject/>
  <dc:creator/>
  <cp:keywords/>
  <dc:description/>
  <cp:lastModifiedBy>Bloom Health</cp:lastModifiedBy>
  <cp:revision>20</cp:revision>
  <dcterms:created xsi:type="dcterms:W3CDTF">2014-03-11T02:58:52Z</dcterms:created>
  <dcterms:modified xsi:type="dcterms:W3CDTF">2014-03-13T15:40:27Z</dcterms:modified>
  <cp:category/>
</cp:coreProperties>
</file>