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0" r:id="rId3"/>
    <p:sldId id="262" r:id="rId4"/>
    <p:sldId id="263" r:id="rId5"/>
    <p:sldId id="261" r:id="rId6"/>
    <p:sldId id="276" r:id="rId7"/>
    <p:sldId id="274" r:id="rId8"/>
    <p:sldId id="271" r:id="rId9"/>
    <p:sldId id="277" r:id="rId10"/>
    <p:sldId id="272" r:id="rId11"/>
    <p:sldId id="278" r:id="rId12"/>
    <p:sldId id="273" r:id="rId13"/>
    <p:sldId id="265" r:id="rId14"/>
    <p:sldId id="266" r:id="rId15"/>
    <p:sldId id="257" r:id="rId16"/>
    <p:sldId id="268"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E1DD90-D8FA-9818-D0A5-66B4B3ABEB3F}" name="Allison Spicer Forte" initials="ASF" userId="82716053bbf1be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1"/>
    <p:restoredTop sz="94694"/>
  </p:normalViewPr>
  <p:slideViewPr>
    <p:cSldViewPr snapToGrid="0" snapToObjects="1">
      <p:cViewPr>
        <p:scale>
          <a:sx n="80" d="100"/>
          <a:sy n="80" d="100"/>
        </p:scale>
        <p:origin x="960"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4D91E-D174-1149-A32E-B86282D88541}" type="datetimeFigureOut">
              <a:rPr lang="en-US" smtClean="0"/>
              <a:t>5/30/22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2AEF6-A656-A14B-8389-0CAAF2B84413}" type="slidenum">
              <a:rPr lang="en-US" smtClean="0"/>
              <a:t>‹#›</a:t>
            </a:fld>
            <a:endParaRPr lang="en-US"/>
          </a:p>
        </p:txBody>
      </p:sp>
    </p:spTree>
    <p:extLst>
      <p:ext uri="{BB962C8B-B14F-4D97-AF65-F5344CB8AC3E}">
        <p14:creationId xmlns:p14="http://schemas.microsoft.com/office/powerpoint/2010/main" val="6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1AA-D15A-D470-FB76-4EB215EE3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1E0BFE-48C0-F297-143C-C8FA92335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BDFB5-23C7-EF42-C313-EDD6B989333C}"/>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7BC1470F-F4D4-E318-95E8-A518DD16A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DE1EC-F927-2B2D-ADF2-8378C351BA5A}"/>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58177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348E-F688-59B8-D367-2F621FB606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80C7FD-F6BE-C3C2-0860-370A95951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AADEB-0963-122A-4AA1-D01450B4E64F}"/>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EBF67C38-B895-D755-DD28-C50398B04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5A8D9-D6E4-34CB-65D9-155492609337}"/>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02332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520D8-46D8-FFD6-9F07-16420F57EA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EC399A-4F55-C41B-D6C2-25FD7C387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9CE6E-B340-7547-A6E7-B4CABA83303C}"/>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39E60361-1501-5432-0A68-BC8CE9E63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8A3D-9CC0-027F-5B84-FC24F78E647B}"/>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18230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1117-8C00-D856-4C15-878D80301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6497F-569F-46BE-6C9F-3D96744C9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53D67-664D-F902-631A-8B43318D7A96}"/>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B8E48C20-A3FC-BE46-7C35-3BCA8632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2A856-609E-090E-63D1-84D33953C7E2}"/>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488070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F09A-8DE1-953F-6D4E-2FB80F68A9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A65C3C-80FE-55BA-FA99-F64101793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8F6BF-F50E-04C9-A95D-4CDC372518B3}"/>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49508AC8-377A-A794-0AB5-6E8D539A7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E761D-0DF7-07AB-4118-BD4459B4A2AE}"/>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241682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6F3F-7DD9-288A-BB09-501F0E0FB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A99D9B-303D-A2A6-1230-10E11C237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83131-66B0-FE39-349D-C46C7393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8BCA2C-9BEF-DDB1-81DF-FFCA9203857D}"/>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6" name="Footer Placeholder 5">
            <a:extLst>
              <a:ext uri="{FF2B5EF4-FFF2-40B4-BE49-F238E27FC236}">
                <a16:creationId xmlns:a16="http://schemas.microsoft.com/office/drawing/2014/main" id="{31754837-ADEE-124A-DA81-5CED0D749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F91F4-1496-1A09-5989-B7BCC5CCBBAE}"/>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7821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343A-228F-91D3-683D-66D0987600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C3C49B-3804-4ACE-DB17-9DCD40EF8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93754-81F5-5F52-77DA-CFC6CD8884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95A89-2E56-7E97-4D83-9A4D23827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5CCD6-06FE-D43E-FCB5-9102E5160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92EF0-C2B5-FCC7-C08D-BF700814F67F}"/>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8" name="Footer Placeholder 7">
            <a:extLst>
              <a:ext uri="{FF2B5EF4-FFF2-40B4-BE49-F238E27FC236}">
                <a16:creationId xmlns:a16="http://schemas.microsoft.com/office/drawing/2014/main" id="{294AD91C-B2CE-8AA0-A36C-A48A8908FD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283DA-678B-DF53-E475-23F5C12E0F4B}"/>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82624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8330-6C6D-D3F5-BCE4-D60BBF74CE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8B8BF-B211-BC20-4354-8D2D5AD7CA2A}"/>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4" name="Footer Placeholder 3">
            <a:extLst>
              <a:ext uri="{FF2B5EF4-FFF2-40B4-BE49-F238E27FC236}">
                <a16:creationId xmlns:a16="http://schemas.microsoft.com/office/drawing/2014/main" id="{F40C288A-F6C7-06F2-8642-942E4D6E81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710887-2577-13E7-AD3B-85C3A374A424}"/>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31765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9C6575-DEBA-A01A-5AF6-BB77E20221B4}"/>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3" name="Footer Placeholder 2">
            <a:extLst>
              <a:ext uri="{FF2B5EF4-FFF2-40B4-BE49-F238E27FC236}">
                <a16:creationId xmlns:a16="http://schemas.microsoft.com/office/drawing/2014/main" id="{974F3C24-9966-5F51-E89B-650349795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F884F5-8661-B431-C4F8-2498D81AA1E0}"/>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48895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F574-158D-9BA6-40A6-42657E287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7F2D92-CF0E-813A-B42C-962C73537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DEBCC-F009-CC0F-6962-9AD3646E4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CFCBC-8BC4-CDC5-287C-C0CF0AF6496D}"/>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6" name="Footer Placeholder 5">
            <a:extLst>
              <a:ext uri="{FF2B5EF4-FFF2-40B4-BE49-F238E27FC236}">
                <a16:creationId xmlns:a16="http://schemas.microsoft.com/office/drawing/2014/main" id="{FB3A1F28-DCB5-44F8-9FC0-2A92BB767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0C5AE-1663-EC31-2523-576ED6BA7461}"/>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352898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35A6-EF2F-38AB-25ED-0E00344B2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B91FB-3098-6248-B489-1EAC7F254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BADB02-CEAB-E859-50C9-6240E9884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9A5E4-7CF9-279D-A8F3-90AFCB0CD284}"/>
              </a:ext>
            </a:extLst>
          </p:cNvPr>
          <p:cNvSpPr>
            <a:spLocks noGrp="1"/>
          </p:cNvSpPr>
          <p:nvPr>
            <p:ph type="dt" sz="half" idx="10"/>
          </p:nvPr>
        </p:nvSpPr>
        <p:spPr/>
        <p:txBody>
          <a:bodyPr/>
          <a:lstStyle/>
          <a:p>
            <a:fld id="{5FCB8B6D-7A14-AF42-A8C3-AF7B88CD2E8E}" type="datetimeFigureOut">
              <a:rPr lang="en-US" smtClean="0"/>
              <a:t>5/30/22</a:t>
            </a:fld>
            <a:endParaRPr lang="en-US"/>
          </a:p>
        </p:txBody>
      </p:sp>
      <p:sp>
        <p:nvSpPr>
          <p:cNvPr id="6" name="Footer Placeholder 5">
            <a:extLst>
              <a:ext uri="{FF2B5EF4-FFF2-40B4-BE49-F238E27FC236}">
                <a16:creationId xmlns:a16="http://schemas.microsoft.com/office/drawing/2014/main" id="{A5C84E32-2B70-4107-89DD-1128CD9D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505E1-3EDC-1D76-502B-B56810AFEB77}"/>
              </a:ext>
            </a:extLst>
          </p:cNvPr>
          <p:cNvSpPr>
            <a:spLocks noGrp="1"/>
          </p:cNvSpPr>
          <p:nvPr>
            <p:ph type="sldNum" sz="quarter" idx="12"/>
          </p:nvPr>
        </p:nvSpPr>
        <p:spPr/>
        <p:txBody>
          <a:bodyPr/>
          <a:lstStyle/>
          <a:p>
            <a:fld id="{7DDEFF35-D649-2441-A5EE-728925F35E83}" type="slidenum">
              <a:rPr lang="en-US" smtClean="0"/>
              <a:t>‹#›</a:t>
            </a:fld>
            <a:endParaRPr lang="en-US"/>
          </a:p>
        </p:txBody>
      </p:sp>
    </p:spTree>
    <p:extLst>
      <p:ext uri="{BB962C8B-B14F-4D97-AF65-F5344CB8AC3E}">
        <p14:creationId xmlns:p14="http://schemas.microsoft.com/office/powerpoint/2010/main" val="188071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2A73D-26C3-DA0C-C751-F254B0AB8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F6842-7F9A-0C46-EDE9-AF7DB1AB9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EFC26-53F5-2D8D-73F7-6D969A406D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B8B6D-7A14-AF42-A8C3-AF7B88CD2E8E}" type="datetimeFigureOut">
              <a:rPr lang="en-US" smtClean="0"/>
              <a:t>5/30/22</a:t>
            </a:fld>
            <a:endParaRPr lang="en-US"/>
          </a:p>
        </p:txBody>
      </p:sp>
      <p:sp>
        <p:nvSpPr>
          <p:cNvPr id="5" name="Footer Placeholder 4">
            <a:extLst>
              <a:ext uri="{FF2B5EF4-FFF2-40B4-BE49-F238E27FC236}">
                <a16:creationId xmlns:a16="http://schemas.microsoft.com/office/drawing/2014/main" id="{7515ABF1-E999-62D3-EEAD-2D55105E9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7887FD-DE02-B64B-79A4-8D98A7296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EFF35-D649-2441-A5EE-728925F35E83}" type="slidenum">
              <a:rPr lang="en-US" smtClean="0"/>
              <a:t>‹#›</a:t>
            </a:fld>
            <a:endParaRPr lang="en-US"/>
          </a:p>
        </p:txBody>
      </p:sp>
    </p:spTree>
    <p:extLst>
      <p:ext uri="{BB962C8B-B14F-4D97-AF65-F5344CB8AC3E}">
        <p14:creationId xmlns:p14="http://schemas.microsoft.com/office/powerpoint/2010/main" val="198192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D658C-6B0A-0408-43AD-0E81AF83DEDC}"/>
              </a:ext>
            </a:extLst>
          </p:cNvPr>
          <p:cNvSpPr>
            <a:spLocks noGrp="1"/>
          </p:cNvSpPr>
          <p:nvPr>
            <p:ph type="ctrTitle"/>
          </p:nvPr>
        </p:nvSpPr>
        <p:spPr>
          <a:xfrm>
            <a:off x="987689" y="3071183"/>
            <a:ext cx="9910296" cy="2590027"/>
          </a:xfrm>
        </p:spPr>
        <p:txBody>
          <a:bodyPr anchor="t">
            <a:normAutofit/>
          </a:bodyPr>
          <a:lstStyle/>
          <a:p>
            <a:pPr algn="l"/>
            <a:r>
              <a:rPr lang="en-US" sz="5400" dirty="0"/>
              <a:t>Which animals are most likely to get adopted in Texas?</a:t>
            </a:r>
          </a:p>
        </p:txBody>
      </p:sp>
      <p:sp>
        <p:nvSpPr>
          <p:cNvPr id="3" name="Subtitle 2">
            <a:extLst>
              <a:ext uri="{FF2B5EF4-FFF2-40B4-BE49-F238E27FC236}">
                <a16:creationId xmlns:a16="http://schemas.microsoft.com/office/drawing/2014/main" id="{BF15C6D5-D7BE-8F74-F33F-F4CFCCBC8076}"/>
              </a:ext>
            </a:extLst>
          </p:cNvPr>
          <p:cNvSpPr>
            <a:spLocks noGrp="1"/>
          </p:cNvSpPr>
          <p:nvPr>
            <p:ph type="subTitle" idx="1"/>
          </p:nvPr>
        </p:nvSpPr>
        <p:spPr>
          <a:xfrm>
            <a:off x="987688" y="1553518"/>
            <a:ext cx="9910295" cy="1281733"/>
          </a:xfrm>
        </p:spPr>
        <p:txBody>
          <a:bodyPr anchor="b">
            <a:normAutofit/>
          </a:bodyPr>
          <a:lstStyle/>
          <a:p>
            <a:pPr algn="l"/>
            <a:r>
              <a:rPr lang="en-US" sz="2000" dirty="0"/>
              <a:t>Allison Forte</a:t>
            </a:r>
          </a:p>
          <a:p>
            <a:pPr algn="l"/>
            <a:r>
              <a:rPr lang="en-US" sz="2000" dirty="0"/>
              <a:t>DSC 530 Final Project</a:t>
            </a:r>
          </a:p>
          <a:p>
            <a:pPr algn="l"/>
            <a:r>
              <a:rPr lang="en-US" sz="2000" dirty="0"/>
              <a:t>June 3, 2022</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17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6" name="Rectangle 7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1099425" y="1238081"/>
            <a:ext cx="4709345" cy="962953"/>
          </a:xfrm>
        </p:spPr>
        <p:txBody>
          <a:bodyPr anchor="b">
            <a:normAutofit/>
          </a:bodyPr>
          <a:lstStyle/>
          <a:p>
            <a:r>
              <a:rPr lang="en-US" sz="3200"/>
              <a:t>The variables: Age at intake</a:t>
            </a:r>
          </a:p>
        </p:txBody>
      </p:sp>
      <p:sp>
        <p:nvSpPr>
          <p:cNvPr id="81" name="Rectangle 8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1100736" y="2508105"/>
            <a:ext cx="4709345" cy="3632493"/>
          </a:xfrm>
        </p:spPr>
        <p:txBody>
          <a:bodyPr anchor="ctr">
            <a:normAutofit/>
          </a:bodyPr>
          <a:lstStyle/>
          <a:p>
            <a:pPr>
              <a:spcAft>
                <a:spcPts val="2000"/>
              </a:spcAft>
            </a:pPr>
            <a:r>
              <a:rPr lang="en-US" sz="2000" dirty="0"/>
              <a:t>The majority of animals arriving at the shelter are 0-3 years old </a:t>
            </a:r>
          </a:p>
          <a:p>
            <a:pPr>
              <a:spcAft>
                <a:spcPts val="2000"/>
              </a:spcAft>
            </a:pPr>
            <a:r>
              <a:rPr lang="en-US" sz="2000" dirty="0"/>
              <a:t>The range is from -3 to 30 years old</a:t>
            </a:r>
          </a:p>
          <a:p>
            <a:pPr>
              <a:spcAft>
                <a:spcPts val="2000"/>
              </a:spcAft>
            </a:pPr>
            <a:r>
              <a:rPr lang="en-US" sz="2000" dirty="0"/>
              <a:t>Animals cannot have a negative age and so the few outliers that are less than 0 should be removed</a:t>
            </a:r>
          </a:p>
          <a:p>
            <a:pPr>
              <a:spcAft>
                <a:spcPts val="2000"/>
              </a:spcAft>
            </a:pPr>
            <a:endParaRPr lang="en-US" sz="2000" dirty="0"/>
          </a:p>
        </p:txBody>
      </p:sp>
      <p:pic>
        <p:nvPicPr>
          <p:cNvPr id="1030" name="Picture 6">
            <a:extLst>
              <a:ext uri="{FF2B5EF4-FFF2-40B4-BE49-F238E27FC236}">
                <a16:creationId xmlns:a16="http://schemas.microsoft.com/office/drawing/2014/main" id="{C1DE9067-E923-AD9F-0446-E3ECA9859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19966"/>
            <a:ext cx="5747657" cy="398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501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4" name="Rectangle 7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1099425" y="1238081"/>
            <a:ext cx="4709345" cy="962953"/>
          </a:xfrm>
        </p:spPr>
        <p:txBody>
          <a:bodyPr anchor="b">
            <a:normAutofit/>
          </a:bodyPr>
          <a:lstStyle/>
          <a:p>
            <a:r>
              <a:rPr lang="en-US" sz="2900"/>
              <a:t>The variables: Age at outcome</a:t>
            </a:r>
          </a:p>
        </p:txBody>
      </p:sp>
      <p:sp>
        <p:nvSpPr>
          <p:cNvPr id="79" name="Rectangle 7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1100736" y="2508105"/>
            <a:ext cx="4709345" cy="3632493"/>
          </a:xfrm>
        </p:spPr>
        <p:txBody>
          <a:bodyPr anchor="ctr">
            <a:normAutofit/>
          </a:bodyPr>
          <a:lstStyle/>
          <a:p>
            <a:pPr>
              <a:spcAft>
                <a:spcPts val="2000"/>
              </a:spcAft>
            </a:pPr>
            <a:r>
              <a:rPr lang="en-US" sz="2000" dirty="0"/>
              <a:t>As would be expected based on intake age, most animals have an outcome age of 0-3 years</a:t>
            </a:r>
          </a:p>
          <a:p>
            <a:pPr>
              <a:spcAft>
                <a:spcPts val="2000"/>
              </a:spcAft>
            </a:pPr>
            <a:r>
              <a:rPr lang="en-US" sz="2000" dirty="0"/>
              <a:t>The range on this variable is -3 to 25 years old </a:t>
            </a:r>
          </a:p>
          <a:p>
            <a:pPr>
              <a:spcAft>
                <a:spcPts val="2000"/>
              </a:spcAft>
            </a:pPr>
            <a:r>
              <a:rPr lang="en-US" sz="2000" dirty="0"/>
              <a:t>The outliers that are less than 0 should be removed</a:t>
            </a:r>
          </a:p>
          <a:p>
            <a:pPr>
              <a:spcAft>
                <a:spcPts val="2000"/>
              </a:spcAft>
            </a:pPr>
            <a:endParaRPr lang="en-US" sz="2000" dirty="0"/>
          </a:p>
        </p:txBody>
      </p:sp>
      <p:pic>
        <p:nvPicPr>
          <p:cNvPr id="3076" name="Picture 4">
            <a:extLst>
              <a:ext uri="{FF2B5EF4-FFF2-40B4-BE49-F238E27FC236}">
                <a16:creationId xmlns:a16="http://schemas.microsoft.com/office/drawing/2014/main" id="{3B5E7DA7-BDD1-80A7-5F7A-7C681D736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211" y="1667764"/>
            <a:ext cx="5834046" cy="404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7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0" name="Rectangle 139">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Rectangle 14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5867475" y="847827"/>
            <a:ext cx="5408813" cy="1169585"/>
          </a:xfrm>
        </p:spPr>
        <p:txBody>
          <a:bodyPr anchor="b">
            <a:normAutofit/>
          </a:bodyPr>
          <a:lstStyle/>
          <a:p>
            <a:r>
              <a:rPr lang="en-US" sz="4000"/>
              <a:t>The variables: Gender</a:t>
            </a:r>
          </a:p>
        </p:txBody>
      </p:sp>
      <p:pic>
        <p:nvPicPr>
          <p:cNvPr id="4098" name="Picture 2" descr="Logo&#10;&#10;Description automatically generated">
            <a:extLst>
              <a:ext uri="{FF2B5EF4-FFF2-40B4-BE49-F238E27FC236}">
                <a16:creationId xmlns:a16="http://schemas.microsoft.com/office/drawing/2014/main" id="{819B7036-5CAA-E213-6E68-DA3B6F18BE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3458" y="774285"/>
            <a:ext cx="4271005" cy="2581173"/>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Logo&#10;&#10;Description automatically generated">
            <a:extLst>
              <a:ext uri="{FF2B5EF4-FFF2-40B4-BE49-F238E27FC236}">
                <a16:creationId xmlns:a16="http://schemas.microsoft.com/office/drawing/2014/main" id="{6262099C-955A-FA30-E883-C1FFA39547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4401" y="3575834"/>
            <a:ext cx="4389120" cy="25796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5868786" y="2508105"/>
            <a:ext cx="5408813" cy="3632493"/>
          </a:xfrm>
        </p:spPr>
        <p:txBody>
          <a:bodyPr anchor="ctr">
            <a:normAutofit/>
          </a:bodyPr>
          <a:lstStyle/>
          <a:p>
            <a:pPr>
              <a:spcAft>
                <a:spcPts val="2000"/>
              </a:spcAft>
            </a:pPr>
            <a:r>
              <a:rPr lang="en-US" sz="2000" dirty="0"/>
              <a:t>Coding the intake gender into 1-4 we can see the distribution. More intact males are taken in than any other gender</a:t>
            </a:r>
          </a:p>
          <a:p>
            <a:pPr>
              <a:spcAft>
                <a:spcPts val="2000"/>
              </a:spcAft>
            </a:pPr>
            <a:r>
              <a:rPr lang="en-US" sz="2000" dirty="0"/>
              <a:t>The comparison of intake to outcome shows that the shelter spayed or neutered animals before placing them in a new home. Relatively few animals were still intact at their outcome</a:t>
            </a:r>
          </a:p>
          <a:p>
            <a:pPr>
              <a:spcAft>
                <a:spcPts val="2000"/>
              </a:spcAft>
            </a:pPr>
            <a:endParaRPr lang="en-US" sz="2000" dirty="0"/>
          </a:p>
        </p:txBody>
      </p:sp>
    </p:spTree>
    <p:extLst>
      <p:ext uri="{BB962C8B-B14F-4D97-AF65-F5344CB8AC3E}">
        <p14:creationId xmlns:p14="http://schemas.microsoft.com/office/powerpoint/2010/main" val="3286685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2" name="Rectangle 1026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4" name="Picture 4">
            <a:extLst>
              <a:ext uri="{FF2B5EF4-FFF2-40B4-BE49-F238E27FC236}">
                <a16:creationId xmlns:a16="http://schemas.microsoft.com/office/drawing/2014/main" id="{37D97E7F-7E99-94E0-3063-1E8B8C5D91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7450" y="2384425"/>
            <a:ext cx="4821238" cy="3089275"/>
          </a:xfrm>
          <a:prstGeom prst="rect">
            <a:avLst/>
          </a:prstGeom>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6429F2-CF0A-AF57-6491-1767CA99C1AE}"/>
              </a:ext>
            </a:extLst>
          </p:cNvPr>
          <p:cNvPicPr>
            <a:picLocks noChangeAspect="1"/>
          </p:cNvPicPr>
          <p:nvPr/>
        </p:nvPicPr>
        <p:blipFill rotWithShape="1">
          <a:blip r:embed="rId3"/>
          <a:srcRect r="18610"/>
          <a:stretch/>
        </p:blipFill>
        <p:spPr>
          <a:xfrm>
            <a:off x="0" y="5379382"/>
            <a:ext cx="7879259" cy="749789"/>
          </a:xfrm>
          <a:prstGeom prst="rect">
            <a:avLst/>
          </a:prstGeom>
        </p:spPr>
      </p:pic>
      <p:pic>
        <p:nvPicPr>
          <p:cNvPr id="10246" name="Picture 6">
            <a:extLst>
              <a:ext uri="{FF2B5EF4-FFF2-40B4-BE49-F238E27FC236}">
                <a16:creationId xmlns:a16="http://schemas.microsoft.com/office/drawing/2014/main" id="{3B6D30A0-61C0-F676-05EE-B9E95388601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75363" y="2384425"/>
            <a:ext cx="4929188" cy="3109913"/>
          </a:xfrm>
          <a:prstGeom prst="rect">
            <a:avLst/>
          </a:prstGeom>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65A8B84F-3683-0D65-841D-03A138B6B83B}"/>
              </a:ext>
            </a:extLst>
          </p:cNvPr>
          <p:cNvPicPr>
            <a:picLocks noGrp="1" noChangeAspect="1"/>
          </p:cNvPicPr>
          <p:nvPr>
            <p:ph idx="1"/>
          </p:nvPr>
        </p:nvPicPr>
        <p:blipFill rotWithShape="1">
          <a:blip r:embed="rId5"/>
          <a:srcRect r="18194"/>
          <a:stretch/>
        </p:blipFill>
        <p:spPr>
          <a:xfrm>
            <a:off x="4442594" y="6021318"/>
            <a:ext cx="7749406" cy="688836"/>
          </a:xfrm>
          <a:prstGeom prst="rect">
            <a:avLst/>
          </a:prstGeom>
        </p:spPr>
      </p:pic>
      <p:sp>
        <p:nvSpPr>
          <p:cNvPr id="2" name="Title 1">
            <a:extLst>
              <a:ext uri="{FF2B5EF4-FFF2-40B4-BE49-F238E27FC236}">
                <a16:creationId xmlns:a16="http://schemas.microsoft.com/office/drawing/2014/main" id="{F0D39E2A-0C12-E3F2-E399-85F591A382A9}"/>
              </a:ext>
            </a:extLst>
          </p:cNvPr>
          <p:cNvSpPr>
            <a:spLocks noGrp="1"/>
          </p:cNvSpPr>
          <p:nvPr>
            <p:ph type="title"/>
          </p:nvPr>
        </p:nvSpPr>
        <p:spPr>
          <a:xfrm>
            <a:off x="870204" y="606564"/>
            <a:ext cx="10451592" cy="1325563"/>
          </a:xfrm>
        </p:spPr>
        <p:txBody>
          <a:bodyPr vert="horz" lIns="91440" tIns="45720" rIns="91440" bIns="45720" rtlCol="0" anchor="ctr">
            <a:normAutofit/>
          </a:bodyPr>
          <a:lstStyle/>
          <a:p>
            <a:r>
              <a:rPr lang="en-US" dirty="0"/>
              <a:t>PMFs for 2 scenarios: Intake &gt; 5,  Intake &lt;5</a:t>
            </a:r>
          </a:p>
        </p:txBody>
      </p:sp>
    </p:spTree>
    <p:extLst>
      <p:ext uri="{BB962C8B-B14F-4D97-AF65-F5344CB8AC3E}">
        <p14:creationId xmlns:p14="http://schemas.microsoft.com/office/powerpoint/2010/main" val="163719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ECA91-3A18-A0ED-BA8D-31A0E325476B}"/>
              </a:ext>
            </a:extLst>
          </p:cNvPr>
          <p:cNvSpPr>
            <a:spLocks noGrp="1"/>
          </p:cNvSpPr>
          <p:nvPr>
            <p:ph type="title"/>
          </p:nvPr>
        </p:nvSpPr>
        <p:spPr>
          <a:xfrm>
            <a:off x="589560" y="856180"/>
            <a:ext cx="4560584" cy="1128068"/>
          </a:xfrm>
        </p:spPr>
        <p:txBody>
          <a:bodyPr anchor="ctr">
            <a:normAutofit/>
          </a:bodyPr>
          <a:lstStyle/>
          <a:p>
            <a:r>
              <a:rPr lang="en-US" sz="4000" dirty="0"/>
              <a:t>CDF: Intake age </a:t>
            </a:r>
          </a:p>
        </p:txBody>
      </p:sp>
      <p:grpSp>
        <p:nvGrpSpPr>
          <p:cNvPr id="11273" name="Group 112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274" name="Rectangle 112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77" name="Rectangle 112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170DAB-A139-0D0B-64DE-4DF0AC7FF428}"/>
              </a:ext>
            </a:extLst>
          </p:cNvPr>
          <p:cNvSpPr>
            <a:spLocks noGrp="1"/>
          </p:cNvSpPr>
          <p:nvPr>
            <p:ph idx="1"/>
          </p:nvPr>
        </p:nvSpPr>
        <p:spPr>
          <a:xfrm>
            <a:off x="590719" y="2330505"/>
            <a:ext cx="4559425" cy="3979585"/>
          </a:xfrm>
        </p:spPr>
        <p:txBody>
          <a:bodyPr anchor="ctr">
            <a:normAutofit/>
          </a:bodyPr>
          <a:lstStyle/>
          <a:p>
            <a:pPr>
              <a:spcAft>
                <a:spcPts val="2000"/>
              </a:spcAft>
            </a:pPr>
            <a:r>
              <a:rPr lang="en-US" sz="2000" dirty="0"/>
              <a:t>The CDF of Intake age shows that most animals enter the shelter under 10 years of age</a:t>
            </a:r>
          </a:p>
          <a:p>
            <a:pPr>
              <a:spcAft>
                <a:spcPts val="2000"/>
              </a:spcAft>
            </a:pPr>
            <a:r>
              <a:rPr lang="en-US" sz="2000" dirty="0"/>
              <a:t>Less than 10% of animals taken in by the shelter are over 10 years old</a:t>
            </a:r>
          </a:p>
        </p:txBody>
      </p:sp>
      <p:sp>
        <p:nvSpPr>
          <p:cNvPr id="11279" name="Rectangle 112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CD526D5C-A470-B994-D3F1-2C876F3B4E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3" r="25759"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5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7A05B-9030-312D-412C-2BF43D67C027}"/>
              </a:ext>
            </a:extLst>
          </p:cNvPr>
          <p:cNvSpPr>
            <a:spLocks noGrp="1"/>
          </p:cNvSpPr>
          <p:nvPr>
            <p:ph type="title"/>
          </p:nvPr>
        </p:nvSpPr>
        <p:spPr>
          <a:xfrm>
            <a:off x="589560" y="856180"/>
            <a:ext cx="4560584" cy="1128068"/>
          </a:xfrm>
        </p:spPr>
        <p:txBody>
          <a:bodyPr anchor="ctr">
            <a:normAutofit fontScale="90000"/>
          </a:bodyPr>
          <a:lstStyle/>
          <a:p>
            <a:r>
              <a:rPr lang="en-US" sz="4000" dirty="0"/>
              <a:t>CDF: Calculated years in shelter</a:t>
            </a:r>
          </a:p>
        </p:txBody>
      </p:sp>
      <p:grpSp>
        <p:nvGrpSpPr>
          <p:cNvPr id="12297" name="Group 1229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298" name="Rectangle 1229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01" name="Rectangle 1230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7C69C6-4102-C253-C224-99C7102A9A28}"/>
              </a:ext>
            </a:extLst>
          </p:cNvPr>
          <p:cNvSpPr>
            <a:spLocks noGrp="1"/>
          </p:cNvSpPr>
          <p:nvPr>
            <p:ph idx="1"/>
          </p:nvPr>
        </p:nvSpPr>
        <p:spPr>
          <a:xfrm>
            <a:off x="590719" y="2330505"/>
            <a:ext cx="4559425" cy="3979585"/>
          </a:xfrm>
        </p:spPr>
        <p:txBody>
          <a:bodyPr anchor="ctr">
            <a:normAutofit/>
          </a:bodyPr>
          <a:lstStyle/>
          <a:p>
            <a:pPr fontAlgn="ctr"/>
            <a:r>
              <a:rPr lang="en-US" sz="2000" dirty="0"/>
              <a:t>Data was manipulated to calculate years in shelter </a:t>
            </a:r>
          </a:p>
          <a:p>
            <a:pPr fontAlgn="ctr"/>
            <a:r>
              <a:rPr lang="en-US" sz="2000" dirty="0"/>
              <a:t>The CDF of this data shows that stays at the shelter are short. </a:t>
            </a:r>
          </a:p>
          <a:p>
            <a:pPr fontAlgn="ctr"/>
            <a:r>
              <a:rPr lang="en-US" sz="2000" dirty="0"/>
              <a:t>The negative stay length highlights an error in the data.</a:t>
            </a:r>
          </a:p>
        </p:txBody>
      </p:sp>
      <p:sp>
        <p:nvSpPr>
          <p:cNvPr id="12303" name="Rectangle 1230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5" name="Rectangle 1230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2" name="Picture 4">
            <a:extLst>
              <a:ext uri="{FF2B5EF4-FFF2-40B4-BE49-F238E27FC236}">
                <a16:creationId xmlns:a16="http://schemas.microsoft.com/office/drawing/2014/main" id="{A751D5B5-759B-A560-225F-7D1A5C487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189" y="1756944"/>
            <a:ext cx="5545631" cy="3764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4F3DC-96B4-60AB-D3AD-1DE6BB009913}"/>
              </a:ext>
            </a:extLst>
          </p:cNvPr>
          <p:cNvSpPr>
            <a:spLocks noGrp="1"/>
          </p:cNvSpPr>
          <p:nvPr>
            <p:ph type="title"/>
          </p:nvPr>
        </p:nvSpPr>
        <p:spPr>
          <a:xfrm>
            <a:off x="645064" y="525982"/>
            <a:ext cx="4282983" cy="1200361"/>
          </a:xfrm>
        </p:spPr>
        <p:txBody>
          <a:bodyPr anchor="b">
            <a:normAutofit/>
          </a:bodyPr>
          <a:lstStyle/>
          <a:p>
            <a:r>
              <a:rPr lang="en-US" sz="3300" dirty="0"/>
              <a:t>Scatterplot: Date of intake vs Years in shelter</a:t>
            </a:r>
          </a:p>
        </p:txBody>
      </p:sp>
      <p:sp>
        <p:nvSpPr>
          <p:cNvPr id="7179" name="Rectangle 717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4A859-4503-A9C2-F7BD-859946C0ED34}"/>
              </a:ext>
            </a:extLst>
          </p:cNvPr>
          <p:cNvSpPr>
            <a:spLocks noGrp="1"/>
          </p:cNvSpPr>
          <p:nvPr>
            <p:ph idx="1"/>
          </p:nvPr>
        </p:nvSpPr>
        <p:spPr>
          <a:xfrm>
            <a:off x="645066" y="2031101"/>
            <a:ext cx="4282984" cy="3511943"/>
          </a:xfrm>
        </p:spPr>
        <p:txBody>
          <a:bodyPr anchor="ctr">
            <a:normAutofit fontScale="92500" lnSpcReduction="20000"/>
          </a:bodyPr>
          <a:lstStyle/>
          <a:p>
            <a:pPr>
              <a:spcAft>
                <a:spcPts val="2000"/>
              </a:spcAft>
            </a:pPr>
            <a:r>
              <a:rPr lang="en-US" sz="1800" dirty="0"/>
              <a:t>The scatter plot reveals a strong negative relationship between intake date and length of stay</a:t>
            </a:r>
          </a:p>
          <a:p>
            <a:pPr>
              <a:spcAft>
                <a:spcPts val="2000"/>
              </a:spcAft>
            </a:pPr>
            <a:r>
              <a:rPr lang="en-US" sz="1800" dirty="0"/>
              <a:t>This plot highlights an issue: Many of the stays are negative</a:t>
            </a:r>
          </a:p>
          <a:p>
            <a:pPr>
              <a:spcAft>
                <a:spcPts val="2000"/>
              </a:spcAft>
            </a:pPr>
            <a:r>
              <a:rPr lang="en-US" sz="1800" dirty="0"/>
              <a:t>This could be because the data was not cleaned properly and it is showing results for animals who are still at the shelter or there are many data entry errors</a:t>
            </a:r>
          </a:p>
          <a:p>
            <a:pPr>
              <a:spcAft>
                <a:spcPts val="2000"/>
              </a:spcAft>
            </a:pPr>
            <a:r>
              <a:rPr lang="en-US" sz="1800" dirty="0"/>
              <a:t>The shelter could also be intentionally trying to reduce the stay length</a:t>
            </a:r>
          </a:p>
        </p:txBody>
      </p:sp>
      <p:sp>
        <p:nvSpPr>
          <p:cNvPr id="7181" name="Rectangle 718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4" name="Picture 6">
            <a:extLst>
              <a:ext uri="{FF2B5EF4-FFF2-40B4-BE49-F238E27FC236}">
                <a16:creationId xmlns:a16="http://schemas.microsoft.com/office/drawing/2014/main" id="{9B892D1B-50D6-5531-3258-7A166A6D0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124" y="1536700"/>
            <a:ext cx="5760343" cy="409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4F3DC-96B4-60AB-D3AD-1DE6BB009913}"/>
              </a:ext>
            </a:extLst>
          </p:cNvPr>
          <p:cNvSpPr>
            <a:spLocks noGrp="1"/>
          </p:cNvSpPr>
          <p:nvPr>
            <p:ph type="title"/>
          </p:nvPr>
        </p:nvSpPr>
        <p:spPr>
          <a:xfrm>
            <a:off x="645064" y="525982"/>
            <a:ext cx="4282983" cy="1200361"/>
          </a:xfrm>
        </p:spPr>
        <p:txBody>
          <a:bodyPr anchor="b">
            <a:normAutofit/>
          </a:bodyPr>
          <a:lstStyle/>
          <a:p>
            <a:r>
              <a:rPr lang="en-US" sz="2800"/>
              <a:t>Scatterplot: Age at intake vs Calculated time in shelter</a:t>
            </a:r>
          </a:p>
        </p:txBody>
      </p:sp>
      <p:sp>
        <p:nvSpPr>
          <p:cNvPr id="8201" name="Rectangle 820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4A859-4503-A9C2-F7BD-859946C0ED34}"/>
              </a:ext>
            </a:extLst>
          </p:cNvPr>
          <p:cNvSpPr>
            <a:spLocks noGrp="1"/>
          </p:cNvSpPr>
          <p:nvPr>
            <p:ph idx="1"/>
          </p:nvPr>
        </p:nvSpPr>
        <p:spPr>
          <a:xfrm>
            <a:off x="645066" y="2031101"/>
            <a:ext cx="4282984" cy="3511943"/>
          </a:xfrm>
        </p:spPr>
        <p:txBody>
          <a:bodyPr anchor="ctr">
            <a:normAutofit/>
          </a:bodyPr>
          <a:lstStyle/>
          <a:p>
            <a:pPr>
              <a:spcAft>
                <a:spcPts val="2000"/>
              </a:spcAft>
            </a:pPr>
            <a:r>
              <a:rPr lang="en-US" sz="1800" dirty="0"/>
              <a:t>This scatterplot shows a negative relationship between age at intake and calculated age</a:t>
            </a:r>
          </a:p>
          <a:p>
            <a:pPr>
              <a:spcAft>
                <a:spcPts val="2000"/>
              </a:spcAft>
            </a:pPr>
            <a:r>
              <a:rPr lang="en-US" sz="1800" dirty="0"/>
              <a:t>We cannot declare causation from a scatterplot, but we can see that animals who were older at intake likely stayed a shorter time in the shelter</a:t>
            </a:r>
          </a:p>
        </p:txBody>
      </p:sp>
      <p:sp>
        <p:nvSpPr>
          <p:cNvPr id="8203" name="Rectangle 820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Rectangle 820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a:extLst>
              <a:ext uri="{FF2B5EF4-FFF2-40B4-BE49-F238E27FC236}">
                <a16:creationId xmlns:a16="http://schemas.microsoft.com/office/drawing/2014/main" id="{DE643770-BC74-BB38-D8D2-709D1EEAB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815" y="1358900"/>
            <a:ext cx="5492652" cy="3904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1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38">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FDC1A-BACF-5294-7A16-BC4CDB4E1F50}"/>
              </a:ext>
            </a:extLst>
          </p:cNvPr>
          <p:cNvSpPr>
            <a:spLocks noGrp="1"/>
          </p:cNvSpPr>
          <p:nvPr>
            <p:ph type="title"/>
          </p:nvPr>
        </p:nvSpPr>
        <p:spPr>
          <a:xfrm>
            <a:off x="1057025" y="922644"/>
            <a:ext cx="5040285" cy="1169585"/>
          </a:xfrm>
        </p:spPr>
        <p:txBody>
          <a:bodyPr anchor="b">
            <a:normAutofit/>
          </a:bodyPr>
          <a:lstStyle/>
          <a:p>
            <a:r>
              <a:rPr lang="en-US" sz="4000"/>
              <a:t>Regression analysis</a:t>
            </a:r>
          </a:p>
        </p:txBody>
      </p:sp>
      <p:sp>
        <p:nvSpPr>
          <p:cNvPr id="44" name="Rectangle 4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6F50DC-D8C0-5FD0-8A46-C21B5F4CD18C}"/>
              </a:ext>
            </a:extLst>
          </p:cNvPr>
          <p:cNvSpPr>
            <a:spLocks noGrp="1"/>
          </p:cNvSpPr>
          <p:nvPr>
            <p:ph idx="1"/>
          </p:nvPr>
        </p:nvSpPr>
        <p:spPr>
          <a:xfrm>
            <a:off x="1055715" y="2637545"/>
            <a:ext cx="5040285" cy="3503053"/>
          </a:xfrm>
        </p:spPr>
        <p:txBody>
          <a:bodyPr anchor="t">
            <a:normAutofit/>
          </a:bodyPr>
          <a:lstStyle/>
          <a:p>
            <a:pPr>
              <a:spcAft>
                <a:spcPts val="2000"/>
              </a:spcAft>
            </a:pPr>
            <a:r>
              <a:rPr lang="en-US" sz="2000" dirty="0"/>
              <a:t>A regression analysis looking at how intake age relates to calculated years in shelter (date of outcome-date of intake) provided the displayed statistics</a:t>
            </a:r>
          </a:p>
          <a:p>
            <a:pPr>
              <a:spcAft>
                <a:spcPts val="2000"/>
              </a:spcAft>
            </a:pPr>
            <a:r>
              <a:rPr lang="en-US" sz="2000" dirty="0"/>
              <a:t>There is a negative relationship, but the relationship is not particularly strong</a:t>
            </a:r>
          </a:p>
        </p:txBody>
      </p:sp>
      <p:pic>
        <p:nvPicPr>
          <p:cNvPr id="5" name="Picture 4" descr="Table&#10;&#10;Description automatically generated">
            <a:extLst>
              <a:ext uri="{FF2B5EF4-FFF2-40B4-BE49-F238E27FC236}">
                <a16:creationId xmlns:a16="http://schemas.microsoft.com/office/drawing/2014/main" id="{CE1DDD8A-7303-1CA1-E84B-FF422C490ED6}"/>
              </a:ext>
            </a:extLst>
          </p:cNvPr>
          <p:cNvPicPr>
            <a:picLocks noChangeAspect="1"/>
          </p:cNvPicPr>
          <p:nvPr/>
        </p:nvPicPr>
        <p:blipFill>
          <a:blip r:embed="rId2"/>
          <a:stretch>
            <a:fillRect/>
          </a:stretch>
        </p:blipFill>
        <p:spPr>
          <a:xfrm>
            <a:off x="6997700" y="915638"/>
            <a:ext cx="4315075" cy="3861993"/>
          </a:xfrm>
          <a:prstGeom prst="rect">
            <a:avLst/>
          </a:prstGeom>
        </p:spPr>
      </p:pic>
      <p:pic>
        <p:nvPicPr>
          <p:cNvPr id="4" name="Picture 3">
            <a:extLst>
              <a:ext uri="{FF2B5EF4-FFF2-40B4-BE49-F238E27FC236}">
                <a16:creationId xmlns:a16="http://schemas.microsoft.com/office/drawing/2014/main" id="{89A58882-89E8-0910-B139-949B184F365A}"/>
              </a:ext>
            </a:extLst>
          </p:cNvPr>
          <p:cNvPicPr>
            <a:picLocks noChangeAspect="1"/>
          </p:cNvPicPr>
          <p:nvPr/>
        </p:nvPicPr>
        <p:blipFill>
          <a:blip r:embed="rId3"/>
          <a:stretch>
            <a:fillRect/>
          </a:stretch>
        </p:blipFill>
        <p:spPr>
          <a:xfrm>
            <a:off x="1041801" y="5089741"/>
            <a:ext cx="10270974" cy="770323"/>
          </a:xfrm>
          <a:prstGeom prst="rect">
            <a:avLst/>
          </a:prstGeom>
        </p:spPr>
      </p:pic>
    </p:spTree>
    <p:extLst>
      <p:ext uri="{BB962C8B-B14F-4D97-AF65-F5344CB8AC3E}">
        <p14:creationId xmlns:p14="http://schemas.microsoft.com/office/powerpoint/2010/main" val="384669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6588B-D934-4613-DFEC-032714F3AE90}"/>
              </a:ext>
            </a:extLst>
          </p:cNvPr>
          <p:cNvSpPr>
            <a:spLocks noGrp="1"/>
          </p:cNvSpPr>
          <p:nvPr>
            <p:ph type="title"/>
          </p:nvPr>
        </p:nvSpPr>
        <p:spPr>
          <a:xfrm>
            <a:off x="808638" y="386930"/>
            <a:ext cx="9236700" cy="1188950"/>
          </a:xfrm>
        </p:spPr>
        <p:txBody>
          <a:bodyPr anchor="b">
            <a:normAutofit/>
          </a:bodyPr>
          <a:lstStyle/>
          <a:p>
            <a:r>
              <a:rPr lang="en-US" sz="5400" dirty="0"/>
              <a:t>The foundation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FA8E98-19B0-C0D8-0682-60B2737F1851}"/>
              </a:ext>
            </a:extLst>
          </p:cNvPr>
          <p:cNvSpPr>
            <a:spLocks noGrp="1"/>
          </p:cNvSpPr>
          <p:nvPr>
            <p:ph idx="1"/>
          </p:nvPr>
        </p:nvSpPr>
        <p:spPr>
          <a:xfrm>
            <a:off x="793660" y="2599509"/>
            <a:ext cx="10143668" cy="3435531"/>
          </a:xfrm>
        </p:spPr>
        <p:txBody>
          <a:bodyPr anchor="ctr">
            <a:normAutofit/>
          </a:bodyPr>
          <a:lstStyle/>
          <a:p>
            <a:pPr marL="0" indent="0">
              <a:spcAft>
                <a:spcPts val="2000"/>
              </a:spcAft>
              <a:buNone/>
            </a:pPr>
            <a:r>
              <a:rPr lang="en-US" sz="2200" dirty="0"/>
              <a:t>Thousands of animals sit in animal shelters across the country awaiting their fate. Animals of many breeds, ages, and sexes are mixed hoping to find their forever home. Many variables play into the outcome for each individual but perhaps we can identify common traits that make an animal more adoptable or, on the other hand, more likely to be destined for euthanasia. </a:t>
            </a:r>
          </a:p>
          <a:p>
            <a:pPr marL="0" indent="0">
              <a:spcAft>
                <a:spcPts val="2000"/>
              </a:spcAft>
              <a:buNone/>
            </a:pPr>
            <a:r>
              <a:rPr lang="en-US" sz="2200" dirty="0"/>
              <a:t>This exploratory data analysis project will begin this research by looking at 2 data sets from a particular animal shelter in Austin, Texas to identify which measurable traits most significantly impact an animal’s chances of making their way out of an animal shelter. </a:t>
            </a:r>
          </a:p>
        </p:txBody>
      </p:sp>
    </p:spTree>
    <p:extLst>
      <p:ext uri="{BB962C8B-B14F-4D97-AF65-F5344CB8AC3E}">
        <p14:creationId xmlns:p14="http://schemas.microsoft.com/office/powerpoint/2010/main" val="27121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ight Triangle 3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C3450-98DF-E80C-9EF0-130D5115B6E0}"/>
              </a:ext>
            </a:extLst>
          </p:cNvPr>
          <p:cNvSpPr>
            <a:spLocks noGrp="1"/>
          </p:cNvSpPr>
          <p:nvPr>
            <p:ph type="title"/>
          </p:nvPr>
        </p:nvSpPr>
        <p:spPr>
          <a:xfrm>
            <a:off x="1006900" y="1188637"/>
            <a:ext cx="3141430" cy="4480726"/>
          </a:xfrm>
        </p:spPr>
        <p:txBody>
          <a:bodyPr>
            <a:normAutofit/>
          </a:bodyPr>
          <a:lstStyle/>
          <a:p>
            <a:pPr algn="r"/>
            <a:r>
              <a:rPr lang="en-US" sz="5600"/>
              <a:t>The questions</a:t>
            </a:r>
          </a:p>
        </p:txBody>
      </p:sp>
      <p:cxnSp>
        <p:nvCxnSpPr>
          <p:cNvPr id="39" name="Straight Connector 3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5F3246-3646-A1C1-1D57-40B711335447}"/>
              </a:ext>
            </a:extLst>
          </p:cNvPr>
          <p:cNvSpPr>
            <a:spLocks noGrp="1"/>
          </p:cNvSpPr>
          <p:nvPr>
            <p:ph idx="1"/>
          </p:nvPr>
        </p:nvSpPr>
        <p:spPr>
          <a:xfrm>
            <a:off x="5138928" y="1338729"/>
            <a:ext cx="4795584" cy="4180542"/>
          </a:xfrm>
        </p:spPr>
        <p:txBody>
          <a:bodyPr anchor="ctr">
            <a:normAutofit/>
          </a:bodyPr>
          <a:lstStyle/>
          <a:p>
            <a:pPr marL="0" indent="0">
              <a:spcAft>
                <a:spcPts val="2000"/>
              </a:spcAft>
              <a:buNone/>
            </a:pPr>
            <a:r>
              <a:rPr lang="en-US" sz="1700"/>
              <a:t>In Austin, Texas, what is the breakdown of types of animals at this particular shelter?</a:t>
            </a:r>
          </a:p>
          <a:p>
            <a:pPr marL="0" indent="0">
              <a:spcAft>
                <a:spcPts val="2000"/>
              </a:spcAft>
              <a:buNone/>
            </a:pPr>
            <a:r>
              <a:rPr lang="en-US" sz="1700"/>
              <a:t>How long is the average stay in this animal shelter?</a:t>
            </a:r>
          </a:p>
          <a:p>
            <a:pPr marL="0" indent="0">
              <a:spcAft>
                <a:spcPts val="2000"/>
              </a:spcAft>
              <a:buNone/>
            </a:pPr>
            <a:r>
              <a:rPr lang="en-US" sz="1700"/>
              <a:t>Which animal type is most likely to be adopted? And euthanized?</a:t>
            </a:r>
          </a:p>
          <a:p>
            <a:pPr marL="0" indent="0">
              <a:spcAft>
                <a:spcPts val="2000"/>
              </a:spcAft>
              <a:buNone/>
            </a:pPr>
            <a:r>
              <a:rPr lang="en-US" sz="1700"/>
              <a:t>At what age are most animals adopted? Does this differ by species?</a:t>
            </a:r>
          </a:p>
          <a:p>
            <a:pPr marL="0" indent="0">
              <a:spcAft>
                <a:spcPts val="2000"/>
              </a:spcAft>
              <a:buNone/>
            </a:pPr>
            <a:r>
              <a:rPr lang="en-US" sz="1700"/>
              <a:t>Which sex is most likely to be adopted? And euthanized?</a:t>
            </a:r>
          </a:p>
        </p:txBody>
      </p:sp>
    </p:spTree>
    <p:extLst>
      <p:ext uri="{BB962C8B-B14F-4D97-AF65-F5344CB8AC3E}">
        <p14:creationId xmlns:p14="http://schemas.microsoft.com/office/powerpoint/2010/main" val="46624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96C28-53F2-ECA7-5368-86C432932B2E}"/>
              </a:ext>
            </a:extLst>
          </p:cNvPr>
          <p:cNvSpPr>
            <a:spLocks noGrp="1"/>
          </p:cNvSpPr>
          <p:nvPr>
            <p:ph type="title"/>
          </p:nvPr>
        </p:nvSpPr>
        <p:spPr>
          <a:xfrm>
            <a:off x="808638" y="386930"/>
            <a:ext cx="10128690" cy="1188950"/>
          </a:xfrm>
        </p:spPr>
        <p:txBody>
          <a:bodyPr anchor="b">
            <a:normAutofit/>
          </a:bodyPr>
          <a:lstStyle/>
          <a:p>
            <a:r>
              <a:rPr lang="en-US" sz="5400" dirty="0"/>
              <a:t>The data: Joined by animal ID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FBEBD5-7FC9-CBEE-3B8F-187304F2C11A}"/>
              </a:ext>
            </a:extLst>
          </p:cNvPr>
          <p:cNvSpPr>
            <a:spLocks noGrp="1"/>
          </p:cNvSpPr>
          <p:nvPr>
            <p:ph idx="1"/>
          </p:nvPr>
        </p:nvSpPr>
        <p:spPr>
          <a:xfrm>
            <a:off x="793660" y="2599509"/>
            <a:ext cx="10143668" cy="3612105"/>
          </a:xfrm>
        </p:spPr>
        <p:txBody>
          <a:bodyPr anchor="ctr">
            <a:normAutofit fontScale="85000" lnSpcReduction="20000"/>
          </a:bodyPr>
          <a:lstStyle/>
          <a:p>
            <a:pPr marL="457200" indent="-457200">
              <a:lnSpc>
                <a:spcPct val="130000"/>
              </a:lnSpc>
              <a:spcAft>
                <a:spcPts val="2000"/>
              </a:spcAft>
              <a:buAutoNum type="arabicPeriod"/>
            </a:pPr>
            <a:r>
              <a:rPr lang="en-US" sz="2400" dirty="0"/>
              <a:t>Austin Animal Center Intakes: A CSV with 135,601 entries, each for a unique animal taken in by the shelter. There are 12 variables</a:t>
            </a:r>
          </a:p>
          <a:p>
            <a:pPr lvl="1">
              <a:lnSpc>
                <a:spcPct val="130000"/>
              </a:lnSpc>
              <a:spcAft>
                <a:spcPts val="2000"/>
              </a:spcAft>
            </a:pPr>
            <a:r>
              <a:rPr lang="en-US" sz="1800" dirty="0"/>
              <a:t>Variables that could impact the research questions include animal ID, date of intake, intake type and condition, animal type, sex and age at intake</a:t>
            </a:r>
          </a:p>
          <a:p>
            <a:pPr marL="457200" indent="-457200">
              <a:lnSpc>
                <a:spcPct val="130000"/>
              </a:lnSpc>
              <a:spcAft>
                <a:spcPts val="2000"/>
              </a:spcAft>
              <a:buAutoNum type="arabicPeriod"/>
            </a:pPr>
            <a:r>
              <a:rPr lang="en-US" sz="2200" dirty="0"/>
              <a:t>Austin Animal Center Outcomes: A CSV with 128,659 entries, each for a unique animal that left the shelter. There are 12 variables</a:t>
            </a:r>
          </a:p>
          <a:p>
            <a:pPr lvl="1">
              <a:lnSpc>
                <a:spcPct val="130000"/>
              </a:lnSpc>
              <a:spcAft>
                <a:spcPts val="2000"/>
              </a:spcAft>
            </a:pPr>
            <a:r>
              <a:rPr lang="en-US" sz="1800" dirty="0"/>
              <a:t>Variables that could impact the research questions include animal ID, date of outcome, outcome type and subtype, animal type, sex and age at outcome</a:t>
            </a:r>
          </a:p>
        </p:txBody>
      </p:sp>
    </p:spTree>
    <p:extLst>
      <p:ext uri="{BB962C8B-B14F-4D97-AF65-F5344CB8AC3E}">
        <p14:creationId xmlns:p14="http://schemas.microsoft.com/office/powerpoint/2010/main" val="127080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8DC34-9111-2B72-2464-81DD66E3CB3C}"/>
              </a:ext>
            </a:extLst>
          </p:cNvPr>
          <p:cNvSpPr>
            <a:spLocks noGrp="1"/>
          </p:cNvSpPr>
          <p:nvPr>
            <p:ph type="title"/>
          </p:nvPr>
        </p:nvSpPr>
        <p:spPr>
          <a:xfrm>
            <a:off x="1043631" y="809898"/>
            <a:ext cx="9942716" cy="1554480"/>
          </a:xfrm>
        </p:spPr>
        <p:txBody>
          <a:bodyPr anchor="ctr">
            <a:normAutofit/>
          </a:bodyPr>
          <a:lstStyle/>
          <a:p>
            <a:r>
              <a:rPr lang="en-US" sz="5400" dirty="0"/>
              <a:t>The variables: Intake</a:t>
            </a:r>
          </a:p>
        </p:txBody>
      </p:sp>
      <p:sp>
        <p:nvSpPr>
          <p:cNvPr id="3" name="Content Placeholder 2">
            <a:extLst>
              <a:ext uri="{FF2B5EF4-FFF2-40B4-BE49-F238E27FC236}">
                <a16:creationId xmlns:a16="http://schemas.microsoft.com/office/drawing/2014/main" id="{FBBBED83-4193-6E23-14FD-226725DC2111}"/>
              </a:ext>
            </a:extLst>
          </p:cNvPr>
          <p:cNvSpPr>
            <a:spLocks noGrp="1"/>
          </p:cNvSpPr>
          <p:nvPr>
            <p:ph idx="1"/>
          </p:nvPr>
        </p:nvSpPr>
        <p:spPr>
          <a:xfrm>
            <a:off x="1045028" y="3017522"/>
            <a:ext cx="9941319" cy="3124658"/>
          </a:xfrm>
        </p:spPr>
        <p:txBody>
          <a:bodyPr anchor="ctr">
            <a:noAutofit/>
          </a:bodyPr>
          <a:lstStyle/>
          <a:p>
            <a:pPr>
              <a:lnSpc>
                <a:spcPct val="130000"/>
              </a:lnSpc>
            </a:pPr>
            <a:r>
              <a:rPr lang="en-US" sz="2200" dirty="0"/>
              <a:t>Date of intake: The date animals were taken in (Oct 2013–Jan 2022)</a:t>
            </a:r>
            <a:endParaRPr lang="en-US" sz="1800" dirty="0"/>
          </a:p>
          <a:p>
            <a:pPr>
              <a:lnSpc>
                <a:spcPct val="130000"/>
              </a:lnSpc>
            </a:pPr>
            <a:r>
              <a:rPr lang="en-US" sz="2200" dirty="0"/>
              <a:t>Intake type: Abandoned, euthanasia request, owner surrender, public assist, stray, wildlife</a:t>
            </a:r>
          </a:p>
          <a:p>
            <a:pPr>
              <a:lnSpc>
                <a:spcPct val="130000"/>
              </a:lnSpc>
            </a:pPr>
            <a:r>
              <a:rPr lang="en-US" sz="2200" dirty="0"/>
              <a:t>Intake condition: 15 descriptions of the intake type</a:t>
            </a:r>
          </a:p>
          <a:p>
            <a:pPr>
              <a:lnSpc>
                <a:spcPct val="130000"/>
              </a:lnSpc>
            </a:pPr>
            <a:r>
              <a:rPr lang="en-US" sz="2200" dirty="0"/>
              <a:t>Animal type: Categorical variable indicating Bird, Cat, Dog, Livestock, or Other</a:t>
            </a:r>
          </a:p>
          <a:p>
            <a:pPr>
              <a:lnSpc>
                <a:spcPct val="130000"/>
              </a:lnSpc>
            </a:pPr>
            <a:r>
              <a:rPr lang="en-US" sz="2200" dirty="0"/>
              <a:t>Sex at intake: Categorical variable indicating male or female and neutered or not</a:t>
            </a:r>
          </a:p>
          <a:p>
            <a:pPr>
              <a:lnSpc>
                <a:spcPct val="130000"/>
              </a:lnSpc>
            </a:pPr>
            <a:r>
              <a:rPr lang="en-US" sz="2200" dirty="0"/>
              <a:t>Age at intake: Ranging from -3 (!) to 30 years old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34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8DC34-9111-2B72-2464-81DD66E3CB3C}"/>
              </a:ext>
            </a:extLst>
          </p:cNvPr>
          <p:cNvSpPr>
            <a:spLocks noGrp="1"/>
          </p:cNvSpPr>
          <p:nvPr>
            <p:ph type="title"/>
          </p:nvPr>
        </p:nvSpPr>
        <p:spPr>
          <a:xfrm>
            <a:off x="1043631" y="809898"/>
            <a:ext cx="9942716" cy="1554480"/>
          </a:xfrm>
        </p:spPr>
        <p:txBody>
          <a:bodyPr anchor="ctr">
            <a:normAutofit/>
          </a:bodyPr>
          <a:lstStyle/>
          <a:p>
            <a:r>
              <a:rPr lang="en-US" sz="5400" dirty="0"/>
              <a:t>The variables: Outcomes</a:t>
            </a:r>
          </a:p>
        </p:txBody>
      </p:sp>
      <p:sp>
        <p:nvSpPr>
          <p:cNvPr id="3" name="Content Placeholder 2">
            <a:extLst>
              <a:ext uri="{FF2B5EF4-FFF2-40B4-BE49-F238E27FC236}">
                <a16:creationId xmlns:a16="http://schemas.microsoft.com/office/drawing/2014/main" id="{FBBBED83-4193-6E23-14FD-226725DC2111}"/>
              </a:ext>
            </a:extLst>
          </p:cNvPr>
          <p:cNvSpPr>
            <a:spLocks noGrp="1"/>
          </p:cNvSpPr>
          <p:nvPr>
            <p:ph idx="1"/>
          </p:nvPr>
        </p:nvSpPr>
        <p:spPr>
          <a:xfrm>
            <a:off x="1045028" y="3017522"/>
            <a:ext cx="9941319" cy="3124658"/>
          </a:xfrm>
        </p:spPr>
        <p:txBody>
          <a:bodyPr anchor="ctr">
            <a:noAutofit/>
          </a:bodyPr>
          <a:lstStyle/>
          <a:p>
            <a:pPr>
              <a:lnSpc>
                <a:spcPct val="130000"/>
              </a:lnSpc>
            </a:pPr>
            <a:r>
              <a:rPr lang="en-US" sz="2200" dirty="0"/>
              <a:t>Date of outcome: The date of the outcome for each animal (Oct 2013–July 2021)</a:t>
            </a:r>
          </a:p>
          <a:p>
            <a:pPr>
              <a:lnSpc>
                <a:spcPct val="130000"/>
              </a:lnSpc>
            </a:pPr>
            <a:r>
              <a:rPr lang="en-US" sz="2200" dirty="0"/>
              <a:t>Outcome type: Adoption, died, disposal, euthanasia, missing, relocate, return to owner, RTO-adopt, transfer</a:t>
            </a:r>
          </a:p>
          <a:p>
            <a:pPr>
              <a:lnSpc>
                <a:spcPct val="130000"/>
              </a:lnSpc>
            </a:pPr>
            <a:r>
              <a:rPr lang="en-US" sz="2200" dirty="0"/>
              <a:t>Outcome subtype: 23 descriptions of why or how the outcome happened</a:t>
            </a:r>
          </a:p>
          <a:p>
            <a:pPr>
              <a:lnSpc>
                <a:spcPct val="130000"/>
              </a:lnSpc>
            </a:pPr>
            <a:r>
              <a:rPr lang="en-US" sz="2200" dirty="0"/>
              <a:t>Animal type: Categorical variable indicating Bird, Cat, Dog, Livestock, or Other</a:t>
            </a:r>
          </a:p>
          <a:p>
            <a:pPr>
              <a:lnSpc>
                <a:spcPct val="130000"/>
              </a:lnSpc>
            </a:pPr>
            <a:r>
              <a:rPr lang="en-US" sz="2200" dirty="0"/>
              <a:t>Sex at outcome: Categorical variable indicating male or female and neutered or not</a:t>
            </a:r>
          </a:p>
          <a:p>
            <a:pPr>
              <a:lnSpc>
                <a:spcPct val="130000"/>
              </a:lnSpc>
            </a:pPr>
            <a:r>
              <a:rPr lang="en-US" sz="2200" dirty="0"/>
              <a:t>Age at outcome: Ranging from -3 (!) to 25 years old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57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6" name="Rectangle 7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1099425" y="1238081"/>
            <a:ext cx="4709345" cy="962953"/>
          </a:xfrm>
        </p:spPr>
        <p:txBody>
          <a:bodyPr anchor="b">
            <a:normAutofit/>
          </a:bodyPr>
          <a:lstStyle/>
          <a:p>
            <a:r>
              <a:rPr lang="en-US" sz="3200"/>
              <a:t>The variables: Animal type</a:t>
            </a:r>
          </a:p>
        </p:txBody>
      </p:sp>
      <p:sp>
        <p:nvSpPr>
          <p:cNvPr id="81" name="Rectangle 8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1100736" y="2508105"/>
            <a:ext cx="4709345" cy="3632493"/>
          </a:xfrm>
        </p:spPr>
        <p:txBody>
          <a:bodyPr anchor="ctr">
            <a:normAutofit/>
          </a:bodyPr>
          <a:lstStyle/>
          <a:p>
            <a:pPr>
              <a:spcAft>
                <a:spcPts val="2000"/>
              </a:spcAft>
            </a:pPr>
            <a:r>
              <a:rPr lang="en-US" sz="2000" dirty="0"/>
              <a:t>63% of all animals taken in by this shelter were dogs and another 31.9% of the animals were cats</a:t>
            </a:r>
          </a:p>
          <a:p>
            <a:pPr>
              <a:spcAft>
                <a:spcPts val="2000"/>
              </a:spcAft>
            </a:pPr>
            <a:r>
              <a:rPr lang="en-US" sz="2000" dirty="0"/>
              <a:t>Relatively few other types of animals were taken in accounting for less than 5% of the total animals. It should be considered that these other animals could skew the age range (birds and reptiles have a significantly longer life span than dogs and cats)</a:t>
            </a:r>
          </a:p>
          <a:p>
            <a:pPr>
              <a:spcAft>
                <a:spcPts val="2000"/>
              </a:spcAft>
            </a:pPr>
            <a:endParaRPr lang="en-US" sz="2000" dirty="0"/>
          </a:p>
        </p:txBody>
      </p:sp>
      <p:pic>
        <p:nvPicPr>
          <p:cNvPr id="5124" name="Picture 4" descr="Chart, pie chart&#10;&#10;Description automatically generated">
            <a:extLst>
              <a:ext uri="{FF2B5EF4-FFF2-40B4-BE49-F238E27FC236}">
                <a16:creationId xmlns:a16="http://schemas.microsoft.com/office/drawing/2014/main" id="{2DE2250C-9002-C437-CB79-3BFE6DB444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27" b="-2"/>
          <a:stretch/>
        </p:blipFill>
        <p:spPr bwMode="auto">
          <a:xfrm>
            <a:off x="6662997" y="1275110"/>
            <a:ext cx="4929098" cy="475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6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4" name="Rectangle 7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1057025" y="922644"/>
            <a:ext cx="5040285" cy="1169585"/>
          </a:xfrm>
        </p:spPr>
        <p:txBody>
          <a:bodyPr anchor="b">
            <a:normAutofit/>
          </a:bodyPr>
          <a:lstStyle/>
          <a:p>
            <a:r>
              <a:rPr lang="en-US" sz="3700"/>
              <a:t>The variables: Intake type</a:t>
            </a:r>
          </a:p>
        </p:txBody>
      </p:sp>
      <p:sp>
        <p:nvSpPr>
          <p:cNvPr id="79" name="Rectangle 7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1055715" y="2508105"/>
            <a:ext cx="5040285" cy="3632493"/>
          </a:xfrm>
        </p:spPr>
        <p:txBody>
          <a:bodyPr anchor="ctr">
            <a:normAutofit/>
          </a:bodyPr>
          <a:lstStyle/>
          <a:p>
            <a:pPr>
              <a:spcAft>
                <a:spcPts val="2000"/>
              </a:spcAft>
            </a:pPr>
            <a:r>
              <a:rPr lang="en-US" sz="2000" dirty="0"/>
              <a:t>Most animals taken in were strays (65.9%). The next largest group was owner surrenders (23%)</a:t>
            </a:r>
          </a:p>
          <a:p>
            <a:pPr>
              <a:spcAft>
                <a:spcPts val="2000"/>
              </a:spcAft>
            </a:pPr>
            <a:r>
              <a:rPr lang="en-US" sz="2000" dirty="0"/>
              <a:t>A very small percent of animals taken in were abandoned or euthanasia requests</a:t>
            </a:r>
          </a:p>
          <a:p>
            <a:pPr>
              <a:spcAft>
                <a:spcPts val="2000"/>
              </a:spcAft>
            </a:pPr>
            <a:r>
              <a:rPr lang="en-US" sz="2000" dirty="0"/>
              <a:t>The data can be seen in a graph and with detailed counts.</a:t>
            </a:r>
          </a:p>
          <a:p>
            <a:pPr>
              <a:spcAft>
                <a:spcPts val="2000"/>
              </a:spcAft>
            </a:pPr>
            <a:endParaRPr lang="en-US" sz="2000" dirty="0"/>
          </a:p>
        </p:txBody>
      </p:sp>
      <p:pic>
        <p:nvPicPr>
          <p:cNvPr id="9218" name="Picture 2">
            <a:extLst>
              <a:ext uri="{FF2B5EF4-FFF2-40B4-BE49-F238E27FC236}">
                <a16:creationId xmlns:a16="http://schemas.microsoft.com/office/drawing/2014/main" id="{8668B4EF-6FF4-18ED-D1D7-4D8659EDF5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69648" y="68726"/>
            <a:ext cx="4996624" cy="41797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3E24DEE-95D8-2910-D1AC-BA5E214A92C4}"/>
              </a:ext>
            </a:extLst>
          </p:cNvPr>
          <p:cNvPicPr>
            <a:picLocks noChangeAspect="1"/>
          </p:cNvPicPr>
          <p:nvPr/>
        </p:nvPicPr>
        <p:blipFill>
          <a:blip r:embed="rId3"/>
          <a:stretch>
            <a:fillRect/>
          </a:stretch>
        </p:blipFill>
        <p:spPr>
          <a:xfrm>
            <a:off x="6979867" y="4135460"/>
            <a:ext cx="4389120" cy="1975104"/>
          </a:xfrm>
          <a:prstGeom prst="rect">
            <a:avLst/>
          </a:prstGeom>
        </p:spPr>
      </p:pic>
    </p:spTree>
    <p:extLst>
      <p:ext uri="{BB962C8B-B14F-4D97-AF65-F5344CB8AC3E}">
        <p14:creationId xmlns:p14="http://schemas.microsoft.com/office/powerpoint/2010/main" val="151686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4" name="Rectangle 73">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17318-85E6-6D8E-3532-0CC3A918D838}"/>
              </a:ext>
            </a:extLst>
          </p:cNvPr>
          <p:cNvSpPr>
            <a:spLocks noGrp="1"/>
          </p:cNvSpPr>
          <p:nvPr>
            <p:ph type="title"/>
          </p:nvPr>
        </p:nvSpPr>
        <p:spPr>
          <a:xfrm>
            <a:off x="1099425" y="1238081"/>
            <a:ext cx="4709345" cy="962953"/>
          </a:xfrm>
        </p:spPr>
        <p:txBody>
          <a:bodyPr anchor="b">
            <a:normAutofit/>
          </a:bodyPr>
          <a:lstStyle/>
          <a:p>
            <a:r>
              <a:rPr lang="en-US" sz="3000" dirty="0"/>
              <a:t>The variables: Outcome type</a:t>
            </a:r>
          </a:p>
        </p:txBody>
      </p:sp>
      <p:sp>
        <p:nvSpPr>
          <p:cNvPr id="79" name="Rectangle 7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6E2867-F424-A332-2F6E-B431D6DC058D}"/>
              </a:ext>
            </a:extLst>
          </p:cNvPr>
          <p:cNvSpPr>
            <a:spLocks noGrp="1"/>
          </p:cNvSpPr>
          <p:nvPr>
            <p:ph idx="1"/>
          </p:nvPr>
        </p:nvSpPr>
        <p:spPr>
          <a:xfrm>
            <a:off x="1100736" y="2508105"/>
            <a:ext cx="4709345" cy="3632493"/>
          </a:xfrm>
        </p:spPr>
        <p:txBody>
          <a:bodyPr anchor="ctr">
            <a:normAutofit/>
          </a:bodyPr>
          <a:lstStyle/>
          <a:p>
            <a:pPr>
              <a:spcAft>
                <a:spcPts val="2000"/>
              </a:spcAft>
            </a:pPr>
            <a:r>
              <a:rPr lang="en-US" sz="2000" dirty="0"/>
              <a:t>The most common outcome was adoption (45.4%)</a:t>
            </a:r>
          </a:p>
          <a:p>
            <a:pPr>
              <a:spcAft>
                <a:spcPts val="2000"/>
              </a:spcAft>
            </a:pPr>
            <a:r>
              <a:rPr lang="en-US" sz="2000" dirty="0" err="1"/>
              <a:t>Rto</a:t>
            </a:r>
            <a:r>
              <a:rPr lang="en-US" sz="2000" dirty="0"/>
              <a:t>-adopt, died, disposal, euthanasia, missing, relocate, and RTO-adopt were the fewest outcomes making up less than 2.5% of all outcomes combined</a:t>
            </a:r>
          </a:p>
        </p:txBody>
      </p:sp>
      <p:pic>
        <p:nvPicPr>
          <p:cNvPr id="6146" name="Picture 2">
            <a:extLst>
              <a:ext uri="{FF2B5EF4-FFF2-40B4-BE49-F238E27FC236}">
                <a16:creationId xmlns:a16="http://schemas.microsoft.com/office/drawing/2014/main" id="{D44BF2CF-6712-625E-A434-B30A1F2D38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92" b="-2"/>
          <a:stretch/>
        </p:blipFill>
        <p:spPr bwMode="auto">
          <a:xfrm>
            <a:off x="6973393" y="0"/>
            <a:ext cx="4438464" cy="42833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4828E37-C31C-7110-0BFA-AC19D82F34E7}"/>
              </a:ext>
            </a:extLst>
          </p:cNvPr>
          <p:cNvPicPr>
            <a:picLocks noChangeAspect="1"/>
          </p:cNvPicPr>
          <p:nvPr/>
        </p:nvPicPr>
        <p:blipFill>
          <a:blip r:embed="rId3"/>
          <a:stretch>
            <a:fillRect/>
          </a:stretch>
        </p:blipFill>
        <p:spPr>
          <a:xfrm>
            <a:off x="7511681" y="3983412"/>
            <a:ext cx="3771900" cy="2260600"/>
          </a:xfrm>
          <a:prstGeom prst="rect">
            <a:avLst/>
          </a:prstGeom>
        </p:spPr>
      </p:pic>
    </p:spTree>
    <p:extLst>
      <p:ext uri="{BB962C8B-B14F-4D97-AF65-F5344CB8AC3E}">
        <p14:creationId xmlns:p14="http://schemas.microsoft.com/office/powerpoint/2010/main" val="301639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28760</TotalTime>
  <Words>1083</Words>
  <Application>Microsoft Macintosh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Which animals are most likely to get adopted in Texas?</vt:lpstr>
      <vt:lpstr>The foundation</vt:lpstr>
      <vt:lpstr>The questions</vt:lpstr>
      <vt:lpstr>The data: Joined by animal ID</vt:lpstr>
      <vt:lpstr>The variables: Intake</vt:lpstr>
      <vt:lpstr>The variables: Outcomes</vt:lpstr>
      <vt:lpstr>The variables: Animal type</vt:lpstr>
      <vt:lpstr>The variables: Intake type</vt:lpstr>
      <vt:lpstr>The variables: Outcome type</vt:lpstr>
      <vt:lpstr>The variables: Age at intake</vt:lpstr>
      <vt:lpstr>The variables: Age at outcome</vt:lpstr>
      <vt:lpstr>The variables: Gender</vt:lpstr>
      <vt:lpstr>PMFs for 2 scenarios: Intake &gt; 5,  Intake &lt;5</vt:lpstr>
      <vt:lpstr>CDF: Intake age </vt:lpstr>
      <vt:lpstr>CDF: Calculated years in shelter</vt:lpstr>
      <vt:lpstr>Scatterplot: Date of intake vs Years in shelter</vt:lpstr>
      <vt:lpstr>Scatterplot: Age at intake vs Calculated time in shelter</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Spicer Forte</dc:creator>
  <cp:lastModifiedBy>Allison Spicer Forte</cp:lastModifiedBy>
  <cp:revision>5</cp:revision>
  <dcterms:created xsi:type="dcterms:W3CDTF">2022-04-24T23:34:01Z</dcterms:created>
  <dcterms:modified xsi:type="dcterms:W3CDTF">2022-06-04T07:27:48Z</dcterms:modified>
</cp:coreProperties>
</file>