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0" r:id="rId3"/>
    <p:sldId id="257" r:id="rId4"/>
    <p:sldId id="274" r:id="rId5"/>
    <p:sldId id="279" r:id="rId6"/>
    <p:sldId id="275" r:id="rId7"/>
    <p:sldId id="276" r:id="rId8"/>
    <p:sldId id="277" r:id="rId9"/>
    <p:sldId id="281" r:id="rId10"/>
    <p:sldId id="259" r:id="rId11"/>
    <p:sldId id="264" r:id="rId12"/>
    <p:sldId id="265" r:id="rId13"/>
    <p:sldId id="268" r:id="rId14"/>
    <p:sldId id="267" r:id="rId15"/>
    <p:sldId id="269" r:id="rId16"/>
    <p:sldId id="278" r:id="rId17"/>
    <p:sldId id="270" r:id="rId18"/>
    <p:sldId id="271" r:id="rId19"/>
    <p:sldId id="272" r:id="rId20"/>
    <p:sldId id="27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4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72E90B-47EB-C241-B7D2-EF98A10DC241}" type="datetimeFigureOut">
              <a:rPr lang="en-US" smtClean="0"/>
              <a:t>2/17/16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90C87-80CF-884E-8DCA-66A19C82B1AE}" type="slidenum">
              <a:rPr lang="en-US" smtClean="0"/>
              <a:t>‹#›</a:t>
            </a:fld>
            <a:endParaRPr lang="en-US"/>
          </a:p>
        </p:txBody>
      </p:sp>
    </p:spTree>
    <p:extLst>
      <p:ext uri="{BB962C8B-B14F-4D97-AF65-F5344CB8AC3E}">
        <p14:creationId xmlns:p14="http://schemas.microsoft.com/office/powerpoint/2010/main" val="34216302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Automatically categorized tweets and articles into:</a:t>
            </a:r>
            <a:r>
              <a:rPr lang="en-US" baseline="0" dirty="0" smtClean="0"/>
              <a:t> (1) topic, (2) positive / negative</a:t>
            </a:r>
            <a:endParaRPr lang="en-US" dirty="0"/>
          </a:p>
        </p:txBody>
      </p:sp>
      <p:sp>
        <p:nvSpPr>
          <p:cNvPr id="4" name="Slide Number Placeholder 3"/>
          <p:cNvSpPr>
            <a:spLocks noGrp="1"/>
          </p:cNvSpPr>
          <p:nvPr>
            <p:ph type="sldNum" sz="quarter" idx="10"/>
          </p:nvPr>
        </p:nvSpPr>
        <p:spPr/>
        <p:txBody>
          <a:bodyPr/>
          <a:lstStyle/>
          <a:p>
            <a:fld id="{ACE90C87-80CF-884E-8DCA-66A19C82B1AE}" type="slidenum">
              <a:rPr lang="en-US" smtClean="0"/>
              <a:t>4</a:t>
            </a:fld>
            <a:endParaRPr lang="en-US"/>
          </a:p>
        </p:txBody>
      </p:sp>
    </p:spTree>
    <p:extLst>
      <p:ext uri="{BB962C8B-B14F-4D97-AF65-F5344CB8AC3E}">
        <p14:creationId xmlns:p14="http://schemas.microsoft.com/office/powerpoint/2010/main" val="4051871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087D5-7C3B-924A-8270-F785FFDCBE35}" type="slidenum">
              <a:rPr lang="en-US">
                <a:solidFill>
                  <a:prstClr val="black"/>
                </a:solidFill>
                <a:latin typeface="Calibri"/>
              </a:rPr>
              <a:pPr/>
              <a:t>6</a:t>
            </a:fld>
            <a:endParaRPr lang="en-US">
              <a:solidFill>
                <a:prstClr val="black"/>
              </a:solidFill>
              <a:latin typeface="Calibri"/>
            </a:endParaRPr>
          </a:p>
        </p:txBody>
      </p:sp>
      <p:sp>
        <p:nvSpPr>
          <p:cNvPr id="162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Language or Pre-Writing</a:t>
            </a:r>
            <a:r>
              <a:rPr lang="en-US" baseline="0" dirty="0" smtClean="0"/>
              <a:t> (e.g. http://</a:t>
            </a:r>
            <a:r>
              <a:rPr lang="en-US" baseline="0" dirty="0" err="1" smtClean="0"/>
              <a:t>en.wikipedia.org</a:t>
            </a:r>
            <a:r>
              <a:rPr lang="en-US" baseline="0" dirty="0" smtClean="0"/>
              <a:t>/wiki/Vin%C4%8Da_symbols)</a:t>
            </a:r>
            <a:endParaRPr lang="en-US" dirty="0" smtClean="0"/>
          </a:p>
          <a:p>
            <a:endParaRPr lang="en-US" dirty="0" smtClean="0"/>
          </a:p>
          <a:p>
            <a:r>
              <a:rPr lang="en-US" dirty="0" smtClean="0"/>
              <a:t>Despite a large number of attempts, the script of the Indus civilization (circa 2500-1900 BC) remains </a:t>
            </a:r>
            <a:r>
              <a:rPr lang="en-US" dirty="0" err="1" smtClean="0"/>
              <a:t>undeciphered</a:t>
            </a:r>
            <a:r>
              <a:rPr lang="en-US" dirty="0" smtClean="0"/>
              <a:t>. The absence of a multilingual "Rosetta stone" as well as our lack of knowledge of the underlying language have stymied decipherment efforts. Rather than attempting to ascribe meaning to the inscriptions, we are applying statistical techniques from the fields of machine learning, information theory, and computational linguistics to first gain an understanding of the sequential structure of the script. The goal is to discover the grammatical rules that govern the sequencing of signs in the script, with the hope that such rules will aid future decipherment efforts. </a:t>
            </a:r>
            <a:endParaRPr lang="en-US" dirty="0"/>
          </a:p>
        </p:txBody>
      </p:sp>
      <p:sp>
        <p:nvSpPr>
          <p:cNvPr id="4" name="Slide Number Placeholder 3"/>
          <p:cNvSpPr>
            <a:spLocks noGrp="1"/>
          </p:cNvSpPr>
          <p:nvPr>
            <p:ph type="sldNum" sz="quarter" idx="10"/>
          </p:nvPr>
        </p:nvSpPr>
        <p:spPr/>
        <p:txBody>
          <a:bodyPr/>
          <a:lstStyle/>
          <a:p>
            <a:fld id="{30A453A0-7457-6240-A52B-2E54407409CB}" type="slidenum">
              <a:rPr lang="en-US" smtClean="0"/>
              <a:t>10</a:t>
            </a:fld>
            <a:endParaRPr lang="en-US"/>
          </a:p>
        </p:txBody>
      </p:sp>
    </p:spTree>
    <p:extLst>
      <p:ext uri="{BB962C8B-B14F-4D97-AF65-F5344CB8AC3E}">
        <p14:creationId xmlns:p14="http://schemas.microsoft.com/office/powerpoint/2010/main" val="286547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Melville viewed James </a:t>
            </a:r>
            <a:r>
              <a:rPr lang="en-US" dirty="0" err="1" smtClean="0"/>
              <a:t>Fenimore</a:t>
            </a:r>
            <a:r>
              <a:rPr lang="en-US" dirty="0" smtClean="0"/>
              <a:t> Cooper</a:t>
            </a:r>
            <a:r>
              <a:rPr lang="en-US" baseline="0" dirty="0" smtClean="0"/>
              <a:t> as a major influence of his writing</a:t>
            </a:r>
            <a:endParaRPr lang="en-US" dirty="0"/>
          </a:p>
        </p:txBody>
      </p:sp>
      <p:sp>
        <p:nvSpPr>
          <p:cNvPr id="4" name="Slide Number Placeholder 3"/>
          <p:cNvSpPr>
            <a:spLocks noGrp="1"/>
          </p:cNvSpPr>
          <p:nvPr>
            <p:ph type="sldNum" sz="quarter" idx="10"/>
          </p:nvPr>
        </p:nvSpPr>
        <p:spPr/>
        <p:txBody>
          <a:bodyPr/>
          <a:lstStyle/>
          <a:p>
            <a:fld id="{ACE90C87-80CF-884E-8DCA-66A19C82B1AE}" type="slidenum">
              <a:rPr lang="en-US" smtClean="0"/>
              <a:t>11</a:t>
            </a:fld>
            <a:endParaRPr lang="en-US"/>
          </a:p>
        </p:txBody>
      </p:sp>
    </p:spTree>
    <p:extLst>
      <p:ext uri="{BB962C8B-B14F-4D97-AF65-F5344CB8AC3E}">
        <p14:creationId xmlns:p14="http://schemas.microsoft.com/office/powerpoint/2010/main" val="407676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6DD75C-E662-6648-B900-1A74328C3CFD}"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186542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DD75C-E662-6648-B900-1A74328C3CFD}"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388977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DD75C-E662-6648-B900-1A74328C3CFD}"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286046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6553200"/>
            <a:ext cx="1905000" cy="304800"/>
          </a:xfrm>
        </p:spPr>
        <p:txBody>
          <a:bodyPr/>
          <a:lstStyle>
            <a:lvl1pPr>
              <a:defRPr/>
            </a:lvl1pPr>
          </a:lstStyle>
          <a:p>
            <a:fld id="{08050155-43CA-9D46-B108-421B24AEEE0F}" type="slidenum">
              <a:rPr lang="en-US">
                <a:solidFill>
                  <a:srgbClr val="000000"/>
                </a:solidFill>
                <a:latin typeface="Times New Roman"/>
                <a:ea typeface="ＭＳ Ｐゴシック"/>
              </a:rPr>
              <a:pPr/>
              <a:t>‹#›</a:t>
            </a:fld>
            <a:endParaRPr lang="en-US">
              <a:solidFill>
                <a:srgbClr val="000000"/>
              </a:solidFill>
              <a:latin typeface="Times New Roman"/>
              <a:ea typeface="ＭＳ Ｐゴシック"/>
            </a:endParaRPr>
          </a:p>
        </p:txBody>
      </p:sp>
    </p:spTree>
    <p:extLst>
      <p:ext uri="{BB962C8B-B14F-4D97-AF65-F5344CB8AC3E}">
        <p14:creationId xmlns:p14="http://schemas.microsoft.com/office/powerpoint/2010/main" val="72357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DD75C-E662-6648-B900-1A74328C3CFD}"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215884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6DD75C-E662-6648-B900-1A74328C3CFD}"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405244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6DD75C-E662-6648-B900-1A74328C3CFD}"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291813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6DD75C-E662-6648-B900-1A74328C3CFD}" type="datetimeFigureOut">
              <a:rPr lang="en-US" smtClean="0"/>
              <a:t>2/17/16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168052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6DD75C-E662-6648-B900-1A74328C3CFD}" type="datetimeFigureOut">
              <a:rPr lang="en-US" smtClean="0"/>
              <a:t>2/17/16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303817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DD75C-E662-6648-B900-1A74328C3CFD}" type="datetimeFigureOut">
              <a:rPr lang="en-US" smtClean="0"/>
              <a:t>2/17/16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24620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6DD75C-E662-6648-B900-1A74328C3CFD}"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263069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6DD75C-E662-6648-B900-1A74328C3CFD}"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C2293-AD64-5745-B8D1-0E20DB76661E}" type="slidenum">
              <a:rPr lang="en-US" smtClean="0"/>
              <a:t>‹#›</a:t>
            </a:fld>
            <a:endParaRPr lang="en-US"/>
          </a:p>
        </p:txBody>
      </p:sp>
    </p:spTree>
    <p:extLst>
      <p:ext uri="{BB962C8B-B14F-4D97-AF65-F5344CB8AC3E}">
        <p14:creationId xmlns:p14="http://schemas.microsoft.com/office/powerpoint/2010/main" val="693269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DD75C-E662-6648-B900-1A74328C3CFD}" type="datetimeFigureOut">
              <a:rPr lang="en-US" smtClean="0"/>
              <a:t>2/17/16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C2293-AD64-5745-B8D1-0E20DB76661E}" type="slidenum">
              <a:rPr lang="en-US" smtClean="0"/>
              <a:t>‹#›</a:t>
            </a:fld>
            <a:endParaRPr lang="en-US"/>
          </a:p>
        </p:txBody>
      </p:sp>
    </p:spTree>
    <p:extLst>
      <p:ext uri="{BB962C8B-B14F-4D97-AF65-F5344CB8AC3E}">
        <p14:creationId xmlns:p14="http://schemas.microsoft.com/office/powerpoint/2010/main" val="421171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Text-Mining and Analysis Project Kickoff</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8</a:t>
            </a:r>
            <a:endParaRPr lang="en-US" dirty="0"/>
          </a:p>
        </p:txBody>
      </p:sp>
    </p:spTree>
    <p:extLst>
      <p:ext uri="{BB962C8B-B14F-4D97-AF65-F5344CB8AC3E}">
        <p14:creationId xmlns:p14="http://schemas.microsoft.com/office/powerpoint/2010/main" val="27581006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Linguistics</a:t>
            </a:r>
            <a:endParaRPr lang="en-US" dirty="0"/>
          </a:p>
        </p:txBody>
      </p:sp>
      <p:pic>
        <p:nvPicPr>
          <p:cNvPr id="9" name="Picture 8"/>
          <p:cNvPicPr>
            <a:picLocks noChangeAspect="1"/>
          </p:cNvPicPr>
          <p:nvPr/>
        </p:nvPicPr>
        <p:blipFill>
          <a:blip r:embed="rId3"/>
          <a:stretch>
            <a:fillRect/>
          </a:stretch>
        </p:blipFill>
        <p:spPr>
          <a:xfrm>
            <a:off x="737735" y="2108200"/>
            <a:ext cx="2730500" cy="2641600"/>
          </a:xfrm>
          <a:prstGeom prst="rect">
            <a:avLst/>
          </a:prstGeom>
        </p:spPr>
      </p:pic>
      <p:sp>
        <p:nvSpPr>
          <p:cNvPr id="10" name="TextBox 9"/>
          <p:cNvSpPr txBox="1"/>
          <p:nvPr/>
        </p:nvSpPr>
        <p:spPr>
          <a:xfrm>
            <a:off x="785004" y="1458435"/>
            <a:ext cx="5366461" cy="461665"/>
          </a:xfrm>
          <a:prstGeom prst="rect">
            <a:avLst/>
          </a:prstGeom>
          <a:noFill/>
        </p:spPr>
        <p:txBody>
          <a:bodyPr wrap="square" rtlCol="0">
            <a:spAutoFit/>
          </a:bodyPr>
          <a:lstStyle/>
          <a:p>
            <a:r>
              <a:rPr lang="en-US" sz="2400" b="1" dirty="0" smtClean="0"/>
              <a:t>Does Indus Script constitute a language?</a:t>
            </a:r>
            <a:endParaRPr lang="en-US" sz="2400" b="1" dirty="0"/>
          </a:p>
        </p:txBody>
      </p:sp>
      <p:pic>
        <p:nvPicPr>
          <p:cNvPr id="11" name="Picture 10"/>
          <p:cNvPicPr>
            <a:picLocks noChangeAspect="1"/>
          </p:cNvPicPr>
          <p:nvPr/>
        </p:nvPicPr>
        <p:blipFill>
          <a:blip r:embed="rId4"/>
          <a:stretch>
            <a:fillRect/>
          </a:stretch>
        </p:blipFill>
        <p:spPr>
          <a:xfrm>
            <a:off x="3842853" y="2108200"/>
            <a:ext cx="4954592" cy="4322091"/>
          </a:xfrm>
          <a:prstGeom prst="rect">
            <a:avLst/>
          </a:prstGeom>
        </p:spPr>
      </p:pic>
    </p:spTree>
    <p:extLst>
      <p:ext uri="{BB962C8B-B14F-4D97-AF65-F5344CB8AC3E}">
        <p14:creationId xmlns:p14="http://schemas.microsoft.com/office/powerpoint/2010/main" val="4676773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Novels</a:t>
            </a:r>
            <a:endParaRPr lang="en-US" dirty="0"/>
          </a:p>
        </p:txBody>
      </p:sp>
      <p:pic>
        <p:nvPicPr>
          <p:cNvPr id="6" name="Picture 5"/>
          <p:cNvPicPr>
            <a:picLocks noChangeAspect="1"/>
          </p:cNvPicPr>
          <p:nvPr/>
        </p:nvPicPr>
        <p:blipFill>
          <a:blip r:embed="rId3"/>
          <a:stretch>
            <a:fillRect/>
          </a:stretch>
        </p:blipFill>
        <p:spPr>
          <a:xfrm>
            <a:off x="2107377" y="1417638"/>
            <a:ext cx="4647780" cy="5377086"/>
          </a:xfrm>
          <a:prstGeom prst="rect">
            <a:avLst/>
          </a:prstGeom>
        </p:spPr>
      </p:pic>
    </p:spTree>
    <p:extLst>
      <p:ext uri="{BB962C8B-B14F-4D97-AF65-F5344CB8AC3E}">
        <p14:creationId xmlns:p14="http://schemas.microsoft.com/office/powerpoint/2010/main" val="919702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100" y="463012"/>
            <a:ext cx="8801100" cy="2590800"/>
          </a:xfrm>
          <a:prstGeom prst="rect">
            <a:avLst/>
          </a:prstGeom>
        </p:spPr>
      </p:pic>
      <p:sp>
        <p:nvSpPr>
          <p:cNvPr id="5" name="TextBox 4"/>
          <p:cNvSpPr txBox="1"/>
          <p:nvPr/>
        </p:nvSpPr>
        <p:spPr>
          <a:xfrm>
            <a:off x="165100" y="4415672"/>
            <a:ext cx="8293280" cy="523220"/>
          </a:xfrm>
          <a:prstGeom prst="rect">
            <a:avLst/>
          </a:prstGeom>
          <a:noFill/>
        </p:spPr>
        <p:txBody>
          <a:bodyPr wrap="square" rtlCol="0">
            <a:spAutoFit/>
          </a:bodyPr>
          <a:lstStyle/>
          <a:p>
            <a:r>
              <a:rPr lang="en-US" sz="2800" b="1" dirty="0" smtClean="0">
                <a:solidFill>
                  <a:srgbClr val="FF0000"/>
                </a:solidFill>
              </a:rPr>
              <a:t>Potential Application:</a:t>
            </a:r>
            <a:r>
              <a:rPr lang="en-US" sz="2800" dirty="0" smtClean="0"/>
              <a:t> detect cyber bullying</a:t>
            </a:r>
            <a:endParaRPr lang="en-US" sz="2800" dirty="0"/>
          </a:p>
        </p:txBody>
      </p:sp>
      <p:sp>
        <p:nvSpPr>
          <p:cNvPr id="6" name="TextBox 5"/>
          <p:cNvSpPr txBox="1"/>
          <p:nvPr/>
        </p:nvSpPr>
        <p:spPr>
          <a:xfrm>
            <a:off x="877853" y="3221564"/>
            <a:ext cx="7580527" cy="369332"/>
          </a:xfrm>
          <a:prstGeom prst="rect">
            <a:avLst/>
          </a:prstGeom>
          <a:noFill/>
        </p:spPr>
        <p:txBody>
          <a:bodyPr wrap="square" rtlCol="0">
            <a:spAutoFit/>
          </a:bodyPr>
          <a:lstStyle/>
          <a:p>
            <a:r>
              <a:rPr lang="en-US" dirty="0" smtClean="0"/>
              <a:t>http://</a:t>
            </a:r>
            <a:r>
              <a:rPr lang="en-US" dirty="0" err="1" smtClean="0"/>
              <a:t>www.cs.pomona.edu</a:t>
            </a:r>
            <a:r>
              <a:rPr lang="en-US" dirty="0" smtClean="0"/>
              <a:t>/~</a:t>
            </a:r>
            <a:r>
              <a:rPr lang="en-US" dirty="0" err="1" smtClean="0"/>
              <a:t>sara</a:t>
            </a:r>
            <a:r>
              <a:rPr lang="en-US" dirty="0" smtClean="0"/>
              <a:t>/Site/</a:t>
            </a:r>
            <a:r>
              <a:rPr lang="en-US" dirty="0" err="1" smtClean="0"/>
              <a:t>Publications_files</a:t>
            </a:r>
            <a:r>
              <a:rPr lang="en-US" dirty="0" smtClean="0"/>
              <a:t>/JASIST_r1.pdf</a:t>
            </a:r>
            <a:endParaRPr lang="en-US" dirty="0"/>
          </a:p>
        </p:txBody>
      </p:sp>
    </p:spTree>
    <p:extLst>
      <p:ext uri="{BB962C8B-B14F-4D97-AF65-F5344CB8AC3E}">
        <p14:creationId xmlns:p14="http://schemas.microsoft.com/office/powerpoint/2010/main" val="5438060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Diachronic (or Historical) Linguistics</a:t>
            </a:r>
            <a:endParaRPr lang="en-US" dirty="0"/>
          </a:p>
        </p:txBody>
      </p:sp>
      <p:pic>
        <p:nvPicPr>
          <p:cNvPr id="4" name="Picture 3"/>
          <p:cNvPicPr>
            <a:picLocks noChangeAspect="1"/>
          </p:cNvPicPr>
          <p:nvPr/>
        </p:nvPicPr>
        <p:blipFill>
          <a:blip r:embed="rId2"/>
          <a:stretch>
            <a:fillRect/>
          </a:stretch>
        </p:blipFill>
        <p:spPr>
          <a:xfrm>
            <a:off x="692773" y="1698107"/>
            <a:ext cx="7994027" cy="2789640"/>
          </a:xfrm>
          <a:prstGeom prst="rect">
            <a:avLst/>
          </a:prstGeom>
        </p:spPr>
      </p:pic>
    </p:spTree>
    <p:extLst>
      <p:ext uri="{BB962C8B-B14F-4D97-AF65-F5344CB8AC3E}">
        <p14:creationId xmlns:p14="http://schemas.microsoft.com/office/powerpoint/2010/main" val="20257118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759330"/>
            <a:ext cx="9144000" cy="3098670"/>
          </a:xfrm>
          <a:prstGeom prst="rect">
            <a:avLst/>
          </a:prstGeom>
        </p:spPr>
      </p:pic>
      <p:pic>
        <p:nvPicPr>
          <p:cNvPr id="5" name="Picture 4"/>
          <p:cNvPicPr>
            <a:picLocks noChangeAspect="1"/>
          </p:cNvPicPr>
          <p:nvPr/>
        </p:nvPicPr>
        <p:blipFill>
          <a:blip r:embed="rId3"/>
          <a:stretch>
            <a:fillRect/>
          </a:stretch>
        </p:blipFill>
        <p:spPr>
          <a:xfrm>
            <a:off x="0" y="779236"/>
            <a:ext cx="9144000" cy="3195301"/>
          </a:xfrm>
          <a:prstGeom prst="rect">
            <a:avLst/>
          </a:prstGeom>
        </p:spPr>
      </p:pic>
    </p:spTree>
    <p:extLst>
      <p:ext uri="{BB962C8B-B14F-4D97-AF65-F5344CB8AC3E}">
        <p14:creationId xmlns:p14="http://schemas.microsoft.com/office/powerpoint/2010/main" val="14075121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271456"/>
            <a:ext cx="9144000" cy="5344016"/>
          </a:xfrm>
          <a:prstGeom prst="rect">
            <a:avLst/>
          </a:prstGeom>
        </p:spPr>
      </p:pic>
      <p:sp>
        <p:nvSpPr>
          <p:cNvPr id="5" name="TextBox 4"/>
          <p:cNvSpPr txBox="1"/>
          <p:nvPr/>
        </p:nvSpPr>
        <p:spPr>
          <a:xfrm>
            <a:off x="716683" y="5872447"/>
            <a:ext cx="4916197" cy="369332"/>
          </a:xfrm>
          <a:prstGeom prst="rect">
            <a:avLst/>
          </a:prstGeom>
          <a:noFill/>
        </p:spPr>
        <p:txBody>
          <a:bodyPr wrap="square" rtlCol="0">
            <a:spAutoFit/>
          </a:bodyPr>
          <a:lstStyle/>
          <a:p>
            <a:r>
              <a:rPr lang="en-US" dirty="0"/>
              <a:t>http://</a:t>
            </a:r>
            <a:r>
              <a:rPr lang="en-US" dirty="0" err="1"/>
              <a:t>en.wikipedia.org</a:t>
            </a:r>
            <a:r>
              <a:rPr lang="en-US" dirty="0"/>
              <a:t>/wiki/</a:t>
            </a:r>
            <a:r>
              <a:rPr lang="en-US" dirty="0" err="1"/>
              <a:t>Cleverbot</a:t>
            </a:r>
            <a:endParaRPr lang="en-US" dirty="0"/>
          </a:p>
        </p:txBody>
      </p:sp>
    </p:spTree>
    <p:extLst>
      <p:ext uri="{BB962C8B-B14F-4D97-AF65-F5344CB8AC3E}">
        <p14:creationId xmlns:p14="http://schemas.microsoft.com/office/powerpoint/2010/main" val="5540342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just for fun….</a:t>
            </a:r>
            <a:endParaRPr lang="en-US" dirty="0"/>
          </a:p>
        </p:txBody>
      </p:sp>
      <p:sp>
        <p:nvSpPr>
          <p:cNvPr id="3" name="Content Placeholder 2"/>
          <p:cNvSpPr>
            <a:spLocks noGrp="1"/>
          </p:cNvSpPr>
          <p:nvPr>
            <p:ph idx="1"/>
          </p:nvPr>
        </p:nvSpPr>
        <p:spPr/>
        <p:txBody>
          <a:bodyPr/>
          <a:lstStyle/>
          <a:p>
            <a:pPr marL="0" indent="0">
              <a:buNone/>
            </a:pPr>
            <a:r>
              <a:rPr lang="en-US" dirty="0"/>
              <a:t>https://</a:t>
            </a:r>
            <a:r>
              <a:rPr lang="en-US" dirty="0" err="1"/>
              <a:t>www.youtube.com</a:t>
            </a:r>
            <a:r>
              <a:rPr lang="en-US" dirty="0"/>
              <a:t>/</a:t>
            </a:r>
            <a:r>
              <a:rPr lang="en-US" dirty="0" err="1"/>
              <a:t>watch?v</a:t>
            </a:r>
            <a:r>
              <a:rPr lang="en-US" dirty="0"/>
              <a:t>=</a:t>
            </a:r>
            <a:r>
              <a:rPr lang="en-US" dirty="0" err="1"/>
              <a:t>WnzlbyTZsQY</a:t>
            </a:r>
            <a:endParaRPr lang="en-US" dirty="0"/>
          </a:p>
        </p:txBody>
      </p:sp>
    </p:spTree>
    <p:extLst>
      <p:ext uri="{BB962C8B-B14F-4D97-AF65-F5344CB8AC3E}">
        <p14:creationId xmlns:p14="http://schemas.microsoft.com/office/powerpoint/2010/main" val="7307506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0" y="457200"/>
            <a:ext cx="9144000" cy="5924811"/>
          </a:xfrm>
          <a:prstGeom prst="rect">
            <a:avLst/>
          </a:prstGeom>
        </p:spPr>
      </p:pic>
    </p:spTree>
    <p:extLst>
      <p:ext uri="{BB962C8B-B14F-4D97-AF65-F5344CB8AC3E}">
        <p14:creationId xmlns:p14="http://schemas.microsoft.com/office/powerpoint/2010/main" val="34066393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0959" y="169934"/>
            <a:ext cx="5254011" cy="6469001"/>
          </a:xfrm>
          <a:prstGeom prst="rect">
            <a:avLst/>
          </a:prstGeom>
        </p:spPr>
      </p:pic>
    </p:spTree>
    <p:extLst>
      <p:ext uri="{BB962C8B-B14F-4D97-AF65-F5344CB8AC3E}">
        <p14:creationId xmlns:p14="http://schemas.microsoft.com/office/powerpoint/2010/main" val="2890619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81100"/>
            <a:ext cx="9144000" cy="4487229"/>
          </a:xfrm>
          <a:prstGeom prst="rect">
            <a:avLst/>
          </a:prstGeom>
        </p:spPr>
      </p:pic>
    </p:spTree>
    <p:extLst>
      <p:ext uri="{BB962C8B-B14F-4D97-AF65-F5344CB8AC3E}">
        <p14:creationId xmlns:p14="http://schemas.microsoft.com/office/powerpoint/2010/main" val="21329334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Major Themes</a:t>
            </a:r>
            <a:endParaRPr lang="en-US" dirty="0"/>
          </a:p>
        </p:txBody>
      </p:sp>
      <p:sp>
        <p:nvSpPr>
          <p:cNvPr id="3" name="Content Placeholder 2"/>
          <p:cNvSpPr>
            <a:spLocks noGrp="1"/>
          </p:cNvSpPr>
          <p:nvPr>
            <p:ph idx="1"/>
          </p:nvPr>
        </p:nvSpPr>
        <p:spPr/>
        <p:txBody>
          <a:bodyPr/>
          <a:lstStyle/>
          <a:p>
            <a:r>
              <a:rPr lang="en-US" b="1" smtClean="0"/>
              <a:t>Harvesting </a:t>
            </a:r>
            <a:r>
              <a:rPr lang="en-US" b="1" dirty="0"/>
              <a:t>Data from the Web: </a:t>
            </a:r>
            <a:r>
              <a:rPr lang="en-US" dirty="0"/>
              <a:t>grabbing data from the Internet for analysis</a:t>
            </a:r>
            <a:endParaRPr lang="en-US" b="1" dirty="0"/>
          </a:p>
          <a:p>
            <a:r>
              <a:rPr lang="en-US" b="1" dirty="0" smtClean="0"/>
              <a:t>Computational linguistics: </a:t>
            </a:r>
            <a:r>
              <a:rPr lang="en-US" dirty="0" smtClean="0"/>
              <a:t>making sense of linguistic data using a computer</a:t>
            </a:r>
            <a:endParaRPr lang="en-US" b="1" dirty="0"/>
          </a:p>
        </p:txBody>
      </p:sp>
    </p:spTree>
    <p:extLst>
      <p:ext uri="{BB962C8B-B14F-4D97-AF65-F5344CB8AC3E}">
        <p14:creationId xmlns:p14="http://schemas.microsoft.com/office/powerpoint/2010/main" val="10480214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Kickoff</a:t>
            </a:r>
            <a:endParaRPr lang="en-US" dirty="0"/>
          </a:p>
        </p:txBody>
      </p:sp>
    </p:spTree>
    <p:extLst>
      <p:ext uri="{BB962C8B-B14F-4D97-AF65-F5344CB8AC3E}">
        <p14:creationId xmlns:p14="http://schemas.microsoft.com/office/powerpoint/2010/main" val="18316139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Computational Linguistics (Courtesy of Wikipedia)</a:t>
            </a:r>
            <a:endParaRPr lang="en-US" dirty="0"/>
          </a:p>
        </p:txBody>
      </p:sp>
      <p:pic>
        <p:nvPicPr>
          <p:cNvPr id="4" name="Picture 3"/>
          <p:cNvPicPr>
            <a:picLocks noChangeAspect="1"/>
          </p:cNvPicPr>
          <p:nvPr/>
        </p:nvPicPr>
        <p:blipFill>
          <a:blip r:embed="rId2"/>
          <a:stretch>
            <a:fillRect/>
          </a:stretch>
        </p:blipFill>
        <p:spPr>
          <a:xfrm>
            <a:off x="0" y="1759488"/>
            <a:ext cx="9144000" cy="4086907"/>
          </a:xfrm>
          <a:prstGeom prst="rect">
            <a:avLst/>
          </a:prstGeom>
        </p:spPr>
      </p:pic>
    </p:spTree>
    <p:extLst>
      <p:ext uri="{BB962C8B-B14F-4D97-AF65-F5344CB8AC3E}">
        <p14:creationId xmlns:p14="http://schemas.microsoft.com/office/powerpoint/2010/main" val="30697553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06234" y="270832"/>
            <a:ext cx="8035354" cy="6324601"/>
          </a:xfrm>
          <a:prstGeom prst="rect">
            <a:avLst/>
          </a:prstGeom>
        </p:spPr>
      </p:pic>
    </p:spTree>
    <p:extLst>
      <p:ext uri="{BB962C8B-B14F-4D97-AF65-F5344CB8AC3E}">
        <p14:creationId xmlns:p14="http://schemas.microsoft.com/office/powerpoint/2010/main" val="17692487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 Trends</a:t>
            </a:r>
            <a:endParaRPr lang="en-US" dirty="0"/>
          </a:p>
        </p:txBody>
      </p:sp>
      <p:pic>
        <p:nvPicPr>
          <p:cNvPr id="4" name="Picture 3"/>
          <p:cNvPicPr>
            <a:picLocks noChangeAspect="1"/>
          </p:cNvPicPr>
          <p:nvPr/>
        </p:nvPicPr>
        <p:blipFill>
          <a:blip r:embed="rId2"/>
          <a:stretch>
            <a:fillRect/>
          </a:stretch>
        </p:blipFill>
        <p:spPr>
          <a:xfrm>
            <a:off x="1054644" y="1417638"/>
            <a:ext cx="6951547" cy="4652961"/>
          </a:xfrm>
          <a:prstGeom prst="rect">
            <a:avLst/>
          </a:prstGeom>
        </p:spPr>
      </p:pic>
    </p:spTree>
    <p:extLst>
      <p:ext uri="{BB962C8B-B14F-4D97-AF65-F5344CB8AC3E}">
        <p14:creationId xmlns:p14="http://schemas.microsoft.com/office/powerpoint/2010/main" val="33710051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2400"/>
            <a:ext cx="7772400" cy="838200"/>
          </a:xfrm>
        </p:spPr>
        <p:txBody>
          <a:bodyPr/>
          <a:lstStyle/>
          <a:p>
            <a:r>
              <a:rPr lang="en-US" dirty="0"/>
              <a:t>Natural Language Processing</a:t>
            </a:r>
          </a:p>
        </p:txBody>
      </p:sp>
      <p:pic>
        <p:nvPicPr>
          <p:cNvPr id="3" name="Picture 2"/>
          <p:cNvPicPr>
            <a:picLocks noChangeAspect="1"/>
          </p:cNvPicPr>
          <p:nvPr/>
        </p:nvPicPr>
        <p:blipFill rotWithShape="1">
          <a:blip r:embed="rId3"/>
          <a:srcRect t="4161" b="10075"/>
          <a:stretch/>
        </p:blipFill>
        <p:spPr>
          <a:xfrm>
            <a:off x="449555" y="1470776"/>
            <a:ext cx="7733277" cy="4089974"/>
          </a:xfrm>
          <a:prstGeom prst="rect">
            <a:avLst/>
          </a:prstGeom>
        </p:spPr>
      </p:pic>
    </p:spTree>
    <p:extLst>
      <p:ext uri="{BB962C8B-B14F-4D97-AF65-F5344CB8AC3E}">
        <p14:creationId xmlns:p14="http://schemas.microsoft.com/office/powerpoint/2010/main" val="33873598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Watson Under the Hood</a:t>
            </a:r>
            <a:endParaRPr lang="en-US" dirty="0"/>
          </a:p>
        </p:txBody>
      </p:sp>
      <p:sp>
        <p:nvSpPr>
          <p:cNvPr id="3" name="Content Placeholder 2"/>
          <p:cNvSpPr>
            <a:spLocks noGrp="1"/>
          </p:cNvSpPr>
          <p:nvPr>
            <p:ph idx="1"/>
          </p:nvPr>
        </p:nvSpPr>
        <p:spPr>
          <a:xfrm>
            <a:off x="457200" y="1488226"/>
            <a:ext cx="8229600" cy="4525963"/>
          </a:xfrm>
        </p:spPr>
        <p:txBody>
          <a:bodyPr>
            <a:normAutofit fontScale="85000" lnSpcReduction="20000"/>
          </a:bodyPr>
          <a:lstStyle/>
          <a:p>
            <a:pPr marL="0" indent="0">
              <a:buNone/>
            </a:pPr>
            <a:r>
              <a:rPr lang="en-US" b="1" dirty="0" smtClean="0"/>
              <a:t>FERRUCCI’S MAIN </a:t>
            </a:r>
            <a:r>
              <a:rPr lang="en-US" dirty="0" smtClean="0"/>
              <a:t>breakthrough was not the design of any single, brilliant new technique for analyzing language. Indeed, many of the statistical techniques Watson employs were already well known by computer scientists. One important thing that makes Watson so different is its enormous speed and memory. Taking advantage of I.B.M.’s supercomputing heft, </a:t>
            </a:r>
            <a:r>
              <a:rPr lang="en-US" dirty="0" err="1" smtClean="0"/>
              <a:t>Ferrucci’s</a:t>
            </a:r>
            <a:r>
              <a:rPr lang="en-US" dirty="0" smtClean="0"/>
              <a:t> team input millions of documents into Watson to build up its knowledge base — including, he says, “books, reference material, any sort of dictionary, thesauri, folksonomies, taxonomies, encyclopedias, any kind of reference material you can imagine getting your hands on or licensing. Novels, bibles, plays.” </a:t>
            </a:r>
          </a:p>
          <a:p>
            <a:pPr marL="0" indent="0">
              <a:buNone/>
            </a:pPr>
            <a:endParaRPr lang="en-US" dirty="0"/>
          </a:p>
        </p:txBody>
      </p:sp>
      <p:sp>
        <p:nvSpPr>
          <p:cNvPr id="4" name="TextBox 3"/>
          <p:cNvSpPr txBox="1"/>
          <p:nvPr/>
        </p:nvSpPr>
        <p:spPr>
          <a:xfrm>
            <a:off x="226255" y="6126163"/>
            <a:ext cx="8460545" cy="646331"/>
          </a:xfrm>
          <a:prstGeom prst="rect">
            <a:avLst/>
          </a:prstGeom>
          <a:noFill/>
        </p:spPr>
        <p:txBody>
          <a:bodyPr wrap="square" rtlCol="0">
            <a:spAutoFit/>
          </a:bodyPr>
          <a:lstStyle/>
          <a:p>
            <a:r>
              <a:rPr lang="en-US" dirty="0" smtClean="0"/>
              <a:t>Source: NY Times Article</a:t>
            </a:r>
          </a:p>
          <a:p>
            <a:r>
              <a:rPr lang="en-US" dirty="0" smtClean="0"/>
              <a:t>http://</a:t>
            </a:r>
            <a:r>
              <a:rPr lang="en-US" dirty="0" err="1" smtClean="0"/>
              <a:t>www.nytimes.com</a:t>
            </a:r>
            <a:r>
              <a:rPr lang="en-US" dirty="0" smtClean="0"/>
              <a:t>/2010/06/20/magazine/20Computer-t.html?pagewanted=all</a:t>
            </a:r>
            <a:endParaRPr lang="en-US" dirty="0"/>
          </a:p>
        </p:txBody>
      </p:sp>
    </p:spTree>
    <p:extLst>
      <p:ext uri="{BB962C8B-B14F-4D97-AF65-F5344CB8AC3E}">
        <p14:creationId xmlns:p14="http://schemas.microsoft.com/office/powerpoint/2010/main" val="35454065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Watson Under the Hood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Ferrucci</a:t>
            </a:r>
            <a:r>
              <a:rPr lang="en-US" dirty="0" smtClean="0"/>
              <a:t> showed me how Watson handled this sample “Jeopardy!” clue: “He was presidentially pardoned on Sept. 8, 1974.” In the first pass, the algorithms came up with “Nixon.” To evaluate whether “Nixon” was the best response, Watson performed a clever trick: it inserted the answer into the original phrase — “Nixon was presidentially pardoned on Sept. 8, 1974” — and then ran it as a new search, to see if it also produced results that supported “Nixon” as the right answer. (It did. The new search returned the result “Ford pardoned Nixon on Sept. 8, 1974,” a phrasing so similar to the original clue that it helped make “Nixon” the top-ranked solution.) </a:t>
            </a:r>
            <a:endParaRPr lang="en-US" dirty="0"/>
          </a:p>
        </p:txBody>
      </p:sp>
      <p:sp>
        <p:nvSpPr>
          <p:cNvPr id="4" name="TextBox 3"/>
          <p:cNvSpPr txBox="1"/>
          <p:nvPr/>
        </p:nvSpPr>
        <p:spPr>
          <a:xfrm>
            <a:off x="226255" y="6126163"/>
            <a:ext cx="8460545" cy="646331"/>
          </a:xfrm>
          <a:prstGeom prst="rect">
            <a:avLst/>
          </a:prstGeom>
          <a:noFill/>
        </p:spPr>
        <p:txBody>
          <a:bodyPr wrap="square" rtlCol="0">
            <a:spAutoFit/>
          </a:bodyPr>
          <a:lstStyle/>
          <a:p>
            <a:r>
              <a:rPr lang="en-US" dirty="0" smtClean="0"/>
              <a:t>Source: NY Times Article</a:t>
            </a:r>
          </a:p>
          <a:p>
            <a:r>
              <a:rPr lang="en-US" dirty="0" smtClean="0"/>
              <a:t>http://</a:t>
            </a:r>
            <a:r>
              <a:rPr lang="en-US" dirty="0" err="1" smtClean="0"/>
              <a:t>www.nytimes.com</a:t>
            </a:r>
            <a:r>
              <a:rPr lang="en-US" dirty="0" smtClean="0"/>
              <a:t>/2010/06/20/magazine/20Computer-t.html?pagewanted=all</a:t>
            </a:r>
            <a:endParaRPr lang="en-US" dirty="0"/>
          </a:p>
        </p:txBody>
      </p:sp>
    </p:spTree>
    <p:extLst>
      <p:ext uri="{BB962C8B-B14F-4D97-AF65-F5344CB8AC3E}">
        <p14:creationId xmlns:p14="http://schemas.microsoft.com/office/powerpoint/2010/main" val="18059157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Google’s Word2Vec</a:t>
            </a:r>
            <a:endParaRPr lang="en-US" dirty="0"/>
          </a:p>
        </p:txBody>
      </p:sp>
      <p:sp>
        <p:nvSpPr>
          <p:cNvPr id="3" name="Content Placeholder 2"/>
          <p:cNvSpPr>
            <a:spLocks noGrp="1"/>
          </p:cNvSpPr>
          <p:nvPr>
            <p:ph idx="1"/>
          </p:nvPr>
        </p:nvSpPr>
        <p:spPr/>
        <p:txBody>
          <a:bodyPr/>
          <a:lstStyle/>
          <a:p>
            <a:r>
              <a:rPr lang="en-US" dirty="0"/>
              <a:t>http://rare-</a:t>
            </a:r>
            <a:r>
              <a:rPr lang="en-US" dirty="0" err="1"/>
              <a:t>technologies.com</a:t>
            </a:r>
            <a:r>
              <a:rPr lang="en-US" dirty="0"/>
              <a:t>/word2vec-tutorial/</a:t>
            </a:r>
          </a:p>
        </p:txBody>
      </p:sp>
    </p:spTree>
    <p:extLst>
      <p:ext uri="{BB962C8B-B14F-4D97-AF65-F5344CB8AC3E}">
        <p14:creationId xmlns:p14="http://schemas.microsoft.com/office/powerpoint/2010/main" val="958798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TotalTime>
  <Words>634</Words>
  <Application>Microsoft Macintosh PowerPoint</Application>
  <PresentationFormat>On-screen Show (4:3)</PresentationFormat>
  <Paragraphs>37</Paragraphs>
  <Slides>20</Slides>
  <Notes>4</Notes>
  <HiddenSlides>1</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Text-Mining and Analysis Project Kickoff</vt:lpstr>
      <vt:lpstr>Two Major Themes</vt:lpstr>
      <vt:lpstr>Computational Linguistics (Courtesy of Wikipedia)</vt:lpstr>
      <vt:lpstr>PowerPoint Presentation</vt:lpstr>
      <vt:lpstr>Flu Trends</vt:lpstr>
      <vt:lpstr>Natural Language Processing</vt:lpstr>
      <vt:lpstr>Watson Under the Hood</vt:lpstr>
      <vt:lpstr>Watson Under the Hood</vt:lpstr>
      <vt:lpstr>Google’s Word2Vec</vt:lpstr>
      <vt:lpstr>Linguistics</vt:lpstr>
      <vt:lpstr>Clustering Novels</vt:lpstr>
      <vt:lpstr>PowerPoint Presentation</vt:lpstr>
      <vt:lpstr>Diachronic (or Historical) Linguistics</vt:lpstr>
      <vt:lpstr>PowerPoint Presentation</vt:lpstr>
      <vt:lpstr>PowerPoint Presentation</vt:lpstr>
      <vt:lpstr>And just for fun….</vt:lpstr>
      <vt:lpstr>PowerPoint Presentation</vt:lpstr>
      <vt:lpstr>PowerPoint Presentation</vt:lpstr>
      <vt:lpstr>PowerPoint Presentation</vt:lpstr>
      <vt:lpstr>Project Kickoff</vt:lpstr>
    </vt:vector>
  </TitlesOfParts>
  <Company>Olin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Ruvolo</dc:creator>
  <cp:lastModifiedBy>Paul Ruvolo</cp:lastModifiedBy>
  <cp:revision>66</cp:revision>
  <dcterms:created xsi:type="dcterms:W3CDTF">2014-02-20T15:13:27Z</dcterms:created>
  <dcterms:modified xsi:type="dcterms:W3CDTF">2016-02-17T16:49:51Z</dcterms:modified>
</cp:coreProperties>
</file>