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8"/>
  </p:notesMasterIdLst>
  <p:sldIdLst>
    <p:sldId id="256" r:id="rId2"/>
    <p:sldId id="330" r:id="rId3"/>
    <p:sldId id="333" r:id="rId4"/>
    <p:sldId id="360" r:id="rId5"/>
    <p:sldId id="361" r:id="rId6"/>
    <p:sldId id="362" r:id="rId7"/>
    <p:sldId id="349" r:id="rId8"/>
    <p:sldId id="350" r:id="rId9"/>
    <p:sldId id="359" r:id="rId10"/>
    <p:sldId id="357" r:id="rId11"/>
    <p:sldId id="358" r:id="rId12"/>
    <p:sldId id="351" r:id="rId13"/>
    <p:sldId id="352" r:id="rId14"/>
    <p:sldId id="355" r:id="rId15"/>
    <p:sldId id="353" r:id="rId16"/>
    <p:sldId id="35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0064" autoAdjust="0"/>
  </p:normalViewPr>
  <p:slideViewPr>
    <p:cSldViewPr snapToGrid="0" snapToObjects="1">
      <p:cViewPr varScale="1">
        <p:scale>
          <a:sx n="99" d="100"/>
          <a:sy n="99" d="100"/>
        </p:scale>
        <p:origin x="-15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6D277-E45D-6144-81D7-E419B1781CF2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53A0-7457-6240-A52B-2E544074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3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478E-C5EA-214E-99E7-F745AD8E272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5F0-6789-0F42-B442-04EE6700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5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478E-C5EA-214E-99E7-F745AD8E272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5F0-6789-0F42-B442-04EE6700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478E-C5EA-214E-99E7-F745AD8E272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5F0-6789-0F42-B442-04EE6700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478E-C5EA-214E-99E7-F745AD8E272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5F0-6789-0F42-B442-04EE6700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4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478E-C5EA-214E-99E7-F745AD8E272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5F0-6789-0F42-B442-04EE6700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478E-C5EA-214E-99E7-F745AD8E272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5F0-6789-0F42-B442-04EE6700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478E-C5EA-214E-99E7-F745AD8E272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5F0-6789-0F42-B442-04EE6700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478E-C5EA-214E-99E7-F745AD8E272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5F0-6789-0F42-B442-04EE6700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1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478E-C5EA-214E-99E7-F745AD8E272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5F0-6789-0F42-B442-04EE6700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478E-C5EA-214E-99E7-F745AD8E272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5F0-6789-0F42-B442-04EE6700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478E-C5EA-214E-99E7-F745AD8E272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5F0-6789-0F42-B442-04EE6700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B478E-C5EA-214E-99E7-F745AD8E272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65F0-6789-0F42-B442-04EE6700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riffsgraphs.files.wordpress.com/2012/07/programming-paradigms_label2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Design: A Look Back and Where to Next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26</a:t>
            </a:r>
          </a:p>
        </p:txBody>
      </p:sp>
    </p:spTree>
    <p:extLst>
      <p:ext uri="{BB962C8B-B14F-4D97-AF65-F5344CB8AC3E}">
        <p14:creationId xmlns:p14="http://schemas.microsoft.com/office/powerpoint/2010/main" val="192612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89" y="1600201"/>
            <a:ext cx="8777111" cy="25766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Python is an interpreted language </a:t>
            </a:r>
            <a:r>
              <a:rPr lang="en-US" dirty="0" smtClean="0">
                <a:sym typeface="Wingdings"/>
              </a:rPr>
              <a:t> relatively slow</a:t>
            </a:r>
          </a:p>
          <a:p>
            <a:r>
              <a:rPr lang="en-US" dirty="0" smtClean="0">
                <a:sym typeface="Wingdings"/>
              </a:rPr>
              <a:t>If you want faster…</a:t>
            </a:r>
          </a:p>
          <a:p>
            <a:pPr lvl="1"/>
            <a:r>
              <a:rPr lang="en-US" dirty="0" smtClean="0">
                <a:sym typeface="Wingdings"/>
              </a:rPr>
              <a:t>Profile your </a:t>
            </a:r>
            <a:r>
              <a:rPr lang="en-US" dirty="0" smtClean="0">
                <a:sym typeface="Wingdings"/>
              </a:rPr>
              <a:t>code (we’ve seen this one)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Try </a:t>
            </a:r>
            <a:r>
              <a:rPr lang="en-US" dirty="0" err="1" smtClean="0">
                <a:sym typeface="Wingdings"/>
              </a:rPr>
              <a:t>Cython</a:t>
            </a:r>
            <a:r>
              <a:rPr lang="en-US" dirty="0" smtClean="0">
                <a:sym typeface="Wingdings"/>
              </a:rPr>
              <a:t>, or </a:t>
            </a:r>
            <a:r>
              <a:rPr lang="en-US" dirty="0" err="1" smtClean="0">
                <a:sym typeface="Wingdings"/>
              </a:rPr>
              <a:t>PyPy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Try different </a:t>
            </a:r>
            <a:r>
              <a:rPr lang="en-US" dirty="0" smtClean="0">
                <a:sym typeface="Wingdings"/>
              </a:rPr>
              <a:t>algorithms </a:t>
            </a:r>
            <a:r>
              <a:rPr lang="en-US" dirty="0" smtClean="0">
                <a:sym typeface="Wingdings"/>
              </a:rPr>
              <a:t>and /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or </a:t>
            </a:r>
            <a:r>
              <a:rPr lang="en-US" dirty="0">
                <a:sym typeface="Wingdings"/>
              </a:rPr>
              <a:t>d</a:t>
            </a:r>
            <a:r>
              <a:rPr lang="en-US" dirty="0" smtClean="0">
                <a:sym typeface="Wingdings"/>
              </a:rPr>
              <a:t>ata </a:t>
            </a:r>
            <a:r>
              <a:rPr lang="en-US" dirty="0" smtClean="0">
                <a:sym typeface="Wingdings"/>
              </a:rPr>
              <a:t>structures</a:t>
            </a:r>
          </a:p>
          <a:p>
            <a:pPr lvl="1"/>
            <a:r>
              <a:rPr lang="en-US" dirty="0" smtClean="0">
                <a:sym typeface="Wingdings"/>
              </a:rPr>
              <a:t>Then possibly try </a:t>
            </a:r>
            <a:r>
              <a:rPr lang="en-US" dirty="0" smtClean="0">
                <a:sym typeface="Wingdings"/>
              </a:rPr>
              <a:t>a compiled language like Java, C, </a:t>
            </a:r>
            <a:r>
              <a:rPr lang="en-US" dirty="0" smtClean="0">
                <a:sym typeface="Wingdings"/>
              </a:rPr>
              <a:t>or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9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89" y="1600201"/>
            <a:ext cx="8777111" cy="2576688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If </a:t>
            </a:r>
            <a:r>
              <a:rPr lang="en-US" dirty="0" smtClean="0">
                <a:sym typeface="Wingdings"/>
              </a:rPr>
              <a:t>you want to move to mobile: Objective </a:t>
            </a:r>
            <a:r>
              <a:rPr lang="en-US" dirty="0" smtClean="0">
                <a:sym typeface="Wingdings"/>
              </a:rPr>
              <a:t>C, Swift, and </a:t>
            </a:r>
            <a:r>
              <a:rPr lang="en-US" dirty="0" smtClean="0">
                <a:sym typeface="Wingdings"/>
              </a:rPr>
              <a:t>Java</a:t>
            </a:r>
          </a:p>
          <a:p>
            <a:r>
              <a:rPr lang="en-US" dirty="0" smtClean="0">
                <a:sym typeface="Wingdings"/>
              </a:rPr>
              <a:t>If you want to move to the web: </a:t>
            </a:r>
            <a:r>
              <a:rPr lang="en-US" dirty="0" err="1" smtClean="0">
                <a:sym typeface="Wingdings"/>
              </a:rPr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 in the Olin Curriculum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488194"/>
            <a:ext cx="76672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SoftDes</a:t>
            </a:r>
            <a:r>
              <a:rPr lang="en-US" sz="2400" dirty="0" smtClean="0"/>
              <a:t> is the entry point to most of the E:C curriculum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Data Science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SoftSys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FOCS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Mobile Proto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OlinJS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Computer Networks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i="1" dirty="0" smtClean="0"/>
              <a:t>Recent electives: </a:t>
            </a:r>
            <a:r>
              <a:rPr lang="en-US" sz="2400" dirty="0" smtClean="0"/>
              <a:t>Visualizing Data, Video Game </a:t>
            </a:r>
            <a:r>
              <a:rPr lang="en-US" sz="2400" dirty="0"/>
              <a:t>D</a:t>
            </a:r>
            <a:r>
              <a:rPr lang="en-US" sz="2400" dirty="0" smtClean="0"/>
              <a:t>esign,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400121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 in the Olin Curriculum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90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Comp Arch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POE</a:t>
            </a:r>
          </a:p>
          <a:p>
            <a:r>
              <a:rPr lang="en-US" dirty="0" err="1" smtClean="0"/>
              <a:t>Elecanisms</a:t>
            </a:r>
            <a:endParaRPr lang="en-US" dirty="0" smtClean="0"/>
          </a:p>
          <a:p>
            <a:r>
              <a:rPr lang="en-US" dirty="0" err="1" smtClean="0"/>
              <a:t>SigSys</a:t>
            </a:r>
            <a:endParaRPr lang="en-US" dirty="0" smtClean="0"/>
          </a:p>
          <a:p>
            <a:r>
              <a:rPr lang="en-US" dirty="0" smtClean="0"/>
              <a:t>Robotics (specifically </a:t>
            </a:r>
            <a:r>
              <a:rPr lang="en-US" dirty="0" err="1" smtClean="0"/>
              <a:t>CompRobo</a:t>
            </a:r>
            <a:r>
              <a:rPr lang="en-US" dirty="0" smtClean="0"/>
              <a:t> and Robotic Systems Integration)</a:t>
            </a:r>
          </a:p>
        </p:txBody>
      </p:sp>
    </p:spTree>
    <p:extLst>
      <p:ext uri="{BB962C8B-B14F-4D97-AF65-F5344CB8AC3E}">
        <p14:creationId xmlns:p14="http://schemas.microsoft.com/office/powerpoint/2010/main" val="168554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Extracurricular Avenues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9022"/>
          </a:xfrm>
        </p:spPr>
        <p:txBody>
          <a:bodyPr>
            <a:normAutofit/>
          </a:bodyPr>
          <a:lstStyle/>
          <a:p>
            <a:r>
              <a:rPr lang="en-US" dirty="0" smtClean="0"/>
              <a:t>SLAC</a:t>
            </a:r>
          </a:p>
          <a:p>
            <a:r>
              <a:rPr lang="en-US" dirty="0" smtClean="0"/>
              <a:t>Do-ML</a:t>
            </a:r>
          </a:p>
          <a:p>
            <a:r>
              <a:rPr lang="en-US" dirty="0" smtClean="0"/>
              <a:t>Computing </a:t>
            </a:r>
            <a:r>
              <a:rPr lang="en-US" dirty="0" smtClean="0"/>
              <a:t>Conversations</a:t>
            </a:r>
          </a:p>
          <a:p>
            <a:r>
              <a:rPr lang="en-US" b="1" dirty="0" smtClean="0"/>
              <a:t>Mailing </a:t>
            </a:r>
            <a:r>
              <a:rPr lang="en-US" b="1" dirty="0" smtClean="0"/>
              <a:t>lists: </a:t>
            </a:r>
            <a:r>
              <a:rPr lang="en-US" dirty="0" err="1" smtClean="0"/>
              <a:t>olin-cs</a:t>
            </a:r>
            <a:r>
              <a:rPr lang="en-US" dirty="0" smtClean="0"/>
              <a:t> Google group, </a:t>
            </a:r>
            <a:r>
              <a:rPr lang="en-US" dirty="0" err="1" smtClean="0"/>
              <a:t>devtalk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30" y="4529666"/>
            <a:ext cx="793529" cy="13546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5884333"/>
            <a:ext cx="1828800" cy="550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0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Avenues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(1) First, find some curious peers to learn with</a:t>
            </a:r>
          </a:p>
          <a:p>
            <a:pPr marL="0" indent="0">
              <a:buNone/>
            </a:pPr>
            <a:r>
              <a:rPr lang="en-US" b="1" dirty="0" smtClean="0"/>
              <a:t>(2) Decide on some materials </a:t>
            </a:r>
            <a:r>
              <a:rPr lang="en-US" b="1" smtClean="0"/>
              <a:t>/ projects</a:t>
            </a:r>
            <a:endParaRPr lang="en-US" b="1" dirty="0" smtClean="0"/>
          </a:p>
          <a:p>
            <a:r>
              <a:rPr lang="en-US" dirty="0" smtClean="0"/>
              <a:t>Go through a textbook (Allen’s books are great choices)</a:t>
            </a:r>
          </a:p>
          <a:p>
            <a:r>
              <a:rPr lang="en-US" dirty="0" smtClean="0"/>
              <a:t>Read some research papers in an area you care about</a:t>
            </a:r>
            <a:endParaRPr lang="en-US" dirty="0" smtClean="0"/>
          </a:p>
          <a:p>
            <a:r>
              <a:rPr lang="en-US" dirty="0" smtClean="0"/>
              <a:t>ACM Programming Competitions</a:t>
            </a:r>
          </a:p>
          <a:p>
            <a:r>
              <a:rPr lang="en-US" dirty="0" smtClean="0"/>
              <a:t>Project Euler</a:t>
            </a:r>
          </a:p>
          <a:p>
            <a:r>
              <a:rPr lang="en-US" dirty="0" smtClean="0"/>
              <a:t>Robotics: ROS (you don’t even need a real robot if you use Gazebo)</a:t>
            </a:r>
          </a:p>
          <a:p>
            <a:r>
              <a:rPr lang="en-US" dirty="0" smtClean="0"/>
              <a:t>Computer Vision: learn more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err="1" smtClean="0"/>
              <a:t>Kaggle</a:t>
            </a:r>
            <a:r>
              <a:rPr lang="en-US" dirty="0" smtClean="0"/>
              <a:t> and </a:t>
            </a:r>
            <a:r>
              <a:rPr lang="en-US" dirty="0" err="1" smtClean="0"/>
              <a:t>DrivenData</a:t>
            </a:r>
            <a:r>
              <a:rPr lang="en-US" dirty="0" smtClean="0"/>
              <a:t> (learn more </a:t>
            </a:r>
            <a:r>
              <a:rPr lang="en-US" dirty="0" smtClean="0"/>
              <a:t>ML)</a:t>
            </a:r>
            <a:endParaRPr lang="en-US" dirty="0" smtClean="0"/>
          </a:p>
          <a:p>
            <a:r>
              <a:rPr lang="en-US" dirty="0" smtClean="0"/>
              <a:t>Visualization: </a:t>
            </a:r>
            <a:r>
              <a:rPr lang="en-US" dirty="0" smtClean="0"/>
              <a:t>D3 (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Contribute to an open source project</a:t>
            </a:r>
          </a:p>
          <a:p>
            <a:r>
              <a:rPr lang="en-US" dirty="0"/>
              <a:t>A</a:t>
            </a:r>
            <a:r>
              <a:rPr lang="en-US" dirty="0" smtClean="0"/>
              <a:t> really nice list </a:t>
            </a:r>
            <a:r>
              <a:rPr lang="en-US" dirty="0"/>
              <a:t>-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ProblemSets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795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Something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working on your final project</a:t>
            </a:r>
          </a:p>
          <a:p>
            <a:r>
              <a:rPr lang="en-US" dirty="0" smtClean="0"/>
              <a:t>Expand on one of the toolboxes</a:t>
            </a:r>
          </a:p>
          <a:p>
            <a:r>
              <a:rPr lang="en-US" dirty="0" smtClean="0"/>
              <a:t>Build a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Bring </a:t>
            </a:r>
            <a:r>
              <a:rPr lang="en-US" dirty="0" smtClean="0"/>
              <a:t>a computational component to a project in another class</a:t>
            </a:r>
          </a:p>
          <a:p>
            <a:r>
              <a:rPr lang="en-US" dirty="0" smtClean="0"/>
              <a:t>Do some outreach</a:t>
            </a:r>
          </a:p>
          <a:p>
            <a:r>
              <a:rPr lang="en-US" dirty="0"/>
              <a:t>Start a </a:t>
            </a:r>
            <a:r>
              <a:rPr lang="en-US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6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14629" y="1994382"/>
            <a:ext cx="5049238" cy="2829599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6" name="Oval 5"/>
          <p:cNvSpPr/>
          <p:nvPr/>
        </p:nvSpPr>
        <p:spPr>
          <a:xfrm rot="1570576">
            <a:off x="6454449" y="3755204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Biology</a:t>
            </a:r>
          </a:p>
        </p:txBody>
      </p:sp>
      <p:sp>
        <p:nvSpPr>
          <p:cNvPr id="7" name="Oval 6"/>
          <p:cNvSpPr/>
          <p:nvPr/>
        </p:nvSpPr>
        <p:spPr>
          <a:xfrm rot="5165686">
            <a:off x="3686527" y="4986758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Physics</a:t>
            </a:r>
          </a:p>
        </p:txBody>
      </p:sp>
      <p:sp>
        <p:nvSpPr>
          <p:cNvPr id="8" name="Oval 7"/>
          <p:cNvSpPr/>
          <p:nvPr/>
        </p:nvSpPr>
        <p:spPr>
          <a:xfrm rot="18374951">
            <a:off x="5448461" y="1087529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Art and Music</a:t>
            </a:r>
          </a:p>
        </p:txBody>
      </p:sp>
      <p:sp>
        <p:nvSpPr>
          <p:cNvPr id="9" name="Oval 8"/>
          <p:cNvSpPr/>
          <p:nvPr/>
        </p:nvSpPr>
        <p:spPr>
          <a:xfrm rot="2012910">
            <a:off x="1038724" y="1479931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Cognitive Science</a:t>
            </a:r>
          </a:p>
        </p:txBody>
      </p:sp>
      <p:sp>
        <p:nvSpPr>
          <p:cNvPr id="10" name="Oval 9"/>
          <p:cNvSpPr/>
          <p:nvPr/>
        </p:nvSpPr>
        <p:spPr>
          <a:xfrm>
            <a:off x="247394" y="2837034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Robotics</a:t>
            </a:r>
          </a:p>
        </p:txBody>
      </p:sp>
      <p:sp>
        <p:nvSpPr>
          <p:cNvPr id="11" name="Oval 10"/>
          <p:cNvSpPr/>
          <p:nvPr/>
        </p:nvSpPr>
        <p:spPr>
          <a:xfrm rot="4063634">
            <a:off x="2516106" y="845190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Linguistics</a:t>
            </a:r>
          </a:p>
        </p:txBody>
      </p:sp>
      <p:sp>
        <p:nvSpPr>
          <p:cNvPr id="12" name="Oval 11"/>
          <p:cNvSpPr/>
          <p:nvPr/>
        </p:nvSpPr>
        <p:spPr>
          <a:xfrm rot="3407788">
            <a:off x="5243127" y="4653362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Economics</a:t>
            </a:r>
          </a:p>
        </p:txBody>
      </p:sp>
      <p:sp>
        <p:nvSpPr>
          <p:cNvPr id="13" name="Oval 12"/>
          <p:cNvSpPr/>
          <p:nvPr/>
        </p:nvSpPr>
        <p:spPr>
          <a:xfrm rot="17966703">
            <a:off x="2179038" y="4863709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Epidemiology</a:t>
            </a:r>
          </a:p>
        </p:txBody>
      </p:sp>
      <p:sp>
        <p:nvSpPr>
          <p:cNvPr id="14" name="Oval 13"/>
          <p:cNvSpPr/>
          <p:nvPr/>
        </p:nvSpPr>
        <p:spPr>
          <a:xfrm rot="16777056">
            <a:off x="4021111" y="686596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Political Science</a:t>
            </a:r>
          </a:p>
        </p:txBody>
      </p:sp>
      <p:sp>
        <p:nvSpPr>
          <p:cNvPr id="15" name="Oval 14"/>
          <p:cNvSpPr/>
          <p:nvPr/>
        </p:nvSpPr>
        <p:spPr>
          <a:xfrm rot="20752734">
            <a:off x="6613567" y="2210001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Neuroscience</a:t>
            </a:r>
          </a:p>
        </p:txBody>
      </p:sp>
      <p:sp>
        <p:nvSpPr>
          <p:cNvPr id="18" name="Oval 17"/>
          <p:cNvSpPr/>
          <p:nvPr/>
        </p:nvSpPr>
        <p:spPr>
          <a:xfrm rot="19091655">
            <a:off x="937506" y="4243122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180091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1570576">
            <a:off x="6454449" y="3755204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Biology</a:t>
            </a:r>
          </a:p>
        </p:txBody>
      </p:sp>
      <p:sp>
        <p:nvSpPr>
          <p:cNvPr id="7" name="Oval 6"/>
          <p:cNvSpPr/>
          <p:nvPr/>
        </p:nvSpPr>
        <p:spPr>
          <a:xfrm rot="5165686">
            <a:off x="3686527" y="4986758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Physics</a:t>
            </a:r>
          </a:p>
        </p:txBody>
      </p:sp>
      <p:sp>
        <p:nvSpPr>
          <p:cNvPr id="8" name="Oval 7"/>
          <p:cNvSpPr/>
          <p:nvPr/>
        </p:nvSpPr>
        <p:spPr>
          <a:xfrm rot="18374951">
            <a:off x="5448461" y="1087529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Art and Music</a:t>
            </a:r>
          </a:p>
        </p:txBody>
      </p:sp>
      <p:sp>
        <p:nvSpPr>
          <p:cNvPr id="9" name="Oval 8"/>
          <p:cNvSpPr/>
          <p:nvPr/>
        </p:nvSpPr>
        <p:spPr>
          <a:xfrm rot="2012910">
            <a:off x="1038724" y="1479931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Cognitive Science</a:t>
            </a:r>
          </a:p>
        </p:txBody>
      </p:sp>
      <p:sp>
        <p:nvSpPr>
          <p:cNvPr id="10" name="Oval 9"/>
          <p:cNvSpPr/>
          <p:nvPr/>
        </p:nvSpPr>
        <p:spPr>
          <a:xfrm>
            <a:off x="247394" y="2837034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Robotics</a:t>
            </a:r>
          </a:p>
        </p:txBody>
      </p:sp>
      <p:sp>
        <p:nvSpPr>
          <p:cNvPr id="11" name="Oval 10"/>
          <p:cNvSpPr/>
          <p:nvPr/>
        </p:nvSpPr>
        <p:spPr>
          <a:xfrm rot="4063634">
            <a:off x="2516106" y="845190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Linguistics</a:t>
            </a:r>
          </a:p>
        </p:txBody>
      </p:sp>
      <p:sp>
        <p:nvSpPr>
          <p:cNvPr id="12" name="Oval 11"/>
          <p:cNvSpPr/>
          <p:nvPr/>
        </p:nvSpPr>
        <p:spPr>
          <a:xfrm rot="3407788">
            <a:off x="5243127" y="4653362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Economics</a:t>
            </a:r>
          </a:p>
        </p:txBody>
      </p:sp>
      <p:sp>
        <p:nvSpPr>
          <p:cNvPr id="13" name="Oval 12"/>
          <p:cNvSpPr/>
          <p:nvPr/>
        </p:nvSpPr>
        <p:spPr>
          <a:xfrm rot="17966703">
            <a:off x="2179038" y="4863709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Epidemiology</a:t>
            </a:r>
          </a:p>
        </p:txBody>
      </p:sp>
      <p:sp>
        <p:nvSpPr>
          <p:cNvPr id="14" name="Oval 13"/>
          <p:cNvSpPr/>
          <p:nvPr/>
        </p:nvSpPr>
        <p:spPr>
          <a:xfrm rot="16777056">
            <a:off x="4021111" y="686596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Political Science</a:t>
            </a:r>
          </a:p>
        </p:txBody>
      </p:sp>
      <p:sp>
        <p:nvSpPr>
          <p:cNvPr id="15" name="Oval 14"/>
          <p:cNvSpPr/>
          <p:nvPr/>
        </p:nvSpPr>
        <p:spPr>
          <a:xfrm rot="20752734">
            <a:off x="6613567" y="2210001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Neuroscience</a:t>
            </a:r>
          </a:p>
        </p:txBody>
      </p:sp>
      <p:sp>
        <p:nvSpPr>
          <p:cNvPr id="18" name="Oval 17"/>
          <p:cNvSpPr/>
          <p:nvPr/>
        </p:nvSpPr>
        <p:spPr>
          <a:xfrm rot="19091655">
            <a:off x="937506" y="4243122"/>
            <a:ext cx="2323269" cy="1130738"/>
          </a:xfrm>
          <a:prstGeom prst="ellipse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 Mining</a:t>
            </a:r>
          </a:p>
        </p:txBody>
      </p:sp>
      <p:sp>
        <p:nvSpPr>
          <p:cNvPr id="5" name="Oval 4"/>
          <p:cNvSpPr/>
          <p:nvPr/>
        </p:nvSpPr>
        <p:spPr>
          <a:xfrm>
            <a:off x="2114629" y="1994382"/>
            <a:ext cx="5049238" cy="282959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012" y="202968"/>
            <a:ext cx="328679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Why not just view the world like this???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813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Makes Computing Such a Potent Skill?</a:t>
            </a:r>
            <a:br>
              <a:rPr lang="en-US" sz="3200" dirty="0" smtClean="0"/>
            </a:br>
            <a:r>
              <a:rPr lang="en-US" sz="3200" dirty="0" smtClean="0"/>
              <a:t>Or, </a:t>
            </a:r>
            <a:r>
              <a:rPr lang="en-US" sz="3200" b="1" dirty="0" smtClean="0"/>
              <a:t>How this Class Will Give You Superpowers</a:t>
            </a:r>
            <a:r>
              <a:rPr lang="en-US" sz="3200" b="1" baseline="30000" dirty="0" smtClean="0"/>
              <a:t>1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If you know how to use professional software engineering tools and processes, you can:</a:t>
            </a:r>
          </a:p>
          <a:p>
            <a:r>
              <a:rPr lang="en-US" dirty="0" smtClean="0"/>
              <a:t>Combine multiple existing software packages to do something awesome</a:t>
            </a:r>
          </a:p>
          <a:p>
            <a:r>
              <a:rPr lang="en-US" dirty="0" smtClean="0"/>
              <a:t>Build your own tool from scratch to solve problems (or help some people) that are important to you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1443" y="6474092"/>
            <a:ext cx="822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30000" dirty="0" smtClean="0"/>
              <a:t>1 </a:t>
            </a:r>
            <a:r>
              <a:rPr lang="en-US" sz="1600" b="1" dirty="0" smtClean="0"/>
              <a:t>The </a:t>
            </a:r>
            <a:r>
              <a:rPr lang="en-US" sz="1600" b="1" dirty="0" err="1" smtClean="0"/>
              <a:t>SoftDes</a:t>
            </a:r>
            <a:r>
              <a:rPr lang="en-US" sz="1600" b="1" dirty="0" smtClean="0"/>
              <a:t> faculty assume no liability if this class does not actually give you superpowers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241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Makes Computing Such a Potent Skill?</a:t>
            </a:r>
            <a:br>
              <a:rPr lang="en-US" sz="3200" dirty="0" smtClean="0"/>
            </a:br>
            <a:r>
              <a:rPr lang="en-US" sz="3200" dirty="0" smtClean="0"/>
              <a:t>Or, </a:t>
            </a:r>
            <a:r>
              <a:rPr lang="en-US" sz="3200" b="1" dirty="0" smtClean="0"/>
              <a:t>How this Class Will Give You Superpowers</a:t>
            </a:r>
            <a:r>
              <a:rPr lang="en-US" sz="3200" b="1" baseline="30000" dirty="0" smtClean="0"/>
              <a:t>1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If you know how to frame a problem computationally, you can:</a:t>
            </a:r>
            <a:endParaRPr lang="en-US" i="1" dirty="0"/>
          </a:p>
          <a:p>
            <a:r>
              <a:rPr lang="en-US" dirty="0" smtClean="0"/>
              <a:t>Develop creative solutions to hard problems</a:t>
            </a:r>
          </a:p>
          <a:p>
            <a:r>
              <a:rPr lang="en-US" dirty="0" smtClean="0"/>
              <a:t>See connections between your problem and other problems that initially seemed unrelated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443" y="6474092"/>
            <a:ext cx="822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30000" dirty="0" smtClean="0"/>
              <a:t>1 </a:t>
            </a:r>
            <a:r>
              <a:rPr lang="en-US" sz="1600" b="1" dirty="0" smtClean="0"/>
              <a:t>The </a:t>
            </a:r>
            <a:r>
              <a:rPr lang="en-US" sz="1600" b="1" dirty="0" err="1" smtClean="0"/>
              <a:t>SoftDes</a:t>
            </a:r>
            <a:r>
              <a:rPr lang="en-US" sz="1600" b="1" dirty="0" smtClean="0"/>
              <a:t> faculty assume no liability if this class does not actually give you superpowers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7841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Makes Computing Such a Potent Skill?</a:t>
            </a:r>
            <a:br>
              <a:rPr lang="en-US" sz="3200" dirty="0" smtClean="0"/>
            </a:br>
            <a:r>
              <a:rPr lang="en-US" sz="3200" dirty="0" smtClean="0"/>
              <a:t>Or, </a:t>
            </a:r>
            <a:r>
              <a:rPr lang="en-US" sz="3200" b="1" dirty="0" smtClean="0"/>
              <a:t>How this Class Will Give You Superpowers</a:t>
            </a:r>
            <a:r>
              <a:rPr lang="en-US" sz="3200" b="1" baseline="30000" dirty="0" smtClean="0"/>
              <a:t>1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If you know how to effectively communicate and understand computational ideas, you can:</a:t>
            </a:r>
          </a:p>
          <a:p>
            <a:r>
              <a:rPr lang="en-US" dirty="0" smtClean="0"/>
              <a:t>Maximize the impact of code you write</a:t>
            </a:r>
          </a:p>
          <a:p>
            <a:r>
              <a:rPr lang="en-US" dirty="0" smtClean="0"/>
              <a:t>Work effectively (speak the same language) as software developers that you might collaborate with or hire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443" y="6474092"/>
            <a:ext cx="822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30000" dirty="0" smtClean="0"/>
              <a:t>1 </a:t>
            </a:r>
            <a:r>
              <a:rPr lang="en-US" sz="1600" b="1" dirty="0" smtClean="0"/>
              <a:t>The </a:t>
            </a:r>
            <a:r>
              <a:rPr lang="en-US" sz="1600" b="1" dirty="0" err="1" smtClean="0"/>
              <a:t>SoftDes</a:t>
            </a:r>
            <a:r>
              <a:rPr lang="en-US" sz="1600" b="1" dirty="0" smtClean="0"/>
              <a:t> faculty assume no liability if this class does not actually give you superpowers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263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Hope: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that you feel you have acquired a superpower.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hat if you never take another computing class, that you draw on what you learned in this class somewhere down the 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hat if you are take more computing classes, that we have set you up with a great foundation.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hat you had a lot of fun.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that you help us improve the course.</a:t>
            </a:r>
          </a:p>
        </p:txBody>
      </p:sp>
    </p:spTree>
    <p:extLst>
      <p:ext uri="{BB962C8B-B14F-4D97-AF65-F5344CB8AC3E}">
        <p14:creationId xmlns:p14="http://schemas.microsoft.com/office/powerpoint/2010/main" val="311251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30" y="4529666"/>
            <a:ext cx="793529" cy="13546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884333"/>
            <a:ext cx="1828800" cy="550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SoftDes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221" y="2556554"/>
            <a:ext cx="2751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Where to next?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971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https://griffsgraphs.files.wordpress.com/2012/07/programming-paradigms_label2.</a:t>
            </a:r>
            <a:r>
              <a:rPr lang="en-US" sz="2800" dirty="0" smtClean="0">
                <a:hlinkClick r:id="rId2"/>
              </a:rPr>
              <a:t>png</a:t>
            </a:r>
            <a:endParaRPr lang="en-US" sz="2800" dirty="0" smtClean="0"/>
          </a:p>
          <a:p>
            <a:r>
              <a:rPr lang="en-US" sz="2800" dirty="0" smtClean="0"/>
              <a:t>Focus on learning core concepts not flavor of the week technologies</a:t>
            </a:r>
          </a:p>
          <a:p>
            <a:r>
              <a:rPr lang="en-US" sz="2800" dirty="0" smtClean="0"/>
              <a:t>Also checkout Rosetta Code (implementations of the same algorithm in multiple languages)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01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6105</TotalTime>
  <Words>657</Words>
  <Application>Microsoft Macintosh PowerPoint</Application>
  <PresentationFormat>On-screen Show (4:3)</PresentationFormat>
  <Paragraphs>105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Software Design: A Look Back and Where to Next</vt:lpstr>
      <vt:lpstr>PowerPoint Presentation</vt:lpstr>
      <vt:lpstr>PowerPoint Presentation</vt:lpstr>
      <vt:lpstr>What Makes Computing Such a Potent Skill? Or, How this Class Will Give You Superpowers1.</vt:lpstr>
      <vt:lpstr>What Makes Computing Such a Potent Skill? Or, How this Class Will Give You Superpowers1.</vt:lpstr>
      <vt:lpstr>What Makes Computing Such a Potent Skill? Or, How this Class Will Give You Superpowers1.</vt:lpstr>
      <vt:lpstr>We Hope:</vt:lpstr>
      <vt:lpstr>PowerPoint Presentation</vt:lpstr>
      <vt:lpstr>Beyond Python?</vt:lpstr>
      <vt:lpstr>Beyond Python</vt:lpstr>
      <vt:lpstr>Beyond Python</vt:lpstr>
      <vt:lpstr>Computation in the Olin Curriculum</vt:lpstr>
      <vt:lpstr>Computation in the Olin Curriculum</vt:lpstr>
      <vt:lpstr>Extracurricular Avenues</vt:lpstr>
      <vt:lpstr>Other Avenues</vt:lpstr>
      <vt:lpstr>Do Something</vt:lpstr>
    </vt:vector>
  </TitlesOfParts>
  <Company>Olin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</dc:title>
  <dc:creator>Paul Ruvolo</dc:creator>
  <cp:lastModifiedBy>Paul Ruvolo</cp:lastModifiedBy>
  <cp:revision>591</cp:revision>
  <cp:lastPrinted>2015-01-22T04:14:27Z</cp:lastPrinted>
  <dcterms:created xsi:type="dcterms:W3CDTF">2014-01-13T05:04:44Z</dcterms:created>
  <dcterms:modified xsi:type="dcterms:W3CDTF">2016-04-28T16:16:50Z</dcterms:modified>
</cp:coreProperties>
</file>