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4"/>
    <p:sldMasterId id="2147483737" r:id="rId5"/>
    <p:sldMasterId id="2147483763" r:id="rId6"/>
  </p:sldMasterIdLst>
  <p:notesMasterIdLst>
    <p:notesMasterId r:id="rId49"/>
  </p:notesMasterIdLst>
  <p:handoutMasterIdLst>
    <p:handoutMasterId r:id="rId50"/>
  </p:handoutMasterIdLst>
  <p:sldIdLst>
    <p:sldId id="349" r:id="rId7"/>
    <p:sldId id="408" r:id="rId8"/>
    <p:sldId id="383" r:id="rId9"/>
    <p:sldId id="552" r:id="rId10"/>
    <p:sldId id="369" r:id="rId11"/>
    <p:sldId id="385" r:id="rId12"/>
    <p:sldId id="391" r:id="rId13"/>
    <p:sldId id="580" r:id="rId14"/>
    <p:sldId id="550" r:id="rId15"/>
    <p:sldId id="462" r:id="rId16"/>
    <p:sldId id="545" r:id="rId17"/>
    <p:sldId id="464" r:id="rId18"/>
    <p:sldId id="592" r:id="rId19"/>
    <p:sldId id="368" r:id="rId20"/>
    <p:sldId id="351" r:id="rId21"/>
    <p:sldId id="419" r:id="rId22"/>
    <p:sldId id="594" r:id="rId23"/>
    <p:sldId id="411" r:id="rId24"/>
    <p:sldId id="392" r:id="rId25"/>
    <p:sldId id="581" r:id="rId26"/>
    <p:sldId id="416" r:id="rId27"/>
    <p:sldId id="360" r:id="rId28"/>
    <p:sldId id="352" r:id="rId29"/>
    <p:sldId id="371" r:id="rId30"/>
    <p:sldId id="546" r:id="rId31"/>
    <p:sldId id="297" r:id="rId32"/>
    <p:sldId id="570" r:id="rId33"/>
    <p:sldId id="585" r:id="rId34"/>
    <p:sldId id="587" r:id="rId35"/>
    <p:sldId id="595" r:id="rId36"/>
    <p:sldId id="421" r:id="rId37"/>
    <p:sldId id="588" r:id="rId38"/>
    <p:sldId id="400" r:id="rId39"/>
    <p:sldId id="590" r:id="rId40"/>
    <p:sldId id="593" r:id="rId41"/>
    <p:sldId id="586" r:id="rId42"/>
    <p:sldId id="415" r:id="rId43"/>
    <p:sldId id="591" r:id="rId44"/>
    <p:sldId id="301" r:id="rId45"/>
    <p:sldId id="314" r:id="rId46"/>
    <p:sldId id="321" r:id="rId47"/>
    <p:sldId id="284" r:id="rId48"/>
  </p:sldIdLst>
  <p:sldSz cx="9144000" cy="6858000" type="screen4x3"/>
  <p:notesSz cx="6881813" cy="9296400"/>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FF"/>
    <a:srgbClr val="FFFF66"/>
    <a:srgbClr val="336699"/>
    <a:srgbClr val="D60093"/>
    <a:srgbClr val="3A5D6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249"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898"/>
    </p:cViewPr>
  </p:sorterViewPr>
  <p:notesViewPr>
    <p:cSldViewPr>
      <p:cViewPr>
        <p:scale>
          <a:sx n="75" d="100"/>
          <a:sy n="75" d="100"/>
        </p:scale>
        <p:origin x="-660" y="18"/>
      </p:cViewPr>
      <p:guideLst>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Emerton" userId="a6926d98-50e3-4fab-8db1-8ed332551f13" providerId="ADAL" clId="{D4E57BBF-BFBB-4F64-B7C5-F04046ADB9F6}"/>
    <pc:docChg chg="custSel delSld modSld">
      <pc:chgData name="Jessica Emerton" userId="a6926d98-50e3-4fab-8db1-8ed332551f13" providerId="ADAL" clId="{D4E57BBF-BFBB-4F64-B7C5-F04046ADB9F6}" dt="2022-10-11T07:18:26.600" v="10" actId="478"/>
      <pc:docMkLst>
        <pc:docMk/>
      </pc:docMkLst>
      <pc:sldChg chg="delSp mod">
        <pc:chgData name="Jessica Emerton" userId="a6926d98-50e3-4fab-8db1-8ed332551f13" providerId="ADAL" clId="{D4E57BBF-BFBB-4F64-B7C5-F04046ADB9F6}" dt="2022-10-11T07:18:26.600" v="10" actId="478"/>
        <pc:sldMkLst>
          <pc:docMk/>
          <pc:sldMk cId="2993493374" sldId="284"/>
        </pc:sldMkLst>
        <pc:spChg chg="del">
          <ac:chgData name="Jessica Emerton" userId="a6926d98-50e3-4fab-8db1-8ed332551f13" providerId="ADAL" clId="{D4E57BBF-BFBB-4F64-B7C5-F04046ADB9F6}" dt="2022-10-11T07:18:26.600" v="10" actId="478"/>
          <ac:spMkLst>
            <pc:docMk/>
            <pc:sldMk cId="2993493374" sldId="284"/>
            <ac:spMk id="6" creationId="{C137C6A5-0E9C-4203-AAC7-AE94883C3E09}"/>
          </ac:spMkLst>
        </pc:spChg>
      </pc:sldChg>
      <pc:sldChg chg="modSp mod">
        <pc:chgData name="Jessica Emerton" userId="a6926d98-50e3-4fab-8db1-8ed332551f13" providerId="ADAL" clId="{D4E57BBF-BFBB-4F64-B7C5-F04046ADB9F6}" dt="2022-10-11T07:17:41.472" v="8" actId="20577"/>
        <pc:sldMkLst>
          <pc:docMk/>
          <pc:sldMk cId="4092371931" sldId="385"/>
        </pc:sldMkLst>
        <pc:spChg chg="mod">
          <ac:chgData name="Jessica Emerton" userId="a6926d98-50e3-4fab-8db1-8ed332551f13" providerId="ADAL" clId="{D4E57BBF-BFBB-4F64-B7C5-F04046ADB9F6}" dt="2022-10-11T07:17:41.472" v="8" actId="20577"/>
          <ac:spMkLst>
            <pc:docMk/>
            <pc:sldMk cId="4092371931" sldId="385"/>
            <ac:spMk id="3" creationId="{00000000-0000-0000-0000-000000000000}"/>
          </ac:spMkLst>
        </pc:spChg>
      </pc:sldChg>
      <pc:sldChg chg="del">
        <pc:chgData name="Jessica Emerton" userId="a6926d98-50e3-4fab-8db1-8ed332551f13" providerId="ADAL" clId="{D4E57BBF-BFBB-4F64-B7C5-F04046ADB9F6}" dt="2022-10-11T07:18:17.357" v="9" actId="47"/>
        <pc:sldMkLst>
          <pc:docMk/>
          <pc:sldMk cId="998887336" sldId="5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847B5-83F8-4601-B4ED-A87E5939DCA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7CF6415-3DF8-42BE-AC69-54687AEE4BD8}">
      <dgm:prSet/>
      <dgm:spPr/>
      <dgm:t>
        <a:bodyPr/>
        <a:lstStyle/>
        <a:p>
          <a:r>
            <a:rPr lang="en-GB"/>
            <a:t>An initial search for the topic may retrieve no hits, or many may be irrelevant, or the volume may be overwhelming</a:t>
          </a:r>
          <a:endParaRPr lang="en-US"/>
        </a:p>
      </dgm:t>
    </dgm:pt>
    <dgm:pt modelId="{3F100A8E-F3B4-4A24-B847-28045E6A47F9}" type="parTrans" cxnId="{D5DEB104-8CD6-4DF3-B381-C9D0D30EF700}">
      <dgm:prSet/>
      <dgm:spPr/>
      <dgm:t>
        <a:bodyPr/>
        <a:lstStyle/>
        <a:p>
          <a:endParaRPr lang="en-US"/>
        </a:p>
      </dgm:t>
    </dgm:pt>
    <dgm:pt modelId="{2C91D993-1E48-4D48-9422-1543D5C1C8C9}" type="sibTrans" cxnId="{D5DEB104-8CD6-4DF3-B381-C9D0D30EF700}">
      <dgm:prSet/>
      <dgm:spPr/>
      <dgm:t>
        <a:bodyPr/>
        <a:lstStyle/>
        <a:p>
          <a:endParaRPr lang="en-US"/>
        </a:p>
      </dgm:t>
    </dgm:pt>
    <dgm:pt modelId="{AF0D8BD3-5A00-4828-A92F-EBC3A54A181B}">
      <dgm:prSet/>
      <dgm:spPr/>
      <dgm:t>
        <a:bodyPr/>
        <a:lstStyle/>
        <a:p>
          <a:r>
            <a:rPr lang="en-GB"/>
            <a:t>Many academic search tools work best if </a:t>
          </a:r>
          <a:r>
            <a:rPr lang="en-GB" i="1"/>
            <a:t>break your topic down into key words and short phrases</a:t>
          </a:r>
          <a:endParaRPr lang="en-US"/>
        </a:p>
      </dgm:t>
    </dgm:pt>
    <dgm:pt modelId="{EAEF17EE-A56D-4A5A-831D-9087DFA8B0FB}" type="parTrans" cxnId="{BA72B2D0-2E11-4410-B82F-4C39BF7BF172}">
      <dgm:prSet/>
      <dgm:spPr/>
      <dgm:t>
        <a:bodyPr/>
        <a:lstStyle/>
        <a:p>
          <a:endParaRPr lang="en-US"/>
        </a:p>
      </dgm:t>
    </dgm:pt>
    <dgm:pt modelId="{72E1331F-CC67-4180-900E-E4FB9570A210}" type="sibTrans" cxnId="{BA72B2D0-2E11-4410-B82F-4C39BF7BF172}">
      <dgm:prSet/>
      <dgm:spPr/>
      <dgm:t>
        <a:bodyPr/>
        <a:lstStyle/>
        <a:p>
          <a:endParaRPr lang="en-US"/>
        </a:p>
      </dgm:t>
    </dgm:pt>
    <dgm:pt modelId="{F7BF4E4E-B2EC-4626-B724-1F3065066B49}" type="pres">
      <dgm:prSet presAssocID="{3C4847B5-83F8-4601-B4ED-A87E5939DCA2}" presName="hierChild1" presStyleCnt="0">
        <dgm:presLayoutVars>
          <dgm:chPref val="1"/>
          <dgm:dir/>
          <dgm:animOne val="branch"/>
          <dgm:animLvl val="lvl"/>
          <dgm:resizeHandles/>
        </dgm:presLayoutVars>
      </dgm:prSet>
      <dgm:spPr/>
    </dgm:pt>
    <dgm:pt modelId="{858123BF-F668-4062-B3C1-F4B2096539E9}" type="pres">
      <dgm:prSet presAssocID="{D7CF6415-3DF8-42BE-AC69-54687AEE4BD8}" presName="hierRoot1" presStyleCnt="0"/>
      <dgm:spPr/>
    </dgm:pt>
    <dgm:pt modelId="{14AD2823-63CA-4932-86B2-6F3247D4ACE0}" type="pres">
      <dgm:prSet presAssocID="{D7CF6415-3DF8-42BE-AC69-54687AEE4BD8}" presName="composite" presStyleCnt="0"/>
      <dgm:spPr/>
    </dgm:pt>
    <dgm:pt modelId="{192A65E4-14F1-4204-887B-2E70A488C1F0}" type="pres">
      <dgm:prSet presAssocID="{D7CF6415-3DF8-42BE-AC69-54687AEE4BD8}" presName="background" presStyleLbl="node0" presStyleIdx="0" presStyleCnt="2"/>
      <dgm:spPr/>
    </dgm:pt>
    <dgm:pt modelId="{AC6935FA-0642-4D3C-B6C8-A3C7B872A67F}" type="pres">
      <dgm:prSet presAssocID="{D7CF6415-3DF8-42BE-AC69-54687AEE4BD8}" presName="text" presStyleLbl="fgAcc0" presStyleIdx="0" presStyleCnt="2">
        <dgm:presLayoutVars>
          <dgm:chPref val="3"/>
        </dgm:presLayoutVars>
      </dgm:prSet>
      <dgm:spPr/>
    </dgm:pt>
    <dgm:pt modelId="{A346F2C3-130A-465F-9BA7-A67873A385B1}" type="pres">
      <dgm:prSet presAssocID="{D7CF6415-3DF8-42BE-AC69-54687AEE4BD8}" presName="hierChild2" presStyleCnt="0"/>
      <dgm:spPr/>
    </dgm:pt>
    <dgm:pt modelId="{23798F99-BA3D-4DBE-BD71-C56A08674E26}" type="pres">
      <dgm:prSet presAssocID="{AF0D8BD3-5A00-4828-A92F-EBC3A54A181B}" presName="hierRoot1" presStyleCnt="0"/>
      <dgm:spPr/>
    </dgm:pt>
    <dgm:pt modelId="{B40F805C-9E6B-4DDC-999D-8398EB1C77CC}" type="pres">
      <dgm:prSet presAssocID="{AF0D8BD3-5A00-4828-A92F-EBC3A54A181B}" presName="composite" presStyleCnt="0"/>
      <dgm:spPr/>
    </dgm:pt>
    <dgm:pt modelId="{A1A89C4F-0E4B-4BEB-9EF8-11B3CA71FD7B}" type="pres">
      <dgm:prSet presAssocID="{AF0D8BD3-5A00-4828-A92F-EBC3A54A181B}" presName="background" presStyleLbl="node0" presStyleIdx="1" presStyleCnt="2"/>
      <dgm:spPr/>
    </dgm:pt>
    <dgm:pt modelId="{8320A583-8178-448C-8DDE-076515EBCDA7}" type="pres">
      <dgm:prSet presAssocID="{AF0D8BD3-5A00-4828-A92F-EBC3A54A181B}" presName="text" presStyleLbl="fgAcc0" presStyleIdx="1" presStyleCnt="2">
        <dgm:presLayoutVars>
          <dgm:chPref val="3"/>
        </dgm:presLayoutVars>
      </dgm:prSet>
      <dgm:spPr/>
    </dgm:pt>
    <dgm:pt modelId="{9053C2CB-6DD3-45EE-8022-BFAA44D2DA4E}" type="pres">
      <dgm:prSet presAssocID="{AF0D8BD3-5A00-4828-A92F-EBC3A54A181B}" presName="hierChild2" presStyleCnt="0"/>
      <dgm:spPr/>
    </dgm:pt>
  </dgm:ptLst>
  <dgm:cxnLst>
    <dgm:cxn modelId="{D5DEB104-8CD6-4DF3-B381-C9D0D30EF700}" srcId="{3C4847B5-83F8-4601-B4ED-A87E5939DCA2}" destId="{D7CF6415-3DF8-42BE-AC69-54687AEE4BD8}" srcOrd="0" destOrd="0" parTransId="{3F100A8E-F3B4-4A24-B847-28045E6A47F9}" sibTransId="{2C91D993-1E48-4D48-9422-1543D5C1C8C9}"/>
    <dgm:cxn modelId="{80D0AA24-8772-46BB-B643-4F15E3293A13}" type="presOf" srcId="{3C4847B5-83F8-4601-B4ED-A87E5939DCA2}" destId="{F7BF4E4E-B2EC-4626-B724-1F3065066B49}" srcOrd="0" destOrd="0" presId="urn:microsoft.com/office/officeart/2005/8/layout/hierarchy1"/>
    <dgm:cxn modelId="{48B6F060-E303-4D26-83E8-405E256D76AF}" type="presOf" srcId="{D7CF6415-3DF8-42BE-AC69-54687AEE4BD8}" destId="{AC6935FA-0642-4D3C-B6C8-A3C7B872A67F}" srcOrd="0" destOrd="0" presId="urn:microsoft.com/office/officeart/2005/8/layout/hierarchy1"/>
    <dgm:cxn modelId="{BA72B2D0-2E11-4410-B82F-4C39BF7BF172}" srcId="{3C4847B5-83F8-4601-B4ED-A87E5939DCA2}" destId="{AF0D8BD3-5A00-4828-A92F-EBC3A54A181B}" srcOrd="1" destOrd="0" parTransId="{EAEF17EE-A56D-4A5A-831D-9087DFA8B0FB}" sibTransId="{72E1331F-CC67-4180-900E-E4FB9570A210}"/>
    <dgm:cxn modelId="{8E00B1F0-22AF-4883-98CC-09AFE8776996}" type="presOf" srcId="{AF0D8BD3-5A00-4828-A92F-EBC3A54A181B}" destId="{8320A583-8178-448C-8DDE-076515EBCDA7}" srcOrd="0" destOrd="0" presId="urn:microsoft.com/office/officeart/2005/8/layout/hierarchy1"/>
    <dgm:cxn modelId="{56A2CDB9-D68B-40A9-BF40-58836170DFCE}" type="presParOf" srcId="{F7BF4E4E-B2EC-4626-B724-1F3065066B49}" destId="{858123BF-F668-4062-B3C1-F4B2096539E9}" srcOrd="0" destOrd="0" presId="urn:microsoft.com/office/officeart/2005/8/layout/hierarchy1"/>
    <dgm:cxn modelId="{B50706AD-0653-4BC1-8F4B-E3E27C6D289F}" type="presParOf" srcId="{858123BF-F668-4062-B3C1-F4B2096539E9}" destId="{14AD2823-63CA-4932-86B2-6F3247D4ACE0}" srcOrd="0" destOrd="0" presId="urn:microsoft.com/office/officeart/2005/8/layout/hierarchy1"/>
    <dgm:cxn modelId="{BD641361-7FCD-4191-B193-43EAC537FD4F}" type="presParOf" srcId="{14AD2823-63CA-4932-86B2-6F3247D4ACE0}" destId="{192A65E4-14F1-4204-887B-2E70A488C1F0}" srcOrd="0" destOrd="0" presId="urn:microsoft.com/office/officeart/2005/8/layout/hierarchy1"/>
    <dgm:cxn modelId="{F1D87A95-1B06-479F-92DA-EAC1630A4132}" type="presParOf" srcId="{14AD2823-63CA-4932-86B2-6F3247D4ACE0}" destId="{AC6935FA-0642-4D3C-B6C8-A3C7B872A67F}" srcOrd="1" destOrd="0" presId="urn:microsoft.com/office/officeart/2005/8/layout/hierarchy1"/>
    <dgm:cxn modelId="{4E83A4A1-2B77-42C2-8FE6-649A91155CAA}" type="presParOf" srcId="{858123BF-F668-4062-B3C1-F4B2096539E9}" destId="{A346F2C3-130A-465F-9BA7-A67873A385B1}" srcOrd="1" destOrd="0" presId="urn:microsoft.com/office/officeart/2005/8/layout/hierarchy1"/>
    <dgm:cxn modelId="{E7D10648-1B82-4847-8479-A8A17451A4D4}" type="presParOf" srcId="{F7BF4E4E-B2EC-4626-B724-1F3065066B49}" destId="{23798F99-BA3D-4DBE-BD71-C56A08674E26}" srcOrd="1" destOrd="0" presId="urn:microsoft.com/office/officeart/2005/8/layout/hierarchy1"/>
    <dgm:cxn modelId="{2F0AEA82-23B8-472B-9CA5-CD0D27F59DBB}" type="presParOf" srcId="{23798F99-BA3D-4DBE-BD71-C56A08674E26}" destId="{B40F805C-9E6B-4DDC-999D-8398EB1C77CC}" srcOrd="0" destOrd="0" presId="urn:microsoft.com/office/officeart/2005/8/layout/hierarchy1"/>
    <dgm:cxn modelId="{3FFE87DE-13AC-4295-80C1-A161BF51E7E1}" type="presParOf" srcId="{B40F805C-9E6B-4DDC-999D-8398EB1C77CC}" destId="{A1A89C4F-0E4B-4BEB-9EF8-11B3CA71FD7B}" srcOrd="0" destOrd="0" presId="urn:microsoft.com/office/officeart/2005/8/layout/hierarchy1"/>
    <dgm:cxn modelId="{315EC956-096B-4C62-A68D-8E0772A43F2D}" type="presParOf" srcId="{B40F805C-9E6B-4DDC-999D-8398EB1C77CC}" destId="{8320A583-8178-448C-8DDE-076515EBCDA7}" srcOrd="1" destOrd="0" presId="urn:microsoft.com/office/officeart/2005/8/layout/hierarchy1"/>
    <dgm:cxn modelId="{3ED0DFBE-A04E-457C-A3AB-44A38D052F95}" type="presParOf" srcId="{23798F99-BA3D-4DBE-BD71-C56A08674E26}" destId="{9053C2CB-6DD3-45EE-8022-BFAA44D2DA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F70F7-77B6-42A7-9B1F-F5EA850DE89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C31DF4-6359-4792-80F7-80D488023C93}">
      <dgm:prSet/>
      <dgm:spPr/>
      <dgm:t>
        <a:bodyPr/>
        <a:lstStyle/>
        <a:p>
          <a:r>
            <a:rPr lang="en-GB" dirty="0"/>
            <a:t>Searches widely for published academic literature</a:t>
          </a:r>
          <a:endParaRPr lang="en-US" dirty="0"/>
        </a:p>
      </dgm:t>
    </dgm:pt>
    <dgm:pt modelId="{4F805C77-9C4B-422A-A97D-1E5FADA56630}" type="parTrans" cxnId="{746176F9-0696-4F38-9B43-206CB97F7B4D}">
      <dgm:prSet/>
      <dgm:spPr/>
      <dgm:t>
        <a:bodyPr/>
        <a:lstStyle/>
        <a:p>
          <a:endParaRPr lang="en-US"/>
        </a:p>
      </dgm:t>
    </dgm:pt>
    <dgm:pt modelId="{4E33DA92-E252-4024-B6AD-B8FE24B769C0}" type="sibTrans" cxnId="{746176F9-0696-4F38-9B43-206CB97F7B4D}">
      <dgm:prSet/>
      <dgm:spPr/>
      <dgm:t>
        <a:bodyPr/>
        <a:lstStyle/>
        <a:p>
          <a:endParaRPr lang="en-US"/>
        </a:p>
      </dgm:t>
    </dgm:pt>
    <dgm:pt modelId="{A6E31E39-037F-4516-902F-B86A60EE226B}">
      <dgm:prSet/>
      <dgm:spPr/>
      <dgm:t>
        <a:bodyPr/>
        <a:lstStyle/>
        <a:p>
          <a:r>
            <a:rPr lang="en-GB" dirty="0"/>
            <a:t>Sophisticated search options, multiple refine options</a:t>
          </a:r>
          <a:endParaRPr lang="en-US" dirty="0"/>
        </a:p>
      </dgm:t>
    </dgm:pt>
    <dgm:pt modelId="{42DDB64A-164F-488D-8FA5-DE7CB0D7E229}" type="parTrans" cxnId="{94EE4BD6-D224-4E6B-967B-602C3F2B58C4}">
      <dgm:prSet/>
      <dgm:spPr/>
      <dgm:t>
        <a:bodyPr/>
        <a:lstStyle/>
        <a:p>
          <a:endParaRPr lang="en-US"/>
        </a:p>
      </dgm:t>
    </dgm:pt>
    <dgm:pt modelId="{9DD1E2D2-BAB1-48DA-9630-D1BB502E4CD7}" type="sibTrans" cxnId="{94EE4BD6-D224-4E6B-967B-602C3F2B58C4}">
      <dgm:prSet/>
      <dgm:spPr/>
      <dgm:t>
        <a:bodyPr/>
        <a:lstStyle/>
        <a:p>
          <a:endParaRPr lang="en-US"/>
        </a:p>
      </dgm:t>
    </dgm:pt>
    <dgm:pt modelId="{DFC2E9EB-FFA4-4015-96E5-3361730AAE12}">
      <dgm:prSet/>
      <dgm:spPr/>
      <dgm:t>
        <a:bodyPr/>
        <a:lstStyle/>
        <a:p>
          <a:r>
            <a:rPr lang="en-GB" dirty="0"/>
            <a:t>Mainly journal articles</a:t>
          </a:r>
          <a:endParaRPr lang="en-US" dirty="0"/>
        </a:p>
      </dgm:t>
    </dgm:pt>
    <dgm:pt modelId="{2FF362BF-133E-46FB-B087-D62701F533D5}" type="parTrans" cxnId="{6F61EDAD-C93A-4BB6-B19D-ACC24CC0B9D0}">
      <dgm:prSet/>
      <dgm:spPr/>
      <dgm:t>
        <a:bodyPr/>
        <a:lstStyle/>
        <a:p>
          <a:endParaRPr lang="en-US"/>
        </a:p>
      </dgm:t>
    </dgm:pt>
    <dgm:pt modelId="{5D518243-F1F5-4E8B-B58C-15E40A4E2F0A}" type="sibTrans" cxnId="{6F61EDAD-C93A-4BB6-B19D-ACC24CC0B9D0}">
      <dgm:prSet/>
      <dgm:spPr/>
      <dgm:t>
        <a:bodyPr/>
        <a:lstStyle/>
        <a:p>
          <a:endParaRPr lang="en-US"/>
        </a:p>
      </dgm:t>
    </dgm:pt>
    <dgm:pt modelId="{51FC5CA7-8BE0-42CD-9FC6-DF4FD65186B7}">
      <dgm:prSet/>
      <dgm:spPr/>
      <dgm:t>
        <a:bodyPr/>
        <a:lstStyle/>
        <a:p>
          <a:r>
            <a:rPr lang="en-GB" dirty="0"/>
            <a:t>Multidisciplinary</a:t>
          </a:r>
          <a:endParaRPr lang="en-US" dirty="0"/>
        </a:p>
      </dgm:t>
    </dgm:pt>
    <dgm:pt modelId="{FF805E38-9286-42CC-8392-33F320CCF08A}" type="parTrans" cxnId="{1ADE8202-BE15-43B6-B891-4E56D5B3DC63}">
      <dgm:prSet/>
      <dgm:spPr/>
      <dgm:t>
        <a:bodyPr/>
        <a:lstStyle/>
        <a:p>
          <a:endParaRPr lang="en-US"/>
        </a:p>
      </dgm:t>
    </dgm:pt>
    <dgm:pt modelId="{3FF8B818-9F16-445B-9942-317ABF7A9157}" type="sibTrans" cxnId="{1ADE8202-BE15-43B6-B891-4E56D5B3DC63}">
      <dgm:prSet/>
      <dgm:spPr/>
      <dgm:t>
        <a:bodyPr/>
        <a:lstStyle/>
        <a:p>
          <a:endParaRPr lang="en-US"/>
        </a:p>
      </dgm:t>
    </dgm:pt>
    <dgm:pt modelId="{C24A46AA-3937-46C6-ADA9-E2C5FC09249F}">
      <dgm:prSet/>
      <dgm:spPr/>
      <dgm:t>
        <a:bodyPr/>
        <a:lstStyle/>
        <a:p>
          <a:r>
            <a:rPr lang="en-GB" dirty="0"/>
            <a:t>Use ‘check for full text’ buttons to see if Cardiff has the journal article</a:t>
          </a:r>
          <a:endParaRPr lang="en-US" dirty="0"/>
        </a:p>
      </dgm:t>
    </dgm:pt>
    <dgm:pt modelId="{3E0E3195-3AD0-432E-9AC0-7924156C279D}" type="parTrans" cxnId="{BAA9CF4B-768D-46CB-898C-31DABE82F67E}">
      <dgm:prSet/>
      <dgm:spPr/>
      <dgm:t>
        <a:bodyPr/>
        <a:lstStyle/>
        <a:p>
          <a:endParaRPr lang="en-US"/>
        </a:p>
      </dgm:t>
    </dgm:pt>
    <dgm:pt modelId="{B56CB500-B3B9-4BF0-A3AB-DF77AEB66513}" type="sibTrans" cxnId="{BAA9CF4B-768D-46CB-898C-31DABE82F67E}">
      <dgm:prSet/>
      <dgm:spPr/>
      <dgm:t>
        <a:bodyPr/>
        <a:lstStyle/>
        <a:p>
          <a:endParaRPr lang="en-US"/>
        </a:p>
      </dgm:t>
    </dgm:pt>
    <dgm:pt modelId="{55B38099-9F37-402A-97F6-45818F090AFD}">
      <dgm:prSet/>
      <dgm:spPr/>
      <dgm:t>
        <a:bodyPr/>
        <a:lstStyle/>
        <a:p>
          <a:r>
            <a:rPr lang="en-GB" dirty="0"/>
            <a:t>Ability to track citations</a:t>
          </a:r>
          <a:endParaRPr lang="en-US" dirty="0"/>
        </a:p>
      </dgm:t>
    </dgm:pt>
    <dgm:pt modelId="{911C6CA5-1536-445A-B2B9-885522B79225}" type="parTrans" cxnId="{0E2AB87D-E02D-4C9D-B48C-47BA9C12792E}">
      <dgm:prSet/>
      <dgm:spPr/>
      <dgm:t>
        <a:bodyPr/>
        <a:lstStyle/>
        <a:p>
          <a:endParaRPr lang="en-US"/>
        </a:p>
      </dgm:t>
    </dgm:pt>
    <dgm:pt modelId="{5E30DC58-87C4-4137-9462-E5415FB596F1}" type="sibTrans" cxnId="{0E2AB87D-E02D-4C9D-B48C-47BA9C12792E}">
      <dgm:prSet/>
      <dgm:spPr/>
      <dgm:t>
        <a:bodyPr/>
        <a:lstStyle/>
        <a:p>
          <a:endParaRPr lang="en-US"/>
        </a:p>
      </dgm:t>
    </dgm:pt>
    <dgm:pt modelId="{10DFEFCA-C399-4FD1-AE6F-5D556D82B7EC}">
      <dgm:prSet/>
      <dgm:spPr/>
      <dgm:t>
        <a:bodyPr/>
        <a:lstStyle/>
        <a:p>
          <a:r>
            <a:rPr lang="en-GB" dirty="0"/>
            <a:t>Alerting services</a:t>
          </a:r>
          <a:endParaRPr lang="en-US" dirty="0"/>
        </a:p>
      </dgm:t>
    </dgm:pt>
    <dgm:pt modelId="{7EDCB8D3-3527-435A-8831-7F8FB48BDE26}" type="parTrans" cxnId="{01EE6AE7-9E7E-4022-9A7B-2C4948242126}">
      <dgm:prSet/>
      <dgm:spPr/>
      <dgm:t>
        <a:bodyPr/>
        <a:lstStyle/>
        <a:p>
          <a:endParaRPr lang="en-US"/>
        </a:p>
      </dgm:t>
    </dgm:pt>
    <dgm:pt modelId="{24624328-3658-4CF1-8084-23B340B84068}" type="sibTrans" cxnId="{01EE6AE7-9E7E-4022-9A7B-2C4948242126}">
      <dgm:prSet/>
      <dgm:spPr/>
      <dgm:t>
        <a:bodyPr/>
        <a:lstStyle/>
        <a:p>
          <a:endParaRPr lang="en-US"/>
        </a:p>
      </dgm:t>
    </dgm:pt>
    <dgm:pt modelId="{21868243-0F0B-445D-86F7-8657EC7555A5}">
      <dgm:prSet/>
      <dgm:spPr/>
      <dgm:t>
        <a:bodyPr/>
        <a:lstStyle/>
        <a:p>
          <a:r>
            <a:rPr lang="en-US" dirty="0"/>
            <a:t>Smart tools to track, </a:t>
          </a:r>
          <a:r>
            <a:rPr lang="en-US" dirty="0" err="1"/>
            <a:t>analyse</a:t>
          </a:r>
          <a:r>
            <a:rPr lang="en-US" dirty="0"/>
            <a:t> and visualize research</a:t>
          </a:r>
        </a:p>
      </dgm:t>
    </dgm:pt>
    <dgm:pt modelId="{A714EF38-D5CA-404E-8139-066FD66FD95E}" type="parTrans" cxnId="{F5B2B461-F16F-472B-AD75-A1D95BADB468}">
      <dgm:prSet/>
      <dgm:spPr/>
      <dgm:t>
        <a:bodyPr/>
        <a:lstStyle/>
        <a:p>
          <a:endParaRPr lang="en-GB"/>
        </a:p>
      </dgm:t>
    </dgm:pt>
    <dgm:pt modelId="{B2D8E012-13A4-4119-BEFC-5C2AC2C4ECC4}" type="sibTrans" cxnId="{F5B2B461-F16F-472B-AD75-A1D95BADB468}">
      <dgm:prSet/>
      <dgm:spPr/>
      <dgm:t>
        <a:bodyPr/>
        <a:lstStyle/>
        <a:p>
          <a:endParaRPr lang="en-GB"/>
        </a:p>
      </dgm:t>
    </dgm:pt>
    <dgm:pt modelId="{16332F34-5051-4BAC-8B3D-2F605DACD3D7}" type="pres">
      <dgm:prSet presAssocID="{B77F70F7-77B6-42A7-9B1F-F5EA850DE898}" presName="vert0" presStyleCnt="0">
        <dgm:presLayoutVars>
          <dgm:dir/>
          <dgm:animOne val="branch"/>
          <dgm:animLvl val="lvl"/>
        </dgm:presLayoutVars>
      </dgm:prSet>
      <dgm:spPr/>
    </dgm:pt>
    <dgm:pt modelId="{1A579F8F-58AD-4DF0-84EE-1FCE77A40971}" type="pres">
      <dgm:prSet presAssocID="{7FC31DF4-6359-4792-80F7-80D488023C93}" presName="thickLine" presStyleLbl="alignNode1" presStyleIdx="0" presStyleCnt="8"/>
      <dgm:spPr/>
    </dgm:pt>
    <dgm:pt modelId="{E512B33C-5207-4861-AE8C-1CBD4715E31A}" type="pres">
      <dgm:prSet presAssocID="{7FC31DF4-6359-4792-80F7-80D488023C93}" presName="horz1" presStyleCnt="0"/>
      <dgm:spPr/>
    </dgm:pt>
    <dgm:pt modelId="{F8A157DA-CFD0-480A-8289-6AE1FA5238BC}" type="pres">
      <dgm:prSet presAssocID="{7FC31DF4-6359-4792-80F7-80D488023C93}" presName="tx1" presStyleLbl="revTx" presStyleIdx="0" presStyleCnt="8"/>
      <dgm:spPr/>
    </dgm:pt>
    <dgm:pt modelId="{C690BD95-EBEB-4FE6-BAF3-6123C27C2618}" type="pres">
      <dgm:prSet presAssocID="{7FC31DF4-6359-4792-80F7-80D488023C93}" presName="vert1" presStyleCnt="0"/>
      <dgm:spPr/>
    </dgm:pt>
    <dgm:pt modelId="{45CC9CA3-A536-47EC-995F-6EE7E0302AA2}" type="pres">
      <dgm:prSet presAssocID="{A6E31E39-037F-4516-902F-B86A60EE226B}" presName="thickLine" presStyleLbl="alignNode1" presStyleIdx="1" presStyleCnt="8"/>
      <dgm:spPr/>
    </dgm:pt>
    <dgm:pt modelId="{7FAFF85F-8BF6-4349-8A45-D5773B509FB0}" type="pres">
      <dgm:prSet presAssocID="{A6E31E39-037F-4516-902F-B86A60EE226B}" presName="horz1" presStyleCnt="0"/>
      <dgm:spPr/>
    </dgm:pt>
    <dgm:pt modelId="{94397070-1A5B-4CAF-925B-C09C5A6F4043}" type="pres">
      <dgm:prSet presAssocID="{A6E31E39-037F-4516-902F-B86A60EE226B}" presName="tx1" presStyleLbl="revTx" presStyleIdx="1" presStyleCnt="8"/>
      <dgm:spPr/>
    </dgm:pt>
    <dgm:pt modelId="{B4903629-C71A-45D0-81E5-DB3E3FCEEC67}" type="pres">
      <dgm:prSet presAssocID="{A6E31E39-037F-4516-902F-B86A60EE226B}" presName="vert1" presStyleCnt="0"/>
      <dgm:spPr/>
    </dgm:pt>
    <dgm:pt modelId="{C27EE164-97E1-4CCF-96EA-2B723AD20EB7}" type="pres">
      <dgm:prSet presAssocID="{DFC2E9EB-FFA4-4015-96E5-3361730AAE12}" presName="thickLine" presStyleLbl="alignNode1" presStyleIdx="2" presStyleCnt="8"/>
      <dgm:spPr/>
    </dgm:pt>
    <dgm:pt modelId="{A9C7A65F-B6CC-4EBC-B6B4-9D93945493E7}" type="pres">
      <dgm:prSet presAssocID="{DFC2E9EB-FFA4-4015-96E5-3361730AAE12}" presName="horz1" presStyleCnt="0"/>
      <dgm:spPr/>
    </dgm:pt>
    <dgm:pt modelId="{6B1AE70C-030E-4C50-B4E0-FCDA735BF9C3}" type="pres">
      <dgm:prSet presAssocID="{DFC2E9EB-FFA4-4015-96E5-3361730AAE12}" presName="tx1" presStyleLbl="revTx" presStyleIdx="2" presStyleCnt="8"/>
      <dgm:spPr/>
    </dgm:pt>
    <dgm:pt modelId="{3A8E41F8-37D1-4492-9B60-EE643039E0DF}" type="pres">
      <dgm:prSet presAssocID="{DFC2E9EB-FFA4-4015-96E5-3361730AAE12}" presName="vert1" presStyleCnt="0"/>
      <dgm:spPr/>
    </dgm:pt>
    <dgm:pt modelId="{25E4E43B-D21A-4470-8754-29898B27E193}" type="pres">
      <dgm:prSet presAssocID="{51FC5CA7-8BE0-42CD-9FC6-DF4FD65186B7}" presName="thickLine" presStyleLbl="alignNode1" presStyleIdx="3" presStyleCnt="8"/>
      <dgm:spPr/>
    </dgm:pt>
    <dgm:pt modelId="{58BA3F42-8D51-4333-9F22-CD5F857E56C3}" type="pres">
      <dgm:prSet presAssocID="{51FC5CA7-8BE0-42CD-9FC6-DF4FD65186B7}" presName="horz1" presStyleCnt="0"/>
      <dgm:spPr/>
    </dgm:pt>
    <dgm:pt modelId="{78862436-0AAF-4AE9-AD44-46EFB21D4F8D}" type="pres">
      <dgm:prSet presAssocID="{51FC5CA7-8BE0-42CD-9FC6-DF4FD65186B7}" presName="tx1" presStyleLbl="revTx" presStyleIdx="3" presStyleCnt="8"/>
      <dgm:spPr/>
    </dgm:pt>
    <dgm:pt modelId="{29925885-DA56-4EDC-BD3B-CBC814D2FF2C}" type="pres">
      <dgm:prSet presAssocID="{51FC5CA7-8BE0-42CD-9FC6-DF4FD65186B7}" presName="vert1" presStyleCnt="0"/>
      <dgm:spPr/>
    </dgm:pt>
    <dgm:pt modelId="{91F8D56E-35C7-443F-B49F-76B86905E82E}" type="pres">
      <dgm:prSet presAssocID="{C24A46AA-3937-46C6-ADA9-E2C5FC09249F}" presName="thickLine" presStyleLbl="alignNode1" presStyleIdx="4" presStyleCnt="8"/>
      <dgm:spPr/>
    </dgm:pt>
    <dgm:pt modelId="{9E138402-0F19-4486-8DDF-CD8EE202ED2B}" type="pres">
      <dgm:prSet presAssocID="{C24A46AA-3937-46C6-ADA9-E2C5FC09249F}" presName="horz1" presStyleCnt="0"/>
      <dgm:spPr/>
    </dgm:pt>
    <dgm:pt modelId="{C3F099F6-4962-4A24-9C1A-2B9EE2776AB5}" type="pres">
      <dgm:prSet presAssocID="{C24A46AA-3937-46C6-ADA9-E2C5FC09249F}" presName="tx1" presStyleLbl="revTx" presStyleIdx="4" presStyleCnt="8"/>
      <dgm:spPr/>
    </dgm:pt>
    <dgm:pt modelId="{9F0B71CE-C56E-47BB-BF5F-FF3AE8767986}" type="pres">
      <dgm:prSet presAssocID="{C24A46AA-3937-46C6-ADA9-E2C5FC09249F}" presName="vert1" presStyleCnt="0"/>
      <dgm:spPr/>
    </dgm:pt>
    <dgm:pt modelId="{EEBE582C-9F84-4F40-ACD0-A9A97DDCC8B8}" type="pres">
      <dgm:prSet presAssocID="{55B38099-9F37-402A-97F6-45818F090AFD}" presName="thickLine" presStyleLbl="alignNode1" presStyleIdx="5" presStyleCnt="8"/>
      <dgm:spPr/>
    </dgm:pt>
    <dgm:pt modelId="{7898D7CF-774D-4F35-8728-6F889B584B80}" type="pres">
      <dgm:prSet presAssocID="{55B38099-9F37-402A-97F6-45818F090AFD}" presName="horz1" presStyleCnt="0"/>
      <dgm:spPr/>
    </dgm:pt>
    <dgm:pt modelId="{25B62A70-9E8F-487B-8C65-D643038BD02C}" type="pres">
      <dgm:prSet presAssocID="{55B38099-9F37-402A-97F6-45818F090AFD}" presName="tx1" presStyleLbl="revTx" presStyleIdx="5" presStyleCnt="8"/>
      <dgm:spPr/>
    </dgm:pt>
    <dgm:pt modelId="{A785C469-8A7C-4284-960A-377B5667E351}" type="pres">
      <dgm:prSet presAssocID="{55B38099-9F37-402A-97F6-45818F090AFD}" presName="vert1" presStyleCnt="0"/>
      <dgm:spPr/>
    </dgm:pt>
    <dgm:pt modelId="{66886AD7-DF50-45C6-8751-6F826A6C1E04}" type="pres">
      <dgm:prSet presAssocID="{10DFEFCA-C399-4FD1-AE6F-5D556D82B7EC}" presName="thickLine" presStyleLbl="alignNode1" presStyleIdx="6" presStyleCnt="8"/>
      <dgm:spPr/>
    </dgm:pt>
    <dgm:pt modelId="{68D83CF3-21BE-4159-92BD-E036CFDFCC96}" type="pres">
      <dgm:prSet presAssocID="{10DFEFCA-C399-4FD1-AE6F-5D556D82B7EC}" presName="horz1" presStyleCnt="0"/>
      <dgm:spPr/>
    </dgm:pt>
    <dgm:pt modelId="{2D74C5A5-15BC-4469-BF34-FD551C0FD795}" type="pres">
      <dgm:prSet presAssocID="{10DFEFCA-C399-4FD1-AE6F-5D556D82B7EC}" presName="tx1" presStyleLbl="revTx" presStyleIdx="6" presStyleCnt="8"/>
      <dgm:spPr/>
    </dgm:pt>
    <dgm:pt modelId="{9EBAD342-893D-471E-A84D-CAAE1E1D0E74}" type="pres">
      <dgm:prSet presAssocID="{10DFEFCA-C399-4FD1-AE6F-5D556D82B7EC}" presName="vert1" presStyleCnt="0"/>
      <dgm:spPr/>
    </dgm:pt>
    <dgm:pt modelId="{D774A6EE-DDCD-4690-8490-9BD6A1D96FDA}" type="pres">
      <dgm:prSet presAssocID="{21868243-0F0B-445D-86F7-8657EC7555A5}" presName="thickLine" presStyleLbl="alignNode1" presStyleIdx="7" presStyleCnt="8"/>
      <dgm:spPr/>
    </dgm:pt>
    <dgm:pt modelId="{0D62EACD-6269-4310-AE53-5814484593B4}" type="pres">
      <dgm:prSet presAssocID="{21868243-0F0B-445D-86F7-8657EC7555A5}" presName="horz1" presStyleCnt="0"/>
      <dgm:spPr/>
    </dgm:pt>
    <dgm:pt modelId="{C827109D-62F2-484B-8EB0-807DDEC3D59C}" type="pres">
      <dgm:prSet presAssocID="{21868243-0F0B-445D-86F7-8657EC7555A5}" presName="tx1" presStyleLbl="revTx" presStyleIdx="7" presStyleCnt="8"/>
      <dgm:spPr/>
    </dgm:pt>
    <dgm:pt modelId="{01EB8E8C-713A-46FB-BC12-968978114097}" type="pres">
      <dgm:prSet presAssocID="{21868243-0F0B-445D-86F7-8657EC7555A5}" presName="vert1" presStyleCnt="0"/>
      <dgm:spPr/>
    </dgm:pt>
  </dgm:ptLst>
  <dgm:cxnLst>
    <dgm:cxn modelId="{1ADE8202-BE15-43B6-B891-4E56D5B3DC63}" srcId="{B77F70F7-77B6-42A7-9B1F-F5EA850DE898}" destId="{51FC5CA7-8BE0-42CD-9FC6-DF4FD65186B7}" srcOrd="3" destOrd="0" parTransId="{FF805E38-9286-42CC-8392-33F320CCF08A}" sibTransId="{3FF8B818-9F16-445B-9942-317ABF7A9157}"/>
    <dgm:cxn modelId="{FA405F20-B585-4647-87BA-28C55BFA589B}" type="presOf" srcId="{55B38099-9F37-402A-97F6-45818F090AFD}" destId="{25B62A70-9E8F-487B-8C65-D643038BD02C}" srcOrd="0" destOrd="0" presId="urn:microsoft.com/office/officeart/2008/layout/LinedList"/>
    <dgm:cxn modelId="{F5B2B461-F16F-472B-AD75-A1D95BADB468}" srcId="{B77F70F7-77B6-42A7-9B1F-F5EA850DE898}" destId="{21868243-0F0B-445D-86F7-8657EC7555A5}" srcOrd="7" destOrd="0" parTransId="{A714EF38-D5CA-404E-8139-066FD66FD95E}" sibTransId="{B2D8E012-13A4-4119-BEFC-5C2AC2C4ECC4}"/>
    <dgm:cxn modelId="{0E764B65-D535-4BEB-A0C6-3FC5CEB025F5}" type="presOf" srcId="{21868243-0F0B-445D-86F7-8657EC7555A5}" destId="{C827109D-62F2-484B-8EB0-807DDEC3D59C}" srcOrd="0" destOrd="0" presId="urn:microsoft.com/office/officeart/2008/layout/LinedList"/>
    <dgm:cxn modelId="{BAA9CF4B-768D-46CB-898C-31DABE82F67E}" srcId="{B77F70F7-77B6-42A7-9B1F-F5EA850DE898}" destId="{C24A46AA-3937-46C6-ADA9-E2C5FC09249F}" srcOrd="4" destOrd="0" parTransId="{3E0E3195-3AD0-432E-9AC0-7924156C279D}" sibTransId="{B56CB500-B3B9-4BF0-A3AB-DF77AEB66513}"/>
    <dgm:cxn modelId="{8CCDAC5A-5A86-462B-9659-6CE7D558236F}" type="presOf" srcId="{C24A46AA-3937-46C6-ADA9-E2C5FC09249F}" destId="{C3F099F6-4962-4A24-9C1A-2B9EE2776AB5}" srcOrd="0" destOrd="0" presId="urn:microsoft.com/office/officeart/2008/layout/LinedList"/>
    <dgm:cxn modelId="{D375CC5A-6D40-45EB-9A48-F55C0A62419E}" type="presOf" srcId="{7FC31DF4-6359-4792-80F7-80D488023C93}" destId="{F8A157DA-CFD0-480A-8289-6AE1FA5238BC}" srcOrd="0" destOrd="0" presId="urn:microsoft.com/office/officeart/2008/layout/LinedList"/>
    <dgm:cxn modelId="{0E2AB87D-E02D-4C9D-B48C-47BA9C12792E}" srcId="{B77F70F7-77B6-42A7-9B1F-F5EA850DE898}" destId="{55B38099-9F37-402A-97F6-45818F090AFD}" srcOrd="5" destOrd="0" parTransId="{911C6CA5-1536-445A-B2B9-885522B79225}" sibTransId="{5E30DC58-87C4-4137-9462-E5415FB596F1}"/>
    <dgm:cxn modelId="{FD434F89-C8AC-4123-AFC4-A4AAAFF378DE}" type="presOf" srcId="{51FC5CA7-8BE0-42CD-9FC6-DF4FD65186B7}" destId="{78862436-0AAF-4AE9-AD44-46EFB21D4F8D}" srcOrd="0" destOrd="0" presId="urn:microsoft.com/office/officeart/2008/layout/LinedList"/>
    <dgm:cxn modelId="{6F61EDAD-C93A-4BB6-B19D-ACC24CC0B9D0}" srcId="{B77F70F7-77B6-42A7-9B1F-F5EA850DE898}" destId="{DFC2E9EB-FFA4-4015-96E5-3361730AAE12}" srcOrd="2" destOrd="0" parTransId="{2FF362BF-133E-46FB-B087-D62701F533D5}" sibTransId="{5D518243-F1F5-4E8B-B58C-15E40A4E2F0A}"/>
    <dgm:cxn modelId="{4EFCCAB7-35A5-4505-8317-43192374AC10}" type="presOf" srcId="{A6E31E39-037F-4516-902F-B86A60EE226B}" destId="{94397070-1A5B-4CAF-925B-C09C5A6F4043}" srcOrd="0" destOrd="0" presId="urn:microsoft.com/office/officeart/2008/layout/LinedList"/>
    <dgm:cxn modelId="{4BFD07B8-1C8E-4A06-BB96-7B7016EAD5D6}" type="presOf" srcId="{DFC2E9EB-FFA4-4015-96E5-3361730AAE12}" destId="{6B1AE70C-030E-4C50-B4E0-FCDA735BF9C3}" srcOrd="0" destOrd="0" presId="urn:microsoft.com/office/officeart/2008/layout/LinedList"/>
    <dgm:cxn modelId="{5DA7E6D4-873D-4794-BA05-B90735F27884}" type="presOf" srcId="{10DFEFCA-C399-4FD1-AE6F-5D556D82B7EC}" destId="{2D74C5A5-15BC-4469-BF34-FD551C0FD795}" srcOrd="0" destOrd="0" presId="urn:microsoft.com/office/officeart/2008/layout/LinedList"/>
    <dgm:cxn modelId="{94EE4BD6-D224-4E6B-967B-602C3F2B58C4}" srcId="{B77F70F7-77B6-42A7-9B1F-F5EA850DE898}" destId="{A6E31E39-037F-4516-902F-B86A60EE226B}" srcOrd="1" destOrd="0" parTransId="{42DDB64A-164F-488D-8FA5-DE7CB0D7E229}" sibTransId="{9DD1E2D2-BAB1-48DA-9630-D1BB502E4CD7}"/>
    <dgm:cxn modelId="{01EE6AE7-9E7E-4022-9A7B-2C4948242126}" srcId="{B77F70F7-77B6-42A7-9B1F-F5EA850DE898}" destId="{10DFEFCA-C399-4FD1-AE6F-5D556D82B7EC}" srcOrd="6" destOrd="0" parTransId="{7EDCB8D3-3527-435A-8831-7F8FB48BDE26}" sibTransId="{24624328-3658-4CF1-8084-23B340B84068}"/>
    <dgm:cxn modelId="{7640D9F3-3676-438A-A12A-FCB2F2CD05F6}" type="presOf" srcId="{B77F70F7-77B6-42A7-9B1F-F5EA850DE898}" destId="{16332F34-5051-4BAC-8B3D-2F605DACD3D7}" srcOrd="0" destOrd="0" presId="urn:microsoft.com/office/officeart/2008/layout/LinedList"/>
    <dgm:cxn modelId="{746176F9-0696-4F38-9B43-206CB97F7B4D}" srcId="{B77F70F7-77B6-42A7-9B1F-F5EA850DE898}" destId="{7FC31DF4-6359-4792-80F7-80D488023C93}" srcOrd="0" destOrd="0" parTransId="{4F805C77-9C4B-422A-A97D-1E5FADA56630}" sibTransId="{4E33DA92-E252-4024-B6AD-B8FE24B769C0}"/>
    <dgm:cxn modelId="{553C937C-0F4E-43F2-BF4F-2250E2885BB0}" type="presParOf" srcId="{16332F34-5051-4BAC-8B3D-2F605DACD3D7}" destId="{1A579F8F-58AD-4DF0-84EE-1FCE77A40971}" srcOrd="0" destOrd="0" presId="urn:microsoft.com/office/officeart/2008/layout/LinedList"/>
    <dgm:cxn modelId="{14D94094-D9EF-4ACD-82A6-3C882171A3FD}" type="presParOf" srcId="{16332F34-5051-4BAC-8B3D-2F605DACD3D7}" destId="{E512B33C-5207-4861-AE8C-1CBD4715E31A}" srcOrd="1" destOrd="0" presId="urn:microsoft.com/office/officeart/2008/layout/LinedList"/>
    <dgm:cxn modelId="{30DF0DEB-3729-4BFC-B2A1-A8787B1A736D}" type="presParOf" srcId="{E512B33C-5207-4861-AE8C-1CBD4715E31A}" destId="{F8A157DA-CFD0-480A-8289-6AE1FA5238BC}" srcOrd="0" destOrd="0" presId="urn:microsoft.com/office/officeart/2008/layout/LinedList"/>
    <dgm:cxn modelId="{930E1BEB-4F7E-4188-8594-0BAF0A2B0AFC}" type="presParOf" srcId="{E512B33C-5207-4861-AE8C-1CBD4715E31A}" destId="{C690BD95-EBEB-4FE6-BAF3-6123C27C2618}" srcOrd="1" destOrd="0" presId="urn:microsoft.com/office/officeart/2008/layout/LinedList"/>
    <dgm:cxn modelId="{35A2B5A0-A3DA-4083-BCFF-664B3EF37408}" type="presParOf" srcId="{16332F34-5051-4BAC-8B3D-2F605DACD3D7}" destId="{45CC9CA3-A536-47EC-995F-6EE7E0302AA2}" srcOrd="2" destOrd="0" presId="urn:microsoft.com/office/officeart/2008/layout/LinedList"/>
    <dgm:cxn modelId="{F32F41E3-E8E3-47B4-BB57-93B99C4F5E69}" type="presParOf" srcId="{16332F34-5051-4BAC-8B3D-2F605DACD3D7}" destId="{7FAFF85F-8BF6-4349-8A45-D5773B509FB0}" srcOrd="3" destOrd="0" presId="urn:microsoft.com/office/officeart/2008/layout/LinedList"/>
    <dgm:cxn modelId="{E693399F-6924-4C23-B78B-E3D1A5A883C7}" type="presParOf" srcId="{7FAFF85F-8BF6-4349-8A45-D5773B509FB0}" destId="{94397070-1A5B-4CAF-925B-C09C5A6F4043}" srcOrd="0" destOrd="0" presId="urn:microsoft.com/office/officeart/2008/layout/LinedList"/>
    <dgm:cxn modelId="{1C2AAD33-0628-4204-8257-ED9F764BD162}" type="presParOf" srcId="{7FAFF85F-8BF6-4349-8A45-D5773B509FB0}" destId="{B4903629-C71A-45D0-81E5-DB3E3FCEEC67}" srcOrd="1" destOrd="0" presId="urn:microsoft.com/office/officeart/2008/layout/LinedList"/>
    <dgm:cxn modelId="{6BD3757E-8C78-40DB-A2A8-9408DF1AAE33}" type="presParOf" srcId="{16332F34-5051-4BAC-8B3D-2F605DACD3D7}" destId="{C27EE164-97E1-4CCF-96EA-2B723AD20EB7}" srcOrd="4" destOrd="0" presId="urn:microsoft.com/office/officeart/2008/layout/LinedList"/>
    <dgm:cxn modelId="{1557D4B9-2B5A-4D8A-8529-9BE25E9C6D40}" type="presParOf" srcId="{16332F34-5051-4BAC-8B3D-2F605DACD3D7}" destId="{A9C7A65F-B6CC-4EBC-B6B4-9D93945493E7}" srcOrd="5" destOrd="0" presId="urn:microsoft.com/office/officeart/2008/layout/LinedList"/>
    <dgm:cxn modelId="{788D8A5E-89FA-49AF-B65E-79BA31D7AE29}" type="presParOf" srcId="{A9C7A65F-B6CC-4EBC-B6B4-9D93945493E7}" destId="{6B1AE70C-030E-4C50-B4E0-FCDA735BF9C3}" srcOrd="0" destOrd="0" presId="urn:microsoft.com/office/officeart/2008/layout/LinedList"/>
    <dgm:cxn modelId="{6FDF73E6-E4C6-4465-9D33-3369FFA45FB0}" type="presParOf" srcId="{A9C7A65F-B6CC-4EBC-B6B4-9D93945493E7}" destId="{3A8E41F8-37D1-4492-9B60-EE643039E0DF}" srcOrd="1" destOrd="0" presId="urn:microsoft.com/office/officeart/2008/layout/LinedList"/>
    <dgm:cxn modelId="{359DEA71-0601-4A45-9133-52242E1AF11E}" type="presParOf" srcId="{16332F34-5051-4BAC-8B3D-2F605DACD3D7}" destId="{25E4E43B-D21A-4470-8754-29898B27E193}" srcOrd="6" destOrd="0" presId="urn:microsoft.com/office/officeart/2008/layout/LinedList"/>
    <dgm:cxn modelId="{CFBABDC1-0629-498F-86B7-2E381F786749}" type="presParOf" srcId="{16332F34-5051-4BAC-8B3D-2F605DACD3D7}" destId="{58BA3F42-8D51-4333-9F22-CD5F857E56C3}" srcOrd="7" destOrd="0" presId="urn:microsoft.com/office/officeart/2008/layout/LinedList"/>
    <dgm:cxn modelId="{22973946-384F-4456-9CCD-62C6A1F947AB}" type="presParOf" srcId="{58BA3F42-8D51-4333-9F22-CD5F857E56C3}" destId="{78862436-0AAF-4AE9-AD44-46EFB21D4F8D}" srcOrd="0" destOrd="0" presId="urn:microsoft.com/office/officeart/2008/layout/LinedList"/>
    <dgm:cxn modelId="{5D4E5B66-162F-41C5-A0F4-8E0026721D21}" type="presParOf" srcId="{58BA3F42-8D51-4333-9F22-CD5F857E56C3}" destId="{29925885-DA56-4EDC-BD3B-CBC814D2FF2C}" srcOrd="1" destOrd="0" presId="urn:microsoft.com/office/officeart/2008/layout/LinedList"/>
    <dgm:cxn modelId="{07904A92-14D1-4508-9A4D-224FD9467AF7}" type="presParOf" srcId="{16332F34-5051-4BAC-8B3D-2F605DACD3D7}" destId="{91F8D56E-35C7-443F-B49F-76B86905E82E}" srcOrd="8" destOrd="0" presId="urn:microsoft.com/office/officeart/2008/layout/LinedList"/>
    <dgm:cxn modelId="{C2B539AC-D4EF-42A3-A132-87087984DA88}" type="presParOf" srcId="{16332F34-5051-4BAC-8B3D-2F605DACD3D7}" destId="{9E138402-0F19-4486-8DDF-CD8EE202ED2B}" srcOrd="9" destOrd="0" presId="urn:microsoft.com/office/officeart/2008/layout/LinedList"/>
    <dgm:cxn modelId="{739420AF-D3A8-4ABC-8BD0-7677DB7489F7}" type="presParOf" srcId="{9E138402-0F19-4486-8DDF-CD8EE202ED2B}" destId="{C3F099F6-4962-4A24-9C1A-2B9EE2776AB5}" srcOrd="0" destOrd="0" presId="urn:microsoft.com/office/officeart/2008/layout/LinedList"/>
    <dgm:cxn modelId="{25371486-4FEA-4E32-8A46-AF7D78E94D24}" type="presParOf" srcId="{9E138402-0F19-4486-8DDF-CD8EE202ED2B}" destId="{9F0B71CE-C56E-47BB-BF5F-FF3AE8767986}" srcOrd="1" destOrd="0" presId="urn:microsoft.com/office/officeart/2008/layout/LinedList"/>
    <dgm:cxn modelId="{E1436D02-0404-44B7-AB55-2926E9A08DCD}" type="presParOf" srcId="{16332F34-5051-4BAC-8B3D-2F605DACD3D7}" destId="{EEBE582C-9F84-4F40-ACD0-A9A97DDCC8B8}" srcOrd="10" destOrd="0" presId="urn:microsoft.com/office/officeart/2008/layout/LinedList"/>
    <dgm:cxn modelId="{3D57BFBF-CACB-47A7-8D6E-846108E87037}" type="presParOf" srcId="{16332F34-5051-4BAC-8B3D-2F605DACD3D7}" destId="{7898D7CF-774D-4F35-8728-6F889B584B80}" srcOrd="11" destOrd="0" presId="urn:microsoft.com/office/officeart/2008/layout/LinedList"/>
    <dgm:cxn modelId="{F0899973-837C-401C-8365-719F0E7DDEE9}" type="presParOf" srcId="{7898D7CF-774D-4F35-8728-6F889B584B80}" destId="{25B62A70-9E8F-487B-8C65-D643038BD02C}" srcOrd="0" destOrd="0" presId="urn:microsoft.com/office/officeart/2008/layout/LinedList"/>
    <dgm:cxn modelId="{5674E441-88D3-418A-A634-EF8D4F890A06}" type="presParOf" srcId="{7898D7CF-774D-4F35-8728-6F889B584B80}" destId="{A785C469-8A7C-4284-960A-377B5667E351}" srcOrd="1" destOrd="0" presId="urn:microsoft.com/office/officeart/2008/layout/LinedList"/>
    <dgm:cxn modelId="{ACDCEEF3-273A-4F22-B7BD-687313DD37E9}" type="presParOf" srcId="{16332F34-5051-4BAC-8B3D-2F605DACD3D7}" destId="{66886AD7-DF50-45C6-8751-6F826A6C1E04}" srcOrd="12" destOrd="0" presId="urn:microsoft.com/office/officeart/2008/layout/LinedList"/>
    <dgm:cxn modelId="{F01015F0-ED58-4EE7-8CD2-05B9D7BC050C}" type="presParOf" srcId="{16332F34-5051-4BAC-8B3D-2F605DACD3D7}" destId="{68D83CF3-21BE-4159-92BD-E036CFDFCC96}" srcOrd="13" destOrd="0" presId="urn:microsoft.com/office/officeart/2008/layout/LinedList"/>
    <dgm:cxn modelId="{17458279-AA4D-4099-A35E-FAF2239608A9}" type="presParOf" srcId="{68D83CF3-21BE-4159-92BD-E036CFDFCC96}" destId="{2D74C5A5-15BC-4469-BF34-FD551C0FD795}" srcOrd="0" destOrd="0" presId="urn:microsoft.com/office/officeart/2008/layout/LinedList"/>
    <dgm:cxn modelId="{4D90CF50-79C3-4CB5-86BD-186844E4AF8C}" type="presParOf" srcId="{68D83CF3-21BE-4159-92BD-E036CFDFCC96}" destId="{9EBAD342-893D-471E-A84D-CAAE1E1D0E74}" srcOrd="1" destOrd="0" presId="urn:microsoft.com/office/officeart/2008/layout/LinedList"/>
    <dgm:cxn modelId="{CC8944C3-635F-4F7D-9B10-E7853A52F04E}" type="presParOf" srcId="{16332F34-5051-4BAC-8B3D-2F605DACD3D7}" destId="{D774A6EE-DDCD-4690-8490-9BD6A1D96FDA}" srcOrd="14" destOrd="0" presId="urn:microsoft.com/office/officeart/2008/layout/LinedList"/>
    <dgm:cxn modelId="{041FCC79-5689-4B2C-826A-40E39663C01D}" type="presParOf" srcId="{16332F34-5051-4BAC-8B3D-2F605DACD3D7}" destId="{0D62EACD-6269-4310-AE53-5814484593B4}" srcOrd="15" destOrd="0" presId="urn:microsoft.com/office/officeart/2008/layout/LinedList"/>
    <dgm:cxn modelId="{E58C181B-77AA-4E81-88DF-32CDC68432B0}" type="presParOf" srcId="{0D62EACD-6269-4310-AE53-5814484593B4}" destId="{C827109D-62F2-484B-8EB0-807DDEC3D59C}" srcOrd="0" destOrd="0" presId="urn:microsoft.com/office/officeart/2008/layout/LinedList"/>
    <dgm:cxn modelId="{83527886-9BA5-4B07-8BEF-89660D8A02BF}" type="presParOf" srcId="{0D62EACD-6269-4310-AE53-5814484593B4}" destId="{01EB8E8C-713A-46FB-BC12-9689781140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A65E4-14F1-4204-887B-2E70A488C1F0}">
      <dsp:nvSpPr>
        <dsp:cNvPr id="0" name=""/>
        <dsp:cNvSpPr/>
      </dsp:nvSpPr>
      <dsp:spPr>
        <a:xfrm>
          <a:off x="1044" y="818305"/>
          <a:ext cx="3665796" cy="23277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935FA-0642-4D3C-B6C8-A3C7B872A67F}">
      <dsp:nvSpPr>
        <dsp:cNvPr id="0" name=""/>
        <dsp:cNvSpPr/>
      </dsp:nvSpPr>
      <dsp:spPr>
        <a:xfrm>
          <a:off x="408355" y="1205251"/>
          <a:ext cx="3665796" cy="2327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An initial search for the topic may retrieve no hits, or many may be irrelevant, or the volume may be overwhelming</a:t>
          </a:r>
          <a:endParaRPr lang="en-US" sz="2600" kern="1200"/>
        </a:p>
      </dsp:txBody>
      <dsp:txXfrm>
        <a:off x="476533" y="1273429"/>
        <a:ext cx="3529440" cy="2191425"/>
      </dsp:txXfrm>
    </dsp:sp>
    <dsp:sp modelId="{A1A89C4F-0E4B-4BEB-9EF8-11B3CA71FD7B}">
      <dsp:nvSpPr>
        <dsp:cNvPr id="0" name=""/>
        <dsp:cNvSpPr/>
      </dsp:nvSpPr>
      <dsp:spPr>
        <a:xfrm>
          <a:off x="4481462" y="818305"/>
          <a:ext cx="3665796" cy="23277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0A583-8178-448C-8DDE-076515EBCDA7}">
      <dsp:nvSpPr>
        <dsp:cNvPr id="0" name=""/>
        <dsp:cNvSpPr/>
      </dsp:nvSpPr>
      <dsp:spPr>
        <a:xfrm>
          <a:off x="4888773" y="1205251"/>
          <a:ext cx="3665796" cy="2327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Many academic search tools work best if </a:t>
          </a:r>
          <a:r>
            <a:rPr lang="en-GB" sz="2600" i="1" kern="1200"/>
            <a:t>break your topic down into key words and short phrases</a:t>
          </a:r>
          <a:endParaRPr lang="en-US" sz="2600" kern="1200"/>
        </a:p>
      </dsp:txBody>
      <dsp:txXfrm>
        <a:off x="4956951" y="1273429"/>
        <a:ext cx="3529440" cy="2191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79F8F-58AD-4DF0-84EE-1FCE77A40971}">
      <dsp:nvSpPr>
        <dsp:cNvPr id="0" name=""/>
        <dsp:cNvSpPr/>
      </dsp:nvSpPr>
      <dsp:spPr>
        <a:xfrm>
          <a:off x="0" y="0"/>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157DA-CFD0-480A-8289-6AE1FA5238BC}">
      <dsp:nvSpPr>
        <dsp:cNvPr id="0" name=""/>
        <dsp:cNvSpPr/>
      </dsp:nvSpPr>
      <dsp:spPr>
        <a:xfrm>
          <a:off x="0" y="0"/>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Searches widely for published academic literature</a:t>
          </a:r>
          <a:endParaRPr lang="en-US" sz="2100" kern="1200" dirty="0"/>
        </a:p>
      </dsp:txBody>
      <dsp:txXfrm>
        <a:off x="0" y="0"/>
        <a:ext cx="8407893" cy="582782"/>
      </dsp:txXfrm>
    </dsp:sp>
    <dsp:sp modelId="{45CC9CA3-A536-47EC-995F-6EE7E0302AA2}">
      <dsp:nvSpPr>
        <dsp:cNvPr id="0" name=""/>
        <dsp:cNvSpPr/>
      </dsp:nvSpPr>
      <dsp:spPr>
        <a:xfrm>
          <a:off x="0" y="582782"/>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97070-1A5B-4CAF-925B-C09C5A6F4043}">
      <dsp:nvSpPr>
        <dsp:cNvPr id="0" name=""/>
        <dsp:cNvSpPr/>
      </dsp:nvSpPr>
      <dsp:spPr>
        <a:xfrm>
          <a:off x="0" y="582782"/>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Sophisticated search options, multiple refine options</a:t>
          </a:r>
          <a:endParaRPr lang="en-US" sz="2100" kern="1200" dirty="0"/>
        </a:p>
      </dsp:txBody>
      <dsp:txXfrm>
        <a:off x="0" y="582782"/>
        <a:ext cx="8407893" cy="582782"/>
      </dsp:txXfrm>
    </dsp:sp>
    <dsp:sp modelId="{C27EE164-97E1-4CCF-96EA-2B723AD20EB7}">
      <dsp:nvSpPr>
        <dsp:cNvPr id="0" name=""/>
        <dsp:cNvSpPr/>
      </dsp:nvSpPr>
      <dsp:spPr>
        <a:xfrm>
          <a:off x="0" y="1165564"/>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AE70C-030E-4C50-B4E0-FCDA735BF9C3}">
      <dsp:nvSpPr>
        <dsp:cNvPr id="0" name=""/>
        <dsp:cNvSpPr/>
      </dsp:nvSpPr>
      <dsp:spPr>
        <a:xfrm>
          <a:off x="0" y="1165564"/>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Mainly journal articles</a:t>
          </a:r>
          <a:endParaRPr lang="en-US" sz="2100" kern="1200" dirty="0"/>
        </a:p>
      </dsp:txBody>
      <dsp:txXfrm>
        <a:off x="0" y="1165564"/>
        <a:ext cx="8407893" cy="582782"/>
      </dsp:txXfrm>
    </dsp:sp>
    <dsp:sp modelId="{25E4E43B-D21A-4470-8754-29898B27E193}">
      <dsp:nvSpPr>
        <dsp:cNvPr id="0" name=""/>
        <dsp:cNvSpPr/>
      </dsp:nvSpPr>
      <dsp:spPr>
        <a:xfrm>
          <a:off x="0" y="1748346"/>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62436-0AAF-4AE9-AD44-46EFB21D4F8D}">
      <dsp:nvSpPr>
        <dsp:cNvPr id="0" name=""/>
        <dsp:cNvSpPr/>
      </dsp:nvSpPr>
      <dsp:spPr>
        <a:xfrm>
          <a:off x="0" y="1748346"/>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Multidisciplinary</a:t>
          </a:r>
          <a:endParaRPr lang="en-US" sz="2100" kern="1200" dirty="0"/>
        </a:p>
      </dsp:txBody>
      <dsp:txXfrm>
        <a:off x="0" y="1748346"/>
        <a:ext cx="8407893" cy="582782"/>
      </dsp:txXfrm>
    </dsp:sp>
    <dsp:sp modelId="{91F8D56E-35C7-443F-B49F-76B86905E82E}">
      <dsp:nvSpPr>
        <dsp:cNvPr id="0" name=""/>
        <dsp:cNvSpPr/>
      </dsp:nvSpPr>
      <dsp:spPr>
        <a:xfrm>
          <a:off x="0" y="2331128"/>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F099F6-4962-4A24-9C1A-2B9EE2776AB5}">
      <dsp:nvSpPr>
        <dsp:cNvPr id="0" name=""/>
        <dsp:cNvSpPr/>
      </dsp:nvSpPr>
      <dsp:spPr>
        <a:xfrm>
          <a:off x="0" y="2331129"/>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Use ‘check for full text’ buttons to see if Cardiff has the journal article</a:t>
          </a:r>
          <a:endParaRPr lang="en-US" sz="2100" kern="1200" dirty="0"/>
        </a:p>
      </dsp:txBody>
      <dsp:txXfrm>
        <a:off x="0" y="2331129"/>
        <a:ext cx="8407893" cy="582782"/>
      </dsp:txXfrm>
    </dsp:sp>
    <dsp:sp modelId="{EEBE582C-9F84-4F40-ACD0-A9A97DDCC8B8}">
      <dsp:nvSpPr>
        <dsp:cNvPr id="0" name=""/>
        <dsp:cNvSpPr/>
      </dsp:nvSpPr>
      <dsp:spPr>
        <a:xfrm>
          <a:off x="0" y="2913911"/>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62A70-9E8F-487B-8C65-D643038BD02C}">
      <dsp:nvSpPr>
        <dsp:cNvPr id="0" name=""/>
        <dsp:cNvSpPr/>
      </dsp:nvSpPr>
      <dsp:spPr>
        <a:xfrm>
          <a:off x="0" y="2913911"/>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Ability to track citations</a:t>
          </a:r>
          <a:endParaRPr lang="en-US" sz="2100" kern="1200" dirty="0"/>
        </a:p>
      </dsp:txBody>
      <dsp:txXfrm>
        <a:off x="0" y="2913911"/>
        <a:ext cx="8407893" cy="582782"/>
      </dsp:txXfrm>
    </dsp:sp>
    <dsp:sp modelId="{66886AD7-DF50-45C6-8751-6F826A6C1E04}">
      <dsp:nvSpPr>
        <dsp:cNvPr id="0" name=""/>
        <dsp:cNvSpPr/>
      </dsp:nvSpPr>
      <dsp:spPr>
        <a:xfrm>
          <a:off x="0" y="3496693"/>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4C5A5-15BC-4469-BF34-FD551C0FD795}">
      <dsp:nvSpPr>
        <dsp:cNvPr id="0" name=""/>
        <dsp:cNvSpPr/>
      </dsp:nvSpPr>
      <dsp:spPr>
        <a:xfrm>
          <a:off x="0" y="3496693"/>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Alerting services</a:t>
          </a:r>
          <a:endParaRPr lang="en-US" sz="2100" kern="1200" dirty="0"/>
        </a:p>
      </dsp:txBody>
      <dsp:txXfrm>
        <a:off x="0" y="3496693"/>
        <a:ext cx="8407893" cy="582782"/>
      </dsp:txXfrm>
    </dsp:sp>
    <dsp:sp modelId="{D774A6EE-DDCD-4690-8490-9BD6A1D96FDA}">
      <dsp:nvSpPr>
        <dsp:cNvPr id="0" name=""/>
        <dsp:cNvSpPr/>
      </dsp:nvSpPr>
      <dsp:spPr>
        <a:xfrm>
          <a:off x="0" y="4079475"/>
          <a:ext cx="84078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7109D-62F2-484B-8EB0-807DDEC3D59C}">
      <dsp:nvSpPr>
        <dsp:cNvPr id="0" name=""/>
        <dsp:cNvSpPr/>
      </dsp:nvSpPr>
      <dsp:spPr>
        <a:xfrm>
          <a:off x="0" y="4079475"/>
          <a:ext cx="8407893" cy="58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Smart tools to track, </a:t>
          </a:r>
          <a:r>
            <a:rPr lang="en-US" sz="2100" kern="1200" dirty="0" err="1"/>
            <a:t>analyse</a:t>
          </a:r>
          <a:r>
            <a:rPr lang="en-US" sz="2100" kern="1200" dirty="0"/>
            <a:t> and visualize research</a:t>
          </a:r>
        </a:p>
      </dsp:txBody>
      <dsp:txXfrm>
        <a:off x="0" y="4079475"/>
        <a:ext cx="8407893" cy="582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493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360" y="4417799"/>
            <a:ext cx="5047101" cy="3922801"/>
          </a:xfrm>
          <a:prstGeom prst="rect">
            <a:avLst/>
          </a:prstGeom>
          <a:noFill/>
          <a:ln w="9525">
            <a:noFill/>
            <a:miter lim="800000"/>
            <a:headEnd/>
            <a:tailEnd/>
          </a:ln>
          <a:effectLst/>
        </p:spPr>
        <p:txBody>
          <a:bodyPr vert="horz" wrap="square" lIns="87634" tIns="43048" rIns="87634" bIns="4304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2531" name="Rectangle 3"/>
          <p:cNvSpPr>
            <a:spLocks noGrp="1" noRot="1" noChangeAspect="1" noChangeArrowheads="1" noTextEdit="1"/>
          </p:cNvSpPr>
          <p:nvPr>
            <p:ph type="sldImg" idx="2"/>
          </p:nvPr>
        </p:nvSpPr>
        <p:spPr bwMode="auto">
          <a:xfrm>
            <a:off x="1271588" y="812800"/>
            <a:ext cx="4340225" cy="3254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605486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Arial" charset="0"/>
            </a:endParaRPr>
          </a:p>
        </p:txBody>
      </p:sp>
      <p:sp>
        <p:nvSpPr>
          <p:cNvPr id="4" name="Slide Number Placeholder 3"/>
          <p:cNvSpPr>
            <a:spLocks noGrp="1"/>
          </p:cNvSpPr>
          <p:nvPr>
            <p:ph type="sldNum" sz="quarter" idx="10"/>
          </p:nvPr>
        </p:nvSpPr>
        <p:spPr>
          <a:xfrm>
            <a:off x="3659426" y="8565630"/>
            <a:ext cx="2799527" cy="450906"/>
          </a:xfrm>
          <a:prstGeom prst="rect">
            <a:avLst/>
          </a:prstGeom>
        </p:spPr>
        <p:txBody>
          <a:bodyPr lIns="85314" tIns="42657" rIns="85314" bIns="42657"/>
          <a:lstStyle/>
          <a:p>
            <a:pPr>
              <a:defRPr/>
            </a:pPr>
            <a:fld id="{19B9C677-B37F-4634-93B9-1C8EFA22CAA1}" type="slidenum">
              <a:rPr lang="en-GB" smtClean="0"/>
              <a:pPr>
                <a:defRPr/>
              </a:pPr>
              <a:t>1</a:t>
            </a:fld>
            <a:endParaRPr lang="en-GB"/>
          </a:p>
        </p:txBody>
      </p:sp>
    </p:spTree>
    <p:extLst>
      <p:ext uri="{BB962C8B-B14F-4D97-AF65-F5344CB8AC3E}">
        <p14:creationId xmlns:p14="http://schemas.microsoft.com/office/powerpoint/2010/main" val="1807806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1185" eaLnBrk="1" fontAlgn="auto" hangingPunct="1">
              <a:spcBef>
                <a:spcPts val="0"/>
              </a:spcBef>
              <a:spcAft>
                <a:spcPts val="0"/>
              </a:spcAft>
              <a:defRPr/>
            </a:pPr>
            <a:r>
              <a:rPr lang="en-GB" dirty="0"/>
              <a:t>So you are all now very familiar with using </a:t>
            </a:r>
            <a:r>
              <a:rPr lang="en-GB" dirty="0" err="1"/>
              <a:t>LibarySearch</a:t>
            </a:r>
            <a:r>
              <a:rPr lang="en-GB" dirty="0"/>
              <a:t> and we would still recommend this as a good starting point for your dissertation or critical translation research.  But it’s important to remember that </a:t>
            </a:r>
            <a:r>
              <a:rPr lang="en-GB" dirty="0" err="1"/>
              <a:t>LibrarySearch</a:t>
            </a:r>
            <a:r>
              <a:rPr lang="en-GB" dirty="0"/>
              <a:t> is limited to searching what we have in our collections – either print or online.  It won’t search the contents of journals we don’t have online.</a:t>
            </a:r>
          </a:p>
          <a:p>
            <a:pPr defTabSz="891185" eaLnBrk="1" fontAlgn="auto" hangingPunct="1">
              <a:spcBef>
                <a:spcPts val="0"/>
              </a:spcBef>
              <a:spcAft>
                <a:spcPts val="0"/>
              </a:spcAft>
              <a:defRPr/>
            </a:pPr>
            <a:endParaRPr lang="en-GB" dirty="0"/>
          </a:p>
          <a:p>
            <a:pPr defTabSz="891185" eaLnBrk="1" fontAlgn="auto" hangingPunct="1">
              <a:spcBef>
                <a:spcPts val="0"/>
              </a:spcBef>
              <a:spcAft>
                <a:spcPts val="0"/>
              </a:spcAft>
              <a:defRPr/>
            </a:pPr>
            <a:r>
              <a:rPr lang="en-GB" dirty="0"/>
              <a:t>So for your dissertation, you’ll be keen to ensure that you have found all the main sources related to your research.  So this where bibliographic databases help.  Some of you may already be familiar with resources such as JSTOR for example, but there are lots more out there.  So what are bib databases and what do they do?</a:t>
            </a:r>
          </a:p>
        </p:txBody>
      </p:sp>
      <p:sp>
        <p:nvSpPr>
          <p:cNvPr id="4" name="Slide Number Placeholder 3"/>
          <p:cNvSpPr>
            <a:spLocks noGrp="1"/>
          </p:cNvSpPr>
          <p:nvPr>
            <p:ph type="sldNum" sz="quarter" idx="10"/>
          </p:nvPr>
        </p:nvSpPr>
        <p:spPr/>
        <p:txBody>
          <a:bodyPr lIns="89118" tIns="44559" rIns="89118" bIns="44559"/>
          <a:lstStyle/>
          <a:p>
            <a:fld id="{13EFF1F1-65E6-47C3-BC38-BD84375B3C56}" type="slidenum">
              <a:rPr lang="en-GB" smtClean="0"/>
              <a:t>26</a:t>
            </a:fld>
            <a:endParaRPr lang="en-GB"/>
          </a:p>
        </p:txBody>
      </p:sp>
    </p:spTree>
    <p:extLst>
      <p:ext uri="{BB962C8B-B14F-4D97-AF65-F5344CB8AC3E}">
        <p14:creationId xmlns:p14="http://schemas.microsoft.com/office/powerpoint/2010/main" val="113745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latin typeface="+mn-lt"/>
              </a:rPr>
              <a:t>Limits results to items in PDF format with a list of references</a:t>
            </a:r>
          </a:p>
          <a:p>
            <a:pPr algn="l"/>
            <a:endParaRPr lang="en-GB" dirty="0">
              <a:latin typeface="+mn-lt"/>
            </a:endParaRPr>
          </a:p>
          <a:p>
            <a:pPr algn="l"/>
            <a:r>
              <a:rPr lang="en-GB" dirty="0">
                <a:solidFill>
                  <a:srgbClr val="990033"/>
                </a:solidFill>
                <a:latin typeface="+mn-lt"/>
              </a:rPr>
              <a:t>Set up Google Scholar to find CU full text</a:t>
            </a:r>
          </a:p>
          <a:p>
            <a:pPr algn="l"/>
            <a:r>
              <a:rPr lang="en-GB" dirty="0">
                <a:solidFill>
                  <a:schemeClr val="accent2">
                    <a:lumMod val="60000"/>
                    <a:lumOff val="40000"/>
                  </a:schemeClr>
                </a:solidFill>
                <a:latin typeface="+mn-lt"/>
              </a:rPr>
              <a:t>Full Text @ Cardiff </a:t>
            </a:r>
            <a:r>
              <a:rPr lang="en-GB" dirty="0">
                <a:solidFill>
                  <a:srgbClr val="990033"/>
                </a:solidFill>
                <a:latin typeface="+mn-lt"/>
              </a:rPr>
              <a:t>links from own laptop via Settings – Library links</a:t>
            </a:r>
          </a:p>
          <a:p>
            <a:pPr algn="l"/>
            <a:r>
              <a:rPr lang="en-GB" dirty="0">
                <a:solidFill>
                  <a:schemeClr val="accent2">
                    <a:lumMod val="60000"/>
                    <a:lumOff val="40000"/>
                  </a:schemeClr>
                </a:solidFill>
                <a:latin typeface="+mn-lt"/>
                <a:cs typeface="Arial" panose="020B0604020202020204" pitchFamily="34" charset="0"/>
              </a:rPr>
              <a:t>[PDF] arxiv.org </a:t>
            </a:r>
            <a:r>
              <a:rPr lang="en-GB" dirty="0">
                <a:latin typeface="+mn-lt"/>
                <a:cs typeface="Arial" panose="020B0604020202020204" pitchFamily="34" charset="0"/>
              </a:rPr>
              <a:t>links also appear – open access</a:t>
            </a:r>
          </a:p>
          <a:p>
            <a:pPr algn="l"/>
            <a:endParaRPr lang="en-GB" dirty="0">
              <a:latin typeface="+mn-lt"/>
            </a:endParaRPr>
          </a:p>
          <a:p>
            <a:pPr algn="l"/>
            <a:r>
              <a:rPr lang="en-GB" dirty="0">
                <a:latin typeface="+mn-lt"/>
              </a:rPr>
              <a:t>Less curated &amp; less sophisticated than a database like Scopus, but simple to use &amp; effective</a:t>
            </a:r>
            <a:endParaRPr lang="en-GB" dirty="0"/>
          </a:p>
        </p:txBody>
      </p:sp>
    </p:spTree>
    <p:extLst>
      <p:ext uri="{BB962C8B-B14F-4D97-AF65-F5344CB8AC3E}">
        <p14:creationId xmlns:p14="http://schemas.microsoft.com/office/powerpoint/2010/main" val="335600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latin typeface="+mn-lt"/>
              </a:rPr>
              <a:t>Limits results to items in PDF format with a list of references</a:t>
            </a:r>
          </a:p>
          <a:p>
            <a:pPr algn="l"/>
            <a:endParaRPr lang="en-GB" dirty="0">
              <a:latin typeface="+mn-lt"/>
            </a:endParaRPr>
          </a:p>
          <a:p>
            <a:pPr algn="l"/>
            <a:r>
              <a:rPr lang="en-GB" dirty="0">
                <a:solidFill>
                  <a:srgbClr val="990033"/>
                </a:solidFill>
                <a:latin typeface="+mn-lt"/>
              </a:rPr>
              <a:t>Set up Google Scholar to find CU full text</a:t>
            </a:r>
          </a:p>
          <a:p>
            <a:pPr algn="l"/>
            <a:r>
              <a:rPr lang="en-GB" dirty="0">
                <a:solidFill>
                  <a:schemeClr val="accent2">
                    <a:lumMod val="60000"/>
                    <a:lumOff val="40000"/>
                  </a:schemeClr>
                </a:solidFill>
                <a:latin typeface="+mn-lt"/>
              </a:rPr>
              <a:t>Full Text @ Cardiff </a:t>
            </a:r>
            <a:r>
              <a:rPr lang="en-GB" dirty="0">
                <a:solidFill>
                  <a:srgbClr val="990033"/>
                </a:solidFill>
                <a:latin typeface="+mn-lt"/>
              </a:rPr>
              <a:t>links from own laptop via Settings – Library links</a:t>
            </a:r>
          </a:p>
          <a:p>
            <a:pPr algn="l"/>
            <a:r>
              <a:rPr lang="en-GB" dirty="0">
                <a:solidFill>
                  <a:schemeClr val="accent2">
                    <a:lumMod val="60000"/>
                    <a:lumOff val="40000"/>
                  </a:schemeClr>
                </a:solidFill>
                <a:latin typeface="+mn-lt"/>
                <a:cs typeface="Arial" panose="020B0604020202020204" pitchFamily="34" charset="0"/>
              </a:rPr>
              <a:t>[PDF] arxiv.org </a:t>
            </a:r>
            <a:r>
              <a:rPr lang="en-GB" dirty="0">
                <a:latin typeface="+mn-lt"/>
                <a:cs typeface="Arial" panose="020B0604020202020204" pitchFamily="34" charset="0"/>
              </a:rPr>
              <a:t>links also appear – open access</a:t>
            </a:r>
          </a:p>
          <a:p>
            <a:pPr algn="l"/>
            <a:endParaRPr lang="en-GB" dirty="0">
              <a:latin typeface="+mn-lt"/>
            </a:endParaRPr>
          </a:p>
          <a:p>
            <a:pPr algn="l"/>
            <a:r>
              <a:rPr lang="en-GB" dirty="0">
                <a:latin typeface="+mn-lt"/>
              </a:rPr>
              <a:t>Less curated &amp; less sophisticated than a database like Scopus, but simple to use &amp; effective</a:t>
            </a:r>
            <a:endParaRPr lang="en-GB" dirty="0"/>
          </a:p>
        </p:txBody>
      </p:sp>
    </p:spTree>
    <p:extLst>
      <p:ext uri="{BB962C8B-B14F-4D97-AF65-F5344CB8AC3E}">
        <p14:creationId xmlns:p14="http://schemas.microsoft.com/office/powerpoint/2010/main" val="80823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latin typeface="+mn-lt"/>
              </a:rPr>
              <a:t>Limits results to items in PDF format with a list of references</a:t>
            </a:r>
          </a:p>
          <a:p>
            <a:pPr algn="l"/>
            <a:endParaRPr lang="en-GB" dirty="0">
              <a:latin typeface="+mn-lt"/>
            </a:endParaRPr>
          </a:p>
          <a:p>
            <a:pPr algn="l"/>
            <a:r>
              <a:rPr lang="en-GB" dirty="0">
                <a:solidFill>
                  <a:srgbClr val="990033"/>
                </a:solidFill>
                <a:latin typeface="+mn-lt"/>
              </a:rPr>
              <a:t>Set up Google Scholar to find CU full text</a:t>
            </a:r>
          </a:p>
          <a:p>
            <a:pPr algn="l"/>
            <a:r>
              <a:rPr lang="en-GB" dirty="0">
                <a:solidFill>
                  <a:schemeClr val="accent2">
                    <a:lumMod val="60000"/>
                    <a:lumOff val="40000"/>
                  </a:schemeClr>
                </a:solidFill>
                <a:latin typeface="+mn-lt"/>
              </a:rPr>
              <a:t>Full Text @ Cardiff </a:t>
            </a:r>
            <a:r>
              <a:rPr lang="en-GB" dirty="0">
                <a:solidFill>
                  <a:srgbClr val="990033"/>
                </a:solidFill>
                <a:latin typeface="+mn-lt"/>
              </a:rPr>
              <a:t>links from own laptop via Settings – Library links</a:t>
            </a:r>
          </a:p>
          <a:p>
            <a:pPr algn="l"/>
            <a:r>
              <a:rPr lang="en-GB" dirty="0">
                <a:solidFill>
                  <a:schemeClr val="accent2">
                    <a:lumMod val="60000"/>
                    <a:lumOff val="40000"/>
                  </a:schemeClr>
                </a:solidFill>
                <a:latin typeface="+mn-lt"/>
                <a:cs typeface="Arial" panose="020B0604020202020204" pitchFamily="34" charset="0"/>
              </a:rPr>
              <a:t>[PDF] arxiv.org </a:t>
            </a:r>
            <a:r>
              <a:rPr lang="en-GB" dirty="0">
                <a:latin typeface="+mn-lt"/>
                <a:cs typeface="Arial" panose="020B0604020202020204" pitchFamily="34" charset="0"/>
              </a:rPr>
              <a:t>links also appear – open access</a:t>
            </a:r>
          </a:p>
          <a:p>
            <a:pPr algn="l"/>
            <a:endParaRPr lang="en-GB" dirty="0">
              <a:latin typeface="+mn-lt"/>
            </a:endParaRPr>
          </a:p>
          <a:p>
            <a:pPr algn="l"/>
            <a:r>
              <a:rPr lang="en-GB" dirty="0">
                <a:latin typeface="+mn-lt"/>
              </a:rPr>
              <a:t>Less curated &amp; less sophisticated than a database like Scopus, but simple to use &amp; effective</a:t>
            </a:r>
            <a:endParaRPr lang="en-GB" dirty="0"/>
          </a:p>
        </p:txBody>
      </p:sp>
    </p:spTree>
    <p:extLst>
      <p:ext uri="{BB962C8B-B14F-4D97-AF65-F5344CB8AC3E}">
        <p14:creationId xmlns:p14="http://schemas.microsoft.com/office/powerpoint/2010/main" val="409680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339"/>
              </a:spcBef>
            </a:pPr>
            <a:endParaRPr lang="en-GB" dirty="0"/>
          </a:p>
        </p:txBody>
      </p:sp>
      <p:sp>
        <p:nvSpPr>
          <p:cNvPr id="4" name="Slide Number Placeholder 3"/>
          <p:cNvSpPr>
            <a:spLocks noGrp="1"/>
          </p:cNvSpPr>
          <p:nvPr>
            <p:ph type="sldNum" sz="quarter" idx="10"/>
          </p:nvPr>
        </p:nvSpPr>
        <p:spPr>
          <a:xfrm>
            <a:off x="3972273" y="8781645"/>
            <a:ext cx="3040562" cy="462738"/>
          </a:xfrm>
          <a:prstGeom prst="rect">
            <a:avLst/>
          </a:prstGeom>
        </p:spPr>
        <p:txBody>
          <a:bodyPr lIns="89118" tIns="44559" rIns="89118" bIns="44559"/>
          <a:lstStyle/>
          <a:p>
            <a:fld id="{7D1DB240-7F19-4595-A253-7A24B315A9DE}" type="slidenum">
              <a:rPr lang="en-GB" smtClean="0"/>
              <a:pPr/>
              <a:t>37</a:t>
            </a:fld>
            <a:endParaRPr lang="en-GB"/>
          </a:p>
        </p:txBody>
      </p:sp>
    </p:spTree>
    <p:extLst>
      <p:ext uri="{BB962C8B-B14F-4D97-AF65-F5344CB8AC3E}">
        <p14:creationId xmlns:p14="http://schemas.microsoft.com/office/powerpoint/2010/main" val="2127807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lIns="89118" tIns="44559" rIns="89118" bIns="44559"/>
          <a:lstStyle/>
          <a:p>
            <a:fld id="{B66D2D4A-9A52-4A77-BAEF-3CA3CD19A31F}" type="slidenum">
              <a:rPr lang="en-GB" smtClean="0"/>
              <a:pPr/>
              <a:t>39</a:t>
            </a:fld>
            <a:endParaRPr lang="en-GB"/>
          </a:p>
        </p:txBody>
      </p:sp>
    </p:spTree>
    <p:extLst>
      <p:ext uri="{BB962C8B-B14F-4D97-AF65-F5344CB8AC3E}">
        <p14:creationId xmlns:p14="http://schemas.microsoft.com/office/powerpoint/2010/main" val="2393582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Keep track:</a:t>
            </a:r>
          </a:p>
          <a:p>
            <a:pPr lvl="1"/>
            <a:r>
              <a:rPr lang="en-GB" dirty="0"/>
              <a:t>Ensuring your search is </a:t>
            </a:r>
            <a:r>
              <a:rPr lang="en-GB" dirty="0">
                <a:solidFill>
                  <a:srgbClr val="00B050"/>
                </a:solidFill>
              </a:rPr>
              <a:t>thorough</a:t>
            </a:r>
          </a:p>
          <a:p>
            <a:pPr lvl="1"/>
            <a:r>
              <a:rPr lang="en-GB" dirty="0">
                <a:solidFill>
                  <a:srgbClr val="7030A0"/>
                </a:solidFill>
              </a:rPr>
              <a:t>Citing</a:t>
            </a:r>
            <a:r>
              <a:rPr lang="en-GB" dirty="0"/>
              <a:t> your sources</a:t>
            </a:r>
          </a:p>
          <a:p>
            <a:pPr lvl="1"/>
            <a:r>
              <a:rPr lang="en-GB" dirty="0">
                <a:solidFill>
                  <a:srgbClr val="002060"/>
                </a:solidFill>
              </a:rPr>
              <a:t>Avoiding repetition </a:t>
            </a:r>
            <a:r>
              <a:rPr lang="en-GB" dirty="0"/>
              <a:t>of tasks</a:t>
            </a:r>
          </a:p>
          <a:p>
            <a:endParaRPr lang="en-GB" dirty="0"/>
          </a:p>
          <a:p>
            <a:r>
              <a:rPr lang="en-GB" dirty="0"/>
              <a:t>Added links in LC to:</a:t>
            </a:r>
          </a:p>
          <a:p>
            <a:endParaRPr lang="en-GB" dirty="0"/>
          </a:p>
          <a:p>
            <a:r>
              <a:rPr lang="en-GB" dirty="0"/>
              <a:t>Choosing Quality Sources</a:t>
            </a:r>
          </a:p>
          <a:p>
            <a:r>
              <a:rPr lang="en-GB" dirty="0"/>
              <a:t>Reference Management pages</a:t>
            </a:r>
          </a:p>
        </p:txBody>
      </p:sp>
      <p:sp>
        <p:nvSpPr>
          <p:cNvPr id="4" name="Slide Number Placeholder 3"/>
          <p:cNvSpPr>
            <a:spLocks noGrp="1"/>
          </p:cNvSpPr>
          <p:nvPr>
            <p:ph type="sldNum" sz="quarter" idx="10"/>
          </p:nvPr>
        </p:nvSpPr>
        <p:spPr/>
        <p:txBody>
          <a:bodyPr lIns="89118" tIns="44559" rIns="89118" bIns="44559"/>
          <a:lstStyle/>
          <a:p>
            <a:fld id="{13EFF1F1-65E6-47C3-BC38-BD84375B3C56}" type="slidenum">
              <a:rPr lang="en-GB" smtClean="0"/>
              <a:t>40</a:t>
            </a:fld>
            <a:endParaRPr lang="en-GB"/>
          </a:p>
        </p:txBody>
      </p:sp>
    </p:spTree>
    <p:extLst>
      <p:ext uri="{BB962C8B-B14F-4D97-AF65-F5344CB8AC3E}">
        <p14:creationId xmlns:p14="http://schemas.microsoft.com/office/powerpoint/2010/main" val="428540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3898765" y="8829649"/>
            <a:ext cx="2981409" cy="465266"/>
          </a:xfrm>
          <a:prstGeom prst="rect">
            <a:avLst/>
          </a:prstGeom>
          <a:noFill/>
          <a:ln>
            <a:miter lim="800000"/>
            <a:headEnd/>
            <a:tailEnd/>
          </a:ln>
        </p:spPr>
        <p:txBody>
          <a:bodyPr lIns="88556" tIns="44277" rIns="88556" bIns="44277"/>
          <a:lstStyle/>
          <a:p>
            <a:fld id="{38F9D6B1-4CF5-489C-BB1D-CD9107E9C54D}" type="slidenum">
              <a:rPr lang="en-GB"/>
              <a:pPr/>
              <a:t>41</a:t>
            </a:fld>
            <a:endParaRPr lang="en-GB"/>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7360" y="4414826"/>
            <a:ext cx="5047101" cy="4184422"/>
          </a:xfrm>
          <a:noFill/>
          <a:ln/>
        </p:spPr>
        <p:txBody>
          <a:bodyPr/>
          <a:lstStyle/>
          <a:p>
            <a:endParaRPr lang="en-US" dirty="0"/>
          </a:p>
        </p:txBody>
      </p:sp>
    </p:spTree>
    <p:extLst>
      <p:ext uri="{BB962C8B-B14F-4D97-AF65-F5344CB8AC3E}">
        <p14:creationId xmlns:p14="http://schemas.microsoft.com/office/powerpoint/2010/main" val="99804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951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latin typeface="+mn-lt"/>
              </a:rPr>
              <a:t>Limits results to items in PDF format with a list of references</a:t>
            </a:r>
          </a:p>
          <a:p>
            <a:pPr algn="l"/>
            <a:endParaRPr lang="en-GB" dirty="0">
              <a:latin typeface="+mn-lt"/>
            </a:endParaRPr>
          </a:p>
          <a:p>
            <a:pPr algn="l"/>
            <a:r>
              <a:rPr lang="en-GB" dirty="0">
                <a:solidFill>
                  <a:srgbClr val="990033"/>
                </a:solidFill>
                <a:latin typeface="+mn-lt"/>
              </a:rPr>
              <a:t>Set up Google Scholar to find CU full text</a:t>
            </a:r>
          </a:p>
          <a:p>
            <a:pPr algn="l"/>
            <a:r>
              <a:rPr lang="en-GB" dirty="0">
                <a:solidFill>
                  <a:schemeClr val="accent2">
                    <a:lumMod val="60000"/>
                    <a:lumOff val="40000"/>
                  </a:schemeClr>
                </a:solidFill>
                <a:latin typeface="+mn-lt"/>
              </a:rPr>
              <a:t>Full Text @ Cardiff </a:t>
            </a:r>
            <a:r>
              <a:rPr lang="en-GB" dirty="0">
                <a:solidFill>
                  <a:srgbClr val="990033"/>
                </a:solidFill>
                <a:latin typeface="+mn-lt"/>
              </a:rPr>
              <a:t>links from own laptop via Settings – Library links</a:t>
            </a:r>
          </a:p>
          <a:p>
            <a:pPr algn="l"/>
            <a:r>
              <a:rPr lang="en-GB" dirty="0">
                <a:solidFill>
                  <a:schemeClr val="accent2">
                    <a:lumMod val="60000"/>
                    <a:lumOff val="40000"/>
                  </a:schemeClr>
                </a:solidFill>
                <a:latin typeface="+mn-lt"/>
                <a:cs typeface="Arial" panose="020B0604020202020204" pitchFamily="34" charset="0"/>
              </a:rPr>
              <a:t>[PDF] arxiv.org </a:t>
            </a:r>
            <a:r>
              <a:rPr lang="en-GB" dirty="0">
                <a:latin typeface="+mn-lt"/>
                <a:cs typeface="Arial" panose="020B0604020202020204" pitchFamily="34" charset="0"/>
              </a:rPr>
              <a:t>links also appear – open access</a:t>
            </a:r>
          </a:p>
          <a:p>
            <a:pPr algn="l"/>
            <a:endParaRPr lang="en-GB" dirty="0">
              <a:latin typeface="+mn-lt"/>
            </a:endParaRPr>
          </a:p>
          <a:p>
            <a:pPr algn="l"/>
            <a:r>
              <a:rPr lang="en-GB" dirty="0">
                <a:latin typeface="+mn-lt"/>
              </a:rPr>
              <a:t>Less curated &amp; less sophisticated than a database like Scopus, but simple to use &amp; effective</a:t>
            </a:r>
            <a:endParaRPr lang="en-GB" dirty="0"/>
          </a:p>
        </p:txBody>
      </p:sp>
    </p:spTree>
    <p:extLst>
      <p:ext uri="{BB962C8B-B14F-4D97-AF65-F5344CB8AC3E}">
        <p14:creationId xmlns:p14="http://schemas.microsoft.com/office/powerpoint/2010/main" val="63276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lIns="89118" tIns="44559" rIns="89118" bIns="44559"/>
          <a:lstStyle/>
          <a:p>
            <a:fld id="{D0DA0F06-F04B-433A-A2D4-BAA8C9F566BA}" type="slidenum">
              <a:rPr lang="en-GB" smtClean="0">
                <a:solidFill>
                  <a:prstClr val="black"/>
                </a:solidFill>
              </a:rPr>
              <a:pPr/>
              <a:t>10</a:t>
            </a:fld>
            <a:endParaRPr lang="en-GB">
              <a:solidFill>
                <a:prstClr val="black"/>
              </a:solidFill>
            </a:endParaRPr>
          </a:p>
        </p:txBody>
      </p:sp>
    </p:spTree>
    <p:extLst>
      <p:ext uri="{BB962C8B-B14F-4D97-AF65-F5344CB8AC3E}">
        <p14:creationId xmlns:p14="http://schemas.microsoft.com/office/powerpoint/2010/main" val="182383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lIns="85314" tIns="42657" rIns="85314" bIns="42657"/>
          <a:lstStyle/>
          <a:p>
            <a:fld id="{7D1DB240-7F19-4595-A253-7A24B315A9DE}" type="slidenum">
              <a:rPr lang="en-GB" smtClean="0"/>
              <a:pPr/>
              <a:t>11</a:t>
            </a:fld>
            <a:endParaRPr lang="en-GB"/>
          </a:p>
        </p:txBody>
      </p:sp>
    </p:spTree>
    <p:extLst>
      <p:ext uri="{BB962C8B-B14F-4D97-AF65-F5344CB8AC3E}">
        <p14:creationId xmlns:p14="http://schemas.microsoft.com/office/powerpoint/2010/main" val="313951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98103" y="8829969"/>
            <a:ext cx="2982119" cy="464820"/>
          </a:xfrm>
          <a:prstGeom prst="rect">
            <a:avLst/>
          </a:prstGeom>
        </p:spPr>
        <p:txBody>
          <a:bodyPr lIns="89118" tIns="44559" rIns="89118" bIns="44559"/>
          <a:lstStyle/>
          <a:p>
            <a:fld id="{D0DA0F06-F04B-433A-A2D4-BAA8C9F566BA}"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90118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dirty="0"/>
              <a:t>Before you start any research for a big piece of work, it’s essential to put some effort into planning first.  Having a good plan, will save you lots of time in the long run….</a:t>
            </a:r>
          </a:p>
        </p:txBody>
      </p:sp>
      <p:sp>
        <p:nvSpPr>
          <p:cNvPr id="26627" name="Slide Number Placeholder 3"/>
          <p:cNvSpPr>
            <a:spLocks noGrp="1"/>
          </p:cNvSpPr>
          <p:nvPr>
            <p:ph type="sldNum" sz="quarter" idx="5"/>
          </p:nvPr>
        </p:nvSpPr>
        <p:spPr bwMode="auto">
          <a:noFill/>
          <a:ln>
            <a:miter lim="800000"/>
            <a:headEnd/>
            <a:tailEnd/>
          </a:ln>
        </p:spPr>
        <p:txBody>
          <a:bodyPr wrap="square" lIns="89118" tIns="44559" rIns="89118" bIns="44559" numCol="1" anchorCtr="0" compatLnSpc="1">
            <a:prstTxWarp prst="textNoShape">
              <a:avLst/>
            </a:prstTxWarp>
          </a:bodyPr>
          <a:lstStyle/>
          <a:p>
            <a:fld id="{AA48ABF0-11A7-432F-886E-49366B60DBF8}" type="slidenum">
              <a:rPr lang="en-GB" smtClean="0">
                <a:cs typeface="Arial" charset="0"/>
              </a:rPr>
              <a:pPr/>
              <a:t>22</a:t>
            </a:fld>
            <a:endParaRPr lang="en-GB">
              <a:cs typeface="Arial" charset="0"/>
            </a:endParaRPr>
          </a:p>
        </p:txBody>
      </p:sp>
    </p:spTree>
    <p:extLst>
      <p:ext uri="{BB962C8B-B14F-4D97-AF65-F5344CB8AC3E}">
        <p14:creationId xmlns:p14="http://schemas.microsoft.com/office/powerpoint/2010/main" val="82518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18" tIns="44559" rIns="89118" bIns="44559"/>
          <a:lstStyle>
            <a:lvl1pPr>
              <a:defRPr sz="2300">
                <a:solidFill>
                  <a:schemeClr val="tx1"/>
                </a:solidFill>
                <a:latin typeface="Times New Roman" panose="02020603050405020304" pitchFamily="18" charset="0"/>
                <a:cs typeface="Arial" panose="020B0604020202020204" pitchFamily="34" charset="0"/>
              </a:defRPr>
            </a:lvl1pPr>
            <a:lvl2pPr marL="724088" indent="-278495">
              <a:defRPr sz="2300">
                <a:solidFill>
                  <a:schemeClr val="tx1"/>
                </a:solidFill>
                <a:latin typeface="Times New Roman" panose="02020603050405020304" pitchFamily="18" charset="0"/>
                <a:cs typeface="Arial" panose="020B0604020202020204" pitchFamily="34" charset="0"/>
              </a:defRPr>
            </a:lvl2pPr>
            <a:lvl3pPr marL="1113981" indent="-222797">
              <a:defRPr sz="2300">
                <a:solidFill>
                  <a:schemeClr val="tx1"/>
                </a:solidFill>
                <a:latin typeface="Times New Roman" panose="02020603050405020304" pitchFamily="18" charset="0"/>
                <a:cs typeface="Arial" panose="020B0604020202020204" pitchFamily="34" charset="0"/>
              </a:defRPr>
            </a:lvl3pPr>
            <a:lvl4pPr marL="1559574" indent="-222797">
              <a:defRPr sz="2300">
                <a:solidFill>
                  <a:schemeClr val="tx1"/>
                </a:solidFill>
                <a:latin typeface="Times New Roman" panose="02020603050405020304" pitchFamily="18" charset="0"/>
                <a:cs typeface="Arial" panose="020B0604020202020204" pitchFamily="34" charset="0"/>
              </a:defRPr>
            </a:lvl4pPr>
            <a:lvl5pPr marL="2005166" indent="-222797">
              <a:defRPr sz="2300">
                <a:solidFill>
                  <a:schemeClr val="tx1"/>
                </a:solidFill>
                <a:latin typeface="Times New Roman" panose="02020603050405020304" pitchFamily="18" charset="0"/>
                <a:cs typeface="Arial" panose="020B0604020202020204" pitchFamily="34" charset="0"/>
              </a:defRPr>
            </a:lvl5pPr>
            <a:lvl6pPr marL="2450759" indent="-222797" eaLnBrk="0" fontAlgn="base" hangingPunct="0">
              <a:spcBef>
                <a:spcPct val="0"/>
              </a:spcBef>
              <a:spcAft>
                <a:spcPct val="0"/>
              </a:spcAft>
              <a:defRPr sz="2300">
                <a:solidFill>
                  <a:schemeClr val="tx1"/>
                </a:solidFill>
                <a:latin typeface="Times New Roman" panose="02020603050405020304" pitchFamily="18" charset="0"/>
                <a:cs typeface="Arial" panose="020B0604020202020204" pitchFamily="34" charset="0"/>
              </a:defRPr>
            </a:lvl6pPr>
            <a:lvl7pPr marL="2896351" indent="-222797" eaLnBrk="0" fontAlgn="base" hangingPunct="0">
              <a:spcBef>
                <a:spcPct val="0"/>
              </a:spcBef>
              <a:spcAft>
                <a:spcPct val="0"/>
              </a:spcAft>
              <a:defRPr sz="2300">
                <a:solidFill>
                  <a:schemeClr val="tx1"/>
                </a:solidFill>
                <a:latin typeface="Times New Roman" panose="02020603050405020304" pitchFamily="18" charset="0"/>
                <a:cs typeface="Arial" panose="020B0604020202020204" pitchFamily="34" charset="0"/>
              </a:defRPr>
            </a:lvl7pPr>
            <a:lvl8pPr marL="3341943" indent="-222797" eaLnBrk="0" fontAlgn="base" hangingPunct="0">
              <a:spcBef>
                <a:spcPct val="0"/>
              </a:spcBef>
              <a:spcAft>
                <a:spcPct val="0"/>
              </a:spcAft>
              <a:defRPr sz="2300">
                <a:solidFill>
                  <a:schemeClr val="tx1"/>
                </a:solidFill>
                <a:latin typeface="Times New Roman" panose="02020603050405020304" pitchFamily="18" charset="0"/>
                <a:cs typeface="Arial" panose="020B0604020202020204" pitchFamily="34" charset="0"/>
              </a:defRPr>
            </a:lvl8pPr>
            <a:lvl9pPr marL="3787537" indent="-222797" eaLnBrk="0" fontAlgn="base" hangingPunct="0">
              <a:spcBef>
                <a:spcPct val="0"/>
              </a:spcBef>
              <a:spcAft>
                <a:spcPct val="0"/>
              </a:spcAft>
              <a:defRPr sz="2300">
                <a:solidFill>
                  <a:schemeClr val="tx1"/>
                </a:solidFill>
                <a:latin typeface="Times New Roman" panose="02020603050405020304" pitchFamily="18" charset="0"/>
                <a:cs typeface="Arial" panose="020B0604020202020204" pitchFamily="34" charset="0"/>
              </a:defRPr>
            </a:lvl9pPr>
          </a:lstStyle>
          <a:p>
            <a:fld id="{6CB343FF-E1C9-49B8-8FB3-C298CC2918E7}" type="slidenum">
              <a:rPr lang="en-GB" altLang="en-US" sz="1200"/>
              <a:pPr/>
              <a:t>23</a:t>
            </a:fld>
            <a:endParaRPr lang="en-GB"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64648" y="4134529"/>
            <a:ext cx="5304717" cy="3917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So this is an example of a topic and simple keyword plan</a:t>
            </a:r>
          </a:p>
          <a:p>
            <a:endParaRPr lang="en-US" altLang="en-US" dirty="0"/>
          </a:p>
          <a:p>
            <a:r>
              <a:rPr lang="en-US" altLang="en-US" dirty="0"/>
              <a:t>Notice we have broken the question down into some key concepts. These will be the focus of our search.  Important to think of as many synonyms and alternatives as you can, to make sure you don’t miss anything.  Databases can only retrieve results which match your keywords.  You may miss important sources, if you don’t include keywords which might retrieve them.</a:t>
            </a:r>
          </a:p>
          <a:p>
            <a:endParaRPr lang="en-US" altLang="en-US" dirty="0"/>
          </a:p>
          <a:p>
            <a:r>
              <a:rPr lang="en-US" altLang="en-US" dirty="0"/>
              <a:t>Explain double quotes and asterisk – more on this in the video</a:t>
            </a:r>
          </a:p>
        </p:txBody>
      </p:sp>
    </p:spTree>
    <p:extLst>
      <p:ext uri="{BB962C8B-B14F-4D97-AF65-F5344CB8AC3E}">
        <p14:creationId xmlns:p14="http://schemas.microsoft.com/office/powerpoint/2010/main" val="106258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1185">
              <a:defRPr/>
            </a:pPr>
            <a:r>
              <a:rPr lang="en-GB" dirty="0" err="1"/>
              <a:t>arXiv</a:t>
            </a:r>
            <a:r>
              <a:rPr lang="en-GB" dirty="0"/>
              <a:t> – Key source: Astronomy and Astrophysics, Physics and the </a:t>
            </a:r>
            <a:r>
              <a:rPr lang="en-GB" dirty="0" err="1"/>
              <a:t>arXiv</a:t>
            </a:r>
            <a:r>
              <a:rPr lang="en-GB" dirty="0"/>
              <a:t> e-prints. Has wide coverage including Physics teaching</a:t>
            </a:r>
          </a:p>
          <a:p>
            <a:pPr algn="l"/>
            <a:r>
              <a:rPr lang="en-GB" dirty="0" err="1">
                <a:latin typeface="+mn-lt"/>
              </a:rPr>
              <a:t>LibrarySearch</a:t>
            </a:r>
            <a:r>
              <a:rPr lang="en-GB" dirty="0">
                <a:latin typeface="+mn-lt"/>
              </a:rPr>
              <a:t> - ‘Discovery tool’ – not just library catalogue. Includes books available in the library/online.  Finds academic articles &amp; more</a:t>
            </a:r>
          </a:p>
          <a:p>
            <a:pPr defTabSz="891185">
              <a:defRPr/>
            </a:pPr>
            <a:endParaRPr lang="en-GB" dirty="0"/>
          </a:p>
        </p:txBody>
      </p:sp>
    </p:spTree>
    <p:extLst>
      <p:ext uri="{BB962C8B-B14F-4D97-AF65-F5344CB8AC3E}">
        <p14:creationId xmlns:p14="http://schemas.microsoft.com/office/powerpoint/2010/main" val="3519474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flipH="1">
            <a:off x="409575" y="6477000"/>
            <a:ext cx="7124700" cy="0"/>
          </a:xfrm>
          <a:prstGeom prst="line">
            <a:avLst/>
          </a:prstGeom>
          <a:noFill/>
          <a:ln w="9525">
            <a:solidFill>
              <a:schemeClr val="tx1"/>
            </a:solidFill>
            <a:round/>
            <a:headEnd/>
            <a:tailEnd/>
          </a:ln>
          <a:effectLst/>
        </p:spPr>
        <p:txBody>
          <a:bodyPr/>
          <a:lstStyle/>
          <a:p>
            <a:pPr>
              <a:defRPr/>
            </a:pPr>
            <a:endParaRPr lang="en-GB"/>
          </a:p>
        </p:txBody>
      </p:sp>
      <p:pic>
        <p:nvPicPr>
          <p:cNvPr id="5" name="Picture 5" descr="Sue &amp; Carly vertical light"/>
          <p:cNvPicPr>
            <a:picLocks noChangeAspect="1" noChangeArrowheads="1"/>
          </p:cNvPicPr>
          <p:nvPr/>
        </p:nvPicPr>
        <p:blipFill>
          <a:blip r:embed="rId2" cstate="print"/>
          <a:srcRect/>
          <a:stretch>
            <a:fillRect/>
          </a:stretch>
        </p:blipFill>
        <p:spPr bwMode="auto">
          <a:xfrm>
            <a:off x="404813" y="1557338"/>
            <a:ext cx="1027112" cy="4924425"/>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412750" y="542925"/>
            <a:ext cx="1023938" cy="987425"/>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6856413" y="809625"/>
            <a:ext cx="1981200" cy="455613"/>
          </a:xfrm>
          <a:prstGeom prst="rect">
            <a:avLst/>
          </a:prstGeom>
          <a:noFill/>
          <a:ln w="9525">
            <a:noFill/>
            <a:miter lim="800000"/>
            <a:headEnd/>
            <a:tailEnd/>
          </a:ln>
        </p:spPr>
      </p:pic>
      <p:pic>
        <p:nvPicPr>
          <p:cNvPr id="8" name="Picture 8"/>
          <p:cNvPicPr>
            <a:picLocks noChangeAspect="1" noChangeArrowheads="1"/>
          </p:cNvPicPr>
          <p:nvPr/>
        </p:nvPicPr>
        <p:blipFill>
          <a:blip r:embed="rId5" cstate="print"/>
          <a:srcRect/>
          <a:stretch>
            <a:fillRect/>
          </a:stretch>
        </p:blipFill>
        <p:spPr bwMode="auto">
          <a:xfrm>
            <a:off x="7604125" y="6054725"/>
            <a:ext cx="1219200" cy="441325"/>
          </a:xfrm>
          <a:prstGeom prst="rect">
            <a:avLst/>
          </a:prstGeom>
          <a:noFill/>
          <a:ln w="9525">
            <a:noFill/>
            <a:miter lim="800000"/>
            <a:headEnd/>
            <a:tailEnd/>
          </a:ln>
        </p:spPr>
      </p:pic>
      <p:sp>
        <p:nvSpPr>
          <p:cNvPr id="53251" name="Rectangle 3"/>
          <p:cNvSpPr>
            <a:spLocks noGrp="1" noChangeArrowheads="1"/>
          </p:cNvSpPr>
          <p:nvPr>
            <p:ph type="ctrTitle"/>
          </p:nvPr>
        </p:nvSpPr>
        <p:spPr>
          <a:xfrm>
            <a:off x="1692275" y="1958975"/>
            <a:ext cx="5759450" cy="1470025"/>
          </a:xfrm>
        </p:spPr>
        <p:txBody>
          <a:bodyPr/>
          <a:lstStyle>
            <a:lvl1pPr>
              <a:defRPr/>
            </a:lvl1pPr>
          </a:lstStyle>
          <a:p>
            <a:r>
              <a:rPr lang="en-GB"/>
              <a:t>Click to edit Master title style</a:t>
            </a:r>
          </a:p>
        </p:txBody>
      </p:sp>
      <p:sp>
        <p:nvSpPr>
          <p:cNvPr id="53252" name="Rectangle 4"/>
          <p:cNvSpPr>
            <a:spLocks noGrp="1" noChangeArrowheads="1"/>
          </p:cNvSpPr>
          <p:nvPr>
            <p:ph type="subTitle" idx="1"/>
          </p:nvPr>
        </p:nvSpPr>
        <p:spPr>
          <a:xfrm>
            <a:off x="1692275" y="3886200"/>
            <a:ext cx="5759450" cy="1752600"/>
          </a:xfrm>
        </p:spPr>
        <p:txBody>
          <a:bodyPr/>
          <a:lstStyle>
            <a:lvl1pPr marL="0" indent="0" algn="ctr">
              <a:buFont typeface="Wingdings 2" pitchFamily="18" charset="2"/>
              <a:buNone/>
              <a:defRPr/>
            </a:lvl1pPr>
          </a:lstStyle>
          <a:p>
            <a:r>
              <a:rPr lang="en-GB"/>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753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675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675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2894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526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1480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75183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1593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25788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883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3641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2939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59642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4631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4513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4070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485018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07683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75684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87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97701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3081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07288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22439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CCAC300-4CD1-458A-A2EA-423F8113EDFE}" type="datetimeFigureOut">
              <a:rPr lang="en-GB" smtClean="0">
                <a:solidFill>
                  <a:prstClr val="black">
                    <a:tint val="75000"/>
                  </a:prstClr>
                </a:solidFill>
              </a:rPr>
              <a:pPr/>
              <a:t>11/10/2022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9E21843-4547-4C11-98F1-CB6AA775F14B}"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3226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349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736"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Font typeface="Wingdings 2" pitchFamily="18" charset="2"/>
        <a:buChar char="¡"/>
        <a:defRPr sz="3200">
          <a:solidFill>
            <a:schemeClr val="tx1"/>
          </a:solidFill>
          <a:latin typeface="+mn-lt"/>
          <a:ea typeface="+mn-ea"/>
          <a:cs typeface="+mn-cs"/>
        </a:defRPr>
      </a:lvl1pPr>
      <a:lvl2pPr marL="873125" indent="-415925" algn="l" rtl="0" eaLnBrk="0" fontAlgn="base" hangingPunct="0">
        <a:spcBef>
          <a:spcPct val="20000"/>
        </a:spcBef>
        <a:spcAft>
          <a:spcPct val="0"/>
        </a:spcAft>
        <a:buFont typeface="Wingdings 3" pitchFamily="18" charset="2"/>
        <a:buChar char=""/>
        <a:defRPr sz="2800">
          <a:solidFill>
            <a:schemeClr val="tx1"/>
          </a:solidFill>
          <a:latin typeface="+mn-lt"/>
        </a:defRPr>
      </a:lvl2pPr>
      <a:lvl3pPr marL="1216025" indent="-228600" algn="l" rtl="0" eaLnBrk="0" fontAlgn="base" hangingPunct="0">
        <a:spcBef>
          <a:spcPct val="20000"/>
        </a:spcBef>
        <a:spcAft>
          <a:spcPct val="0"/>
        </a:spcAft>
        <a:buChar char="•"/>
        <a:defRPr sz="2400">
          <a:solidFill>
            <a:schemeClr val="tx1"/>
          </a:solidFill>
          <a:latin typeface="+mn-lt"/>
        </a:defRPr>
      </a:lvl3pPr>
      <a:lvl4pPr marL="1624013"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CCAC300-4CD1-458A-A2EA-423F8113EDFE}" type="datetimeFigureOut">
              <a:rPr lang="en-GB" smtClean="0">
                <a:solidFill>
                  <a:prstClr val="black">
                    <a:tint val="75000"/>
                  </a:prstClr>
                </a:solidFill>
                <a:latin typeface="Calibri"/>
              </a:rPr>
              <a:pPr fontAlgn="auto">
                <a:spcBef>
                  <a:spcPts val="0"/>
                </a:spcBef>
                <a:spcAft>
                  <a:spcPts val="0"/>
                </a:spcAft>
              </a:pPr>
              <a:t>11/10/2022</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99E21843-4547-4C11-98F1-CB6AA775F14B}"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94773199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9CCAC300-4CD1-458A-A2EA-423F8113EDFE}" type="datetimeFigureOut">
              <a:rPr lang="en-GB" smtClean="0">
                <a:solidFill>
                  <a:prstClr val="black">
                    <a:tint val="75000"/>
                  </a:prstClr>
                </a:solidFill>
                <a:latin typeface="Calibri"/>
              </a:rPr>
              <a:pPr fontAlgn="auto">
                <a:spcBef>
                  <a:spcPts val="0"/>
                </a:spcBef>
                <a:spcAft>
                  <a:spcPts val="0"/>
                </a:spcAft>
              </a:pPr>
              <a:t>11/10/2022</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99E21843-4547-4C11-98F1-CB6AA775F14B}"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4599612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KKIbnNLCh8g"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intranet.cardiff.ac.uk/students/study/libraries/subject-support/information-resources-for-your-subject/physics-and-astronom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svg"/><Relationship Id="rId2" Type="http://schemas.openxmlformats.org/officeDocument/2006/relationships/hyperlink" Target="https://download.leanlibrary.com/Cardiff-University" TargetMode="Externa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intranet.cardiff.ac.uk/students/study/libraries/subject-support/information-resources-for-your-subject/physics-and-astronomy" TargetMode="External"/><Relationship Id="rId5" Type="http://schemas.openxmlformats.org/officeDocument/2006/relationships/image" Target="../media/image41.png"/><Relationship Id="rId4" Type="http://schemas.openxmlformats.org/officeDocument/2006/relationships/hyperlink" Target="https://intranet.cardiff.ac.uk/students/study/study-skills/academic-writing-communication-and-referenc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www.zotero.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intranet.cardiff.ac.uk/students/study/study-skills/academic-writing-communication-and-referencing/reference-management-software-endnote/zotero"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mailto:EmertonJ@cardiff.ac.uk"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5.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1.jpe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6206" y="1412777"/>
            <a:ext cx="9170206" cy="3744416"/>
          </a:xfrm>
          <a:prstGeom prst="rect">
            <a:avLst/>
          </a:prstGeom>
        </p:spPr>
      </p:pic>
      <p:sp>
        <p:nvSpPr>
          <p:cNvPr id="2" name="TextBox 1"/>
          <p:cNvSpPr txBox="1"/>
          <p:nvPr/>
        </p:nvSpPr>
        <p:spPr>
          <a:xfrm>
            <a:off x="107504" y="5334158"/>
            <a:ext cx="9181020" cy="830997"/>
          </a:xfrm>
          <a:prstGeom prst="rect">
            <a:avLst/>
          </a:prstGeom>
          <a:noFill/>
        </p:spPr>
        <p:txBody>
          <a:bodyPr wrap="square" rtlCol="0">
            <a:spAutoFit/>
          </a:bodyPr>
          <a:lstStyle/>
          <a:p>
            <a:r>
              <a:rPr lang="en-GB" sz="2400" dirty="0">
                <a:latin typeface="Calibri" panose="020F0502020204030204" pitchFamily="34" charset="0"/>
              </a:rPr>
              <a:t>Jessica Emerton, Subject Librarian for Physics and Astronomy</a:t>
            </a:r>
          </a:p>
          <a:p>
            <a:r>
              <a:rPr lang="en-GB" sz="2400" dirty="0">
                <a:latin typeface="Calibri" panose="020F0502020204030204" pitchFamily="34" charset="0"/>
              </a:rPr>
              <a:t>EmertonJ@cardiff.ac.uk</a:t>
            </a:r>
          </a:p>
        </p:txBody>
      </p:sp>
      <p:sp>
        <p:nvSpPr>
          <p:cNvPr id="3" name="Rectangle 2"/>
          <p:cNvSpPr/>
          <p:nvPr/>
        </p:nvSpPr>
        <p:spPr>
          <a:xfrm>
            <a:off x="287524" y="308124"/>
            <a:ext cx="8568952" cy="769441"/>
          </a:xfrm>
          <a:prstGeom prst="rect">
            <a:avLst/>
          </a:prstGeom>
        </p:spPr>
        <p:txBody>
          <a:bodyPr wrap="square">
            <a:spAutoFit/>
          </a:bodyPr>
          <a:lstStyle/>
          <a:p>
            <a:pPr algn="ctr"/>
            <a:r>
              <a:rPr lang="en-GB" sz="4400" dirty="0">
                <a:latin typeface="Calibri" panose="020F0502020204030204" pitchFamily="34" charset="0"/>
              </a:rPr>
              <a:t>Literature searching for your project</a:t>
            </a:r>
          </a:p>
        </p:txBody>
      </p:sp>
      <p:sp>
        <p:nvSpPr>
          <p:cNvPr id="8" name="TextBox 7">
            <a:extLst>
              <a:ext uri="{FF2B5EF4-FFF2-40B4-BE49-F238E27FC236}">
                <a16:creationId xmlns:a16="http://schemas.microsoft.com/office/drawing/2014/main" id="{5DAEA17A-F7A5-F56D-9C3F-F235F4062694}"/>
              </a:ext>
            </a:extLst>
          </p:cNvPr>
          <p:cNvSpPr txBox="1"/>
          <p:nvPr/>
        </p:nvSpPr>
        <p:spPr>
          <a:xfrm>
            <a:off x="467544" y="6397973"/>
            <a:ext cx="8208912" cy="400110"/>
          </a:xfrm>
          <a:prstGeom prst="rect">
            <a:avLst/>
          </a:prstGeom>
          <a:noFill/>
        </p:spPr>
        <p:txBody>
          <a:bodyPr wrap="square" rtlCol="0">
            <a:spAutoFit/>
          </a:bodyPr>
          <a:lstStyle/>
          <a:p>
            <a:r>
              <a:rPr lang="en-GB" dirty="0">
                <a:latin typeface="Calibri" panose="020F0502020204030204" pitchFamily="34" charset="0"/>
              </a:rPr>
              <a:t>Log in and load the tutorial supporting this session: </a:t>
            </a:r>
            <a:r>
              <a:rPr lang="en-GB" u="sng" dirty="0"/>
              <a:t>https://bit.ly/PHYSXlibrary2022</a:t>
            </a:r>
            <a:endParaRPr lang="en-GB" sz="2000" dirty="0">
              <a:latin typeface="Calibri" panose="020F0502020204030204" pitchFamily="34" charset="0"/>
            </a:endParaRPr>
          </a:p>
        </p:txBody>
      </p:sp>
    </p:spTree>
    <p:extLst>
      <p:ext uri="{BB962C8B-B14F-4D97-AF65-F5344CB8AC3E}">
        <p14:creationId xmlns:p14="http://schemas.microsoft.com/office/powerpoint/2010/main" val="297334725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90" y="133604"/>
            <a:ext cx="8229600" cy="1143000"/>
          </a:xfrm>
        </p:spPr>
        <p:txBody>
          <a:bodyPr/>
          <a:lstStyle/>
          <a:p>
            <a:r>
              <a:rPr lang="en-GB" dirty="0"/>
              <a:t>Good quality information</a:t>
            </a:r>
          </a:p>
        </p:txBody>
      </p:sp>
      <p:sp>
        <p:nvSpPr>
          <p:cNvPr id="3" name="Content Placeholder 2"/>
          <p:cNvSpPr>
            <a:spLocks noGrp="1"/>
          </p:cNvSpPr>
          <p:nvPr>
            <p:ph idx="1"/>
          </p:nvPr>
        </p:nvSpPr>
        <p:spPr>
          <a:xfrm>
            <a:off x="457200" y="1600201"/>
            <a:ext cx="8412460" cy="3845024"/>
          </a:xfrm>
        </p:spPr>
        <p:txBody>
          <a:bodyPr>
            <a:normAutofit/>
          </a:bodyPr>
          <a:lstStyle/>
          <a:p>
            <a:r>
              <a:rPr lang="en-GB" dirty="0"/>
              <a:t>Journal articles</a:t>
            </a:r>
          </a:p>
          <a:p>
            <a:r>
              <a:rPr lang="en-GB" dirty="0"/>
              <a:t>Textbooks</a:t>
            </a:r>
          </a:p>
          <a:p>
            <a:r>
              <a:rPr lang="en-GB" dirty="0"/>
              <a:t>Webpages from reliable sources</a:t>
            </a:r>
          </a:p>
          <a:p>
            <a:pPr lvl="1"/>
            <a:r>
              <a:rPr lang="en-GB" dirty="0"/>
              <a:t>Check for bias, currency, authority etc</a:t>
            </a:r>
          </a:p>
          <a:p>
            <a:pPr lvl="1"/>
            <a:r>
              <a:rPr lang="en-GB" dirty="0"/>
              <a:t>‘Lateral reading’</a:t>
            </a:r>
          </a:p>
        </p:txBody>
      </p:sp>
      <p:sp>
        <p:nvSpPr>
          <p:cNvPr id="4" name="TextBox 3"/>
          <p:cNvSpPr txBox="1"/>
          <p:nvPr/>
        </p:nvSpPr>
        <p:spPr>
          <a:xfrm>
            <a:off x="1403648" y="1988840"/>
            <a:ext cx="184731" cy="369332"/>
          </a:xfrm>
          <a:prstGeom prst="rect">
            <a:avLst/>
          </a:prstGeom>
          <a:noFill/>
        </p:spPr>
        <p:txBody>
          <a:bodyPr wrap="none" rtlCol="0">
            <a:spAutoFit/>
          </a:bodyPr>
          <a:lstStyle/>
          <a:p>
            <a:pPr fontAlgn="auto">
              <a:spcBef>
                <a:spcPts val="0"/>
              </a:spcBef>
              <a:spcAft>
                <a:spcPts val="0"/>
              </a:spcAft>
            </a:pPr>
            <a:endParaRPr lang="en-GB" dirty="0">
              <a:solidFill>
                <a:prstClr val="black"/>
              </a:solidFill>
              <a:latin typeface="Calibri"/>
              <a:cs typeface="+mn-cs"/>
            </a:endParaRPr>
          </a:p>
        </p:txBody>
      </p:sp>
      <p:sp>
        <p:nvSpPr>
          <p:cNvPr id="6" name="TextBox 5"/>
          <p:cNvSpPr txBox="1"/>
          <p:nvPr/>
        </p:nvSpPr>
        <p:spPr>
          <a:xfrm>
            <a:off x="289190" y="5384448"/>
            <a:ext cx="7920880" cy="1877437"/>
          </a:xfrm>
          <a:prstGeom prst="rect">
            <a:avLst/>
          </a:prstGeom>
          <a:noFill/>
        </p:spPr>
        <p:txBody>
          <a:bodyPr wrap="square" rtlCol="0">
            <a:spAutoFit/>
          </a:bodyPr>
          <a:lstStyle/>
          <a:p>
            <a:pPr fontAlgn="auto">
              <a:spcBef>
                <a:spcPts val="0"/>
              </a:spcBef>
              <a:spcAft>
                <a:spcPts val="0"/>
              </a:spcAft>
            </a:pPr>
            <a:r>
              <a:rPr lang="en-GB" sz="2800" i="1" dirty="0">
                <a:solidFill>
                  <a:prstClr val="black"/>
                </a:solidFill>
                <a:latin typeface="Calibri"/>
                <a:cs typeface="+mn-cs"/>
              </a:rPr>
              <a:t>Wikipedia to be used for background research only and to lead onto scientific articles – it’s best not to reference it in your assessed work</a:t>
            </a:r>
          </a:p>
          <a:p>
            <a:pPr fontAlgn="auto">
              <a:spcBef>
                <a:spcPts val="0"/>
              </a:spcBef>
              <a:spcAft>
                <a:spcPts val="0"/>
              </a:spcAft>
            </a:pPr>
            <a:endParaRPr lang="en-GB" sz="3200" dirty="0">
              <a:solidFill>
                <a:prstClr val="black"/>
              </a:solidFill>
              <a:latin typeface="Calibri"/>
              <a:cs typeface="+mn-cs"/>
            </a:endParaRPr>
          </a:p>
        </p:txBody>
      </p:sp>
      <p:sp>
        <p:nvSpPr>
          <p:cNvPr id="7" name="Rounded Rectangle 6">
            <a:extLst>
              <a:ext uri="{FF2B5EF4-FFF2-40B4-BE49-F238E27FC236}">
                <a16:creationId xmlns:a16="http://schemas.microsoft.com/office/drawing/2014/main" id="{4A1A358A-2267-4F20-B6C0-33475875A245}"/>
              </a:ext>
            </a:extLst>
          </p:cNvPr>
          <p:cNvSpPr/>
          <p:nvPr/>
        </p:nvSpPr>
        <p:spPr>
          <a:xfrm>
            <a:off x="7008862" y="2789741"/>
            <a:ext cx="2016224" cy="19910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1482977C-9937-459A-9F31-EA24A17FBBC6}"/>
              </a:ext>
            </a:extLst>
          </p:cNvPr>
          <p:cNvSpPr txBox="1"/>
          <p:nvPr/>
        </p:nvSpPr>
        <p:spPr>
          <a:xfrm>
            <a:off x="6990606" y="2892160"/>
            <a:ext cx="2016224" cy="1200329"/>
          </a:xfrm>
          <a:prstGeom prst="rect">
            <a:avLst/>
          </a:prstGeom>
          <a:noFill/>
        </p:spPr>
        <p:txBody>
          <a:bodyPr wrap="square" rtlCol="0">
            <a:spAutoFit/>
          </a:bodyPr>
          <a:lstStyle/>
          <a:p>
            <a:r>
              <a:rPr lang="en-GB" sz="2400" i="1" dirty="0"/>
              <a:t>Look for organisations you trust</a:t>
            </a:r>
          </a:p>
        </p:txBody>
      </p:sp>
      <p:pic>
        <p:nvPicPr>
          <p:cNvPr id="9" name="Picture 8">
            <a:extLst>
              <a:ext uri="{FF2B5EF4-FFF2-40B4-BE49-F238E27FC236}">
                <a16:creationId xmlns:a16="http://schemas.microsoft.com/office/drawing/2014/main" id="{3B2B75FC-B440-45BF-8128-63D7553D2AC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l="8797" t="13596" r="66429" b="17462"/>
          <a:stretch/>
        </p:blipFill>
        <p:spPr>
          <a:xfrm>
            <a:off x="7644097" y="4051421"/>
            <a:ext cx="709241" cy="729329"/>
          </a:xfrm>
          <a:prstGeom prst="rect">
            <a:avLst/>
          </a:prstGeom>
        </p:spPr>
      </p:pic>
    </p:spTree>
    <p:extLst>
      <p:ext uri="{BB962C8B-B14F-4D97-AF65-F5344CB8AC3E}">
        <p14:creationId xmlns:p14="http://schemas.microsoft.com/office/powerpoint/2010/main" val="73496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7C9C7A-2595-4BEC-882B-FA8F0F19FC41}"/>
              </a:ext>
            </a:extLst>
          </p:cNvPr>
          <p:cNvSpPr/>
          <p:nvPr/>
        </p:nvSpPr>
        <p:spPr>
          <a:xfrm>
            <a:off x="3691508" y="6346194"/>
            <a:ext cx="5436096" cy="369332"/>
          </a:xfrm>
          <a:prstGeom prst="rect">
            <a:avLst/>
          </a:prstGeom>
        </p:spPr>
        <p:txBody>
          <a:bodyPr wrap="square">
            <a:spAutoFit/>
          </a:bodyPr>
          <a:lstStyle/>
          <a:p>
            <a:endParaRPr lang="en-GB" dirty="0"/>
          </a:p>
        </p:txBody>
      </p:sp>
      <p:sp>
        <p:nvSpPr>
          <p:cNvPr id="7" name="TextBox 6">
            <a:extLst>
              <a:ext uri="{FF2B5EF4-FFF2-40B4-BE49-F238E27FC236}">
                <a16:creationId xmlns:a16="http://schemas.microsoft.com/office/drawing/2014/main" id="{46B33889-1E8E-4271-9F8A-46CE5FCB8F08}"/>
              </a:ext>
            </a:extLst>
          </p:cNvPr>
          <p:cNvSpPr txBox="1"/>
          <p:nvPr/>
        </p:nvSpPr>
        <p:spPr>
          <a:xfrm>
            <a:off x="687410" y="598809"/>
            <a:ext cx="7556998" cy="400110"/>
          </a:xfrm>
          <a:prstGeom prst="rect">
            <a:avLst/>
          </a:prstGeom>
          <a:noFill/>
        </p:spPr>
        <p:txBody>
          <a:bodyPr wrap="square" rtlCol="0">
            <a:spAutoFit/>
          </a:bodyPr>
          <a:lstStyle/>
          <a:p>
            <a:r>
              <a:rPr lang="en-GB" sz="2000" dirty="0"/>
              <a:t>Video: What are academic journals? (Watch up to 00:45) </a:t>
            </a:r>
          </a:p>
        </p:txBody>
      </p:sp>
      <p:sp>
        <p:nvSpPr>
          <p:cNvPr id="4" name="Rectangle 3">
            <a:extLst>
              <a:ext uri="{FF2B5EF4-FFF2-40B4-BE49-F238E27FC236}">
                <a16:creationId xmlns:a16="http://schemas.microsoft.com/office/drawing/2014/main" id="{CEE9F375-0F5F-4CD7-A81C-B466A95D4403}"/>
              </a:ext>
            </a:extLst>
          </p:cNvPr>
          <p:cNvSpPr/>
          <p:nvPr/>
        </p:nvSpPr>
        <p:spPr>
          <a:xfrm>
            <a:off x="2339752" y="6220437"/>
            <a:ext cx="6264696" cy="369332"/>
          </a:xfrm>
          <a:prstGeom prst="rect">
            <a:avLst/>
          </a:prstGeom>
        </p:spPr>
        <p:txBody>
          <a:bodyPr wrap="square">
            <a:spAutoFit/>
          </a:bodyPr>
          <a:lstStyle/>
          <a:p>
            <a:r>
              <a:rPr lang="en-GB" dirty="0">
                <a:hlinkClick r:id="rId3"/>
              </a:rPr>
              <a:t>https://www.youtube.com/watch?v=KKIbnNLCh8g</a:t>
            </a:r>
            <a:r>
              <a:rPr lang="en-GB" dirty="0"/>
              <a:t> </a:t>
            </a:r>
          </a:p>
        </p:txBody>
      </p:sp>
      <p:pic>
        <p:nvPicPr>
          <p:cNvPr id="8" name="Content Placeholder 5">
            <a:hlinkClick r:id="rId3"/>
            <a:extLst>
              <a:ext uri="{FF2B5EF4-FFF2-40B4-BE49-F238E27FC236}">
                <a16:creationId xmlns:a16="http://schemas.microsoft.com/office/drawing/2014/main" id="{FACF12DD-0E65-4872-9C3D-8B815A7BED3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31639" y="1314450"/>
            <a:ext cx="6350955" cy="4562822"/>
          </a:xfrm>
        </p:spPr>
      </p:pic>
    </p:spTree>
    <p:extLst>
      <p:ext uri="{BB962C8B-B14F-4D97-AF65-F5344CB8AC3E}">
        <p14:creationId xmlns:p14="http://schemas.microsoft.com/office/powerpoint/2010/main" val="251731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0C5523-FFC0-4A45-9194-6FACF8BD8B6C}"/>
              </a:ext>
            </a:extLst>
          </p:cNvPr>
          <p:cNvPicPr>
            <a:picLocks noChangeAspect="1"/>
          </p:cNvPicPr>
          <p:nvPr/>
        </p:nvPicPr>
        <p:blipFill>
          <a:blip r:embed="rId2"/>
          <a:stretch>
            <a:fillRect/>
          </a:stretch>
        </p:blipFill>
        <p:spPr>
          <a:xfrm>
            <a:off x="971600" y="260648"/>
            <a:ext cx="6334125" cy="3000375"/>
          </a:xfrm>
          <a:prstGeom prst="rect">
            <a:avLst/>
          </a:prstGeom>
        </p:spPr>
      </p:pic>
      <p:pic>
        <p:nvPicPr>
          <p:cNvPr id="7" name="Picture 6">
            <a:extLst>
              <a:ext uri="{FF2B5EF4-FFF2-40B4-BE49-F238E27FC236}">
                <a16:creationId xmlns:a16="http://schemas.microsoft.com/office/drawing/2014/main" id="{AF678156-361D-484C-8677-92B0594EC2F0}"/>
              </a:ext>
            </a:extLst>
          </p:cNvPr>
          <p:cNvPicPr>
            <a:picLocks noChangeAspect="1"/>
          </p:cNvPicPr>
          <p:nvPr/>
        </p:nvPicPr>
        <p:blipFill>
          <a:blip r:embed="rId3"/>
          <a:stretch>
            <a:fillRect/>
          </a:stretch>
        </p:blipFill>
        <p:spPr>
          <a:xfrm>
            <a:off x="523875" y="3261023"/>
            <a:ext cx="8096250" cy="2171700"/>
          </a:xfrm>
          <a:prstGeom prst="rect">
            <a:avLst/>
          </a:prstGeom>
        </p:spPr>
      </p:pic>
    </p:spTree>
    <p:extLst>
      <p:ext uri="{BB962C8B-B14F-4D97-AF65-F5344CB8AC3E}">
        <p14:creationId xmlns:p14="http://schemas.microsoft.com/office/powerpoint/2010/main" val="55724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D973-27BA-49B7-989C-1E0A0AF3C988}"/>
              </a:ext>
            </a:extLst>
          </p:cNvPr>
          <p:cNvSpPr>
            <a:spLocks noGrp="1"/>
          </p:cNvSpPr>
          <p:nvPr>
            <p:ph type="title"/>
          </p:nvPr>
        </p:nvSpPr>
        <p:spPr>
          <a:xfrm>
            <a:off x="457200" y="101592"/>
            <a:ext cx="8229600" cy="1143000"/>
          </a:xfrm>
        </p:spPr>
        <p:txBody>
          <a:bodyPr/>
          <a:lstStyle/>
          <a:p>
            <a:r>
              <a:rPr lang="en-GB" dirty="0"/>
              <a:t>Scholarship is a conversation</a:t>
            </a:r>
          </a:p>
        </p:txBody>
      </p:sp>
      <p:sp>
        <p:nvSpPr>
          <p:cNvPr id="3" name="Content Placeholder 2">
            <a:extLst>
              <a:ext uri="{FF2B5EF4-FFF2-40B4-BE49-F238E27FC236}">
                <a16:creationId xmlns:a16="http://schemas.microsoft.com/office/drawing/2014/main" id="{0001C442-33C7-4FF1-9BD2-8455651C6F2B}"/>
              </a:ext>
            </a:extLst>
          </p:cNvPr>
          <p:cNvSpPr>
            <a:spLocks noGrp="1"/>
          </p:cNvSpPr>
          <p:nvPr>
            <p:ph idx="1"/>
          </p:nvPr>
        </p:nvSpPr>
        <p:spPr>
          <a:xfrm>
            <a:off x="218020" y="1499102"/>
            <a:ext cx="7378316" cy="5157192"/>
          </a:xfrm>
        </p:spPr>
        <p:txBody>
          <a:bodyPr/>
          <a:lstStyle/>
          <a:p>
            <a:r>
              <a:rPr lang="en-GB" sz="2800" dirty="0"/>
              <a:t>As a student, you will contribute to the ongoing scholarly conversation just as Professors do</a:t>
            </a:r>
          </a:p>
          <a:p>
            <a:pPr marL="0" indent="0">
              <a:buNone/>
            </a:pPr>
            <a:endParaRPr lang="en-GB" sz="2800" dirty="0"/>
          </a:p>
          <a:p>
            <a:r>
              <a:rPr lang="en-GB" sz="2800" dirty="0"/>
              <a:t>By citing &amp; referencing, you acknowledge other voices in the conversation</a:t>
            </a:r>
          </a:p>
          <a:p>
            <a:pPr marL="0" indent="0">
              <a:buNone/>
            </a:pPr>
            <a:endParaRPr lang="en-GB" sz="2800" dirty="0"/>
          </a:p>
          <a:p>
            <a:r>
              <a:rPr lang="en-GB" sz="2800" dirty="0"/>
              <a:t>You will be able to illustrate things like a change in the scholarly perspective over time or the contribution a particular source has made to the conversation</a:t>
            </a:r>
          </a:p>
        </p:txBody>
      </p:sp>
      <p:sp>
        <p:nvSpPr>
          <p:cNvPr id="4" name="TextBox 3">
            <a:extLst>
              <a:ext uri="{FF2B5EF4-FFF2-40B4-BE49-F238E27FC236}">
                <a16:creationId xmlns:a16="http://schemas.microsoft.com/office/drawing/2014/main" id="{5397BE46-ABA4-428D-B446-B859E3C800A5}"/>
              </a:ext>
            </a:extLst>
          </p:cNvPr>
          <p:cNvSpPr txBox="1"/>
          <p:nvPr/>
        </p:nvSpPr>
        <p:spPr>
          <a:xfrm>
            <a:off x="7236296" y="1488186"/>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
        <p:nvSpPr>
          <p:cNvPr id="5" name="TextBox 4">
            <a:extLst>
              <a:ext uri="{FF2B5EF4-FFF2-40B4-BE49-F238E27FC236}">
                <a16:creationId xmlns:a16="http://schemas.microsoft.com/office/drawing/2014/main" id="{E5864CC4-CF31-46F2-B105-6AC75434A636}"/>
              </a:ext>
            </a:extLst>
          </p:cNvPr>
          <p:cNvSpPr txBox="1"/>
          <p:nvPr/>
        </p:nvSpPr>
        <p:spPr>
          <a:xfrm>
            <a:off x="7343800" y="3015325"/>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
        <p:nvSpPr>
          <p:cNvPr id="6" name="TextBox 5">
            <a:extLst>
              <a:ext uri="{FF2B5EF4-FFF2-40B4-BE49-F238E27FC236}">
                <a16:creationId xmlns:a16="http://schemas.microsoft.com/office/drawing/2014/main" id="{B42D1004-BCDA-4C04-9AB7-2D194578CD93}"/>
              </a:ext>
            </a:extLst>
          </p:cNvPr>
          <p:cNvSpPr txBox="1"/>
          <p:nvPr/>
        </p:nvSpPr>
        <p:spPr>
          <a:xfrm>
            <a:off x="7292541" y="4543516"/>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Tree>
    <p:extLst>
      <p:ext uri="{BB962C8B-B14F-4D97-AF65-F5344CB8AC3E}">
        <p14:creationId xmlns:p14="http://schemas.microsoft.com/office/powerpoint/2010/main" val="383909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982" y="2247876"/>
            <a:ext cx="3117621" cy="1324744"/>
          </a:xfrm>
        </p:spPr>
        <p:txBody>
          <a:bodyPr/>
          <a:lstStyle/>
          <a:p>
            <a:pPr marL="0" indent="0">
              <a:buNone/>
            </a:pPr>
            <a:r>
              <a:rPr lang="en-GB" i="1" dirty="0"/>
              <a:t>Practical project involving design</a:t>
            </a:r>
          </a:p>
        </p:txBody>
      </p:sp>
      <p:sp>
        <p:nvSpPr>
          <p:cNvPr id="4" name="Title 1"/>
          <p:cNvSpPr txBox="1">
            <a:spLocks/>
          </p:cNvSpPr>
          <p:nvPr/>
        </p:nvSpPr>
        <p:spPr bwMode="auto">
          <a:xfrm>
            <a:off x="539552" y="332656"/>
            <a:ext cx="7976499" cy="5927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a:lstStyle>
          <a:p>
            <a:r>
              <a:rPr lang="en-GB" sz="3200" kern="0" dirty="0">
                <a:solidFill>
                  <a:schemeClr val="tx1"/>
                </a:solidFill>
              </a:rPr>
              <a:t>A literature review provides </a:t>
            </a:r>
            <a:r>
              <a:rPr lang="en-GB" sz="3200" kern="0" dirty="0">
                <a:solidFill>
                  <a:srgbClr val="002060"/>
                </a:solidFill>
              </a:rPr>
              <a:t>background</a:t>
            </a:r>
          </a:p>
        </p:txBody>
      </p:sp>
      <p:sp>
        <p:nvSpPr>
          <p:cNvPr id="5" name="Rectangle 4"/>
          <p:cNvSpPr/>
          <p:nvPr/>
        </p:nvSpPr>
        <p:spPr>
          <a:xfrm>
            <a:off x="4484307" y="1844824"/>
            <a:ext cx="2736304" cy="1569660"/>
          </a:xfrm>
          <a:prstGeom prst="rect">
            <a:avLst/>
          </a:prstGeom>
        </p:spPr>
        <p:txBody>
          <a:bodyPr wrap="square">
            <a:spAutoFit/>
          </a:bodyPr>
          <a:lstStyle/>
          <a:p>
            <a:pPr marL="0" indent="0">
              <a:buNone/>
            </a:pPr>
            <a:r>
              <a:rPr lang="en-GB" sz="3200" dirty="0">
                <a:latin typeface="+mn-lt"/>
              </a:rPr>
              <a:t>why did you choose that design?</a:t>
            </a:r>
          </a:p>
        </p:txBody>
      </p:sp>
      <p:sp>
        <p:nvSpPr>
          <p:cNvPr id="7" name="Rectangle 6"/>
          <p:cNvSpPr/>
          <p:nvPr/>
        </p:nvSpPr>
        <p:spPr>
          <a:xfrm>
            <a:off x="255763" y="4469054"/>
            <a:ext cx="2875119" cy="1077218"/>
          </a:xfrm>
          <a:prstGeom prst="rect">
            <a:avLst/>
          </a:prstGeom>
        </p:spPr>
        <p:txBody>
          <a:bodyPr wrap="square">
            <a:spAutoFit/>
          </a:bodyPr>
          <a:lstStyle/>
          <a:p>
            <a:pPr marL="0" indent="0">
              <a:buNone/>
            </a:pPr>
            <a:r>
              <a:rPr lang="en-GB" sz="3200" i="1" dirty="0">
                <a:latin typeface="+mn-lt"/>
              </a:rPr>
              <a:t>Classroom project</a:t>
            </a:r>
          </a:p>
        </p:txBody>
      </p:sp>
      <p:sp>
        <p:nvSpPr>
          <p:cNvPr id="8" name="Rectangle 7"/>
          <p:cNvSpPr/>
          <p:nvPr/>
        </p:nvSpPr>
        <p:spPr>
          <a:xfrm>
            <a:off x="4124266" y="4761442"/>
            <a:ext cx="3096345" cy="1569660"/>
          </a:xfrm>
          <a:prstGeom prst="rect">
            <a:avLst/>
          </a:prstGeom>
        </p:spPr>
        <p:txBody>
          <a:bodyPr wrap="square">
            <a:spAutoFit/>
          </a:bodyPr>
          <a:lstStyle/>
          <a:p>
            <a:pPr marL="0" indent="0">
              <a:buNone/>
            </a:pPr>
            <a:r>
              <a:rPr lang="en-GB" sz="3200" dirty="0">
                <a:latin typeface="+mn-lt"/>
              </a:rPr>
              <a:t>where did the lesson plan come from?</a:t>
            </a:r>
          </a:p>
        </p:txBody>
      </p:sp>
      <p:sp>
        <p:nvSpPr>
          <p:cNvPr id="15" name="Right Arrow 14"/>
          <p:cNvSpPr/>
          <p:nvPr/>
        </p:nvSpPr>
        <p:spPr bwMode="auto">
          <a:xfrm>
            <a:off x="3491880" y="2708920"/>
            <a:ext cx="992426" cy="216024"/>
          </a:xfrm>
          <a:prstGeom prst="rightArrow">
            <a:avLst/>
          </a:prstGeom>
          <a:solidFill>
            <a:schemeClr val="accent1"/>
          </a:solid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6" name="Right Arrow 15"/>
          <p:cNvSpPr/>
          <p:nvPr/>
        </p:nvSpPr>
        <p:spPr bwMode="auto">
          <a:xfrm>
            <a:off x="2797320" y="4937178"/>
            <a:ext cx="1414640" cy="220014"/>
          </a:xfrm>
          <a:prstGeom prst="rightArrow">
            <a:avLst/>
          </a:prstGeom>
          <a:solidFill>
            <a:schemeClr val="accent1"/>
          </a:solid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2" name="Oval 1"/>
          <p:cNvSpPr/>
          <p:nvPr/>
        </p:nvSpPr>
        <p:spPr>
          <a:xfrm>
            <a:off x="4124267" y="4469054"/>
            <a:ext cx="3256045"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464652" y="1585538"/>
            <a:ext cx="2915660"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074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990033"/>
                </a:solidFill>
              </a:rPr>
              <a:t>What does a literature review do?</a:t>
            </a:r>
          </a:p>
        </p:txBody>
      </p:sp>
      <p:sp>
        <p:nvSpPr>
          <p:cNvPr id="4" name="TextBox 3"/>
          <p:cNvSpPr txBox="1"/>
          <p:nvPr/>
        </p:nvSpPr>
        <p:spPr>
          <a:xfrm>
            <a:off x="251520" y="1396524"/>
            <a:ext cx="8435280" cy="4031873"/>
          </a:xfrm>
          <a:prstGeom prst="rect">
            <a:avLst/>
          </a:prstGeom>
          <a:noFill/>
        </p:spPr>
        <p:txBody>
          <a:bodyPr wrap="square" rtlCol="0">
            <a:spAutoFit/>
          </a:bodyPr>
          <a:lstStyle/>
          <a:p>
            <a:pPr algn="l" eaLnBrk="0" hangingPunct="0">
              <a:spcBef>
                <a:spcPts val="0"/>
              </a:spcBef>
            </a:pPr>
            <a:r>
              <a:rPr lang="en-US" altLang="en-US" sz="3200" dirty="0">
                <a:solidFill>
                  <a:prstClr val="black"/>
                </a:solidFill>
                <a:latin typeface="Calibri" panose="020F0502020204030204" pitchFamily="34" charset="0"/>
              </a:rPr>
              <a:t>Gives context for your project</a:t>
            </a:r>
          </a:p>
          <a:p>
            <a:pPr algn="l" eaLnBrk="0" hangingPunct="0">
              <a:spcBef>
                <a:spcPts val="0"/>
              </a:spcBef>
            </a:pPr>
            <a:r>
              <a:rPr lang="en-US" altLang="en-US" sz="3200" dirty="0">
                <a:solidFill>
                  <a:srgbClr val="990033"/>
                </a:solidFill>
                <a:latin typeface="Calibri" panose="020F0502020204030204" pitchFamily="34" charset="0"/>
              </a:rPr>
              <a:t>Identifies and acknowledges significant research</a:t>
            </a:r>
          </a:p>
          <a:p>
            <a:pPr marL="457200" algn="l" eaLnBrk="0" hangingPunct="0">
              <a:spcBef>
                <a:spcPts val="0"/>
              </a:spcBef>
            </a:pPr>
            <a:r>
              <a:rPr lang="en-US" altLang="en-US" sz="3200" dirty="0">
                <a:solidFill>
                  <a:srgbClr val="990033"/>
                </a:solidFill>
                <a:latin typeface="Calibri" panose="020F0502020204030204" pitchFamily="34" charset="0"/>
              </a:rPr>
              <a:t>Provides evidence to support your viewpoint</a:t>
            </a:r>
          </a:p>
          <a:p>
            <a:pPr lvl="1" algn="l" eaLnBrk="0" hangingPunct="0">
              <a:spcBef>
                <a:spcPts val="0"/>
              </a:spcBef>
            </a:pPr>
            <a:r>
              <a:rPr lang="en-US" altLang="en-US" sz="3200" dirty="0">
                <a:solidFill>
                  <a:srgbClr val="990033"/>
                </a:solidFill>
                <a:latin typeface="Calibri" panose="020F0502020204030204" pitchFamily="34" charset="0"/>
              </a:rPr>
              <a:t>Identifies sources you disagree with</a:t>
            </a:r>
          </a:p>
          <a:p>
            <a:pPr lvl="1" algn="l" eaLnBrk="0" hangingPunct="0">
              <a:spcBef>
                <a:spcPts val="0"/>
              </a:spcBef>
            </a:pPr>
            <a:r>
              <a:rPr lang="en-US" altLang="en-US" sz="3200" dirty="0">
                <a:solidFill>
                  <a:srgbClr val="990033"/>
                </a:solidFill>
                <a:latin typeface="Calibri" panose="020F0502020204030204" pitchFamily="34" charset="0"/>
              </a:rPr>
              <a:t>Shows where your project fits in with other 	research in the subject area</a:t>
            </a:r>
          </a:p>
          <a:p>
            <a:pPr marL="0" lvl="1" algn="l" eaLnBrk="0" hangingPunct="0">
              <a:spcBef>
                <a:spcPts val="0"/>
              </a:spcBef>
            </a:pPr>
            <a:r>
              <a:rPr lang="en-US" altLang="en-US" sz="3200" dirty="0">
                <a:solidFill>
                  <a:prstClr val="black"/>
                </a:solidFill>
                <a:latin typeface="Calibri" panose="020F0502020204030204" pitchFamily="34" charset="0"/>
              </a:rPr>
              <a:t>Displays your understanding: not a simple narrative, involves evaluation and synthesis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61249"/>
            <a:ext cx="9144000" cy="1196751"/>
          </a:xfrm>
          <a:prstGeom prst="rect">
            <a:avLst/>
          </a:prstGeom>
        </p:spPr>
      </p:pic>
    </p:spTree>
    <p:extLst>
      <p:ext uri="{BB962C8B-B14F-4D97-AF65-F5344CB8AC3E}">
        <p14:creationId xmlns:p14="http://schemas.microsoft.com/office/powerpoint/2010/main" val="103187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ptop and a notebook on a table">
            <a:extLst>
              <a:ext uri="{FF2B5EF4-FFF2-40B4-BE49-F238E27FC236}">
                <a16:creationId xmlns:a16="http://schemas.microsoft.com/office/drawing/2014/main" id="{C65AC514-44B8-BBB9-0929-9F8B004AEC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88" r="19424" b="-1"/>
          <a:stretch/>
        </p:blipFill>
        <p:spPr>
          <a:xfrm>
            <a:off x="20" y="10"/>
            <a:ext cx="725221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48706" y="35548"/>
            <a:ext cx="2866642" cy="1899912"/>
          </a:xfrm>
        </p:spPr>
        <p:txBody>
          <a:bodyPr>
            <a:normAutofit/>
          </a:bodyPr>
          <a:lstStyle/>
          <a:p>
            <a:r>
              <a:rPr lang="en-GB" sz="3200" dirty="0"/>
              <a:t>Evaluate where to spend your reading time</a:t>
            </a:r>
          </a:p>
        </p:txBody>
      </p:sp>
      <p:sp>
        <p:nvSpPr>
          <p:cNvPr id="3" name="Content Placeholder 2"/>
          <p:cNvSpPr>
            <a:spLocks noGrp="1"/>
          </p:cNvSpPr>
          <p:nvPr>
            <p:ph idx="1"/>
          </p:nvPr>
        </p:nvSpPr>
        <p:spPr>
          <a:xfrm>
            <a:off x="5434389" y="2420888"/>
            <a:ext cx="3295277" cy="4176464"/>
          </a:xfrm>
        </p:spPr>
        <p:txBody>
          <a:bodyPr>
            <a:noAutofit/>
          </a:bodyPr>
          <a:lstStyle/>
          <a:p>
            <a:pPr marL="0" indent="0">
              <a:buNone/>
            </a:pPr>
            <a:r>
              <a:rPr lang="en-GB" sz="2400" dirty="0"/>
              <a:t>Skim articles:</a:t>
            </a:r>
          </a:p>
          <a:p>
            <a:r>
              <a:rPr lang="en-GB" sz="2400" dirty="0"/>
              <a:t>Read the abstract</a:t>
            </a:r>
          </a:p>
          <a:p>
            <a:r>
              <a:rPr lang="en-GB" sz="2400" dirty="0"/>
              <a:t>Scan the article looking at headings and graphs/tables</a:t>
            </a:r>
          </a:p>
          <a:p>
            <a:r>
              <a:rPr lang="en-GB" sz="2400" dirty="0"/>
              <a:t>Look for key issues and findings in the discussion/conclusion</a:t>
            </a:r>
          </a:p>
          <a:p>
            <a:pPr marL="0" indent="0">
              <a:buNone/>
            </a:pPr>
            <a:endParaRPr lang="en-GB" sz="2400" dirty="0"/>
          </a:p>
          <a:p>
            <a:pPr marL="0" indent="0">
              <a:buNone/>
            </a:pPr>
            <a:r>
              <a:rPr lang="en-GB" sz="2400" dirty="0"/>
              <a:t>Track what is important</a:t>
            </a:r>
          </a:p>
        </p:txBody>
      </p:sp>
    </p:spTree>
    <p:extLst>
      <p:ext uri="{BB962C8B-B14F-4D97-AF65-F5344CB8AC3E}">
        <p14:creationId xmlns:p14="http://schemas.microsoft.com/office/powerpoint/2010/main" val="139609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8145-B6DE-8BF8-A65F-7ED212547751}"/>
              </a:ext>
            </a:extLst>
          </p:cNvPr>
          <p:cNvSpPr>
            <a:spLocks noGrp="1"/>
          </p:cNvSpPr>
          <p:nvPr>
            <p:ph type="title"/>
          </p:nvPr>
        </p:nvSpPr>
        <p:spPr>
          <a:xfrm>
            <a:off x="365478" y="160337"/>
            <a:ext cx="8229600" cy="1143000"/>
          </a:xfrm>
        </p:spPr>
        <p:txBody>
          <a:bodyPr>
            <a:normAutofit/>
          </a:bodyPr>
          <a:lstStyle/>
          <a:p>
            <a:r>
              <a:rPr lang="en-US" sz="2800" dirty="0"/>
              <a:t>One way of approaching the literature: take three ‘passes’ or attempts at reading it</a:t>
            </a:r>
            <a:endParaRPr lang="en-GB" sz="2800" dirty="0"/>
          </a:p>
        </p:txBody>
      </p:sp>
      <p:pic>
        <p:nvPicPr>
          <p:cNvPr id="5" name="Content Placeholder 4" descr="Timeline&#10;&#10;Description automatically generated">
            <a:extLst>
              <a:ext uri="{FF2B5EF4-FFF2-40B4-BE49-F238E27FC236}">
                <a16:creationId xmlns:a16="http://schemas.microsoft.com/office/drawing/2014/main" id="{A91FCE3B-A78C-07BA-EB02-7FCE9B4CB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46597"/>
            <a:ext cx="9144000" cy="5143500"/>
          </a:xfrm>
        </p:spPr>
      </p:pic>
    </p:spTree>
    <p:extLst>
      <p:ext uri="{BB962C8B-B14F-4D97-AF65-F5344CB8AC3E}">
        <p14:creationId xmlns:p14="http://schemas.microsoft.com/office/powerpoint/2010/main" val="364539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16632"/>
            <a:ext cx="8229600" cy="1872208"/>
          </a:xfrm>
        </p:spPr>
        <p:txBody>
          <a:bodyPr>
            <a:normAutofit/>
          </a:bodyPr>
          <a:lstStyle/>
          <a:p>
            <a:pPr marL="0" indent="0">
              <a:buNone/>
            </a:pPr>
            <a:r>
              <a:rPr lang="en-GB" dirty="0">
                <a:solidFill>
                  <a:schemeClr val="bg1"/>
                </a:solidFill>
              </a:rPr>
              <a:t>2. What are the tools of the trade for literature searching and how do I use them effectively?</a:t>
            </a:r>
          </a:p>
        </p:txBody>
      </p:sp>
    </p:spTree>
    <p:extLst>
      <p:ext uri="{BB962C8B-B14F-4D97-AF65-F5344CB8AC3E}">
        <p14:creationId xmlns:p14="http://schemas.microsoft.com/office/powerpoint/2010/main" val="280241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Starting with a seminal paper</a:t>
            </a:r>
          </a:p>
        </p:txBody>
      </p:sp>
      <p:pic>
        <p:nvPicPr>
          <p:cNvPr id="4" name="Picture 3">
            <a:extLst>
              <a:ext uri="{FF2B5EF4-FFF2-40B4-BE49-F238E27FC236}">
                <a16:creationId xmlns:a16="http://schemas.microsoft.com/office/drawing/2014/main" id="{481B34EE-A98F-4787-9F1E-F7635D6E7595}"/>
              </a:ext>
            </a:extLst>
          </p:cNvPr>
          <p:cNvPicPr/>
          <p:nvPr/>
        </p:nvPicPr>
        <p:blipFill>
          <a:blip r:embed="rId2">
            <a:extLst>
              <a:ext uri="{28A0092B-C50C-407E-A947-70E740481C1C}">
                <a14:useLocalDpi xmlns:a14="http://schemas.microsoft.com/office/drawing/2010/main" val="0"/>
              </a:ext>
            </a:extLst>
          </a:blip>
          <a:stretch>
            <a:fillRect/>
          </a:stretch>
        </p:blipFill>
        <p:spPr>
          <a:xfrm>
            <a:off x="143508" y="1628800"/>
            <a:ext cx="8856983" cy="4622482"/>
          </a:xfrm>
          <a:prstGeom prst="rect">
            <a:avLst/>
          </a:prstGeom>
          <a:ln>
            <a:solidFill>
              <a:sysClr val="windowText" lastClr="000000"/>
            </a:solidFill>
          </a:ln>
        </p:spPr>
      </p:pic>
    </p:spTree>
    <p:extLst>
      <p:ext uri="{BB962C8B-B14F-4D97-AF65-F5344CB8AC3E}">
        <p14:creationId xmlns:p14="http://schemas.microsoft.com/office/powerpoint/2010/main" val="184640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background of blue mesh and nodes">
            <a:extLst>
              <a:ext uri="{FF2B5EF4-FFF2-40B4-BE49-F238E27FC236}">
                <a16:creationId xmlns:a16="http://schemas.microsoft.com/office/drawing/2014/main" id="{DA77D843-CBF6-8F32-41EF-525E03522919}"/>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323528" y="548680"/>
            <a:ext cx="8229600" cy="1143000"/>
          </a:xfrm>
        </p:spPr>
        <p:txBody>
          <a:bodyPr/>
          <a:lstStyle/>
          <a:p>
            <a:r>
              <a:rPr lang="en-GB" dirty="0"/>
              <a:t>Outline</a:t>
            </a:r>
          </a:p>
        </p:txBody>
      </p:sp>
      <p:sp>
        <p:nvSpPr>
          <p:cNvPr id="3" name="Content Placeholder 2"/>
          <p:cNvSpPr>
            <a:spLocks noGrp="1"/>
          </p:cNvSpPr>
          <p:nvPr>
            <p:ph idx="1"/>
          </p:nvPr>
        </p:nvSpPr>
        <p:spPr>
          <a:xfrm>
            <a:off x="467544" y="2060848"/>
            <a:ext cx="6505947" cy="3600400"/>
          </a:xfrm>
        </p:spPr>
        <p:txBody>
          <a:bodyPr/>
          <a:lstStyle/>
          <a:p>
            <a:pPr marL="0" indent="0">
              <a:buNone/>
            </a:pPr>
            <a:r>
              <a:rPr lang="en-GB" sz="2400" dirty="0"/>
              <a:t>1. What is good quality academic information and how do I use it in my literature review?</a:t>
            </a:r>
          </a:p>
          <a:p>
            <a:pPr marL="0" indent="0">
              <a:buNone/>
            </a:pPr>
            <a:endParaRPr lang="en-GB" sz="2400" dirty="0"/>
          </a:p>
          <a:p>
            <a:pPr marL="0" indent="0">
              <a:buNone/>
            </a:pPr>
            <a:r>
              <a:rPr lang="en-GB" sz="2400" dirty="0"/>
              <a:t>2. What are the tools of the trade for literature searching and how do I use them effectively?</a:t>
            </a:r>
          </a:p>
          <a:p>
            <a:pPr marL="0" indent="0">
              <a:buNone/>
            </a:pPr>
            <a:endParaRPr lang="en-GB" sz="2400" dirty="0"/>
          </a:p>
          <a:p>
            <a:pPr marL="0" indent="0">
              <a:buNone/>
            </a:pPr>
            <a:r>
              <a:rPr lang="en-GB" sz="2400" dirty="0"/>
              <a:t>3. How do I keep track of what I’ve found and avoid plagiarism?</a:t>
            </a:r>
          </a:p>
        </p:txBody>
      </p:sp>
    </p:spTree>
    <p:extLst>
      <p:ext uri="{BB962C8B-B14F-4D97-AF65-F5344CB8AC3E}">
        <p14:creationId xmlns:p14="http://schemas.microsoft.com/office/powerpoint/2010/main" val="51938558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AA7F0-2901-D649-7FB2-CBA6F84DF48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8797" t="13596" r="66429" b="17462"/>
          <a:stretch/>
        </p:blipFill>
        <p:spPr>
          <a:xfrm>
            <a:off x="323528" y="2503406"/>
            <a:ext cx="1800200" cy="1851188"/>
          </a:xfrm>
          <a:prstGeom prst="rect">
            <a:avLst/>
          </a:prstGeom>
        </p:spPr>
      </p:pic>
      <p:sp>
        <p:nvSpPr>
          <p:cNvPr id="4" name="Title 1">
            <a:extLst>
              <a:ext uri="{FF2B5EF4-FFF2-40B4-BE49-F238E27FC236}">
                <a16:creationId xmlns:a16="http://schemas.microsoft.com/office/drawing/2014/main" id="{14A66EB9-B46B-E632-90E5-A2AE4C4B08FF}"/>
              </a:ext>
            </a:extLst>
          </p:cNvPr>
          <p:cNvSpPr txBox="1">
            <a:spLocks/>
          </p:cNvSpPr>
          <p:nvPr/>
        </p:nvSpPr>
        <p:spPr>
          <a:xfrm>
            <a:off x="1763688" y="2780928"/>
            <a:ext cx="5400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a:t>Has your supervisor given you a key paper?</a:t>
            </a:r>
            <a:endParaRPr lang="en-GB" dirty="0"/>
          </a:p>
        </p:txBody>
      </p:sp>
    </p:spTree>
    <p:extLst>
      <p:ext uri="{BB962C8B-B14F-4D97-AF65-F5344CB8AC3E}">
        <p14:creationId xmlns:p14="http://schemas.microsoft.com/office/powerpoint/2010/main" val="318192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484784"/>
            <a:ext cx="6147556" cy="5139869"/>
          </a:xfrm>
          <a:prstGeom prst="rect">
            <a:avLst/>
          </a:prstGeom>
        </p:spPr>
        <p:txBody>
          <a:bodyPr wrap="square">
            <a:spAutoFit/>
          </a:bodyPr>
          <a:lstStyle/>
          <a:p>
            <a:pPr algn="l"/>
            <a:r>
              <a:rPr lang="en-GB" sz="2800" dirty="0">
                <a:solidFill>
                  <a:srgbClr val="000000"/>
                </a:solidFill>
                <a:latin typeface="Arial" panose="020B0604020202020204" pitchFamily="34" charset="0"/>
                <a:cs typeface="Arial" panose="020B0604020202020204" pitchFamily="34" charset="0"/>
              </a:rPr>
              <a:t>"We are giving students open ended research projects and part of the task is to explore the literature to see what progress has been made by others.</a:t>
            </a:r>
          </a:p>
          <a:p>
            <a:pPr algn="l"/>
            <a:endParaRPr lang="en-GB" sz="2800" dirty="0">
              <a:solidFill>
                <a:srgbClr val="000000"/>
              </a:solidFill>
              <a:latin typeface="Arial" panose="020B0604020202020204" pitchFamily="34" charset="0"/>
              <a:cs typeface="Arial" panose="020B0604020202020204" pitchFamily="34" charset="0"/>
            </a:endParaRPr>
          </a:p>
          <a:p>
            <a:pPr algn="l"/>
            <a:r>
              <a:rPr lang="en-GB" sz="2800" dirty="0">
                <a:solidFill>
                  <a:srgbClr val="000000"/>
                </a:solidFill>
                <a:latin typeface="Arial" panose="020B0604020202020204" pitchFamily="34" charset="0"/>
                <a:cs typeface="Arial" panose="020B0604020202020204" pitchFamily="34" charset="0"/>
              </a:rPr>
              <a:t>By definition then, what they need to find out and what the key concepts and ideas are at least partly outcomes of the search rather than inputs.”</a:t>
            </a:r>
          </a:p>
          <a:p>
            <a:pPr algn="l"/>
            <a:endParaRPr lang="en-GB" sz="2400" dirty="0">
              <a:solidFill>
                <a:srgbClr val="000000"/>
              </a:solidFill>
              <a:latin typeface="+mn-lt"/>
            </a:endParaRPr>
          </a:p>
          <a:p>
            <a:pPr algn="l"/>
            <a:r>
              <a:rPr lang="en-GB" sz="2400" dirty="0">
                <a:solidFill>
                  <a:srgbClr val="990033"/>
                </a:solidFill>
                <a:latin typeface="+mn-lt"/>
              </a:rPr>
              <a:t>Dr Dave Westwood</a:t>
            </a:r>
          </a:p>
        </p:txBody>
      </p:sp>
      <p:sp>
        <p:nvSpPr>
          <p:cNvPr id="5" name="Title 1"/>
          <p:cNvSpPr>
            <a:spLocks noGrp="1"/>
          </p:cNvSpPr>
          <p:nvPr>
            <p:ph type="title"/>
          </p:nvPr>
        </p:nvSpPr>
        <p:spPr>
          <a:xfrm>
            <a:off x="1979712" y="188640"/>
            <a:ext cx="4824536" cy="1143000"/>
          </a:xfrm>
        </p:spPr>
        <p:txBody>
          <a:bodyPr>
            <a:normAutofit/>
          </a:bodyPr>
          <a:lstStyle/>
          <a:p>
            <a:r>
              <a:rPr lang="en-GB" dirty="0"/>
              <a:t>Search is not linear</a:t>
            </a:r>
          </a:p>
        </p:txBody>
      </p:sp>
      <p:sp>
        <p:nvSpPr>
          <p:cNvPr id="6" name="TextBox 5"/>
          <p:cNvSpPr txBox="1"/>
          <p:nvPr/>
        </p:nvSpPr>
        <p:spPr>
          <a:xfrm>
            <a:off x="5148064" y="5796746"/>
            <a:ext cx="3800435" cy="1015663"/>
          </a:xfrm>
          <a:prstGeom prst="rect">
            <a:avLst/>
          </a:prstGeom>
          <a:noFill/>
        </p:spPr>
        <p:txBody>
          <a:bodyPr wrap="square" rtlCol="0">
            <a:spAutoFit/>
          </a:bodyPr>
          <a:lstStyle/>
          <a:p>
            <a:r>
              <a:rPr lang="en-GB" sz="2000" dirty="0">
                <a:solidFill>
                  <a:srgbClr val="7030A0"/>
                </a:solidFill>
              </a:rPr>
              <a:t>Might do extensive searching nearer Christmas, comes later sometimes</a:t>
            </a:r>
          </a:p>
        </p:txBody>
      </p:sp>
    </p:spTree>
    <p:extLst>
      <p:ext uri="{BB962C8B-B14F-4D97-AF65-F5344CB8AC3E}">
        <p14:creationId xmlns:p14="http://schemas.microsoft.com/office/powerpoint/2010/main" val="47469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29" y="320675"/>
            <a:ext cx="8555616" cy="1325563"/>
          </a:xfrm>
        </p:spPr>
        <p:txBody>
          <a:bodyPr>
            <a:normAutofit/>
          </a:bodyPr>
          <a:lstStyle/>
          <a:p>
            <a:pPr eaLnBrk="1" hangingPunct="1">
              <a:defRPr/>
            </a:pPr>
            <a:r>
              <a:rPr lang="en-GB" sz="4700" dirty="0">
                <a:cs typeface="Calibri" pitchFamily="34" charset="0"/>
              </a:rPr>
              <a:t>Why plan your search?</a:t>
            </a:r>
          </a:p>
        </p:txBody>
      </p:sp>
      <p:graphicFrame>
        <p:nvGraphicFramePr>
          <p:cNvPr id="19" name="Content Placeholder 2">
            <a:extLst>
              <a:ext uri="{FF2B5EF4-FFF2-40B4-BE49-F238E27FC236}">
                <a16:creationId xmlns:a16="http://schemas.microsoft.com/office/drawing/2014/main" id="{8E336DE8-E900-4102-885C-50DDBF129DAC}"/>
              </a:ext>
            </a:extLst>
          </p:cNvPr>
          <p:cNvGraphicFramePr>
            <a:graphicFrameLocks noGrp="1"/>
          </p:cNvGraphicFramePr>
          <p:nvPr>
            <p:ph idx="1"/>
          </p:nvPr>
        </p:nvGraphicFramePr>
        <p:xfrm>
          <a:off x="297430" y="1825625"/>
          <a:ext cx="855561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79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60648" y="-13672"/>
            <a:ext cx="9793088" cy="1143000"/>
          </a:xfrm>
        </p:spPr>
        <p:txBody>
          <a:bodyPr>
            <a:normAutofit/>
          </a:bodyPr>
          <a:lstStyle/>
          <a:p>
            <a:pPr eaLnBrk="1" hangingPunct="1"/>
            <a:r>
              <a:rPr lang="en-GB" altLang="en-US" sz="3600" b="0" dirty="0">
                <a:latin typeface="Calibri" panose="020F0502020204030204" pitchFamily="34" charset="0"/>
                <a:cs typeface="Calibri" panose="020F0502020204030204" pitchFamily="34" charset="0"/>
              </a:rPr>
              <a:t>		</a:t>
            </a:r>
            <a:r>
              <a:rPr lang="en-GB" altLang="en-US" sz="3600" dirty="0">
                <a:latin typeface="Calibri" panose="020F0502020204030204" pitchFamily="34" charset="0"/>
                <a:cs typeface="Calibri" panose="020F0502020204030204" pitchFamily="34" charset="0"/>
              </a:rPr>
              <a:t>Keywords</a:t>
            </a:r>
            <a:r>
              <a:rPr lang="en-GB" altLang="en-US" sz="3600" b="0" dirty="0">
                <a:latin typeface="Calibri" panose="020F0502020204030204" pitchFamily="34" charset="0"/>
                <a:cs typeface="Calibri" panose="020F0502020204030204" pitchFamily="34" charset="0"/>
              </a:rPr>
              <a:t> </a:t>
            </a:r>
            <a:r>
              <a:rPr lang="en-GB" altLang="en-US" sz="3600" dirty="0">
                <a:latin typeface="Calibri" panose="020F0502020204030204" pitchFamily="34" charset="0"/>
                <a:cs typeface="Calibri" panose="020F0502020204030204" pitchFamily="34" charset="0"/>
              </a:rPr>
              <a:t>and related terms </a:t>
            </a:r>
          </a:p>
        </p:txBody>
      </p:sp>
      <p:sp>
        <p:nvSpPr>
          <p:cNvPr id="21507" name="Rectangle 3"/>
          <p:cNvSpPr>
            <a:spLocks noGrp="1" noChangeArrowheads="1"/>
          </p:cNvSpPr>
          <p:nvPr>
            <p:ph idx="1"/>
          </p:nvPr>
        </p:nvSpPr>
        <p:spPr>
          <a:xfrm>
            <a:off x="179512" y="1686043"/>
            <a:ext cx="8784976" cy="4681116"/>
          </a:xfrm>
        </p:spPr>
        <p:txBody>
          <a:bodyPr>
            <a:normAutofit/>
          </a:bodyPr>
          <a:lstStyle/>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buNone/>
            </a:pPr>
            <a:endParaRPr lang="en-GB" sz="2400" dirty="0">
              <a:latin typeface="Calibri" pitchFamily="34" charset="0"/>
              <a:cs typeface="Calibri" pitchFamily="34" charset="0"/>
            </a:endParaRPr>
          </a:p>
          <a:p>
            <a:pPr marL="0" indent="0" algn="ctr">
              <a:spcBef>
                <a:spcPts val="1400"/>
              </a:spcBef>
              <a:buNone/>
            </a:pPr>
            <a:r>
              <a:rPr lang="en-GB" altLang="en-US" sz="2400" i="1" dirty="0">
                <a:latin typeface="Trebuchet MS" panose="020B0603020202020204" pitchFamily="34" charset="0"/>
              </a:rPr>
              <a:t>			</a:t>
            </a:r>
            <a:br>
              <a:rPr lang="en-GB" altLang="en-US" sz="2400" i="1" dirty="0">
                <a:latin typeface="Trebuchet MS" panose="020B0603020202020204" pitchFamily="34" charset="0"/>
              </a:rPr>
            </a:br>
            <a:endParaRPr lang="en-GB" altLang="en-US" sz="2400" i="1" dirty="0">
              <a:latin typeface="Trebuchet MS" panose="020B0603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96816173"/>
              </p:ext>
            </p:extLst>
          </p:nvPr>
        </p:nvGraphicFramePr>
        <p:xfrm>
          <a:off x="395536" y="1772816"/>
          <a:ext cx="8352928" cy="4321730"/>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1046996">
                <a:tc>
                  <a:txBody>
                    <a:bodyPr/>
                    <a:lstStyle/>
                    <a:p>
                      <a:r>
                        <a:rPr lang="en-GB" sz="2000" b="1" dirty="0"/>
                        <a:t>Acoustics</a:t>
                      </a:r>
                    </a:p>
                  </a:txBody>
                  <a:tcPr>
                    <a:solidFill>
                      <a:schemeClr val="accent2"/>
                    </a:solidFill>
                  </a:tcPr>
                </a:tc>
                <a:tc>
                  <a:txBody>
                    <a:bodyPr/>
                    <a:lstStyle/>
                    <a:p>
                      <a:r>
                        <a:rPr lang="en-GB" sz="2000" b="1" dirty="0"/>
                        <a:t>Concert halls</a:t>
                      </a:r>
                    </a:p>
                  </a:txBody>
                  <a:tcPr>
                    <a:solidFill>
                      <a:schemeClr val="accent2"/>
                    </a:solidFill>
                  </a:tcPr>
                </a:tc>
                <a:extLst>
                  <a:ext uri="{0D108BD9-81ED-4DB2-BD59-A6C34878D82A}">
                    <a16:rowId xmlns:a16="http://schemas.microsoft.com/office/drawing/2014/main" val="10000"/>
                  </a:ext>
                </a:extLst>
              </a:tr>
              <a:tr h="606593">
                <a:tc>
                  <a:txBody>
                    <a:bodyPr/>
                    <a:lstStyle/>
                    <a:p>
                      <a:r>
                        <a:rPr lang="en-GB" sz="2000" b="1" dirty="0"/>
                        <a:t>acoustic*</a:t>
                      </a:r>
                    </a:p>
                  </a:txBody>
                  <a:tcPr/>
                </a:tc>
                <a:tc>
                  <a:txBody>
                    <a:bodyPr/>
                    <a:lstStyle/>
                    <a:p>
                      <a:r>
                        <a:rPr lang="en-GB" sz="2000" b="1" kern="1200" dirty="0">
                          <a:solidFill>
                            <a:schemeClr val="dk1"/>
                          </a:solidFill>
                          <a:latin typeface="+mn-lt"/>
                          <a:ea typeface="+mn-ea"/>
                          <a:cs typeface="+mn-cs"/>
                        </a:rPr>
                        <a:t>“concert hall”</a:t>
                      </a:r>
                    </a:p>
                  </a:txBody>
                  <a:tcPr/>
                </a:tc>
                <a:extLst>
                  <a:ext uri="{0D108BD9-81ED-4DB2-BD59-A6C34878D82A}">
                    <a16:rowId xmlns:a16="http://schemas.microsoft.com/office/drawing/2014/main" val="10001"/>
                  </a:ext>
                </a:extLst>
              </a:tr>
              <a:tr h="606593">
                <a:tc>
                  <a:txBody>
                    <a:bodyPr/>
                    <a:lstStyle/>
                    <a:p>
                      <a:r>
                        <a:rPr lang="en-GB" sz="2000" b="1" dirty="0"/>
                        <a:t>“acoustical design”</a:t>
                      </a:r>
                    </a:p>
                  </a:txBody>
                  <a:tcPr/>
                </a:tc>
                <a:tc>
                  <a:txBody>
                    <a:bodyPr/>
                    <a:lstStyle/>
                    <a:p>
                      <a:r>
                        <a:rPr lang="en-GB" sz="2000" b="1" dirty="0"/>
                        <a:t>auditorium</a:t>
                      </a:r>
                    </a:p>
                  </a:txBody>
                  <a:tcPr/>
                </a:tc>
                <a:extLst>
                  <a:ext uri="{0D108BD9-81ED-4DB2-BD59-A6C34878D82A}">
                    <a16:rowId xmlns:a16="http://schemas.microsoft.com/office/drawing/2014/main" val="10002"/>
                  </a:ext>
                </a:extLst>
              </a:tr>
              <a:tr h="606593">
                <a:tc>
                  <a:txBody>
                    <a:bodyPr/>
                    <a:lstStyle/>
                    <a:p>
                      <a:r>
                        <a:rPr lang="en-GB" sz="2000" b="1" dirty="0"/>
                        <a:t>sound</a:t>
                      </a:r>
                    </a:p>
                  </a:txBody>
                  <a:tcPr/>
                </a:tc>
                <a:tc>
                  <a:txBody>
                    <a:bodyPr/>
                    <a:lstStyle/>
                    <a:p>
                      <a:r>
                        <a:rPr lang="en-GB" sz="2000" b="1" dirty="0"/>
                        <a:t>auditoria</a:t>
                      </a:r>
                    </a:p>
                  </a:txBody>
                  <a:tcPr/>
                </a:tc>
                <a:extLst>
                  <a:ext uri="{0D108BD9-81ED-4DB2-BD59-A6C34878D82A}">
                    <a16:rowId xmlns:a16="http://schemas.microsoft.com/office/drawing/2014/main" val="10003"/>
                  </a:ext>
                </a:extLst>
              </a:tr>
              <a:tr h="606593">
                <a:tc>
                  <a:txBody>
                    <a:bodyPr/>
                    <a:lstStyle/>
                    <a:p>
                      <a:pPr marL="0" algn="l" defTabSz="685800" rtl="0" eaLnBrk="1" latinLnBrk="0" hangingPunct="1"/>
                      <a:r>
                        <a:rPr lang="en-GB" sz="2000" b="1" kern="1200" dirty="0">
                          <a:solidFill>
                            <a:schemeClr val="dk1"/>
                          </a:solidFill>
                          <a:latin typeface="+mn-lt"/>
                          <a:ea typeface="+mn-ea"/>
                          <a:cs typeface="+mn-cs"/>
                        </a:rPr>
                        <a:t>“sound insulation”</a:t>
                      </a:r>
                    </a:p>
                  </a:txBody>
                  <a:tcPr/>
                </a:tc>
                <a:tc>
                  <a:txBody>
                    <a:bodyPr/>
                    <a:lstStyle/>
                    <a:p>
                      <a:r>
                        <a:rPr lang="en-GB" b="1" dirty="0"/>
                        <a:t>etc</a:t>
                      </a:r>
                    </a:p>
                  </a:txBody>
                  <a:tcPr/>
                </a:tc>
                <a:extLst>
                  <a:ext uri="{0D108BD9-81ED-4DB2-BD59-A6C34878D82A}">
                    <a16:rowId xmlns:a16="http://schemas.microsoft.com/office/drawing/2014/main" val="10004"/>
                  </a:ext>
                </a:extLst>
              </a:tr>
              <a:tr h="84836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2000" b="1" dirty="0"/>
                        <a:t>etc</a:t>
                      </a:r>
                    </a:p>
                    <a:p>
                      <a:pPr marL="0" algn="l" defTabSz="685800" rtl="0" eaLnBrk="1" latinLnBrk="0" hangingPunct="1"/>
                      <a:endParaRPr lang="en-GB" sz="2000" b="1" kern="1200" dirty="0">
                        <a:solidFill>
                          <a:schemeClr val="dk1"/>
                        </a:solidFill>
                        <a:latin typeface="+mn-lt"/>
                        <a:ea typeface="+mn-ea"/>
                        <a:cs typeface="+mn-cs"/>
                      </a:endParaRPr>
                    </a:p>
                  </a:txBody>
                  <a:tcPr/>
                </a:tc>
                <a:tc>
                  <a:txBody>
                    <a:bodyPr/>
                    <a:lstStyle/>
                    <a:p>
                      <a:endParaRPr lang="en-GB" dirty="0"/>
                    </a:p>
                  </a:txBody>
                  <a:tcPr/>
                </a:tc>
                <a:extLst>
                  <a:ext uri="{0D108BD9-81ED-4DB2-BD59-A6C34878D82A}">
                    <a16:rowId xmlns:a16="http://schemas.microsoft.com/office/drawing/2014/main" val="1770428750"/>
                  </a:ext>
                </a:extLst>
              </a:tr>
            </a:tbl>
          </a:graphicData>
        </a:graphic>
      </p:graphicFrame>
      <p:sp>
        <p:nvSpPr>
          <p:cNvPr id="6" name="Footer Placeholder 3"/>
          <p:cNvSpPr>
            <a:spLocks noGrp="1"/>
          </p:cNvSpPr>
          <p:nvPr>
            <p:ph type="ftr" sz="quarter" idx="11"/>
          </p:nvPr>
        </p:nvSpPr>
        <p:spPr>
          <a:xfrm>
            <a:off x="-8966" y="6227762"/>
            <a:ext cx="9152966" cy="626930"/>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dirty="0">
                <a:solidFill>
                  <a:schemeClr val="tx1"/>
                </a:solidFill>
              </a:rPr>
              <a:t>Related terms: “impulse response” “reverberation time” absorption</a:t>
            </a:r>
          </a:p>
        </p:txBody>
      </p:sp>
      <p:sp>
        <p:nvSpPr>
          <p:cNvPr id="7" name="Rectangle 2">
            <a:extLst>
              <a:ext uri="{FF2B5EF4-FFF2-40B4-BE49-F238E27FC236}">
                <a16:creationId xmlns:a16="http://schemas.microsoft.com/office/drawing/2014/main" id="{BBD2337D-951F-4086-9710-AC6ED7FB230F}"/>
              </a:ext>
            </a:extLst>
          </p:cNvPr>
          <p:cNvSpPr txBox="1">
            <a:spLocks noChangeArrowheads="1"/>
          </p:cNvSpPr>
          <p:nvPr/>
        </p:nvSpPr>
        <p:spPr bwMode="auto">
          <a:xfrm>
            <a:off x="1259632" y="1128584"/>
            <a:ext cx="6183722" cy="513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a:lstStyle>
          <a:p>
            <a:pPr eaLnBrk="1" hangingPunct="1"/>
            <a:r>
              <a:rPr lang="en-GB" altLang="en-US" sz="2400" b="0" kern="0" dirty="0"/>
              <a:t>Topic: acoustics of concert halls</a:t>
            </a:r>
            <a:endParaRPr lang="en-GB" altLang="en-US" sz="2400" kern="0" dirty="0">
              <a:cs typeface="Calibri" pitchFamily="34" charset="0"/>
            </a:endParaRPr>
          </a:p>
        </p:txBody>
      </p:sp>
    </p:spTree>
    <p:extLst>
      <p:ext uri="{BB962C8B-B14F-4D97-AF65-F5344CB8AC3E}">
        <p14:creationId xmlns:p14="http://schemas.microsoft.com/office/powerpoint/2010/main" val="7175736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8417" y="13905"/>
            <a:ext cx="8229600" cy="1143000"/>
          </a:xfrm>
        </p:spPr>
        <p:txBody>
          <a:bodyPr/>
          <a:lstStyle/>
          <a:p>
            <a:r>
              <a:rPr lang="en-GB" sz="4400" b="0" dirty="0">
                <a:latin typeface="Calibri" panose="020F0502020204030204" pitchFamily="34" charset="0"/>
              </a:rPr>
              <a:t>Key academic search tools</a:t>
            </a:r>
          </a:p>
        </p:txBody>
      </p:sp>
      <p:sp>
        <p:nvSpPr>
          <p:cNvPr id="8195" name="Rectangle 3"/>
          <p:cNvSpPr>
            <a:spLocks noGrp="1" noChangeArrowheads="1"/>
          </p:cNvSpPr>
          <p:nvPr>
            <p:ph type="body" idx="1"/>
          </p:nvPr>
        </p:nvSpPr>
        <p:spPr>
          <a:xfrm>
            <a:off x="457200" y="1185513"/>
            <a:ext cx="8229600" cy="5357199"/>
          </a:xfrm>
        </p:spPr>
        <p:txBody>
          <a:bodyPr/>
          <a:lstStyle/>
          <a:p>
            <a:pPr marL="0" indent="0">
              <a:lnSpc>
                <a:spcPct val="90000"/>
              </a:lnSpc>
              <a:buNone/>
            </a:pPr>
            <a:r>
              <a:rPr lang="en-GB" sz="2800" dirty="0">
                <a:latin typeface="Calibri" panose="020F0502020204030204" pitchFamily="34" charset="0"/>
              </a:rPr>
              <a:t>Multi-disciplinary: </a:t>
            </a:r>
          </a:p>
          <a:p>
            <a:pPr marL="0" indent="0">
              <a:lnSpc>
                <a:spcPct val="90000"/>
              </a:lnSpc>
              <a:buNone/>
            </a:pPr>
            <a:r>
              <a:rPr lang="en-GB" sz="2800" dirty="0">
                <a:solidFill>
                  <a:srgbClr val="990033"/>
                </a:solidFill>
                <a:latin typeface="Calibri" panose="020F0502020204030204" pitchFamily="34" charset="0"/>
              </a:rPr>
              <a:t>	</a:t>
            </a:r>
            <a:r>
              <a:rPr lang="en-GB" sz="2800" dirty="0" err="1">
                <a:solidFill>
                  <a:srgbClr val="990033"/>
                </a:solidFill>
                <a:latin typeface="Calibri" panose="020F0502020204030204" pitchFamily="34" charset="0"/>
              </a:rPr>
              <a:t>LibrarySearch</a:t>
            </a:r>
            <a:endParaRPr lang="en-GB" sz="2800" dirty="0">
              <a:solidFill>
                <a:srgbClr val="990033"/>
              </a:solidFill>
              <a:latin typeface="Calibri" panose="020F0502020204030204" pitchFamily="34" charset="0"/>
            </a:endParaRPr>
          </a:p>
          <a:p>
            <a:pPr marL="0" indent="0">
              <a:lnSpc>
                <a:spcPct val="90000"/>
              </a:lnSpc>
              <a:buNone/>
            </a:pPr>
            <a:r>
              <a:rPr lang="en-GB" sz="2800" dirty="0">
                <a:solidFill>
                  <a:srgbClr val="990033"/>
                </a:solidFill>
                <a:latin typeface="Calibri" panose="020F0502020204030204" pitchFamily="34" charset="0"/>
              </a:rPr>
              <a:t>	Google Scholar</a:t>
            </a:r>
          </a:p>
          <a:p>
            <a:pPr marL="0" indent="0">
              <a:lnSpc>
                <a:spcPct val="90000"/>
              </a:lnSpc>
              <a:buNone/>
            </a:pPr>
            <a:r>
              <a:rPr lang="en-GB" sz="2800" dirty="0">
                <a:solidFill>
                  <a:srgbClr val="990033"/>
                </a:solidFill>
                <a:latin typeface="Calibri" panose="020F0502020204030204" pitchFamily="34" charset="0"/>
              </a:rPr>
              <a:t>	Scopus </a:t>
            </a:r>
          </a:p>
          <a:p>
            <a:pPr marL="0" indent="0">
              <a:lnSpc>
                <a:spcPct val="90000"/>
              </a:lnSpc>
              <a:buNone/>
            </a:pPr>
            <a:r>
              <a:rPr lang="en-GB" sz="2800" dirty="0">
                <a:solidFill>
                  <a:srgbClr val="990033"/>
                </a:solidFill>
                <a:latin typeface="Calibri" panose="020F0502020204030204" pitchFamily="34" charset="0"/>
              </a:rPr>
              <a:t>	Web of Science</a:t>
            </a:r>
          </a:p>
          <a:p>
            <a:pPr marL="0" indent="0">
              <a:lnSpc>
                <a:spcPct val="90000"/>
              </a:lnSpc>
              <a:buNone/>
            </a:pPr>
            <a:r>
              <a:rPr lang="en-GB" sz="2800" dirty="0">
                <a:solidFill>
                  <a:srgbClr val="990033"/>
                </a:solidFill>
                <a:latin typeface="Calibri" panose="020F0502020204030204" pitchFamily="34" charset="0"/>
              </a:rPr>
              <a:t>	</a:t>
            </a:r>
          </a:p>
          <a:p>
            <a:pPr marL="0" indent="0">
              <a:lnSpc>
                <a:spcPct val="90000"/>
              </a:lnSpc>
              <a:buNone/>
            </a:pPr>
            <a:r>
              <a:rPr lang="en-GB" sz="2800" dirty="0">
                <a:latin typeface="Calibri" panose="020F0502020204030204" pitchFamily="34" charset="0"/>
              </a:rPr>
              <a:t>Astronomy, Astrophysics, Physics </a:t>
            </a:r>
            <a:r>
              <a:rPr lang="en-GB" sz="2800" dirty="0">
                <a:solidFill>
                  <a:srgbClr val="990033"/>
                </a:solidFill>
                <a:latin typeface="Calibri" panose="020F0502020204030204" pitchFamily="34" charset="0"/>
              </a:rPr>
              <a:t>- </a:t>
            </a:r>
            <a:r>
              <a:rPr lang="en-GB" sz="2800" dirty="0" err="1">
                <a:solidFill>
                  <a:srgbClr val="990033"/>
                </a:solidFill>
                <a:latin typeface="Calibri" panose="020F0502020204030204" pitchFamily="34" charset="0"/>
              </a:rPr>
              <a:t>arXiv</a:t>
            </a:r>
            <a:r>
              <a:rPr lang="en-GB" sz="2800" dirty="0">
                <a:solidFill>
                  <a:srgbClr val="990033"/>
                </a:solidFill>
                <a:latin typeface="Calibri" panose="020F0502020204030204" pitchFamily="34" charset="0"/>
              </a:rPr>
              <a:t> via ADS</a:t>
            </a:r>
          </a:p>
          <a:p>
            <a:pPr marL="0" indent="0">
              <a:lnSpc>
                <a:spcPct val="90000"/>
              </a:lnSpc>
              <a:buNone/>
            </a:pPr>
            <a:r>
              <a:rPr lang="en-GB" sz="2800" dirty="0">
                <a:latin typeface="Calibri" panose="020F0502020204030204" pitchFamily="34" charset="0"/>
              </a:rPr>
              <a:t>Medical Physics </a:t>
            </a:r>
            <a:r>
              <a:rPr lang="en-GB" sz="2800" dirty="0">
                <a:solidFill>
                  <a:srgbClr val="990033"/>
                </a:solidFill>
                <a:latin typeface="Calibri" panose="020F0502020204030204" pitchFamily="34" charset="0"/>
              </a:rPr>
              <a:t>–</a:t>
            </a:r>
            <a:r>
              <a:rPr lang="en-GB" sz="2800" dirty="0">
                <a:latin typeface="Calibri" panose="020F0502020204030204" pitchFamily="34" charset="0"/>
              </a:rPr>
              <a:t> </a:t>
            </a:r>
            <a:r>
              <a:rPr lang="en-GB" sz="2800" dirty="0">
                <a:solidFill>
                  <a:srgbClr val="990033"/>
                </a:solidFill>
                <a:latin typeface="Calibri" panose="020F0502020204030204" pitchFamily="34" charset="0"/>
              </a:rPr>
              <a:t>PubMed</a:t>
            </a:r>
          </a:p>
          <a:p>
            <a:pPr marL="0" indent="0">
              <a:lnSpc>
                <a:spcPct val="90000"/>
              </a:lnSpc>
              <a:buNone/>
            </a:pPr>
            <a:r>
              <a:rPr lang="en-GB" sz="2800" dirty="0">
                <a:latin typeface="Calibri" panose="020F0502020204030204" pitchFamily="34" charset="0"/>
              </a:rPr>
              <a:t>Physics – </a:t>
            </a:r>
            <a:r>
              <a:rPr lang="en-GB" sz="2800" dirty="0">
                <a:solidFill>
                  <a:srgbClr val="990033"/>
                </a:solidFill>
                <a:latin typeface="Calibri" panose="020F0502020204030204" pitchFamily="34" charset="0"/>
              </a:rPr>
              <a:t>IEEE Xplore</a:t>
            </a:r>
          </a:p>
          <a:p>
            <a:pPr marL="0" indent="0">
              <a:lnSpc>
                <a:spcPct val="90000"/>
              </a:lnSpc>
              <a:buNone/>
            </a:pPr>
            <a:r>
              <a:rPr lang="en-GB" sz="2800" dirty="0">
                <a:latin typeface="Calibri" panose="020F0502020204030204" pitchFamily="34" charset="0"/>
              </a:rPr>
              <a:t>Computational Physics </a:t>
            </a:r>
            <a:r>
              <a:rPr lang="en-GB" sz="2800" dirty="0">
                <a:solidFill>
                  <a:srgbClr val="990033"/>
                </a:solidFill>
                <a:latin typeface="Calibri" panose="020F0502020204030204" pitchFamily="34" charset="0"/>
              </a:rPr>
              <a:t>– </a:t>
            </a:r>
            <a:r>
              <a:rPr lang="en-GB" sz="2800" dirty="0" err="1">
                <a:solidFill>
                  <a:srgbClr val="990033"/>
                </a:solidFill>
                <a:latin typeface="Calibri" panose="020F0502020204030204" pitchFamily="34" charset="0"/>
              </a:rPr>
              <a:t>MathSciNet</a:t>
            </a:r>
            <a:endParaRPr lang="en-GB" sz="2800" dirty="0">
              <a:solidFill>
                <a:srgbClr val="990033"/>
              </a:solidFill>
              <a:latin typeface="Calibri" panose="020F0502020204030204" pitchFamily="34" charset="0"/>
            </a:endParaRPr>
          </a:p>
          <a:p>
            <a:pPr marL="0" indent="0">
              <a:lnSpc>
                <a:spcPct val="90000"/>
              </a:lnSpc>
              <a:buNone/>
            </a:pPr>
            <a:r>
              <a:rPr lang="en-GB" sz="2800" dirty="0">
                <a:latin typeface="Calibri" panose="020F0502020204030204" pitchFamily="34" charset="0"/>
              </a:rPr>
              <a:t>Nanoscience</a:t>
            </a:r>
            <a:r>
              <a:rPr lang="en-GB" sz="2800" dirty="0">
                <a:solidFill>
                  <a:srgbClr val="990033"/>
                </a:solidFill>
                <a:latin typeface="Calibri" panose="020F0502020204030204" pitchFamily="34" charset="0"/>
              </a:rPr>
              <a:t> – Springer Materials</a:t>
            </a:r>
          </a:p>
        </p:txBody>
      </p:sp>
    </p:spTree>
    <p:extLst>
      <p:ext uri="{BB962C8B-B14F-4D97-AF65-F5344CB8AC3E}">
        <p14:creationId xmlns:p14="http://schemas.microsoft.com/office/powerpoint/2010/main" val="150314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C911810-1FC2-4F38-9B15-A2E67C2AA301}"/>
              </a:ext>
            </a:extLst>
          </p:cNvPr>
          <p:cNvSpPr txBox="1">
            <a:spLocks noChangeArrowheads="1"/>
          </p:cNvSpPr>
          <p:nvPr/>
        </p:nvSpPr>
        <p:spPr bwMode="auto">
          <a:xfrm>
            <a:off x="827584" y="188640"/>
            <a:ext cx="76431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defRPr>
            </a:lvl2pPr>
            <a:lvl3pPr algn="ctr" rtl="0" eaLnBrk="0" fontAlgn="base" hangingPunct="0">
              <a:spcBef>
                <a:spcPct val="0"/>
              </a:spcBef>
              <a:spcAft>
                <a:spcPct val="0"/>
              </a:spcAft>
              <a:defRPr sz="4000" b="1">
                <a:solidFill>
                  <a:schemeClr val="tx2"/>
                </a:solidFill>
                <a:latin typeface="Arial" charset="0"/>
              </a:defRPr>
            </a:lvl3pPr>
            <a:lvl4pPr algn="ctr" rtl="0" eaLnBrk="0" fontAlgn="base" hangingPunct="0">
              <a:spcBef>
                <a:spcPct val="0"/>
              </a:spcBef>
              <a:spcAft>
                <a:spcPct val="0"/>
              </a:spcAft>
              <a:defRPr sz="4000" b="1">
                <a:solidFill>
                  <a:schemeClr val="tx2"/>
                </a:solidFill>
                <a:latin typeface="Arial" charset="0"/>
              </a:defRPr>
            </a:lvl4pPr>
            <a:lvl5pPr algn="ctr" rtl="0" eaLnBrk="0" fontAlgn="base" hangingPunct="0">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a:lstStyle>
          <a:p>
            <a:r>
              <a:rPr lang="en-GB" sz="2800" b="0" kern="0" dirty="0">
                <a:latin typeface="Calibri" panose="020F0502020204030204" pitchFamily="34" charset="0"/>
              </a:rPr>
              <a:t>Find key academic search tools listed on the </a:t>
            </a:r>
            <a:r>
              <a:rPr lang="en-GB" sz="2800" b="0" kern="0" dirty="0">
                <a:latin typeface="Calibri" panose="020F0502020204030204" pitchFamily="34" charset="0"/>
                <a:hlinkClick r:id="rId2"/>
              </a:rPr>
              <a:t>Physics and astronomy information resources</a:t>
            </a:r>
            <a:r>
              <a:rPr lang="en-GB" sz="2800" b="0" kern="0" dirty="0">
                <a:latin typeface="Calibri" panose="020F0502020204030204" pitchFamily="34" charset="0"/>
              </a:rPr>
              <a:t> page</a:t>
            </a:r>
          </a:p>
        </p:txBody>
      </p:sp>
      <p:pic>
        <p:nvPicPr>
          <p:cNvPr id="10" name="Picture 9">
            <a:extLst>
              <a:ext uri="{FF2B5EF4-FFF2-40B4-BE49-F238E27FC236}">
                <a16:creationId xmlns:a16="http://schemas.microsoft.com/office/drawing/2014/main" id="{54258C3F-3C76-AECE-7116-8A5B2F5E1FC1}"/>
              </a:ext>
            </a:extLst>
          </p:cNvPr>
          <p:cNvPicPr>
            <a:picLocks noChangeAspect="1"/>
          </p:cNvPicPr>
          <p:nvPr/>
        </p:nvPicPr>
        <p:blipFill>
          <a:blip r:embed="rId3"/>
          <a:stretch>
            <a:fillRect/>
          </a:stretch>
        </p:blipFill>
        <p:spPr>
          <a:xfrm>
            <a:off x="251520" y="1700808"/>
            <a:ext cx="8541705" cy="4752528"/>
          </a:xfrm>
          <a:prstGeom prst="rect">
            <a:avLst/>
          </a:prstGeom>
          <a:ln>
            <a:solidFill>
              <a:schemeClr val="tx1"/>
            </a:solidFill>
          </a:ln>
        </p:spPr>
      </p:pic>
    </p:spTree>
    <p:extLst>
      <p:ext uri="{BB962C8B-B14F-4D97-AF65-F5344CB8AC3E}">
        <p14:creationId xmlns:p14="http://schemas.microsoft.com/office/powerpoint/2010/main" val="22701161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39189"/>
            <a:ext cx="7169220" cy="1325563"/>
          </a:xfrm>
        </p:spPr>
        <p:txBody>
          <a:bodyPr/>
          <a:lstStyle/>
          <a:p>
            <a:r>
              <a:rPr lang="en-GB" dirty="0"/>
              <a:t>		</a:t>
            </a:r>
            <a:r>
              <a:rPr lang="en-GB" sz="4200" dirty="0">
                <a:cs typeface="Calibri" pitchFamily="34" charset="0"/>
              </a:rPr>
              <a:t>Scopus: benefits</a:t>
            </a:r>
            <a:endParaRPr lang="en-GB" dirty="0"/>
          </a:p>
        </p:txBody>
      </p:sp>
      <p:graphicFrame>
        <p:nvGraphicFramePr>
          <p:cNvPr id="8" name="Content Placeholder 1">
            <a:extLst>
              <a:ext uri="{FF2B5EF4-FFF2-40B4-BE49-F238E27FC236}">
                <a16:creationId xmlns:a16="http://schemas.microsoft.com/office/drawing/2014/main" id="{7DFB6FE5-D0FC-4388-AE56-591296DE5B38}"/>
              </a:ext>
            </a:extLst>
          </p:cNvPr>
          <p:cNvGraphicFramePr>
            <a:graphicFrameLocks noGrp="1"/>
          </p:cNvGraphicFramePr>
          <p:nvPr>
            <p:ph idx="1"/>
            <p:extLst>
              <p:ext uri="{D42A27DB-BD31-4B8C-83A1-F6EECF244321}">
                <p14:modId xmlns:p14="http://schemas.microsoft.com/office/powerpoint/2010/main" val="103006445"/>
              </p:ext>
            </p:extLst>
          </p:nvPr>
        </p:nvGraphicFramePr>
        <p:xfrm>
          <a:off x="380999" y="1719071"/>
          <a:ext cx="8407893" cy="4662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BD5E588-CAE9-486D-BC39-E90D906B8B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92280" y="4509120"/>
            <a:ext cx="1440160" cy="367100"/>
          </a:xfrm>
          <a:prstGeom prst="rect">
            <a:avLst/>
          </a:prstGeom>
        </p:spPr>
      </p:pic>
    </p:spTree>
    <p:extLst>
      <p:ext uri="{BB962C8B-B14F-4D97-AF65-F5344CB8AC3E}">
        <p14:creationId xmlns:p14="http://schemas.microsoft.com/office/powerpoint/2010/main" val="30173375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BF781E08-2311-4111-A089-294EC61CBFFD}"/>
              </a:ext>
            </a:extLst>
          </p:cNvPr>
          <p:cNvSpPr>
            <a:spLocks noGrp="1"/>
          </p:cNvSpPr>
          <p:nvPr>
            <p:ph type="title"/>
          </p:nvPr>
        </p:nvSpPr>
        <p:spPr>
          <a:xfrm>
            <a:off x="-9076" y="17593"/>
            <a:ext cx="8676456" cy="731885"/>
          </a:xfrm>
        </p:spPr>
        <p:txBody>
          <a:bodyPr/>
          <a:lstStyle/>
          <a:p>
            <a:r>
              <a:rPr lang="en-GB" sz="3200" dirty="0"/>
              <a:t>Combining keywords in Scopus</a:t>
            </a:r>
          </a:p>
        </p:txBody>
      </p:sp>
      <p:pic>
        <p:nvPicPr>
          <p:cNvPr id="9" name="Picture 8">
            <a:extLst>
              <a:ext uri="{FF2B5EF4-FFF2-40B4-BE49-F238E27FC236}">
                <a16:creationId xmlns:a16="http://schemas.microsoft.com/office/drawing/2014/main" id="{6362A8A3-8321-4A8C-876D-6AA1369BB0D5}"/>
              </a:ext>
            </a:extLst>
          </p:cNvPr>
          <p:cNvPicPr>
            <a:picLocks noChangeAspect="1"/>
          </p:cNvPicPr>
          <p:nvPr/>
        </p:nvPicPr>
        <p:blipFill>
          <a:blip r:embed="rId2"/>
          <a:stretch>
            <a:fillRect/>
          </a:stretch>
        </p:blipFill>
        <p:spPr>
          <a:xfrm>
            <a:off x="0" y="2063940"/>
            <a:ext cx="7448550" cy="4486275"/>
          </a:xfrm>
          <a:prstGeom prst="rect">
            <a:avLst/>
          </a:prstGeom>
        </p:spPr>
      </p:pic>
      <p:pic>
        <p:nvPicPr>
          <p:cNvPr id="11" name="Picture 10">
            <a:extLst>
              <a:ext uri="{FF2B5EF4-FFF2-40B4-BE49-F238E27FC236}">
                <a16:creationId xmlns:a16="http://schemas.microsoft.com/office/drawing/2014/main" id="{082EA165-5536-4610-A8F3-F77F4680D5B6}"/>
              </a:ext>
            </a:extLst>
          </p:cNvPr>
          <p:cNvPicPr>
            <a:picLocks noChangeAspect="1"/>
          </p:cNvPicPr>
          <p:nvPr/>
        </p:nvPicPr>
        <p:blipFill>
          <a:blip r:embed="rId3"/>
          <a:stretch>
            <a:fillRect/>
          </a:stretch>
        </p:blipFill>
        <p:spPr>
          <a:xfrm>
            <a:off x="7326238" y="2056718"/>
            <a:ext cx="1828800" cy="4657725"/>
          </a:xfrm>
          <a:prstGeom prst="rect">
            <a:avLst/>
          </a:prstGeom>
        </p:spPr>
      </p:pic>
      <p:pic>
        <p:nvPicPr>
          <p:cNvPr id="13" name="Picture 12">
            <a:extLst>
              <a:ext uri="{FF2B5EF4-FFF2-40B4-BE49-F238E27FC236}">
                <a16:creationId xmlns:a16="http://schemas.microsoft.com/office/drawing/2014/main" id="{DEA9927F-96FA-4AB3-9C55-8AB35B52B984}"/>
              </a:ext>
            </a:extLst>
          </p:cNvPr>
          <p:cNvPicPr>
            <a:picLocks noChangeAspect="1"/>
          </p:cNvPicPr>
          <p:nvPr/>
        </p:nvPicPr>
        <p:blipFill>
          <a:blip r:embed="rId4"/>
          <a:stretch>
            <a:fillRect/>
          </a:stretch>
        </p:blipFill>
        <p:spPr>
          <a:xfrm>
            <a:off x="0" y="816797"/>
            <a:ext cx="2195736" cy="1112506"/>
          </a:xfrm>
          <a:prstGeom prst="rect">
            <a:avLst/>
          </a:prstGeom>
        </p:spPr>
      </p:pic>
    </p:spTree>
    <p:extLst>
      <p:ext uri="{BB962C8B-B14F-4D97-AF65-F5344CB8AC3E}">
        <p14:creationId xmlns:p14="http://schemas.microsoft.com/office/powerpoint/2010/main" val="19051409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a:xfrm>
            <a:off x="2123728" y="386916"/>
            <a:ext cx="4896544" cy="4194212"/>
          </a:xfrm>
        </p:spPr>
        <p:txBody>
          <a:bodyPr/>
          <a:lstStyle/>
          <a:p>
            <a:pPr eaLnBrk="1" hangingPunct="1">
              <a:buFont typeface="Wingdings 2" pitchFamily="18" charset="2"/>
              <a:buNone/>
            </a:pPr>
            <a:r>
              <a:rPr lang="en-GB" sz="2400" dirty="0">
                <a:latin typeface="Calibri" panose="020F0502020204030204" pitchFamily="34" charset="0"/>
              </a:rPr>
              <a:t>Exercise 2: Identifying keywords</a:t>
            </a:r>
          </a:p>
          <a:p>
            <a:pPr eaLnBrk="1" hangingPunct="1">
              <a:buFont typeface="Wingdings 2" pitchFamily="18" charset="2"/>
              <a:buNone/>
            </a:pPr>
            <a:endParaRPr lang="en-GB" sz="2400" dirty="0">
              <a:latin typeface="Calibri" panose="020F0502020204030204" pitchFamily="34" charset="0"/>
            </a:endParaRPr>
          </a:p>
          <a:p>
            <a:pPr eaLnBrk="1" hangingPunct="1">
              <a:buFont typeface="Wingdings 2" pitchFamily="18" charset="2"/>
              <a:buNone/>
            </a:pPr>
            <a:r>
              <a:rPr lang="en-GB" sz="2400" dirty="0">
                <a:latin typeface="Calibri" panose="020F0502020204030204" pitchFamily="34" charset="0"/>
              </a:rPr>
              <a:t>Exercise 3: Combining keywords and refining your search</a:t>
            </a:r>
          </a:p>
          <a:p>
            <a:pPr eaLnBrk="1" hangingPunct="1">
              <a:buFont typeface="Wingdings 2" pitchFamily="18" charset="2"/>
              <a:buNone/>
            </a:pPr>
            <a:endParaRPr lang="en-GB" sz="2400" dirty="0">
              <a:latin typeface="Calibri" panose="020F0502020204030204" pitchFamily="34" charset="0"/>
            </a:endParaRPr>
          </a:p>
          <a:p>
            <a:pPr eaLnBrk="1" hangingPunct="1">
              <a:buFont typeface="Wingdings 2" pitchFamily="18" charset="2"/>
              <a:buNone/>
            </a:pPr>
            <a:r>
              <a:rPr lang="en-GB" sz="2400" dirty="0">
                <a:latin typeface="Calibri" panose="020F0502020204030204" pitchFamily="34" charset="0"/>
              </a:rPr>
              <a:t>Exercise 4: Highly recommended search tool: </a:t>
            </a:r>
            <a:r>
              <a:rPr lang="en-GB" sz="2400" b="1" dirty="0">
                <a:latin typeface="Calibri" panose="020F0502020204030204" pitchFamily="34" charset="0"/>
              </a:rPr>
              <a:t>Scopus</a:t>
            </a:r>
          </a:p>
          <a:p>
            <a:pPr eaLnBrk="1" hangingPunct="1">
              <a:buFont typeface="Wingdings 2" pitchFamily="18" charset="2"/>
              <a:buNone/>
            </a:pPr>
            <a:endParaRPr lang="en-GB" sz="2400" b="1" dirty="0">
              <a:latin typeface="Calibri" panose="020F0502020204030204" pitchFamily="34" charset="0"/>
            </a:endParaRPr>
          </a:p>
          <a:p>
            <a:pPr eaLnBrk="1" hangingPunct="1">
              <a:buFont typeface="Wingdings 2" pitchFamily="18" charset="2"/>
              <a:buNone/>
            </a:pPr>
            <a:r>
              <a:rPr lang="en-GB" sz="2400" dirty="0">
                <a:latin typeface="Calibri" panose="020F0502020204030204" pitchFamily="34" charset="0"/>
              </a:rPr>
              <a:t>Exercise 5: Additional things to try with search tools</a:t>
            </a:r>
          </a:p>
        </p:txBody>
      </p:sp>
      <p:pic>
        <p:nvPicPr>
          <p:cNvPr id="5" name="Picture 2" descr="j0308889"/>
          <p:cNvPicPr>
            <a:picLocks noChangeAspect="1" noChangeArrowheads="1"/>
          </p:cNvPicPr>
          <p:nvPr/>
        </p:nvPicPr>
        <p:blipFill>
          <a:blip r:embed="rId2" cstate="print"/>
          <a:srcRect/>
          <a:stretch>
            <a:fillRect/>
          </a:stretch>
        </p:blipFill>
        <p:spPr bwMode="auto">
          <a:xfrm>
            <a:off x="0" y="4797152"/>
            <a:ext cx="9144000" cy="2060848"/>
          </a:xfrm>
          <a:prstGeom prst="rect">
            <a:avLst/>
          </a:prstGeom>
          <a:noFill/>
          <a:ln w="9525">
            <a:noFill/>
            <a:miter lim="800000"/>
            <a:headEnd/>
            <a:tailEnd/>
          </a:ln>
        </p:spPr>
      </p:pic>
      <p:pic>
        <p:nvPicPr>
          <p:cNvPr id="3" name="Graphic 2" descr="Monitor with solid fill">
            <a:extLst>
              <a:ext uri="{FF2B5EF4-FFF2-40B4-BE49-F238E27FC236}">
                <a16:creationId xmlns:a16="http://schemas.microsoft.com/office/drawing/2014/main" id="{E4396433-6B36-80E3-C335-2879C70C8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552" y="1772816"/>
            <a:ext cx="1404664" cy="1404664"/>
          </a:xfrm>
          <a:prstGeom prst="rect">
            <a:avLst/>
          </a:prstGeom>
        </p:spPr>
      </p:pic>
    </p:spTree>
    <p:extLst>
      <p:ext uri="{BB962C8B-B14F-4D97-AF65-F5344CB8AC3E}">
        <p14:creationId xmlns:p14="http://schemas.microsoft.com/office/powerpoint/2010/main" val="40645170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0C3AF4-E494-4A2B-A0A3-6B52C4E74329}"/>
              </a:ext>
            </a:extLst>
          </p:cNvPr>
          <p:cNvSpPr>
            <a:spLocks noGrp="1"/>
          </p:cNvSpPr>
          <p:nvPr>
            <p:ph type="title"/>
          </p:nvPr>
        </p:nvSpPr>
        <p:spPr>
          <a:xfrm>
            <a:off x="549193" y="146600"/>
            <a:ext cx="8229600" cy="978144"/>
          </a:xfrm>
        </p:spPr>
        <p:txBody>
          <a:bodyPr/>
          <a:lstStyle/>
          <a:p>
            <a:r>
              <a:rPr lang="en-GB" sz="2400" dirty="0">
                <a:solidFill>
                  <a:srgbClr val="C00000"/>
                </a:solidFill>
              </a:rPr>
              <a:t>Exercises 2 and 3 follow-up: Identifying keywords, combining them and refining your search</a:t>
            </a:r>
          </a:p>
        </p:txBody>
      </p:sp>
      <p:sp>
        <p:nvSpPr>
          <p:cNvPr id="16" name="TextBox 15">
            <a:extLst>
              <a:ext uri="{FF2B5EF4-FFF2-40B4-BE49-F238E27FC236}">
                <a16:creationId xmlns:a16="http://schemas.microsoft.com/office/drawing/2014/main" id="{5DD7021E-CE5B-0603-EBD5-7828ED3374AD}"/>
              </a:ext>
            </a:extLst>
          </p:cNvPr>
          <p:cNvSpPr txBox="1"/>
          <p:nvPr/>
        </p:nvSpPr>
        <p:spPr>
          <a:xfrm>
            <a:off x="549192" y="1592685"/>
            <a:ext cx="4526863" cy="1015663"/>
          </a:xfrm>
          <a:prstGeom prst="rect">
            <a:avLst/>
          </a:prstGeom>
          <a:noFill/>
        </p:spPr>
        <p:txBody>
          <a:bodyPr wrap="square">
            <a:spAutoFit/>
          </a:bodyPr>
          <a:lstStyle/>
          <a:p>
            <a:pPr algn="l"/>
            <a:r>
              <a:rPr lang="en-US" sz="2000" dirty="0">
                <a:latin typeface="Calibri" panose="020F0502020204030204" pitchFamily="34" charset="0"/>
                <a:cs typeface="Calibri" panose="020F0502020204030204" pitchFamily="34" charset="0"/>
              </a:rPr>
              <a:t>Demo</a:t>
            </a:r>
            <a:r>
              <a:rPr lang="en-US" sz="2000" b="1" dirty="0">
                <a:latin typeface="Calibri" panose="020F0502020204030204" pitchFamily="34" charset="0"/>
                <a:cs typeface="Calibri" panose="020F0502020204030204" pitchFamily="34" charset="0"/>
              </a:rPr>
              <a:t> problem based learning physics </a:t>
            </a:r>
            <a:r>
              <a:rPr lang="en-US" sz="2000" dirty="0">
                <a:latin typeface="Calibri" panose="020F0502020204030204" pitchFamily="34" charset="0"/>
                <a:cs typeface="Calibri" panose="020F0502020204030204" pitchFamily="34" charset="0"/>
              </a:rPr>
              <a:t>search on Google Scholar</a:t>
            </a:r>
          </a:p>
          <a:p>
            <a:pPr algn="l"/>
            <a:r>
              <a:rPr lang="en-US" sz="2000" dirty="0">
                <a:latin typeface="Calibri" panose="020F0502020204030204" pitchFamily="34" charset="0"/>
                <a:cs typeface="Calibri" panose="020F0502020204030204" pitchFamily="34" charset="0"/>
              </a:rPr>
              <a:t>(includes Advanced Search page)</a:t>
            </a:r>
          </a:p>
        </p:txBody>
      </p:sp>
      <p:sp>
        <p:nvSpPr>
          <p:cNvPr id="19" name="TextBox 18">
            <a:extLst>
              <a:ext uri="{FF2B5EF4-FFF2-40B4-BE49-F238E27FC236}">
                <a16:creationId xmlns:a16="http://schemas.microsoft.com/office/drawing/2014/main" id="{F9BDD068-88D1-223D-6CBE-F48FC08C327F}"/>
              </a:ext>
            </a:extLst>
          </p:cNvPr>
          <p:cNvSpPr txBox="1"/>
          <p:nvPr/>
        </p:nvSpPr>
        <p:spPr>
          <a:xfrm>
            <a:off x="419947" y="3509196"/>
            <a:ext cx="4785352" cy="984885"/>
          </a:xfrm>
          <a:prstGeom prst="rect">
            <a:avLst/>
          </a:prstGeom>
          <a:noFill/>
        </p:spPr>
        <p:txBody>
          <a:bodyPr wrap="square">
            <a:spAutoFit/>
          </a:bodyPr>
          <a:lstStyle/>
          <a:p>
            <a:pPr algn="l"/>
            <a:r>
              <a:rPr lang="en-US" sz="2000" dirty="0">
                <a:latin typeface="Calibri" panose="020F0502020204030204" pitchFamily="34" charset="0"/>
                <a:cs typeface="Calibri" panose="020F0502020204030204" pitchFamily="34" charset="0"/>
              </a:rPr>
              <a:t>Show </a:t>
            </a:r>
            <a:r>
              <a:rPr lang="en-US" sz="2000" b="1" dirty="0">
                <a:latin typeface="Calibri" panose="020F0502020204030204" pitchFamily="34" charset="0"/>
                <a:cs typeface="Calibri" panose="020F0502020204030204" pitchFamily="34" charset="0"/>
              </a:rPr>
              <a:t>Planning your search</a:t>
            </a:r>
            <a:r>
              <a:rPr lang="en-US" sz="2000" dirty="0">
                <a:latin typeface="Calibri" panose="020F0502020204030204" pitchFamily="34" charset="0"/>
                <a:cs typeface="Calibri" panose="020F0502020204030204" pitchFamily="34" charset="0"/>
              </a:rPr>
              <a:t> page in online tutorial </a:t>
            </a:r>
            <a:r>
              <a:rPr lang="en-GB" sz="2000" u="sng" dirty="0">
                <a:latin typeface="Calibri" panose="020F0502020204030204" pitchFamily="34" charset="0"/>
                <a:cs typeface="Calibri" panose="020F0502020204030204" pitchFamily="34" charset="0"/>
              </a:rPr>
              <a:t>https://bit.ly/PHYSXlibrary2022 </a:t>
            </a:r>
            <a:endParaRPr lang="en-GB" sz="2000" dirty="0">
              <a:latin typeface="Calibri" panose="020F0502020204030204" pitchFamily="34" charset="0"/>
              <a:cs typeface="Calibri" panose="020F0502020204030204" pitchFamily="34" charset="0"/>
            </a:endParaRPr>
          </a:p>
          <a:p>
            <a:pPr algn="l"/>
            <a:endParaRPr lang="en-US" dirty="0"/>
          </a:p>
        </p:txBody>
      </p:sp>
      <p:pic>
        <p:nvPicPr>
          <p:cNvPr id="20" name="Content Placeholder 4">
            <a:extLst>
              <a:ext uri="{FF2B5EF4-FFF2-40B4-BE49-F238E27FC236}">
                <a16:creationId xmlns:a16="http://schemas.microsoft.com/office/drawing/2014/main" id="{EB6B11F0-38B0-F241-B483-AA61FCF943A5}"/>
              </a:ext>
            </a:extLst>
          </p:cNvPr>
          <p:cNvPicPr>
            <a:picLocks noGrp="1" noChangeAspect="1"/>
          </p:cNvPicPr>
          <p:nvPr>
            <p:ph idx="1"/>
          </p:nvPr>
        </p:nvPicPr>
        <p:blipFill>
          <a:blip r:embed="rId3"/>
          <a:stretch>
            <a:fillRect/>
          </a:stretch>
        </p:blipFill>
        <p:spPr>
          <a:xfrm>
            <a:off x="5076056" y="1494823"/>
            <a:ext cx="2736304" cy="2042385"/>
          </a:xfrm>
          <a:ln>
            <a:solidFill>
              <a:srgbClr val="002060"/>
            </a:solidFill>
          </a:ln>
        </p:spPr>
      </p:pic>
      <p:sp>
        <p:nvSpPr>
          <p:cNvPr id="22" name="TextBox 21">
            <a:extLst>
              <a:ext uri="{FF2B5EF4-FFF2-40B4-BE49-F238E27FC236}">
                <a16:creationId xmlns:a16="http://schemas.microsoft.com/office/drawing/2014/main" id="{6F752AB4-6DB2-3A15-CAFA-406F54FB3049}"/>
              </a:ext>
            </a:extLst>
          </p:cNvPr>
          <p:cNvSpPr txBox="1"/>
          <p:nvPr/>
        </p:nvSpPr>
        <p:spPr>
          <a:xfrm>
            <a:off x="419947" y="4992799"/>
            <a:ext cx="4752528" cy="1200329"/>
          </a:xfrm>
          <a:prstGeom prst="rect">
            <a:avLst/>
          </a:prstGeom>
          <a:noFill/>
        </p:spPr>
        <p:txBody>
          <a:bodyPr wrap="square">
            <a:spAutoFit/>
          </a:bodyPr>
          <a:lstStyle/>
          <a:p>
            <a:pPr algn="l"/>
            <a:r>
              <a:rPr lang="en-US" dirty="0">
                <a:latin typeface="Calibri" panose="020F0502020204030204" pitchFamily="34" charset="0"/>
                <a:cs typeface="Calibri" panose="020F0502020204030204" pitchFamily="34" charset="0"/>
              </a:rPr>
              <a:t>If you’ve found too many references: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Use more specific subject terms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Search in narrow fields (</a:t>
            </a:r>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title)</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Apply limits (</a:t>
            </a:r>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publication date)</a:t>
            </a:r>
          </a:p>
        </p:txBody>
      </p:sp>
      <p:sp>
        <p:nvSpPr>
          <p:cNvPr id="23" name="TextBox 22">
            <a:extLst>
              <a:ext uri="{FF2B5EF4-FFF2-40B4-BE49-F238E27FC236}">
                <a16:creationId xmlns:a16="http://schemas.microsoft.com/office/drawing/2014/main" id="{1D8D0677-8386-37A9-885F-99FF9173364A}"/>
              </a:ext>
            </a:extLst>
          </p:cNvPr>
          <p:cNvSpPr txBox="1"/>
          <p:nvPr/>
        </p:nvSpPr>
        <p:spPr>
          <a:xfrm>
            <a:off x="4642951" y="4992799"/>
            <a:ext cx="4752528" cy="1200329"/>
          </a:xfrm>
          <a:prstGeom prst="rect">
            <a:avLst/>
          </a:prstGeom>
          <a:noFill/>
        </p:spPr>
        <p:txBody>
          <a:bodyPr wrap="square">
            <a:spAutoFit/>
          </a:bodyPr>
          <a:lstStyle/>
          <a:p>
            <a:pPr algn="l"/>
            <a:r>
              <a:rPr lang="en-US" dirty="0">
                <a:latin typeface="Calibri" panose="020F0502020204030204" pitchFamily="34" charset="0"/>
                <a:cs typeface="Calibri" panose="020F0502020204030204" pitchFamily="34" charset="0"/>
              </a:rPr>
              <a:t>If you’ve found too few references: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Use broader subject terms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Use OR to combine alternative terms)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Search in broad fields </a:t>
            </a:r>
            <a:r>
              <a:rPr lang="en-US" dirty="0" err="1">
                <a:latin typeface="Calibri" panose="020F0502020204030204" pitchFamily="34" charset="0"/>
                <a:cs typeface="Calibri" panose="020F0502020204030204" pitchFamily="34" charset="0"/>
              </a:rPr>
              <a:t>eg</a:t>
            </a:r>
            <a:r>
              <a:rPr lang="en-US" dirty="0">
                <a:latin typeface="Calibri" panose="020F0502020204030204" pitchFamily="34" charset="0"/>
                <a:cs typeface="Calibri" panose="020F0502020204030204" pitchFamily="34" charset="0"/>
              </a:rPr>
              <a:t> keyword, abstract</a:t>
            </a:r>
          </a:p>
        </p:txBody>
      </p:sp>
    </p:spTree>
    <p:extLst>
      <p:ext uri="{BB962C8B-B14F-4D97-AF65-F5344CB8AC3E}">
        <p14:creationId xmlns:p14="http://schemas.microsoft.com/office/powerpoint/2010/main" val="18671819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Worksheet, slides and tutorial</a:t>
            </a:r>
          </a:p>
        </p:txBody>
      </p:sp>
      <p:sp>
        <p:nvSpPr>
          <p:cNvPr id="3" name="Content Placeholder 2"/>
          <p:cNvSpPr>
            <a:spLocks noGrp="1"/>
          </p:cNvSpPr>
          <p:nvPr>
            <p:ph idx="1"/>
          </p:nvPr>
        </p:nvSpPr>
        <p:spPr>
          <a:xfrm>
            <a:off x="894420" y="1556792"/>
            <a:ext cx="7355160" cy="5069160"/>
          </a:xfrm>
        </p:spPr>
        <p:txBody>
          <a:bodyPr/>
          <a:lstStyle/>
          <a:p>
            <a:pPr marL="0" indent="0">
              <a:buNone/>
            </a:pPr>
            <a:endParaRPr lang="en-GB" dirty="0"/>
          </a:p>
          <a:p>
            <a:pPr marL="0" indent="0">
              <a:buNone/>
            </a:pPr>
            <a:r>
              <a:rPr lang="en-GB" dirty="0"/>
              <a:t>Worksheet and slides from today will be added to Learning Central</a:t>
            </a:r>
          </a:p>
          <a:p>
            <a:pPr marL="0" indent="0">
              <a:buNone/>
            </a:pPr>
            <a:endParaRPr lang="en-GB" dirty="0"/>
          </a:p>
          <a:p>
            <a:pPr marL="0" indent="0">
              <a:buNone/>
            </a:pPr>
            <a:endParaRPr lang="en-GB" dirty="0"/>
          </a:p>
          <a:p>
            <a:pPr marL="0" indent="0">
              <a:buNone/>
            </a:pPr>
            <a:r>
              <a:rPr lang="en-GB" dirty="0"/>
              <a:t>Supplementary online tutorial:</a:t>
            </a:r>
          </a:p>
          <a:p>
            <a:pPr marL="0" indent="0">
              <a:buNone/>
            </a:pPr>
            <a:r>
              <a:rPr lang="en-GB" u="sng" dirty="0"/>
              <a:t>https://bit.ly/PHYSXlibrary2022 </a:t>
            </a:r>
            <a:endParaRPr lang="en-GB" dirty="0"/>
          </a:p>
        </p:txBody>
      </p:sp>
    </p:spTree>
    <p:extLst>
      <p:ext uri="{BB962C8B-B14F-4D97-AF65-F5344CB8AC3E}">
        <p14:creationId xmlns:p14="http://schemas.microsoft.com/office/powerpoint/2010/main" val="42602404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8A78F36-1F62-7AC6-F6A2-160E73950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620688"/>
            <a:ext cx="8027025" cy="5401270"/>
          </a:xfrm>
        </p:spPr>
      </p:pic>
    </p:spTree>
    <p:extLst>
      <p:ext uri="{BB962C8B-B14F-4D97-AF65-F5344CB8AC3E}">
        <p14:creationId xmlns:p14="http://schemas.microsoft.com/office/powerpoint/2010/main" val="15807095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5"/>
          <p:cNvSpPr>
            <a:spLocks noChangeArrowheads="1"/>
          </p:cNvSpPr>
          <p:nvPr/>
        </p:nvSpPr>
        <p:spPr bwMode="auto">
          <a:xfrm>
            <a:off x="502572" y="5140546"/>
            <a:ext cx="7973883" cy="1599275"/>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endParaRPr lang="en-US"/>
          </a:p>
        </p:txBody>
      </p:sp>
      <p:sp>
        <p:nvSpPr>
          <p:cNvPr id="12291" name="Rectangle 15"/>
          <p:cNvSpPr>
            <a:spLocks noChangeArrowheads="1"/>
          </p:cNvSpPr>
          <p:nvPr/>
        </p:nvSpPr>
        <p:spPr bwMode="auto">
          <a:xfrm>
            <a:off x="1015751" y="3236687"/>
            <a:ext cx="6481763" cy="1672507"/>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endParaRPr lang="en-US"/>
          </a:p>
        </p:txBody>
      </p:sp>
      <p:sp>
        <p:nvSpPr>
          <p:cNvPr id="12292" name="Rectangle 16"/>
          <p:cNvSpPr>
            <a:spLocks noChangeArrowheads="1"/>
          </p:cNvSpPr>
          <p:nvPr/>
        </p:nvSpPr>
        <p:spPr bwMode="auto">
          <a:xfrm>
            <a:off x="1160213" y="257568"/>
            <a:ext cx="5834062" cy="1313478"/>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endParaRPr lang="en-US"/>
          </a:p>
        </p:txBody>
      </p:sp>
      <p:sp>
        <p:nvSpPr>
          <p:cNvPr id="12293" name="Text Box 12"/>
          <p:cNvSpPr txBox="1">
            <a:spLocks noChangeArrowheads="1"/>
          </p:cNvSpPr>
          <p:nvPr/>
        </p:nvSpPr>
        <p:spPr bwMode="auto">
          <a:xfrm>
            <a:off x="1511844" y="275553"/>
            <a:ext cx="5489575" cy="585787"/>
          </a:xfrm>
          <a:prstGeom prst="rect">
            <a:avLst/>
          </a:prstGeom>
          <a:noFill/>
          <a:ln w="12700">
            <a:noFill/>
            <a:miter lim="800000"/>
            <a:headEnd type="none" w="sm" len="sm"/>
            <a:tailEnd type="none" w="sm" len="sm"/>
          </a:ln>
        </p:spPr>
        <p:txBody>
          <a:bodyPr wrap="none">
            <a:spAutoFit/>
          </a:bodyPr>
          <a:lstStyle/>
          <a:p>
            <a:pPr algn="l"/>
            <a:r>
              <a:rPr lang="en-GB" sz="3200" dirty="0">
                <a:solidFill>
                  <a:schemeClr val="accent2"/>
                </a:solidFill>
              </a:rPr>
              <a:t>Quotation marks for a phrase</a:t>
            </a:r>
          </a:p>
        </p:txBody>
      </p:sp>
      <p:sp>
        <p:nvSpPr>
          <p:cNvPr id="12294" name="Text Box 10"/>
          <p:cNvSpPr txBox="1">
            <a:spLocks noChangeArrowheads="1"/>
          </p:cNvSpPr>
          <p:nvPr/>
        </p:nvSpPr>
        <p:spPr bwMode="auto">
          <a:xfrm>
            <a:off x="2007939" y="3236687"/>
            <a:ext cx="2105025" cy="584200"/>
          </a:xfrm>
          <a:prstGeom prst="rect">
            <a:avLst/>
          </a:prstGeom>
          <a:noFill/>
          <a:ln w="12700">
            <a:noFill/>
            <a:miter lim="800000"/>
            <a:headEnd type="none" w="sm" len="sm"/>
            <a:tailEnd type="none" w="sm" len="sm"/>
          </a:ln>
        </p:spPr>
        <p:txBody>
          <a:bodyPr wrap="none">
            <a:spAutoFit/>
          </a:bodyPr>
          <a:lstStyle/>
          <a:p>
            <a:pPr algn="l"/>
            <a:r>
              <a:rPr lang="en-GB" sz="3200" dirty="0">
                <a:solidFill>
                  <a:schemeClr val="accent2"/>
                </a:solidFill>
              </a:rPr>
              <a:t>Truncation</a:t>
            </a:r>
          </a:p>
        </p:txBody>
      </p:sp>
      <p:sp>
        <p:nvSpPr>
          <p:cNvPr id="12295" name="Text Box 12"/>
          <p:cNvSpPr txBox="1">
            <a:spLocks noChangeArrowheads="1"/>
          </p:cNvSpPr>
          <p:nvPr/>
        </p:nvSpPr>
        <p:spPr bwMode="auto">
          <a:xfrm>
            <a:off x="1305469" y="831068"/>
            <a:ext cx="3942105" cy="584775"/>
          </a:xfrm>
          <a:prstGeom prst="rect">
            <a:avLst/>
          </a:prstGeom>
          <a:noFill/>
          <a:ln w="12700">
            <a:noFill/>
            <a:miter lim="800000"/>
            <a:headEnd type="none" w="sm" len="sm"/>
            <a:tailEnd type="none" w="sm" len="sm"/>
          </a:ln>
        </p:spPr>
        <p:txBody>
          <a:bodyPr wrap="none">
            <a:spAutoFit/>
          </a:bodyPr>
          <a:lstStyle/>
          <a:p>
            <a:pPr algn="l"/>
            <a:r>
              <a:rPr lang="en-GB" sz="3200" dirty="0">
                <a:solidFill>
                  <a:srgbClr val="990033"/>
                </a:solidFill>
              </a:rPr>
              <a:t>“gravitational waves”</a:t>
            </a:r>
          </a:p>
        </p:txBody>
      </p:sp>
      <p:sp>
        <p:nvSpPr>
          <p:cNvPr id="12296" name="Text Box 12"/>
          <p:cNvSpPr txBox="1">
            <a:spLocks noChangeArrowheads="1"/>
          </p:cNvSpPr>
          <p:nvPr/>
        </p:nvSpPr>
        <p:spPr bwMode="auto">
          <a:xfrm>
            <a:off x="1160213" y="3769900"/>
            <a:ext cx="6192838" cy="1077912"/>
          </a:xfrm>
          <a:prstGeom prst="rect">
            <a:avLst/>
          </a:prstGeom>
          <a:noFill/>
          <a:ln w="12700">
            <a:noFill/>
            <a:miter lim="800000"/>
            <a:headEnd type="none" w="sm" len="sm"/>
            <a:tailEnd type="none" w="sm" len="sm"/>
          </a:ln>
        </p:spPr>
        <p:txBody>
          <a:bodyPr>
            <a:spAutoFit/>
          </a:bodyPr>
          <a:lstStyle/>
          <a:p>
            <a:pPr algn="l"/>
            <a:r>
              <a:rPr lang="en-GB" sz="3200" dirty="0">
                <a:solidFill>
                  <a:srgbClr val="990033"/>
                </a:solidFill>
              </a:rPr>
              <a:t>detect*</a:t>
            </a:r>
            <a:r>
              <a:rPr lang="en-GB" sz="3200" dirty="0"/>
              <a:t> = detects, detector(s), detection, detected</a:t>
            </a:r>
          </a:p>
        </p:txBody>
      </p:sp>
      <p:sp>
        <p:nvSpPr>
          <p:cNvPr id="12297" name="Rectangle 15"/>
          <p:cNvSpPr>
            <a:spLocks noChangeArrowheads="1"/>
          </p:cNvSpPr>
          <p:nvPr/>
        </p:nvSpPr>
        <p:spPr bwMode="auto">
          <a:xfrm>
            <a:off x="411955" y="1750943"/>
            <a:ext cx="8064500" cy="1115220"/>
          </a:xfrm>
          <a:prstGeom prst="rect">
            <a:avLst/>
          </a:prstGeom>
          <a:solidFill>
            <a:schemeClr val="bg1">
              <a:alpha val="70195"/>
            </a:schemeClr>
          </a:solidFill>
          <a:ln w="12700">
            <a:solidFill>
              <a:schemeClr val="tx1"/>
            </a:solidFill>
            <a:miter lim="800000"/>
            <a:headEnd type="none" w="sm" len="sm"/>
            <a:tailEnd type="none" w="sm" len="sm"/>
          </a:ln>
        </p:spPr>
        <p:txBody>
          <a:bodyPr wrap="none" anchor="ctr"/>
          <a:lstStyle/>
          <a:p>
            <a:endParaRPr lang="en-US"/>
          </a:p>
        </p:txBody>
      </p:sp>
      <p:sp>
        <p:nvSpPr>
          <p:cNvPr id="12298" name="Text Box 10"/>
          <p:cNvSpPr txBox="1">
            <a:spLocks noChangeArrowheads="1"/>
          </p:cNvSpPr>
          <p:nvPr/>
        </p:nvSpPr>
        <p:spPr bwMode="auto">
          <a:xfrm>
            <a:off x="1514474" y="1668553"/>
            <a:ext cx="3987800" cy="584200"/>
          </a:xfrm>
          <a:prstGeom prst="rect">
            <a:avLst/>
          </a:prstGeom>
          <a:noFill/>
          <a:ln w="12700">
            <a:noFill/>
            <a:miter lim="800000"/>
            <a:headEnd type="none" w="sm" len="sm"/>
            <a:tailEnd type="none" w="sm" len="sm"/>
          </a:ln>
        </p:spPr>
        <p:txBody>
          <a:bodyPr wrap="none">
            <a:spAutoFit/>
          </a:bodyPr>
          <a:lstStyle/>
          <a:p>
            <a:pPr algn="l"/>
            <a:r>
              <a:rPr lang="en-GB" sz="3200" dirty="0">
                <a:solidFill>
                  <a:schemeClr val="accent2"/>
                </a:solidFill>
              </a:rPr>
              <a:t>Combining keywords</a:t>
            </a:r>
          </a:p>
        </p:txBody>
      </p:sp>
      <p:sp>
        <p:nvSpPr>
          <p:cNvPr id="12299" name="Text Box 12"/>
          <p:cNvSpPr txBox="1">
            <a:spLocks noChangeArrowheads="1"/>
          </p:cNvSpPr>
          <p:nvPr/>
        </p:nvSpPr>
        <p:spPr bwMode="auto">
          <a:xfrm>
            <a:off x="439744" y="2281962"/>
            <a:ext cx="7920037" cy="584200"/>
          </a:xfrm>
          <a:prstGeom prst="rect">
            <a:avLst/>
          </a:prstGeom>
          <a:noFill/>
          <a:ln w="12700">
            <a:noFill/>
            <a:miter lim="800000"/>
            <a:headEnd type="none" w="sm" len="sm"/>
            <a:tailEnd type="none" w="sm" len="sm"/>
          </a:ln>
        </p:spPr>
        <p:txBody>
          <a:bodyPr>
            <a:spAutoFit/>
          </a:bodyPr>
          <a:lstStyle/>
          <a:p>
            <a:pPr algn="l"/>
            <a:r>
              <a:rPr lang="en-GB" sz="3200" dirty="0">
                <a:solidFill>
                  <a:srgbClr val="990033"/>
                </a:solidFill>
              </a:rPr>
              <a:t>(vibration OR oscillation) AND pendulum</a:t>
            </a:r>
            <a:endParaRPr lang="en-GB" sz="3200" dirty="0"/>
          </a:p>
        </p:txBody>
      </p:sp>
      <p:sp>
        <p:nvSpPr>
          <p:cNvPr id="11" name="Text Box 10"/>
          <p:cNvSpPr txBox="1">
            <a:spLocks noChangeArrowheads="1"/>
          </p:cNvSpPr>
          <p:nvPr/>
        </p:nvSpPr>
        <p:spPr bwMode="auto">
          <a:xfrm>
            <a:off x="1835696" y="5140546"/>
            <a:ext cx="3269613" cy="584775"/>
          </a:xfrm>
          <a:prstGeom prst="rect">
            <a:avLst/>
          </a:prstGeom>
          <a:noFill/>
          <a:ln w="12700">
            <a:noFill/>
            <a:miter lim="800000"/>
            <a:headEnd type="none" w="sm" len="sm"/>
            <a:tailEnd type="none" w="sm" len="sm"/>
          </a:ln>
        </p:spPr>
        <p:txBody>
          <a:bodyPr wrap="none">
            <a:spAutoFit/>
          </a:bodyPr>
          <a:lstStyle/>
          <a:p>
            <a:pPr algn="l"/>
            <a:r>
              <a:rPr lang="en-GB" sz="3200" dirty="0">
                <a:solidFill>
                  <a:schemeClr val="accent2"/>
                </a:solidFill>
              </a:rPr>
              <a:t>Refine your search</a:t>
            </a:r>
          </a:p>
        </p:txBody>
      </p:sp>
      <p:sp>
        <p:nvSpPr>
          <p:cNvPr id="12" name="Text Box 12"/>
          <p:cNvSpPr txBox="1">
            <a:spLocks noChangeArrowheads="1"/>
          </p:cNvSpPr>
          <p:nvPr/>
        </p:nvSpPr>
        <p:spPr bwMode="auto">
          <a:xfrm>
            <a:off x="655962" y="5603250"/>
            <a:ext cx="7820493" cy="1077218"/>
          </a:xfrm>
          <a:prstGeom prst="rect">
            <a:avLst/>
          </a:prstGeom>
          <a:noFill/>
          <a:ln w="12700">
            <a:noFill/>
            <a:miter lim="800000"/>
            <a:headEnd type="none" w="sm" len="sm"/>
            <a:tailEnd type="none" w="sm" len="sm"/>
          </a:ln>
        </p:spPr>
        <p:txBody>
          <a:bodyPr wrap="square">
            <a:spAutoFit/>
          </a:bodyPr>
          <a:lstStyle/>
          <a:p>
            <a:pPr algn="l"/>
            <a:r>
              <a:rPr lang="en-GB" sz="3200" dirty="0">
                <a:solidFill>
                  <a:srgbClr val="990033"/>
                </a:solidFill>
              </a:rPr>
              <a:t>By date, subject </a:t>
            </a:r>
            <a:r>
              <a:rPr lang="en-GB" sz="3200" dirty="0" err="1">
                <a:solidFill>
                  <a:srgbClr val="990033"/>
                </a:solidFill>
              </a:rPr>
              <a:t>etc</a:t>
            </a:r>
            <a:r>
              <a:rPr lang="en-GB" sz="3200" dirty="0">
                <a:solidFill>
                  <a:srgbClr val="990033"/>
                </a:solidFill>
              </a:rPr>
              <a:t> to narrow your results to those which are most relevant </a:t>
            </a:r>
            <a:endParaRPr lang="en-GB" sz="3200" dirty="0"/>
          </a:p>
        </p:txBody>
      </p:sp>
    </p:spTree>
    <p:extLst>
      <p:ext uri="{BB962C8B-B14F-4D97-AF65-F5344CB8AC3E}">
        <p14:creationId xmlns:p14="http://schemas.microsoft.com/office/powerpoint/2010/main" val="33312789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0C3AF4-E494-4A2B-A0A3-6B52C4E74329}"/>
              </a:ext>
            </a:extLst>
          </p:cNvPr>
          <p:cNvSpPr>
            <a:spLocks noGrp="1"/>
          </p:cNvSpPr>
          <p:nvPr>
            <p:ph type="title"/>
          </p:nvPr>
        </p:nvSpPr>
        <p:spPr>
          <a:xfrm>
            <a:off x="549193" y="146600"/>
            <a:ext cx="8229600" cy="978144"/>
          </a:xfrm>
        </p:spPr>
        <p:txBody>
          <a:bodyPr/>
          <a:lstStyle/>
          <a:p>
            <a:r>
              <a:rPr lang="en-GB" sz="2000" dirty="0">
                <a:solidFill>
                  <a:srgbClr val="C00000"/>
                </a:solidFill>
              </a:rPr>
              <a:t>Exercise 4 follow-up: Highly recommended search tool: Scopus</a:t>
            </a:r>
          </a:p>
        </p:txBody>
      </p:sp>
      <p:sp>
        <p:nvSpPr>
          <p:cNvPr id="16" name="TextBox 15">
            <a:extLst>
              <a:ext uri="{FF2B5EF4-FFF2-40B4-BE49-F238E27FC236}">
                <a16:creationId xmlns:a16="http://schemas.microsoft.com/office/drawing/2014/main" id="{5DD7021E-CE5B-0603-EBD5-7828ED3374AD}"/>
              </a:ext>
            </a:extLst>
          </p:cNvPr>
          <p:cNvSpPr txBox="1"/>
          <p:nvPr/>
        </p:nvSpPr>
        <p:spPr>
          <a:xfrm>
            <a:off x="419947" y="1593895"/>
            <a:ext cx="4526863" cy="400110"/>
          </a:xfrm>
          <a:prstGeom prst="rect">
            <a:avLst/>
          </a:prstGeom>
          <a:noFill/>
        </p:spPr>
        <p:txBody>
          <a:bodyPr wrap="square">
            <a:spAutoFit/>
          </a:bodyPr>
          <a:lstStyle/>
          <a:p>
            <a:pPr algn="l"/>
            <a:r>
              <a:rPr lang="en-US" sz="2000" dirty="0">
                <a:latin typeface="Calibri" panose="020F0502020204030204" pitchFamily="34" charset="0"/>
                <a:cs typeface="Calibri" panose="020F0502020204030204" pitchFamily="34" charset="0"/>
              </a:rPr>
              <a:t>Demo</a:t>
            </a:r>
            <a:r>
              <a:rPr lang="en-US" sz="2000" b="1" dirty="0">
                <a:latin typeface="Calibri" panose="020F0502020204030204" pitchFamily="34" charset="0"/>
                <a:cs typeface="Calibri" panose="020F0502020204030204" pitchFamily="34" charset="0"/>
              </a:rPr>
              <a:t> search on Scopus</a:t>
            </a:r>
            <a:endParaRPr lang="en-US" sz="20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9BDD068-88D1-223D-6CBE-F48FC08C327F}"/>
              </a:ext>
            </a:extLst>
          </p:cNvPr>
          <p:cNvSpPr txBox="1"/>
          <p:nvPr/>
        </p:nvSpPr>
        <p:spPr>
          <a:xfrm>
            <a:off x="419947" y="2463156"/>
            <a:ext cx="4785352" cy="677108"/>
          </a:xfrm>
          <a:prstGeom prst="rect">
            <a:avLst/>
          </a:prstGeom>
          <a:noFill/>
        </p:spPr>
        <p:txBody>
          <a:bodyPr wrap="square">
            <a:spAutoFit/>
          </a:bodyPr>
          <a:lstStyle/>
          <a:p>
            <a:pPr algn="l"/>
            <a:r>
              <a:rPr lang="en-US" sz="2000" dirty="0">
                <a:latin typeface="Calibri" panose="020F0502020204030204" pitchFamily="34" charset="0"/>
                <a:cs typeface="Calibri" panose="020F0502020204030204" pitchFamily="34" charset="0"/>
              </a:rPr>
              <a:t>Demo search on </a:t>
            </a:r>
            <a:r>
              <a:rPr lang="en-US" sz="2000" b="1" dirty="0" err="1">
                <a:latin typeface="Calibri" panose="020F0502020204030204" pitchFamily="34" charset="0"/>
                <a:cs typeface="Calibri" panose="020F0502020204030204" pitchFamily="34" charset="0"/>
              </a:rPr>
              <a:t>LibrarySearch</a:t>
            </a:r>
            <a:endParaRPr lang="en-GB" sz="2000" b="1" dirty="0">
              <a:latin typeface="Calibri" panose="020F0502020204030204" pitchFamily="34" charset="0"/>
              <a:cs typeface="Calibri" panose="020F0502020204030204" pitchFamily="34" charset="0"/>
            </a:endParaRPr>
          </a:p>
          <a:p>
            <a:pPr algn="l"/>
            <a:endParaRPr lang="en-US" dirty="0"/>
          </a:p>
        </p:txBody>
      </p:sp>
      <p:sp>
        <p:nvSpPr>
          <p:cNvPr id="22" name="TextBox 21">
            <a:extLst>
              <a:ext uri="{FF2B5EF4-FFF2-40B4-BE49-F238E27FC236}">
                <a16:creationId xmlns:a16="http://schemas.microsoft.com/office/drawing/2014/main" id="{6F752AB4-6DB2-3A15-CAFA-406F54FB3049}"/>
              </a:ext>
            </a:extLst>
          </p:cNvPr>
          <p:cNvSpPr txBox="1"/>
          <p:nvPr/>
        </p:nvSpPr>
        <p:spPr>
          <a:xfrm>
            <a:off x="419947" y="3640649"/>
            <a:ext cx="4752528" cy="1200329"/>
          </a:xfrm>
          <a:prstGeom prst="rect">
            <a:avLst/>
          </a:prstGeom>
          <a:noFill/>
        </p:spPr>
        <p:txBody>
          <a:bodyPr wrap="square">
            <a:spAutoFit/>
          </a:bodyPr>
          <a:lstStyle/>
          <a:p>
            <a:pPr algn="l"/>
            <a:r>
              <a:rPr lang="en-US" dirty="0">
                <a:latin typeface="Calibri" panose="020F0502020204030204" pitchFamily="34" charset="0"/>
                <a:cs typeface="Calibri" panose="020F0502020204030204" pitchFamily="34" charset="0"/>
              </a:rPr>
              <a:t>Look at:</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Refining search</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Reordering results</a:t>
            </a:r>
          </a:p>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Accessing full-text</a:t>
            </a:r>
          </a:p>
        </p:txBody>
      </p:sp>
    </p:spTree>
    <p:extLst>
      <p:ext uri="{BB962C8B-B14F-4D97-AF65-F5344CB8AC3E}">
        <p14:creationId xmlns:p14="http://schemas.microsoft.com/office/powerpoint/2010/main" val="14110313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642426" y="1340768"/>
            <a:ext cx="6823645" cy="4680520"/>
          </a:xfrm>
        </p:spPr>
        <p:txBody>
          <a:bodyPr>
            <a:noAutofit/>
          </a:bodyPr>
          <a:lstStyle/>
          <a:p>
            <a:r>
              <a:rPr lang="en-GB" sz="2200" dirty="0">
                <a:solidFill>
                  <a:srgbClr val="990033"/>
                </a:solidFill>
                <a:latin typeface="+mn-lt"/>
              </a:rPr>
              <a:t>Request</a:t>
            </a:r>
            <a:r>
              <a:rPr lang="en-GB" sz="2200" dirty="0">
                <a:latin typeface="+mn-lt"/>
              </a:rPr>
              <a:t> </a:t>
            </a:r>
            <a:r>
              <a:rPr lang="en-GB" sz="2200" dirty="0">
                <a:solidFill>
                  <a:srgbClr val="990033"/>
                </a:solidFill>
                <a:latin typeface="+mn-lt"/>
              </a:rPr>
              <a:t>inter-library loans</a:t>
            </a:r>
            <a:r>
              <a:rPr lang="en-GB" sz="2200" dirty="0">
                <a:latin typeface="+mn-lt"/>
              </a:rPr>
              <a:t> for any important articles to which we do not subscribe</a:t>
            </a:r>
          </a:p>
          <a:p>
            <a:pPr marL="0" indent="0">
              <a:buNone/>
            </a:pPr>
            <a:endParaRPr lang="en-GB" sz="2200" dirty="0">
              <a:latin typeface="+mn-lt"/>
            </a:endParaRPr>
          </a:p>
          <a:p>
            <a:r>
              <a:rPr lang="en-GB" sz="2200" dirty="0">
                <a:latin typeface="+mn-lt"/>
              </a:rPr>
              <a:t>Set up </a:t>
            </a:r>
            <a:r>
              <a:rPr lang="en-GB" sz="2200" dirty="0">
                <a:solidFill>
                  <a:srgbClr val="990033"/>
                </a:solidFill>
                <a:latin typeface="+mn-lt"/>
              </a:rPr>
              <a:t>Google Scholar to link to CU subscribed full-text</a:t>
            </a:r>
            <a:r>
              <a:rPr lang="en-GB" sz="2200" dirty="0">
                <a:latin typeface="+mn-lt"/>
              </a:rPr>
              <a:t> on your own laptop</a:t>
            </a:r>
          </a:p>
          <a:p>
            <a:endParaRPr lang="en-GB" sz="2200" dirty="0">
              <a:latin typeface="+mn-lt"/>
            </a:endParaRPr>
          </a:p>
          <a:p>
            <a:r>
              <a:rPr lang="en-GB" sz="2200" dirty="0">
                <a:latin typeface="+mn-lt"/>
              </a:rPr>
              <a:t>Always </a:t>
            </a:r>
            <a:r>
              <a:rPr lang="en-GB" sz="2200" dirty="0">
                <a:solidFill>
                  <a:srgbClr val="990033"/>
                </a:solidFill>
                <a:latin typeface="+mn-lt"/>
              </a:rPr>
              <a:t>login to the intranet first </a:t>
            </a:r>
            <a:r>
              <a:rPr lang="en-GB" sz="2200" dirty="0">
                <a:latin typeface="+mn-lt"/>
              </a:rPr>
              <a:t>to authenticate yourself as a CU student (particularly important off-campus)</a:t>
            </a:r>
          </a:p>
          <a:p>
            <a:endParaRPr lang="en-GB" sz="2200" dirty="0">
              <a:latin typeface="+mn-lt"/>
            </a:endParaRPr>
          </a:p>
          <a:p>
            <a:r>
              <a:rPr lang="en-GB" sz="2200" dirty="0">
                <a:solidFill>
                  <a:srgbClr val="990033"/>
                </a:solidFill>
                <a:latin typeface="+mn-lt"/>
                <a:hlinkClick r:id="rId2"/>
              </a:rPr>
              <a:t>Install </a:t>
            </a:r>
            <a:r>
              <a:rPr lang="en-US" sz="2200" dirty="0">
                <a:solidFill>
                  <a:srgbClr val="990033"/>
                </a:solidFill>
                <a:latin typeface="+mn-lt"/>
                <a:hlinkClick r:id="rId2"/>
              </a:rPr>
              <a:t>Lean Library</a:t>
            </a:r>
            <a:r>
              <a:rPr lang="en-US" sz="2200" dirty="0">
                <a:latin typeface="+mn-lt"/>
              </a:rPr>
              <a:t>, a browser extension that works with our CU library systems to give you access to the books and resources we provide when you are searching online</a:t>
            </a:r>
            <a:endParaRPr lang="en-GB" sz="2200" dirty="0">
              <a:latin typeface="+mn-lt"/>
            </a:endParaRPr>
          </a:p>
        </p:txBody>
      </p:sp>
      <p:pic>
        <p:nvPicPr>
          <p:cNvPr id="13" name="Picture 12"/>
          <p:cNvPicPr/>
          <p:nvPr/>
        </p:nvPicPr>
        <p:blipFill rotWithShape="1">
          <a:blip r:embed="rId3"/>
          <a:srcRect l="38977" t="28213" r="39099" b="58369"/>
          <a:stretch/>
        </p:blipFill>
        <p:spPr bwMode="auto">
          <a:xfrm>
            <a:off x="284715" y="2586709"/>
            <a:ext cx="1354404" cy="438328"/>
          </a:xfrm>
          <a:prstGeom prst="rect">
            <a:avLst/>
          </a:prstGeom>
          <a:ln>
            <a:noFill/>
          </a:ln>
          <a:extLst>
            <a:ext uri="{53640926-AAD7-44D8-BBD7-CCE9431645EC}">
              <a14:shadowObscured xmlns:a14="http://schemas.microsoft.com/office/drawing/2010/main"/>
            </a:ext>
          </a:extLst>
        </p:spPr>
      </p:pic>
      <p:sp>
        <p:nvSpPr>
          <p:cNvPr id="6" name="Title 1"/>
          <p:cNvSpPr>
            <a:spLocks noGrp="1"/>
          </p:cNvSpPr>
          <p:nvPr>
            <p:ph type="title"/>
          </p:nvPr>
        </p:nvSpPr>
        <p:spPr>
          <a:xfrm>
            <a:off x="891083" y="0"/>
            <a:ext cx="6984776" cy="1143000"/>
          </a:xfrm>
        </p:spPr>
        <p:txBody>
          <a:bodyPr>
            <a:normAutofit/>
          </a:bodyPr>
          <a:lstStyle/>
          <a:p>
            <a:r>
              <a:rPr lang="en-GB" sz="2800" b="1" dirty="0"/>
              <a:t>Accessing papers as a member of Cardiff University </a:t>
            </a:r>
          </a:p>
        </p:txBody>
      </p:sp>
      <p:pic>
        <p:nvPicPr>
          <p:cNvPr id="2" name="Picture 1"/>
          <p:cNvPicPr>
            <a:picLocks noChangeAspect="1"/>
          </p:cNvPicPr>
          <p:nvPr/>
        </p:nvPicPr>
        <p:blipFill>
          <a:blip r:embed="rId4"/>
          <a:stretch>
            <a:fillRect/>
          </a:stretch>
        </p:blipFill>
        <p:spPr>
          <a:xfrm>
            <a:off x="529869" y="3681028"/>
            <a:ext cx="864096" cy="829874"/>
          </a:xfrm>
          <a:prstGeom prst="rect">
            <a:avLst/>
          </a:prstGeom>
        </p:spPr>
      </p:pic>
      <p:pic>
        <p:nvPicPr>
          <p:cNvPr id="4" name="Picture 3">
            <a:extLst>
              <a:ext uri="{FF2B5EF4-FFF2-40B4-BE49-F238E27FC236}">
                <a16:creationId xmlns:a16="http://schemas.microsoft.com/office/drawing/2014/main" id="{6179BBB4-3F09-627D-072B-5B6A89CBAC42}"/>
              </a:ext>
            </a:extLst>
          </p:cNvPr>
          <p:cNvPicPr>
            <a:picLocks noChangeAspect="1"/>
          </p:cNvPicPr>
          <p:nvPr/>
        </p:nvPicPr>
        <p:blipFill>
          <a:blip r:embed="rId5"/>
          <a:stretch>
            <a:fillRect/>
          </a:stretch>
        </p:blipFill>
        <p:spPr>
          <a:xfrm>
            <a:off x="394905" y="5166893"/>
            <a:ext cx="1171575" cy="1133475"/>
          </a:xfrm>
          <a:prstGeom prst="rect">
            <a:avLst/>
          </a:prstGeom>
          <a:ln>
            <a:solidFill>
              <a:schemeClr val="accent1"/>
            </a:solidFill>
          </a:ln>
        </p:spPr>
      </p:pic>
      <p:pic>
        <p:nvPicPr>
          <p:cNvPr id="8" name="Graphic 7" descr="Share outline">
            <a:extLst>
              <a:ext uri="{FF2B5EF4-FFF2-40B4-BE49-F238E27FC236}">
                <a16:creationId xmlns:a16="http://schemas.microsoft.com/office/drawing/2014/main" id="{11B7A5FE-E123-7F3F-4219-492639484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493" y="1186757"/>
            <a:ext cx="914400" cy="914400"/>
          </a:xfrm>
          <a:prstGeom prst="rect">
            <a:avLst/>
          </a:prstGeom>
        </p:spPr>
      </p:pic>
    </p:spTree>
    <p:extLst>
      <p:ext uri="{BB962C8B-B14F-4D97-AF65-F5344CB8AC3E}">
        <p14:creationId xmlns:p14="http://schemas.microsoft.com/office/powerpoint/2010/main" val="300225317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0C3AF4-E494-4A2B-A0A3-6B52C4E74329}"/>
              </a:ext>
            </a:extLst>
          </p:cNvPr>
          <p:cNvSpPr>
            <a:spLocks noGrp="1"/>
          </p:cNvSpPr>
          <p:nvPr>
            <p:ph type="title"/>
          </p:nvPr>
        </p:nvSpPr>
        <p:spPr>
          <a:xfrm>
            <a:off x="549193" y="146600"/>
            <a:ext cx="8229600" cy="978144"/>
          </a:xfrm>
        </p:spPr>
        <p:txBody>
          <a:bodyPr/>
          <a:lstStyle/>
          <a:p>
            <a:r>
              <a:rPr lang="en-GB" sz="2000" dirty="0">
                <a:solidFill>
                  <a:srgbClr val="C00000"/>
                </a:solidFill>
              </a:rPr>
              <a:t>Exercise 5 follow-up: Additional things to try with search tools</a:t>
            </a:r>
          </a:p>
        </p:txBody>
      </p:sp>
      <p:sp>
        <p:nvSpPr>
          <p:cNvPr id="16" name="TextBox 15">
            <a:extLst>
              <a:ext uri="{FF2B5EF4-FFF2-40B4-BE49-F238E27FC236}">
                <a16:creationId xmlns:a16="http://schemas.microsoft.com/office/drawing/2014/main" id="{5DD7021E-CE5B-0603-EBD5-7828ED3374AD}"/>
              </a:ext>
            </a:extLst>
          </p:cNvPr>
          <p:cNvSpPr txBox="1"/>
          <p:nvPr/>
        </p:nvSpPr>
        <p:spPr>
          <a:xfrm>
            <a:off x="419947" y="1593895"/>
            <a:ext cx="4526863" cy="1015663"/>
          </a:xfrm>
          <a:prstGeom prst="rect">
            <a:avLst/>
          </a:prstGeom>
          <a:noFill/>
        </p:spPr>
        <p:txBody>
          <a:bodyPr wrap="square">
            <a:spAutoFit/>
          </a:bodyPr>
          <a:lstStyle/>
          <a:p>
            <a:pPr algn="l"/>
            <a:r>
              <a:rPr lang="en-US" sz="2000" dirty="0">
                <a:latin typeface="Calibri" panose="020F0502020204030204" pitchFamily="34" charset="0"/>
                <a:cs typeface="Calibri" panose="020F0502020204030204" pitchFamily="34" charset="0"/>
              </a:rPr>
              <a:t>Demo on</a:t>
            </a:r>
            <a:r>
              <a:rPr lang="en-US" sz="2000" b="1" dirty="0">
                <a:latin typeface="Calibri" panose="020F0502020204030204" pitchFamily="34" charset="0"/>
                <a:cs typeface="Calibri" panose="020F0502020204030204" pitchFamily="34" charset="0"/>
              </a:rPr>
              <a:t> Scopus:</a:t>
            </a:r>
          </a:p>
          <a:p>
            <a:pPr marL="342900" indent="-342900" algn="l">
              <a:buFont typeface="Arial" panose="020B0604020202020204" pitchFamily="34" charset="0"/>
              <a:buChar char="•"/>
            </a:pPr>
            <a:r>
              <a:rPr lang="en-US" sz="2000" b="1" dirty="0">
                <a:latin typeface="Calibri" panose="020F0502020204030204" pitchFamily="34" charset="0"/>
                <a:cs typeface="Calibri" panose="020F0502020204030204" pitchFamily="34" charset="0"/>
              </a:rPr>
              <a:t>Saving useful articles</a:t>
            </a:r>
          </a:p>
          <a:p>
            <a:pPr marL="342900" indent="-342900" algn="l">
              <a:buFont typeface="Arial" panose="020B0604020202020204" pitchFamily="34" charset="0"/>
              <a:buChar char="•"/>
            </a:pPr>
            <a:r>
              <a:rPr lang="en-US" sz="2000" b="1" dirty="0">
                <a:latin typeface="Calibri" panose="020F0502020204030204" pitchFamily="34" charset="0"/>
                <a:cs typeface="Calibri" panose="020F0502020204030204" pitchFamily="34" charset="0"/>
              </a:rPr>
              <a:t>Setting up alerts</a:t>
            </a:r>
            <a:endParaRPr lang="en-US" sz="20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9B3DE561-3756-C314-AE4C-45BA256885F1}"/>
              </a:ext>
            </a:extLst>
          </p:cNvPr>
          <p:cNvSpPr>
            <a:spLocks noGrp="1"/>
          </p:cNvSpPr>
          <p:nvPr>
            <p:ph idx="1"/>
          </p:nvPr>
        </p:nvSpPr>
        <p:spPr>
          <a:xfrm>
            <a:off x="827584" y="4077072"/>
            <a:ext cx="7144803" cy="2205029"/>
          </a:xfrm>
          <a:ln>
            <a:solidFill>
              <a:schemeClr val="accent1"/>
            </a:solidFill>
          </a:ln>
        </p:spPr>
        <p:txBody>
          <a:bodyPr>
            <a:normAutofit/>
          </a:bodyPr>
          <a:lstStyle/>
          <a:p>
            <a:pPr marL="0" indent="0">
              <a:buNone/>
            </a:pPr>
            <a:r>
              <a:rPr lang="en-GB" sz="2000" i="1" dirty="0"/>
              <a:t>Devised a good search strategy?  Got good results?</a:t>
            </a:r>
          </a:p>
          <a:p>
            <a:pPr marL="457200" lvl="1" indent="0">
              <a:buNone/>
            </a:pPr>
            <a:r>
              <a:rPr lang="en-GB" sz="2000" i="1" dirty="0"/>
              <a:t>Set up an </a:t>
            </a:r>
            <a:r>
              <a:rPr lang="en-GB" sz="2000" i="1" dirty="0">
                <a:solidFill>
                  <a:srgbClr val="990033"/>
                </a:solidFill>
              </a:rPr>
              <a:t>alert</a:t>
            </a:r>
            <a:r>
              <a:rPr lang="en-GB" sz="2000" i="1" dirty="0"/>
              <a:t> so the database emails you with new matches</a:t>
            </a:r>
          </a:p>
          <a:p>
            <a:pPr marL="457200" lvl="1" indent="0">
              <a:buNone/>
            </a:pPr>
            <a:r>
              <a:rPr lang="en-GB" sz="2000" i="1" dirty="0"/>
              <a:t>Or </a:t>
            </a:r>
            <a:r>
              <a:rPr lang="en-GB" sz="2000" i="1" dirty="0">
                <a:solidFill>
                  <a:srgbClr val="990033"/>
                </a:solidFill>
              </a:rPr>
              <a:t>save</a:t>
            </a:r>
            <a:r>
              <a:rPr lang="en-GB" sz="2000" i="1" dirty="0"/>
              <a:t> the search strategy to re-run in future</a:t>
            </a:r>
          </a:p>
          <a:p>
            <a:pPr marL="457200" lvl="1" indent="0">
              <a:buNone/>
            </a:pPr>
            <a:r>
              <a:rPr lang="en-GB" sz="2000" i="1" dirty="0"/>
              <a:t>Sometimes you have to </a:t>
            </a:r>
            <a:r>
              <a:rPr lang="en-GB" sz="2000" i="1" dirty="0">
                <a:solidFill>
                  <a:srgbClr val="990033"/>
                </a:solidFill>
              </a:rPr>
              <a:t>register</a:t>
            </a:r>
            <a:r>
              <a:rPr lang="en-GB" sz="2000" i="1" dirty="0"/>
              <a:t> a free account with the database to use this functionality</a:t>
            </a:r>
          </a:p>
        </p:txBody>
      </p:sp>
      <p:sp>
        <p:nvSpPr>
          <p:cNvPr id="3" name="Content Placeholder 1">
            <a:extLst>
              <a:ext uri="{FF2B5EF4-FFF2-40B4-BE49-F238E27FC236}">
                <a16:creationId xmlns:a16="http://schemas.microsoft.com/office/drawing/2014/main" id="{893C1D11-3C41-D2A4-E1E7-BA14670A1161}"/>
              </a:ext>
            </a:extLst>
          </p:cNvPr>
          <p:cNvSpPr txBox="1">
            <a:spLocks/>
          </p:cNvSpPr>
          <p:nvPr/>
        </p:nvSpPr>
        <p:spPr bwMode="auto">
          <a:xfrm>
            <a:off x="755576" y="2983275"/>
            <a:ext cx="7144803" cy="72008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Font typeface="Wingdings 2" pitchFamily="18" charset="2"/>
              <a:buChar char="¡"/>
              <a:defRPr sz="3200">
                <a:solidFill>
                  <a:schemeClr val="tx1"/>
                </a:solidFill>
                <a:latin typeface="+mn-lt"/>
                <a:ea typeface="+mn-ea"/>
                <a:cs typeface="+mn-cs"/>
              </a:defRPr>
            </a:lvl1pPr>
            <a:lvl2pPr marL="873125" indent="-415925" algn="l" rtl="0" eaLnBrk="0" fontAlgn="base" hangingPunct="0">
              <a:spcBef>
                <a:spcPct val="20000"/>
              </a:spcBef>
              <a:spcAft>
                <a:spcPct val="0"/>
              </a:spcAft>
              <a:buFont typeface="Wingdings 3" pitchFamily="18" charset="2"/>
              <a:buChar char=""/>
              <a:defRPr sz="2800">
                <a:solidFill>
                  <a:schemeClr val="tx1"/>
                </a:solidFill>
                <a:latin typeface="+mn-lt"/>
              </a:defRPr>
            </a:lvl2pPr>
            <a:lvl3pPr marL="1216025" indent="-228600" algn="l" rtl="0" eaLnBrk="0" fontAlgn="base" hangingPunct="0">
              <a:spcBef>
                <a:spcPct val="20000"/>
              </a:spcBef>
              <a:spcAft>
                <a:spcPct val="0"/>
              </a:spcAft>
              <a:buChar char="•"/>
              <a:defRPr sz="2400">
                <a:solidFill>
                  <a:schemeClr val="tx1"/>
                </a:solidFill>
                <a:latin typeface="+mn-lt"/>
              </a:defRPr>
            </a:lvl3pPr>
            <a:lvl4pPr marL="1624013"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2" pitchFamily="18" charset="2"/>
              <a:buNone/>
            </a:pPr>
            <a:r>
              <a:rPr lang="en-GB" sz="2000" i="1" kern="0" dirty="0"/>
              <a:t>Save articles which look useful and email them to yourself or use reference management software (more on this in a moment)</a:t>
            </a:r>
          </a:p>
        </p:txBody>
      </p:sp>
    </p:spTree>
    <p:extLst>
      <p:ext uri="{BB962C8B-B14F-4D97-AF65-F5344CB8AC3E}">
        <p14:creationId xmlns:p14="http://schemas.microsoft.com/office/powerpoint/2010/main" val="19897518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338F-CFD3-0B01-B29B-A2FD72DAC150}"/>
              </a:ext>
            </a:extLst>
          </p:cNvPr>
          <p:cNvSpPr>
            <a:spLocks noGrp="1"/>
          </p:cNvSpPr>
          <p:nvPr>
            <p:ph type="title"/>
          </p:nvPr>
        </p:nvSpPr>
        <p:spPr/>
        <p:txBody>
          <a:bodyPr/>
          <a:lstStyle/>
          <a:p>
            <a:r>
              <a:rPr lang="en-US" dirty="0"/>
              <a:t>Types of alerts</a:t>
            </a:r>
            <a:endParaRPr lang="en-GB" dirty="0"/>
          </a:p>
        </p:txBody>
      </p:sp>
      <p:pic>
        <p:nvPicPr>
          <p:cNvPr id="5" name="Content Placeholder 4">
            <a:extLst>
              <a:ext uri="{FF2B5EF4-FFF2-40B4-BE49-F238E27FC236}">
                <a16:creationId xmlns:a16="http://schemas.microsoft.com/office/drawing/2014/main" id="{76597310-25E6-03EA-C358-9A841D4DD3CD}"/>
              </a:ext>
            </a:extLst>
          </p:cNvPr>
          <p:cNvPicPr>
            <a:picLocks noGrp="1" noChangeAspect="1"/>
          </p:cNvPicPr>
          <p:nvPr>
            <p:ph idx="1"/>
          </p:nvPr>
        </p:nvPicPr>
        <p:blipFill>
          <a:blip r:embed="rId2"/>
          <a:stretch>
            <a:fillRect/>
          </a:stretch>
        </p:blipFill>
        <p:spPr>
          <a:xfrm>
            <a:off x="457268" y="1844824"/>
            <a:ext cx="8322068" cy="3960440"/>
          </a:xfrm>
        </p:spPr>
      </p:pic>
    </p:spTree>
    <p:extLst>
      <p:ext uri="{BB962C8B-B14F-4D97-AF65-F5344CB8AC3E}">
        <p14:creationId xmlns:p14="http://schemas.microsoft.com/office/powerpoint/2010/main" val="7220789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16632"/>
            <a:ext cx="8229600" cy="1396752"/>
          </a:xfrm>
        </p:spPr>
        <p:txBody>
          <a:bodyPr/>
          <a:lstStyle/>
          <a:p>
            <a:pPr marL="0" indent="0">
              <a:buNone/>
            </a:pPr>
            <a:r>
              <a:rPr lang="en-GB" dirty="0">
                <a:solidFill>
                  <a:schemeClr val="bg1"/>
                </a:solidFill>
              </a:rPr>
              <a:t>3</a:t>
            </a:r>
            <a:r>
              <a:rPr lang="en-GB">
                <a:solidFill>
                  <a:schemeClr val="bg1"/>
                </a:solidFill>
              </a:rPr>
              <a:t>. </a:t>
            </a:r>
            <a:r>
              <a:rPr lang="en-GB" dirty="0">
                <a:solidFill>
                  <a:schemeClr val="bg1"/>
                </a:solidFill>
              </a:rPr>
              <a:t>How do I keep track of what I’ve found and avoid plagiarism?</a:t>
            </a:r>
          </a:p>
        </p:txBody>
      </p:sp>
    </p:spTree>
    <p:extLst>
      <p:ext uri="{BB962C8B-B14F-4D97-AF65-F5344CB8AC3E}">
        <p14:creationId xmlns:p14="http://schemas.microsoft.com/office/powerpoint/2010/main" val="304075049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124" y="116632"/>
            <a:ext cx="3132348" cy="1052736"/>
          </a:xfrm>
        </p:spPr>
        <p:txBody>
          <a:bodyPr/>
          <a:lstStyle/>
          <a:p>
            <a:pPr algn="l"/>
            <a:r>
              <a:rPr lang="en-GB" dirty="0"/>
              <a:t>Note-taking</a:t>
            </a:r>
          </a:p>
        </p:txBody>
      </p:sp>
      <p:sp>
        <p:nvSpPr>
          <p:cNvPr id="3" name="Content Placeholder 2"/>
          <p:cNvSpPr>
            <a:spLocks noGrp="1"/>
          </p:cNvSpPr>
          <p:nvPr>
            <p:ph idx="1"/>
          </p:nvPr>
        </p:nvSpPr>
        <p:spPr>
          <a:xfrm>
            <a:off x="607858" y="1412776"/>
            <a:ext cx="7920880" cy="3240360"/>
          </a:xfrm>
        </p:spPr>
        <p:txBody>
          <a:bodyPr/>
          <a:lstStyle/>
          <a:p>
            <a:pPr marL="0" indent="0">
              <a:spcBef>
                <a:spcPts val="2400"/>
              </a:spcBef>
              <a:buNone/>
            </a:pPr>
            <a:r>
              <a:rPr lang="en-GB" dirty="0"/>
              <a:t>Avoid writing down too many direct quotes</a:t>
            </a:r>
          </a:p>
          <a:p>
            <a:pPr marL="0" indent="0">
              <a:spcBef>
                <a:spcPts val="2400"/>
              </a:spcBef>
              <a:buNone/>
            </a:pPr>
            <a:r>
              <a:rPr lang="en-GB" dirty="0"/>
              <a:t>Write notes in your own words, this helps with understanding</a:t>
            </a:r>
          </a:p>
          <a:p>
            <a:pPr marL="0" indent="0">
              <a:spcBef>
                <a:spcPts val="2400"/>
              </a:spcBef>
              <a:buNone/>
            </a:pPr>
            <a:r>
              <a:rPr lang="en-GB" dirty="0"/>
              <a:t>Make a note of where ideas and quotes have come from (including page numbers)</a:t>
            </a:r>
          </a:p>
          <a:p>
            <a:endParaRPr lang="en-GB" dirty="0"/>
          </a:p>
          <a:p>
            <a:pPr marL="0" indent="0">
              <a:buNone/>
            </a:pPr>
            <a:endParaRPr lang="en-GB" dirty="0"/>
          </a:p>
          <a:p>
            <a:pPr marL="0" indent="0">
              <a:buNone/>
            </a:pP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3136"/>
            <a:ext cx="9144000" cy="2204864"/>
          </a:xfrm>
          <a:prstGeom prst="rect">
            <a:avLst/>
          </a:prstGeom>
        </p:spPr>
      </p:pic>
    </p:spTree>
    <p:extLst>
      <p:ext uri="{BB962C8B-B14F-4D97-AF65-F5344CB8AC3E}">
        <p14:creationId xmlns:p14="http://schemas.microsoft.com/office/powerpoint/2010/main" val="401324637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DD973-27BA-49B7-989C-1E0A0AF3C988}"/>
              </a:ext>
            </a:extLst>
          </p:cNvPr>
          <p:cNvSpPr>
            <a:spLocks noGrp="1"/>
          </p:cNvSpPr>
          <p:nvPr>
            <p:ph type="title"/>
          </p:nvPr>
        </p:nvSpPr>
        <p:spPr>
          <a:xfrm>
            <a:off x="457200" y="101592"/>
            <a:ext cx="8229600" cy="1143000"/>
          </a:xfrm>
        </p:spPr>
        <p:txBody>
          <a:bodyPr/>
          <a:lstStyle/>
          <a:p>
            <a:r>
              <a:rPr lang="en-GB" dirty="0"/>
              <a:t>Scholarship is a conversation</a:t>
            </a:r>
          </a:p>
        </p:txBody>
      </p:sp>
      <p:sp>
        <p:nvSpPr>
          <p:cNvPr id="3" name="Content Placeholder 2">
            <a:extLst>
              <a:ext uri="{FF2B5EF4-FFF2-40B4-BE49-F238E27FC236}">
                <a16:creationId xmlns:a16="http://schemas.microsoft.com/office/drawing/2014/main" id="{0001C442-33C7-4FF1-9BD2-8455651C6F2B}"/>
              </a:ext>
            </a:extLst>
          </p:cNvPr>
          <p:cNvSpPr>
            <a:spLocks noGrp="1"/>
          </p:cNvSpPr>
          <p:nvPr>
            <p:ph idx="1"/>
          </p:nvPr>
        </p:nvSpPr>
        <p:spPr>
          <a:xfrm>
            <a:off x="218020" y="1499102"/>
            <a:ext cx="7378316" cy="5157192"/>
          </a:xfrm>
        </p:spPr>
        <p:txBody>
          <a:bodyPr/>
          <a:lstStyle/>
          <a:p>
            <a:r>
              <a:rPr lang="en-GB" sz="2800" dirty="0"/>
              <a:t>As a student, you will contribute to the ongoing scholarly conversation just as Professors do</a:t>
            </a:r>
          </a:p>
          <a:p>
            <a:pPr marL="0" indent="0">
              <a:buNone/>
            </a:pPr>
            <a:endParaRPr lang="en-GB" sz="2800" dirty="0"/>
          </a:p>
          <a:p>
            <a:r>
              <a:rPr lang="en-GB" sz="2800" dirty="0"/>
              <a:t>By citing &amp; referencing, you acknowledge other voices in the conversation</a:t>
            </a:r>
          </a:p>
          <a:p>
            <a:pPr marL="0" indent="0">
              <a:buNone/>
            </a:pPr>
            <a:endParaRPr lang="en-GB" sz="2800" dirty="0"/>
          </a:p>
          <a:p>
            <a:r>
              <a:rPr lang="en-GB" sz="2800" dirty="0"/>
              <a:t>You will be able to illustrate things like a change in the scholarly perspective over time or the contribution a particular source has made to the conversation</a:t>
            </a:r>
          </a:p>
        </p:txBody>
      </p:sp>
      <p:sp>
        <p:nvSpPr>
          <p:cNvPr id="4" name="TextBox 3">
            <a:extLst>
              <a:ext uri="{FF2B5EF4-FFF2-40B4-BE49-F238E27FC236}">
                <a16:creationId xmlns:a16="http://schemas.microsoft.com/office/drawing/2014/main" id="{5397BE46-ABA4-428D-B446-B859E3C800A5}"/>
              </a:ext>
            </a:extLst>
          </p:cNvPr>
          <p:cNvSpPr txBox="1"/>
          <p:nvPr/>
        </p:nvSpPr>
        <p:spPr>
          <a:xfrm>
            <a:off x="7236296" y="1488186"/>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
        <p:nvSpPr>
          <p:cNvPr id="5" name="TextBox 4">
            <a:extLst>
              <a:ext uri="{FF2B5EF4-FFF2-40B4-BE49-F238E27FC236}">
                <a16:creationId xmlns:a16="http://schemas.microsoft.com/office/drawing/2014/main" id="{E5864CC4-CF31-46F2-B105-6AC75434A636}"/>
              </a:ext>
            </a:extLst>
          </p:cNvPr>
          <p:cNvSpPr txBox="1"/>
          <p:nvPr/>
        </p:nvSpPr>
        <p:spPr>
          <a:xfrm>
            <a:off x="7343800" y="3015325"/>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
        <p:nvSpPr>
          <p:cNvPr id="6" name="TextBox 5">
            <a:extLst>
              <a:ext uri="{FF2B5EF4-FFF2-40B4-BE49-F238E27FC236}">
                <a16:creationId xmlns:a16="http://schemas.microsoft.com/office/drawing/2014/main" id="{B42D1004-BCDA-4C04-9AB7-2D194578CD93}"/>
              </a:ext>
            </a:extLst>
          </p:cNvPr>
          <p:cNvSpPr txBox="1"/>
          <p:nvPr/>
        </p:nvSpPr>
        <p:spPr>
          <a:xfrm>
            <a:off x="7292541" y="4543516"/>
            <a:ext cx="1800200" cy="1569660"/>
          </a:xfrm>
          <a:prstGeom prst="rect">
            <a:avLst/>
          </a:prstGeom>
          <a:noFill/>
        </p:spPr>
        <p:txBody>
          <a:bodyPr wrap="square" rtlCol="0">
            <a:spAutoFit/>
          </a:bodyPr>
          <a:lstStyle/>
          <a:p>
            <a:r>
              <a:rPr lang="en-GB" sz="9600" dirty="0">
                <a:solidFill>
                  <a:srgbClr val="C00000"/>
                </a:solidFill>
                <a:latin typeface="Franklin Gothic Heavy" panose="020B0903020102020204" pitchFamily="34" charset="0"/>
              </a:rPr>
              <a:t>“ ”</a:t>
            </a:r>
          </a:p>
        </p:txBody>
      </p:sp>
    </p:spTree>
    <p:extLst>
      <p:ext uri="{BB962C8B-B14F-4D97-AF65-F5344CB8AC3E}">
        <p14:creationId xmlns:p14="http://schemas.microsoft.com/office/powerpoint/2010/main" val="13272580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b="4003"/>
          <a:stretch/>
        </p:blipFill>
        <p:spPr>
          <a:xfrm>
            <a:off x="5076056" y="2819352"/>
            <a:ext cx="3932144" cy="3872997"/>
          </a:xfrm>
          <a:prstGeom prst="rect">
            <a:avLst/>
          </a:prstGeom>
          <a:ln w="12700">
            <a:solidFill>
              <a:schemeClr val="tx1"/>
            </a:solidFill>
          </a:ln>
        </p:spPr>
      </p:pic>
      <p:sp>
        <p:nvSpPr>
          <p:cNvPr id="2" name="TextBox 1">
            <a:extLst>
              <a:ext uri="{FF2B5EF4-FFF2-40B4-BE49-F238E27FC236}">
                <a16:creationId xmlns:a16="http://schemas.microsoft.com/office/drawing/2014/main" id="{0589B2E9-3167-4801-8616-CFFE8C8FB316}"/>
              </a:ext>
            </a:extLst>
          </p:cNvPr>
          <p:cNvSpPr txBox="1"/>
          <p:nvPr/>
        </p:nvSpPr>
        <p:spPr>
          <a:xfrm>
            <a:off x="1152940" y="1006670"/>
            <a:ext cx="4189220" cy="461665"/>
          </a:xfrm>
          <a:prstGeom prst="rect">
            <a:avLst/>
          </a:prstGeom>
          <a:noFill/>
        </p:spPr>
        <p:txBody>
          <a:bodyPr wrap="square" rtlCol="0">
            <a:spAutoFit/>
          </a:bodyPr>
          <a:lstStyle/>
          <a:p>
            <a:r>
              <a:rPr lang="en-GB" sz="2400" dirty="0">
                <a:solidFill>
                  <a:schemeClr val="bg1"/>
                </a:solidFill>
              </a:rPr>
              <a:t>Bit.ly/pseharvard2</a:t>
            </a:r>
          </a:p>
        </p:txBody>
      </p:sp>
      <p:sp>
        <p:nvSpPr>
          <p:cNvPr id="3" name="Rectangle 2">
            <a:extLst>
              <a:ext uri="{FF2B5EF4-FFF2-40B4-BE49-F238E27FC236}">
                <a16:creationId xmlns:a16="http://schemas.microsoft.com/office/drawing/2014/main" id="{E1E21B50-041F-4E69-A169-B1579D3111E6}"/>
              </a:ext>
            </a:extLst>
          </p:cNvPr>
          <p:cNvSpPr/>
          <p:nvPr/>
        </p:nvSpPr>
        <p:spPr>
          <a:xfrm>
            <a:off x="549401" y="988625"/>
            <a:ext cx="4819634" cy="1569660"/>
          </a:xfrm>
          <a:prstGeom prst="rect">
            <a:avLst/>
          </a:prstGeom>
        </p:spPr>
        <p:txBody>
          <a:bodyPr wrap="square">
            <a:spAutoFit/>
          </a:bodyPr>
          <a:lstStyle/>
          <a:p>
            <a:pPr marL="0" indent="0" algn="l">
              <a:buNone/>
            </a:pPr>
            <a:r>
              <a:rPr lang="en-GB" sz="2400" dirty="0"/>
              <a:t>Lots of resources on the intranet, </a:t>
            </a:r>
            <a:r>
              <a:rPr lang="en-GB" sz="2400" dirty="0" err="1"/>
              <a:t>eg</a:t>
            </a:r>
            <a:r>
              <a:rPr lang="en-GB" sz="2400" dirty="0"/>
              <a:t> tutorial, examples </a:t>
            </a:r>
            <a:r>
              <a:rPr lang="en-GB" sz="1600" dirty="0">
                <a:hlinkClick r:id="rId4"/>
              </a:rPr>
              <a:t>https://intranet.cardiff.ac.uk/students/study/study-skills/academic-writing-communication-and-referencing</a:t>
            </a:r>
            <a:r>
              <a:rPr lang="en-GB" sz="1600" dirty="0"/>
              <a:t>  </a:t>
            </a:r>
          </a:p>
        </p:txBody>
      </p:sp>
      <p:pic>
        <p:nvPicPr>
          <p:cNvPr id="12" name="Picture 11">
            <a:extLst>
              <a:ext uri="{FF2B5EF4-FFF2-40B4-BE49-F238E27FC236}">
                <a16:creationId xmlns:a16="http://schemas.microsoft.com/office/drawing/2014/main" id="{74DE7C6E-79C5-4DD9-BA85-27570FA03E44}"/>
              </a:ext>
            </a:extLst>
          </p:cNvPr>
          <p:cNvPicPr>
            <a:picLocks noChangeAspect="1"/>
          </p:cNvPicPr>
          <p:nvPr/>
        </p:nvPicPr>
        <p:blipFill>
          <a:blip r:embed="rId5"/>
          <a:stretch>
            <a:fillRect/>
          </a:stretch>
        </p:blipFill>
        <p:spPr>
          <a:xfrm>
            <a:off x="6184783" y="620687"/>
            <a:ext cx="2689111" cy="1939905"/>
          </a:xfrm>
          <a:prstGeom prst="rect">
            <a:avLst/>
          </a:prstGeom>
          <a:ln>
            <a:solidFill>
              <a:schemeClr val="tx1"/>
            </a:solidFill>
          </a:ln>
        </p:spPr>
      </p:pic>
      <p:sp>
        <p:nvSpPr>
          <p:cNvPr id="4" name="Rectangle 3">
            <a:extLst>
              <a:ext uri="{FF2B5EF4-FFF2-40B4-BE49-F238E27FC236}">
                <a16:creationId xmlns:a16="http://schemas.microsoft.com/office/drawing/2014/main" id="{2B123D28-01E6-4190-A3FC-BC9624C12EF9}"/>
              </a:ext>
            </a:extLst>
          </p:cNvPr>
          <p:cNvSpPr/>
          <p:nvPr/>
        </p:nvSpPr>
        <p:spPr>
          <a:xfrm>
            <a:off x="270106" y="150206"/>
            <a:ext cx="5880107" cy="707886"/>
          </a:xfrm>
          <a:prstGeom prst="rect">
            <a:avLst/>
          </a:prstGeom>
        </p:spPr>
        <p:txBody>
          <a:bodyPr wrap="square">
            <a:spAutoFit/>
          </a:bodyPr>
          <a:lstStyle/>
          <a:p>
            <a:r>
              <a:rPr lang="en-GB" sz="4000" b="1" dirty="0">
                <a:latin typeface="+mj-lt"/>
              </a:rPr>
              <a:t>Citing and referencing</a:t>
            </a:r>
          </a:p>
        </p:txBody>
      </p:sp>
      <p:sp>
        <p:nvSpPr>
          <p:cNvPr id="11" name="Rectangle 10">
            <a:extLst>
              <a:ext uri="{FF2B5EF4-FFF2-40B4-BE49-F238E27FC236}">
                <a16:creationId xmlns:a16="http://schemas.microsoft.com/office/drawing/2014/main" id="{B3E717CD-B2A3-4646-917F-365DF44A61A0}"/>
              </a:ext>
            </a:extLst>
          </p:cNvPr>
          <p:cNvSpPr/>
          <p:nvPr/>
        </p:nvSpPr>
        <p:spPr>
          <a:xfrm>
            <a:off x="531145" y="3335619"/>
            <a:ext cx="4310632" cy="2554545"/>
          </a:xfrm>
          <a:prstGeom prst="rect">
            <a:avLst/>
          </a:prstGeom>
        </p:spPr>
        <p:txBody>
          <a:bodyPr wrap="square">
            <a:spAutoFit/>
          </a:bodyPr>
          <a:lstStyle/>
          <a:p>
            <a:pPr marL="0" indent="0" algn="l">
              <a:buNone/>
            </a:pPr>
            <a:r>
              <a:rPr lang="en-GB" sz="2400" dirty="0"/>
              <a:t>PDF guide to citing and referencing in the Cardiff Harvard Style for students in the PSE College:</a:t>
            </a:r>
          </a:p>
          <a:p>
            <a:pPr marL="0" indent="0" algn="l">
              <a:buNone/>
            </a:pPr>
            <a:r>
              <a:rPr lang="en-US" sz="1600" dirty="0">
                <a:hlinkClick r:id="rId6"/>
              </a:rPr>
              <a:t>Physics and astronomy information resources - Student intranet - Cardiff University</a:t>
            </a:r>
            <a:r>
              <a:rPr lang="en-US" sz="1600" dirty="0"/>
              <a:t> </a:t>
            </a:r>
          </a:p>
          <a:p>
            <a:pPr marL="0" indent="0" algn="l">
              <a:buNone/>
            </a:pPr>
            <a:r>
              <a:rPr lang="en-US" sz="1600" dirty="0"/>
              <a:t>click on the link on the right hand side of the page to access the PDF guide</a:t>
            </a:r>
            <a:endParaRPr lang="en-GB" sz="1600" dirty="0"/>
          </a:p>
        </p:txBody>
      </p:sp>
    </p:spTree>
    <p:extLst>
      <p:ext uri="{BB962C8B-B14F-4D97-AF65-F5344CB8AC3E}">
        <p14:creationId xmlns:p14="http://schemas.microsoft.com/office/powerpoint/2010/main" val="17505840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40" y="188640"/>
            <a:ext cx="8229600" cy="1584177"/>
          </a:xfrm>
        </p:spPr>
        <p:txBody>
          <a:bodyPr>
            <a:normAutofit/>
          </a:bodyPr>
          <a:lstStyle/>
          <a:p>
            <a:pPr marL="0" indent="0">
              <a:buNone/>
            </a:pPr>
            <a:r>
              <a:rPr lang="en-GB" dirty="0">
                <a:solidFill>
                  <a:schemeClr val="bg1"/>
                </a:solidFill>
              </a:rPr>
              <a:t>1. What is good quality academic information and how do I use it in my literature review?</a:t>
            </a:r>
          </a:p>
        </p:txBody>
      </p:sp>
    </p:spTree>
    <p:extLst>
      <p:ext uri="{BB962C8B-B14F-4D97-AF65-F5344CB8AC3E}">
        <p14:creationId xmlns:p14="http://schemas.microsoft.com/office/powerpoint/2010/main" val="3927758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9592" y="260648"/>
            <a:ext cx="7344816" cy="764704"/>
          </a:xfrm>
        </p:spPr>
        <p:txBody>
          <a:bodyPr/>
          <a:lstStyle/>
          <a:p>
            <a:r>
              <a:rPr lang="en-GB" sz="2800" dirty="0">
                <a:hlinkClick r:id="rId3"/>
              </a:rPr>
              <a:t>Zotero</a:t>
            </a:r>
            <a:r>
              <a:rPr lang="en-GB" sz="2800" dirty="0"/>
              <a:t> reference management software</a:t>
            </a:r>
          </a:p>
        </p:txBody>
      </p:sp>
      <p:sp>
        <p:nvSpPr>
          <p:cNvPr id="2" name="Content Placeholder 1"/>
          <p:cNvSpPr>
            <a:spLocks noGrp="1"/>
          </p:cNvSpPr>
          <p:nvPr>
            <p:ph idx="1"/>
          </p:nvPr>
        </p:nvSpPr>
        <p:spPr>
          <a:xfrm>
            <a:off x="611560" y="1407406"/>
            <a:ext cx="7216811" cy="648072"/>
          </a:xfrm>
        </p:spPr>
        <p:txBody>
          <a:bodyPr>
            <a:normAutofit/>
          </a:bodyPr>
          <a:lstStyle/>
          <a:p>
            <a:pPr marL="457200" lvl="1" indent="0">
              <a:buNone/>
            </a:pPr>
            <a:r>
              <a:rPr lang="en-GB" sz="2400" dirty="0"/>
              <a:t>See tutorials on the </a:t>
            </a:r>
            <a:r>
              <a:rPr lang="en-GB" sz="2400" dirty="0">
                <a:hlinkClick r:id="rId4"/>
              </a:rPr>
              <a:t>Zotero intranet pages </a:t>
            </a:r>
            <a:endParaRPr lang="en-GB" sz="2400" dirty="0"/>
          </a:p>
          <a:p>
            <a:pPr marL="457200" lvl="1" indent="0">
              <a:buNone/>
            </a:pPr>
            <a:endParaRPr lang="en-GB" sz="2400" dirty="0"/>
          </a:p>
        </p:txBody>
      </p:sp>
      <p:pic>
        <p:nvPicPr>
          <p:cNvPr id="5" name="Picture 4">
            <a:extLst>
              <a:ext uri="{FF2B5EF4-FFF2-40B4-BE49-F238E27FC236}">
                <a16:creationId xmlns:a16="http://schemas.microsoft.com/office/drawing/2014/main" id="{396C51ED-396B-ACCC-C194-5CCC19A44C66}"/>
              </a:ext>
            </a:extLst>
          </p:cNvPr>
          <p:cNvPicPr>
            <a:picLocks noChangeAspect="1"/>
          </p:cNvPicPr>
          <p:nvPr/>
        </p:nvPicPr>
        <p:blipFill>
          <a:blip r:embed="rId5"/>
          <a:stretch>
            <a:fillRect/>
          </a:stretch>
        </p:blipFill>
        <p:spPr>
          <a:xfrm>
            <a:off x="971600" y="2492896"/>
            <a:ext cx="7808876" cy="3703696"/>
          </a:xfrm>
          <a:prstGeom prst="rect">
            <a:avLst/>
          </a:prstGeom>
          <a:ln>
            <a:solidFill>
              <a:schemeClr val="accent1"/>
            </a:solidFill>
          </a:ln>
        </p:spPr>
      </p:pic>
      <p:pic>
        <p:nvPicPr>
          <p:cNvPr id="7" name="Picture 6">
            <a:extLst>
              <a:ext uri="{FF2B5EF4-FFF2-40B4-BE49-F238E27FC236}">
                <a16:creationId xmlns:a16="http://schemas.microsoft.com/office/drawing/2014/main" id="{097ADBC7-FD99-8793-85AD-F227F5F9B90E}"/>
              </a:ext>
            </a:extLst>
          </p:cNvPr>
          <p:cNvPicPr>
            <a:picLocks noChangeAspect="1"/>
          </p:cNvPicPr>
          <p:nvPr/>
        </p:nvPicPr>
        <p:blipFill>
          <a:blip r:embed="rId6"/>
          <a:stretch>
            <a:fillRect/>
          </a:stretch>
        </p:blipFill>
        <p:spPr>
          <a:xfrm>
            <a:off x="107504" y="2405342"/>
            <a:ext cx="1434812" cy="450602"/>
          </a:xfrm>
          <a:prstGeom prst="rect">
            <a:avLst/>
          </a:prstGeom>
          <a:ln>
            <a:solidFill>
              <a:schemeClr val="accent1"/>
            </a:solidFill>
          </a:ln>
        </p:spPr>
      </p:pic>
    </p:spTree>
    <p:extLst>
      <p:ext uri="{BB962C8B-B14F-4D97-AF65-F5344CB8AC3E}">
        <p14:creationId xmlns:p14="http://schemas.microsoft.com/office/powerpoint/2010/main" val="1859289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2363" y="-90264"/>
            <a:ext cx="8229600" cy="1143000"/>
          </a:xfrm>
        </p:spPr>
        <p:txBody>
          <a:bodyPr/>
          <a:lstStyle/>
          <a:p>
            <a:r>
              <a:rPr lang="en-US" dirty="0">
                <a:latin typeface="Calibri" panose="020F0502020204030204" pitchFamily="34" charset="0"/>
              </a:rPr>
              <a:t>Literature searching: summary</a:t>
            </a:r>
          </a:p>
        </p:txBody>
      </p:sp>
      <p:sp>
        <p:nvSpPr>
          <p:cNvPr id="84995" name="Rectangle 3"/>
          <p:cNvSpPr>
            <a:spLocks noGrp="1" noChangeArrowheads="1"/>
          </p:cNvSpPr>
          <p:nvPr>
            <p:ph type="body" idx="1"/>
          </p:nvPr>
        </p:nvSpPr>
        <p:spPr>
          <a:xfrm>
            <a:off x="492364" y="1196752"/>
            <a:ext cx="6527908" cy="5112568"/>
          </a:xfrm>
        </p:spPr>
        <p:txBody>
          <a:bodyPr/>
          <a:lstStyle/>
          <a:p>
            <a:pPr>
              <a:buFont typeface="Wingdings 2" pitchFamily="18" charset="2"/>
              <a:buNone/>
            </a:pPr>
            <a:r>
              <a:rPr lang="en-US" i="1" dirty="0">
                <a:latin typeface="Calibri" panose="020F0502020204030204" pitchFamily="34" charset="0"/>
              </a:rPr>
              <a:t>Engage with the academic literature</a:t>
            </a:r>
          </a:p>
          <a:p>
            <a:pPr>
              <a:buFont typeface="Wingdings 2" pitchFamily="18" charset="2"/>
              <a:buNone/>
            </a:pPr>
            <a:endParaRPr lang="en-US" i="1" dirty="0">
              <a:latin typeface="Calibri" panose="020F0502020204030204" pitchFamily="34" charset="0"/>
            </a:endParaRPr>
          </a:p>
          <a:p>
            <a:pPr>
              <a:buFont typeface="Wingdings 2" pitchFamily="18" charset="2"/>
              <a:buNone/>
            </a:pPr>
            <a:r>
              <a:rPr lang="en-US" dirty="0">
                <a:latin typeface="Calibri" panose="020F0502020204030204" pitchFamily="34" charset="0"/>
              </a:rPr>
              <a:t>Start with a seminal paper and follow up citations</a:t>
            </a:r>
          </a:p>
          <a:p>
            <a:pPr>
              <a:buFont typeface="Wingdings 2" pitchFamily="18" charset="2"/>
              <a:buNone/>
            </a:pPr>
            <a:r>
              <a:rPr lang="en-US" dirty="0">
                <a:latin typeface="Calibri" panose="020F0502020204030204" pitchFamily="34" charset="0"/>
              </a:rPr>
              <a:t>When searching, consider use of keywords and how to refine your search			</a:t>
            </a:r>
          </a:p>
          <a:p>
            <a:pPr>
              <a:buFont typeface="Wingdings 2" pitchFamily="18" charset="2"/>
              <a:buNone/>
            </a:pPr>
            <a:r>
              <a:rPr lang="en-US" i="1" dirty="0">
                <a:latin typeface="Calibri" panose="020F0502020204030204" pitchFamily="34" charset="0"/>
              </a:rPr>
              <a:t>Your use of the literature will change and deepen as your project goes on</a:t>
            </a:r>
            <a:endParaRPr lang="en-US" i="1"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bstract background of blue mesh and nodes">
            <a:extLst>
              <a:ext uri="{FF2B5EF4-FFF2-40B4-BE49-F238E27FC236}">
                <a16:creationId xmlns:a16="http://schemas.microsoft.com/office/drawing/2014/main" id="{B752B93D-93FD-7A10-1023-F28BE3DDB7B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0088" y="6499"/>
            <a:ext cx="9144000" cy="6858000"/>
          </a:xfrm>
          <a:prstGeom prst="rect">
            <a:avLst/>
          </a:prstGeom>
        </p:spPr>
      </p:pic>
      <p:sp>
        <p:nvSpPr>
          <p:cNvPr id="13" name="TextBox 12">
            <a:extLst>
              <a:ext uri="{FF2B5EF4-FFF2-40B4-BE49-F238E27FC236}">
                <a16:creationId xmlns:a16="http://schemas.microsoft.com/office/drawing/2014/main" id="{B70ECB5B-4B43-4447-AAE2-4520E5FC27E7}"/>
              </a:ext>
            </a:extLst>
          </p:cNvPr>
          <p:cNvSpPr txBox="1"/>
          <p:nvPr/>
        </p:nvSpPr>
        <p:spPr>
          <a:xfrm>
            <a:off x="918733" y="1490008"/>
            <a:ext cx="4949412" cy="1938992"/>
          </a:xfrm>
          <a:prstGeom prst="rect">
            <a:avLst/>
          </a:prstGeom>
          <a:noFill/>
          <a:ln>
            <a:solidFill>
              <a:schemeClr val="accent1"/>
            </a:solidFill>
          </a:ln>
        </p:spPr>
        <p:txBody>
          <a:bodyPr wrap="square">
            <a:spAutoFit/>
          </a:bodyPr>
          <a:lstStyle/>
          <a:p>
            <a:pPr algn="l"/>
            <a:r>
              <a:rPr lang="en-US" sz="2000" dirty="0"/>
              <a:t>You can get in touch with your Subject Librarian (me!) any time:</a:t>
            </a:r>
          </a:p>
          <a:p>
            <a:pPr marL="342900" indent="-342900" algn="l">
              <a:buFont typeface="Arial" panose="020B0604020202020204" pitchFamily="34" charset="0"/>
              <a:buChar char="•"/>
            </a:pPr>
            <a:r>
              <a:rPr lang="en-US" sz="2000" dirty="0"/>
              <a:t>via email (</a:t>
            </a:r>
            <a:r>
              <a:rPr lang="en-US" sz="2000" dirty="0">
                <a:hlinkClick r:id="rId3"/>
              </a:rPr>
              <a:t>EmertonJ@cardiff.ac.uk</a:t>
            </a:r>
            <a:r>
              <a:rPr lang="en-US" sz="2000" dirty="0"/>
              <a:t>)</a:t>
            </a:r>
          </a:p>
          <a:p>
            <a:pPr marL="342900" indent="-342900" algn="l">
              <a:buFont typeface="Arial" panose="020B0604020202020204" pitchFamily="34" charset="0"/>
              <a:buChar char="•"/>
            </a:pPr>
            <a:r>
              <a:rPr lang="en-US" sz="2000" dirty="0"/>
              <a:t>via Microsoft Teams chat (start a new chat and search for Jessica Emerton)</a:t>
            </a:r>
          </a:p>
          <a:p>
            <a:pPr marL="342900" indent="-342900" algn="l">
              <a:buFont typeface="Arial" panose="020B0604020202020204" pitchFamily="34" charset="0"/>
              <a:buChar char="•"/>
            </a:pPr>
            <a:r>
              <a:rPr lang="en-US" sz="2000" dirty="0"/>
              <a:t>via Trevithick Library help desk</a:t>
            </a:r>
            <a:endParaRPr lang="en-GB" sz="2000" dirty="0"/>
          </a:p>
        </p:txBody>
      </p:sp>
      <p:sp>
        <p:nvSpPr>
          <p:cNvPr id="7" name="Rectangle 2">
            <a:extLst>
              <a:ext uri="{FF2B5EF4-FFF2-40B4-BE49-F238E27FC236}">
                <a16:creationId xmlns:a16="http://schemas.microsoft.com/office/drawing/2014/main" id="{370350A2-A3D3-404A-988A-973044DE2908}"/>
              </a:ext>
            </a:extLst>
          </p:cNvPr>
          <p:cNvSpPr>
            <a:spLocks noGrp="1" noChangeArrowheads="1"/>
          </p:cNvSpPr>
          <p:nvPr>
            <p:ph type="title"/>
          </p:nvPr>
        </p:nvSpPr>
        <p:spPr>
          <a:xfrm>
            <a:off x="457200" y="61769"/>
            <a:ext cx="8229600" cy="1143000"/>
          </a:xfrm>
        </p:spPr>
        <p:txBody>
          <a:bodyPr/>
          <a:lstStyle/>
          <a:p>
            <a:r>
              <a:rPr lang="en-US" dirty="0">
                <a:latin typeface="Calibri" panose="020F0502020204030204" pitchFamily="34" charset="0"/>
              </a:rPr>
              <a:t>Further help</a:t>
            </a:r>
          </a:p>
        </p:txBody>
      </p:sp>
      <p:sp>
        <p:nvSpPr>
          <p:cNvPr id="2" name="Content Placeholder 2">
            <a:extLst>
              <a:ext uri="{FF2B5EF4-FFF2-40B4-BE49-F238E27FC236}">
                <a16:creationId xmlns:a16="http://schemas.microsoft.com/office/drawing/2014/main" id="{A5472323-1A48-D5D5-4ED7-8D5DA7C52DA0}"/>
              </a:ext>
            </a:extLst>
          </p:cNvPr>
          <p:cNvSpPr>
            <a:spLocks noGrp="1"/>
          </p:cNvSpPr>
          <p:nvPr>
            <p:ph idx="1"/>
          </p:nvPr>
        </p:nvSpPr>
        <p:spPr>
          <a:xfrm>
            <a:off x="894420" y="4149080"/>
            <a:ext cx="4973725" cy="2016224"/>
          </a:xfrm>
          <a:ln>
            <a:solidFill>
              <a:schemeClr val="accent1"/>
            </a:solidFill>
          </a:ln>
        </p:spPr>
        <p:txBody>
          <a:bodyPr/>
          <a:lstStyle/>
          <a:p>
            <a:pPr marL="0" indent="0">
              <a:buNone/>
            </a:pPr>
            <a:r>
              <a:rPr lang="en-GB" sz="2000" dirty="0"/>
              <a:t>Worksheet and slides from today will be added to Learning Central</a:t>
            </a:r>
          </a:p>
          <a:p>
            <a:pPr marL="0" indent="0">
              <a:buNone/>
            </a:pPr>
            <a:endParaRPr lang="en-GB" sz="2000" dirty="0"/>
          </a:p>
          <a:p>
            <a:pPr marL="0" indent="0">
              <a:buNone/>
            </a:pPr>
            <a:r>
              <a:rPr lang="en-GB" sz="2000" dirty="0"/>
              <a:t>Supplementary online tutorial:</a:t>
            </a:r>
          </a:p>
          <a:p>
            <a:pPr marL="0" indent="0">
              <a:buNone/>
            </a:pPr>
            <a:r>
              <a:rPr lang="en-GB" sz="2000" u="sng" dirty="0"/>
              <a:t>https://bit.ly/PHYSXlibrary2022 </a:t>
            </a:r>
            <a:endParaRPr lang="en-GB" sz="2000" dirty="0"/>
          </a:p>
        </p:txBody>
      </p:sp>
    </p:spTree>
    <p:extLst>
      <p:ext uri="{BB962C8B-B14F-4D97-AF65-F5344CB8AC3E}">
        <p14:creationId xmlns:p14="http://schemas.microsoft.com/office/powerpoint/2010/main" val="29934933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24" y="286512"/>
            <a:ext cx="8229600" cy="1143000"/>
          </a:xfrm>
        </p:spPr>
        <p:txBody>
          <a:bodyPr/>
          <a:lstStyle/>
          <a:p>
            <a:r>
              <a:rPr lang="en-GB" sz="4400" b="0" dirty="0">
                <a:latin typeface="Calibri" panose="020F0502020204030204" pitchFamily="34" charset="0"/>
              </a:rPr>
              <a:t>Interim report</a:t>
            </a:r>
          </a:p>
        </p:txBody>
      </p:sp>
      <p:sp>
        <p:nvSpPr>
          <p:cNvPr id="3" name="Content Placeholder 2"/>
          <p:cNvSpPr>
            <a:spLocks noGrp="1"/>
          </p:cNvSpPr>
          <p:nvPr>
            <p:ph idx="1"/>
          </p:nvPr>
        </p:nvSpPr>
        <p:spPr>
          <a:xfrm>
            <a:off x="359114" y="1340768"/>
            <a:ext cx="7725544" cy="5328592"/>
          </a:xfrm>
        </p:spPr>
        <p:txBody>
          <a:bodyPr/>
          <a:lstStyle/>
          <a:p>
            <a:pPr marL="0" indent="0">
              <a:buNone/>
            </a:pPr>
            <a:r>
              <a:rPr lang="en-US" sz="2400" b="0" i="0" u="none" strike="noStrike" baseline="0" dirty="0">
                <a:solidFill>
                  <a:srgbClr val="000000"/>
                </a:solidFill>
                <a:latin typeface="Calibri" panose="020F0502020204030204" pitchFamily="34" charset="0"/>
              </a:rPr>
              <a:t>Produce a formal report (including an abstract) that provides an overview of the project and its status. Include appropriate aims and objectives, </a:t>
            </a:r>
            <a:r>
              <a:rPr lang="en-US" sz="2400" b="0" i="0" u="none" strike="noStrike" baseline="0" dirty="0">
                <a:solidFill>
                  <a:srgbClr val="C00000"/>
                </a:solidFill>
                <a:latin typeface="Calibri" panose="020F0502020204030204" pitchFamily="34" charset="0"/>
              </a:rPr>
              <a:t>present a review of relevant literature and use it to explain the context of the project. </a:t>
            </a:r>
            <a:r>
              <a:rPr lang="en-US" sz="2400" b="0" i="0" u="none" strike="noStrike" baseline="0" dirty="0">
                <a:solidFill>
                  <a:srgbClr val="000000"/>
                </a:solidFill>
                <a:latin typeface="Calibri" panose="020F0502020204030204" pitchFamily="34" charset="0"/>
              </a:rPr>
              <a:t>Provide a summary of the relevant techniques and approaches and their theoretical basis. Provide a summary of progress (e.g. select results and analysis) and include an explanation of proposed aims and objectives for the remainder of the project. </a:t>
            </a:r>
          </a:p>
          <a:p>
            <a:pPr marL="0" indent="0">
              <a:buNone/>
            </a:pPr>
            <a:r>
              <a:rPr lang="en-US" sz="2400" b="0" i="0" u="none" strike="noStrike" baseline="0" dirty="0">
                <a:solidFill>
                  <a:srgbClr val="000000"/>
                </a:solidFill>
                <a:latin typeface="Calibri" panose="020F0502020204030204" pitchFamily="34" charset="0"/>
              </a:rPr>
              <a:t>	</a:t>
            </a:r>
          </a:p>
          <a:p>
            <a:pPr marL="0" indent="0">
              <a:buNone/>
            </a:pPr>
            <a:r>
              <a:rPr lang="en-US" sz="2400" b="0" i="0" u="none" strike="noStrike" baseline="0" dirty="0">
                <a:solidFill>
                  <a:srgbClr val="C00000"/>
                </a:solidFill>
                <a:latin typeface="Calibri" panose="020F0502020204030204" pitchFamily="34" charset="0"/>
              </a:rPr>
              <a:t>A minimum of 10 academic references should be provided and 20 is usually sufficient. Appropriate web references may be included but are not considered part of the academic literature. </a:t>
            </a:r>
          </a:p>
          <a:p>
            <a:pPr marL="0" indent="0">
              <a:buNone/>
            </a:pPr>
            <a:r>
              <a:rPr lang="en-GB" sz="1800" b="0" i="0" u="none" strike="noStrike" baseline="0" dirty="0">
                <a:solidFill>
                  <a:srgbClr val="000000"/>
                </a:solidFill>
                <a:latin typeface="Calibri" panose="020F0502020204030204" pitchFamily="34" charset="0"/>
              </a:rPr>
              <a:t>	</a:t>
            </a:r>
          </a:p>
          <a:p>
            <a:pPr marL="0" indent="0">
              <a:buNone/>
            </a:pPr>
            <a:endParaRPr lang="en-GB" dirty="0"/>
          </a:p>
        </p:txBody>
      </p:sp>
      <p:sp>
        <p:nvSpPr>
          <p:cNvPr id="4" name="TextBox 3"/>
          <p:cNvSpPr txBox="1"/>
          <p:nvPr/>
        </p:nvSpPr>
        <p:spPr>
          <a:xfrm>
            <a:off x="671751" y="75982"/>
            <a:ext cx="3283976" cy="369332"/>
          </a:xfrm>
          <a:prstGeom prst="rect">
            <a:avLst/>
          </a:prstGeom>
          <a:noFill/>
        </p:spPr>
        <p:txBody>
          <a:bodyPr wrap="none" rtlCol="0">
            <a:spAutoFit/>
          </a:bodyPr>
          <a:lstStyle/>
          <a:p>
            <a:r>
              <a:rPr lang="en-GB" i="1" dirty="0"/>
              <a:t>From Year 3 project handbook</a:t>
            </a:r>
          </a:p>
        </p:txBody>
      </p:sp>
    </p:spTree>
    <p:extLst>
      <p:ext uri="{BB962C8B-B14F-4D97-AF65-F5344CB8AC3E}">
        <p14:creationId xmlns:p14="http://schemas.microsoft.com/office/powerpoint/2010/main" val="16959997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an academic reference?</a:t>
            </a:r>
          </a:p>
        </p:txBody>
      </p:sp>
      <p:sp>
        <p:nvSpPr>
          <p:cNvPr id="3" name="Rectangle 2"/>
          <p:cNvSpPr/>
          <p:nvPr/>
        </p:nvSpPr>
        <p:spPr>
          <a:xfrm>
            <a:off x="1583668" y="1988840"/>
            <a:ext cx="5976664" cy="3970318"/>
          </a:xfrm>
          <a:prstGeom prst="rect">
            <a:avLst/>
          </a:prstGeom>
        </p:spPr>
        <p:txBody>
          <a:bodyPr wrap="square">
            <a:spAutoFit/>
          </a:bodyPr>
          <a:lstStyle/>
          <a:p>
            <a:pPr algn="l"/>
            <a:r>
              <a:rPr lang="en-GB" sz="2800" dirty="0"/>
              <a:t>“…it would be very useful to teach the project students what is regarded as a 'reputable' research source, as many of their reports lose marks for relying too much on popular articles, blogs, online lecture notes from uncredited universities”</a:t>
            </a:r>
          </a:p>
          <a:p>
            <a:pPr algn="l"/>
            <a:endParaRPr lang="en-GB" sz="2800" dirty="0"/>
          </a:p>
          <a:p>
            <a:pPr algn="l"/>
            <a:r>
              <a:rPr lang="en-GB" sz="2800" dirty="0">
                <a:solidFill>
                  <a:srgbClr val="990033"/>
                </a:solidFill>
              </a:rPr>
              <a:t>Professor Jane Greaves </a:t>
            </a:r>
          </a:p>
        </p:txBody>
      </p:sp>
    </p:spTree>
    <p:extLst>
      <p:ext uri="{BB962C8B-B14F-4D97-AF65-F5344CB8AC3E}">
        <p14:creationId xmlns:p14="http://schemas.microsoft.com/office/powerpoint/2010/main" val="409237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1"/>
          </p:nvPr>
        </p:nvSpPr>
        <p:spPr>
          <a:xfrm>
            <a:off x="1800200" y="476672"/>
            <a:ext cx="6696744" cy="3744416"/>
          </a:xfrm>
        </p:spPr>
        <p:txBody>
          <a:bodyPr/>
          <a:lstStyle/>
          <a:p>
            <a:pPr eaLnBrk="1" hangingPunct="1">
              <a:buFont typeface="Wingdings 2" pitchFamily="18" charset="2"/>
              <a:buNone/>
            </a:pPr>
            <a:r>
              <a:rPr lang="en-GB" sz="4400" dirty="0">
                <a:solidFill>
                  <a:srgbClr val="990033"/>
                </a:solidFill>
                <a:latin typeface="Calibri" panose="020F0502020204030204" pitchFamily="34" charset="0"/>
              </a:rPr>
              <a:t>Exercise 1</a:t>
            </a:r>
          </a:p>
          <a:p>
            <a:pPr eaLnBrk="1" hangingPunct="1">
              <a:buFont typeface="Wingdings 2" pitchFamily="18" charset="2"/>
              <a:buNone/>
            </a:pPr>
            <a:r>
              <a:rPr lang="en-GB" sz="4400" dirty="0">
                <a:latin typeface="Calibri" panose="020F0502020204030204" pitchFamily="34" charset="0"/>
              </a:rPr>
              <a:t>Scholarly information: a starter exercise</a:t>
            </a:r>
          </a:p>
          <a:p>
            <a:pPr eaLnBrk="1" hangingPunct="1">
              <a:buFont typeface="Wingdings 2" pitchFamily="18" charset="2"/>
              <a:buNone/>
            </a:pPr>
            <a:r>
              <a:rPr lang="en-GB" sz="3600" dirty="0">
                <a:latin typeface="Calibri" panose="020F0502020204030204" pitchFamily="34" charset="0"/>
              </a:rPr>
              <a:t>(Search on Google and </a:t>
            </a:r>
            <a:r>
              <a:rPr lang="en-GB" sz="3600" i="1" dirty="0">
                <a:latin typeface="Calibri" panose="020F0502020204030204" pitchFamily="34" charset="0"/>
              </a:rPr>
              <a:t>Google Scholar</a:t>
            </a:r>
            <a:r>
              <a:rPr lang="en-GB" sz="3600" dirty="0">
                <a:latin typeface="Calibri" panose="020F0502020204030204" pitchFamily="34" charset="0"/>
              </a:rPr>
              <a:t> and compare the results)</a:t>
            </a:r>
          </a:p>
        </p:txBody>
      </p:sp>
      <p:pic>
        <p:nvPicPr>
          <p:cNvPr id="5" name="Picture 2" descr="j0308889"/>
          <p:cNvPicPr>
            <a:picLocks noChangeAspect="1" noChangeArrowheads="1"/>
          </p:cNvPicPr>
          <p:nvPr/>
        </p:nvPicPr>
        <p:blipFill>
          <a:blip r:embed="rId2" cstate="print"/>
          <a:srcRect/>
          <a:stretch>
            <a:fillRect/>
          </a:stretch>
        </p:blipFill>
        <p:spPr bwMode="auto">
          <a:xfrm>
            <a:off x="0" y="4653136"/>
            <a:ext cx="9144000" cy="2204864"/>
          </a:xfrm>
          <a:prstGeom prst="rect">
            <a:avLst/>
          </a:prstGeom>
          <a:noFill/>
          <a:ln w="9525">
            <a:noFill/>
            <a:miter lim="800000"/>
            <a:headEnd/>
            <a:tailEnd/>
          </a:ln>
        </p:spPr>
      </p:pic>
      <p:pic>
        <p:nvPicPr>
          <p:cNvPr id="3" name="Graphic 2" descr="Monitor with solid fill">
            <a:extLst>
              <a:ext uri="{FF2B5EF4-FFF2-40B4-BE49-F238E27FC236}">
                <a16:creationId xmlns:a16="http://schemas.microsoft.com/office/drawing/2014/main" id="{E4396433-6B36-80E3-C335-2879C70C8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512" y="188640"/>
            <a:ext cx="1404664" cy="1404664"/>
          </a:xfrm>
          <a:prstGeom prst="rect">
            <a:avLst/>
          </a:prstGeom>
        </p:spPr>
      </p:pic>
    </p:spTree>
    <p:extLst>
      <p:ext uri="{BB962C8B-B14F-4D97-AF65-F5344CB8AC3E}">
        <p14:creationId xmlns:p14="http://schemas.microsoft.com/office/powerpoint/2010/main" val="313345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FBB471-2A6C-4825-C992-D75988148D88}"/>
              </a:ext>
            </a:extLst>
          </p:cNvPr>
          <p:cNvSpPr txBox="1">
            <a:spLocks/>
          </p:cNvSpPr>
          <p:nvPr/>
        </p:nvSpPr>
        <p:spPr>
          <a:xfrm>
            <a:off x="1763688" y="2780928"/>
            <a:ext cx="5400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a:t>Have you used Google Scholar before?</a:t>
            </a:r>
            <a:endParaRPr lang="en-GB" dirty="0"/>
          </a:p>
        </p:txBody>
      </p:sp>
      <p:pic>
        <p:nvPicPr>
          <p:cNvPr id="4" name="Picture 3">
            <a:extLst>
              <a:ext uri="{FF2B5EF4-FFF2-40B4-BE49-F238E27FC236}">
                <a16:creationId xmlns:a16="http://schemas.microsoft.com/office/drawing/2014/main" id="{E4859F96-539D-B360-097E-E7121BD8DB32}"/>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l="8797" t="13596" r="66429" b="17462"/>
          <a:stretch/>
        </p:blipFill>
        <p:spPr>
          <a:xfrm>
            <a:off x="323528" y="2503406"/>
            <a:ext cx="1800200" cy="1851188"/>
          </a:xfrm>
          <a:prstGeom prst="rect">
            <a:avLst/>
          </a:prstGeom>
        </p:spPr>
      </p:pic>
    </p:spTree>
    <p:extLst>
      <p:ext uri="{BB962C8B-B14F-4D97-AF65-F5344CB8AC3E}">
        <p14:creationId xmlns:p14="http://schemas.microsoft.com/office/powerpoint/2010/main" val="115647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E1D6FF-6036-46FD-8AAB-C1574218157C}"/>
              </a:ext>
            </a:extLst>
          </p:cNvPr>
          <p:cNvPicPr>
            <a:picLocks noGrp="1" noChangeAspect="1"/>
          </p:cNvPicPr>
          <p:nvPr>
            <p:ph idx="1"/>
          </p:nvPr>
        </p:nvPicPr>
        <p:blipFill>
          <a:blip r:embed="rId3"/>
          <a:stretch>
            <a:fillRect/>
          </a:stretch>
        </p:blipFill>
        <p:spPr>
          <a:xfrm>
            <a:off x="4127157" y="1002260"/>
            <a:ext cx="5099051" cy="1287384"/>
          </a:xfrm>
        </p:spPr>
      </p:pic>
      <p:pic>
        <p:nvPicPr>
          <p:cNvPr id="7" name="Picture 6">
            <a:extLst>
              <a:ext uri="{FF2B5EF4-FFF2-40B4-BE49-F238E27FC236}">
                <a16:creationId xmlns:a16="http://schemas.microsoft.com/office/drawing/2014/main" id="{809C9EDD-007D-44E7-A386-E02522A1CBD0}"/>
              </a:ext>
            </a:extLst>
          </p:cNvPr>
          <p:cNvPicPr>
            <a:picLocks noChangeAspect="1"/>
          </p:cNvPicPr>
          <p:nvPr/>
        </p:nvPicPr>
        <p:blipFill>
          <a:blip r:embed="rId4"/>
          <a:stretch>
            <a:fillRect/>
          </a:stretch>
        </p:blipFill>
        <p:spPr>
          <a:xfrm>
            <a:off x="4127157" y="2277608"/>
            <a:ext cx="4985744" cy="962765"/>
          </a:xfrm>
          <a:prstGeom prst="rect">
            <a:avLst/>
          </a:prstGeom>
        </p:spPr>
      </p:pic>
      <p:pic>
        <p:nvPicPr>
          <p:cNvPr id="9" name="Picture 8">
            <a:extLst>
              <a:ext uri="{FF2B5EF4-FFF2-40B4-BE49-F238E27FC236}">
                <a16:creationId xmlns:a16="http://schemas.microsoft.com/office/drawing/2014/main" id="{155A5159-EFF8-41B4-90E7-5EE6D11F2CB3}"/>
              </a:ext>
            </a:extLst>
          </p:cNvPr>
          <p:cNvPicPr>
            <a:picLocks noChangeAspect="1"/>
          </p:cNvPicPr>
          <p:nvPr/>
        </p:nvPicPr>
        <p:blipFill>
          <a:blip r:embed="rId5"/>
          <a:stretch>
            <a:fillRect/>
          </a:stretch>
        </p:blipFill>
        <p:spPr>
          <a:xfrm>
            <a:off x="931771" y="4295317"/>
            <a:ext cx="7819765" cy="1386137"/>
          </a:xfrm>
          <a:prstGeom prst="rect">
            <a:avLst/>
          </a:prstGeom>
        </p:spPr>
      </p:pic>
      <p:pic>
        <p:nvPicPr>
          <p:cNvPr id="11" name="Picture 10">
            <a:extLst>
              <a:ext uri="{FF2B5EF4-FFF2-40B4-BE49-F238E27FC236}">
                <a16:creationId xmlns:a16="http://schemas.microsoft.com/office/drawing/2014/main" id="{40BA5B91-F67B-4B4C-95A9-2FF8BEB3FBED}"/>
              </a:ext>
            </a:extLst>
          </p:cNvPr>
          <p:cNvPicPr>
            <a:picLocks noChangeAspect="1"/>
          </p:cNvPicPr>
          <p:nvPr/>
        </p:nvPicPr>
        <p:blipFill>
          <a:blip r:embed="rId6"/>
          <a:stretch>
            <a:fillRect/>
          </a:stretch>
        </p:blipFill>
        <p:spPr>
          <a:xfrm>
            <a:off x="945891" y="5681454"/>
            <a:ext cx="8012670" cy="1097755"/>
          </a:xfrm>
          <a:prstGeom prst="rect">
            <a:avLst/>
          </a:prstGeom>
        </p:spPr>
      </p:pic>
      <p:pic>
        <p:nvPicPr>
          <p:cNvPr id="13" name="Picture 12">
            <a:extLst>
              <a:ext uri="{FF2B5EF4-FFF2-40B4-BE49-F238E27FC236}">
                <a16:creationId xmlns:a16="http://schemas.microsoft.com/office/drawing/2014/main" id="{43BFEFE8-F44D-4E70-8C9B-157C1841694D}"/>
              </a:ext>
            </a:extLst>
          </p:cNvPr>
          <p:cNvPicPr>
            <a:picLocks noChangeAspect="1"/>
          </p:cNvPicPr>
          <p:nvPr/>
        </p:nvPicPr>
        <p:blipFill>
          <a:blip r:embed="rId7"/>
          <a:stretch>
            <a:fillRect/>
          </a:stretch>
        </p:blipFill>
        <p:spPr>
          <a:xfrm>
            <a:off x="233515" y="3429000"/>
            <a:ext cx="4219575" cy="914400"/>
          </a:xfrm>
          <a:prstGeom prst="rect">
            <a:avLst/>
          </a:prstGeom>
        </p:spPr>
      </p:pic>
      <p:pic>
        <p:nvPicPr>
          <p:cNvPr id="15" name="Picture 14">
            <a:extLst>
              <a:ext uri="{FF2B5EF4-FFF2-40B4-BE49-F238E27FC236}">
                <a16:creationId xmlns:a16="http://schemas.microsoft.com/office/drawing/2014/main" id="{37D9AD61-B3CF-464F-8CC6-AD6470FABC45}"/>
              </a:ext>
            </a:extLst>
          </p:cNvPr>
          <p:cNvPicPr>
            <a:picLocks noChangeAspect="1"/>
          </p:cNvPicPr>
          <p:nvPr/>
        </p:nvPicPr>
        <p:blipFill>
          <a:blip r:embed="rId8"/>
          <a:stretch>
            <a:fillRect/>
          </a:stretch>
        </p:blipFill>
        <p:spPr>
          <a:xfrm>
            <a:off x="51421" y="1221914"/>
            <a:ext cx="3959421" cy="1275350"/>
          </a:xfrm>
          <a:prstGeom prst="rect">
            <a:avLst/>
          </a:prstGeom>
        </p:spPr>
      </p:pic>
      <p:sp>
        <p:nvSpPr>
          <p:cNvPr id="8" name="Title 1">
            <a:extLst>
              <a:ext uri="{FF2B5EF4-FFF2-40B4-BE49-F238E27FC236}">
                <a16:creationId xmlns:a16="http://schemas.microsoft.com/office/drawing/2014/main" id="{890C3AF4-E494-4A2B-A0A3-6B52C4E74329}"/>
              </a:ext>
            </a:extLst>
          </p:cNvPr>
          <p:cNvSpPr>
            <a:spLocks noGrp="1"/>
          </p:cNvSpPr>
          <p:nvPr>
            <p:ph type="title"/>
          </p:nvPr>
        </p:nvSpPr>
        <p:spPr>
          <a:xfrm>
            <a:off x="444044" y="-109713"/>
            <a:ext cx="8229600" cy="1143000"/>
          </a:xfrm>
        </p:spPr>
        <p:txBody>
          <a:bodyPr/>
          <a:lstStyle/>
          <a:p>
            <a:r>
              <a:rPr lang="en-GB" sz="2400" dirty="0">
                <a:solidFill>
                  <a:srgbClr val="C00000"/>
                </a:solidFill>
              </a:rPr>
              <a:t>Exercise 1 follow-up: Google and Google Scholar demo</a:t>
            </a:r>
          </a:p>
        </p:txBody>
      </p:sp>
      <p:sp>
        <p:nvSpPr>
          <p:cNvPr id="2" name="Rectangle: Rounded Corners 1">
            <a:extLst>
              <a:ext uri="{FF2B5EF4-FFF2-40B4-BE49-F238E27FC236}">
                <a16:creationId xmlns:a16="http://schemas.microsoft.com/office/drawing/2014/main" id="{686CB53F-F952-4031-A698-A29BD9AAC52E}"/>
              </a:ext>
            </a:extLst>
          </p:cNvPr>
          <p:cNvSpPr/>
          <p:nvPr/>
        </p:nvSpPr>
        <p:spPr bwMode="auto">
          <a:xfrm>
            <a:off x="51420" y="1002260"/>
            <a:ext cx="1064195" cy="909003"/>
          </a:xfrm>
          <a:prstGeom prst="roundRect">
            <a:avLst/>
          </a:prstGeom>
          <a:noFill/>
          <a:ln w="25400" cap="flat" cmpd="sng" algn="ctr">
            <a:solidFill>
              <a:srgbClr val="FF0000"/>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C441B314-9C61-49B8-9415-CDB46430FF69}"/>
              </a:ext>
            </a:extLst>
          </p:cNvPr>
          <p:cNvPicPr>
            <a:picLocks noChangeAspect="1"/>
          </p:cNvPicPr>
          <p:nvPr/>
        </p:nvPicPr>
        <p:blipFill>
          <a:blip r:embed="rId9"/>
          <a:stretch>
            <a:fillRect/>
          </a:stretch>
        </p:blipFill>
        <p:spPr>
          <a:xfrm>
            <a:off x="123668" y="1306905"/>
            <a:ext cx="819967" cy="299712"/>
          </a:xfrm>
          <a:prstGeom prst="rect">
            <a:avLst/>
          </a:prstGeom>
        </p:spPr>
      </p:pic>
      <p:sp>
        <p:nvSpPr>
          <p:cNvPr id="6" name="Rectangle: Rounded Corners 5">
            <a:extLst>
              <a:ext uri="{FF2B5EF4-FFF2-40B4-BE49-F238E27FC236}">
                <a16:creationId xmlns:a16="http://schemas.microsoft.com/office/drawing/2014/main" id="{1909FB81-C873-406F-B176-B018CD4CACB6}"/>
              </a:ext>
            </a:extLst>
          </p:cNvPr>
          <p:cNvSpPr/>
          <p:nvPr/>
        </p:nvSpPr>
        <p:spPr bwMode="auto">
          <a:xfrm>
            <a:off x="51419" y="3106021"/>
            <a:ext cx="2288333" cy="909003"/>
          </a:xfrm>
          <a:prstGeom prst="roundRect">
            <a:avLst/>
          </a:prstGeom>
          <a:noFill/>
          <a:ln w="25400" cap="flat" cmpd="sng" algn="ctr">
            <a:solidFill>
              <a:srgbClr val="FF0000"/>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cxnSp>
        <p:nvCxnSpPr>
          <p:cNvPr id="10" name="Straight Connector 9">
            <a:extLst>
              <a:ext uri="{FF2B5EF4-FFF2-40B4-BE49-F238E27FC236}">
                <a16:creationId xmlns:a16="http://schemas.microsoft.com/office/drawing/2014/main" id="{3F271248-AF29-47BE-9249-7BA1A57FF3BE}"/>
              </a:ext>
            </a:extLst>
          </p:cNvPr>
          <p:cNvCxnSpPr/>
          <p:nvPr/>
        </p:nvCxnSpPr>
        <p:spPr bwMode="auto">
          <a:xfrm flipH="1" flipV="1">
            <a:off x="-108520" y="2852936"/>
            <a:ext cx="9334728" cy="864096"/>
          </a:xfrm>
          <a:prstGeom prst="line">
            <a:avLst/>
          </a:prstGeom>
          <a:solidFill>
            <a:schemeClr val="accent1"/>
          </a:solidFill>
          <a:ln w="12700" cap="flat" cmpd="sng" algn="ctr">
            <a:solidFill>
              <a:schemeClr val="tx1"/>
            </a:solidFill>
            <a:prstDash val="solid"/>
            <a:round/>
            <a:headEnd type="none" w="sm" len="sm"/>
            <a:tailEnd type="triangle" w="sm" len="sm"/>
          </a:ln>
          <a:effectLst/>
        </p:spPr>
      </p:cxnSp>
      <p:pic>
        <p:nvPicPr>
          <p:cNvPr id="3" name="Picture 2">
            <a:extLst>
              <a:ext uri="{FF2B5EF4-FFF2-40B4-BE49-F238E27FC236}">
                <a16:creationId xmlns:a16="http://schemas.microsoft.com/office/drawing/2014/main" id="{F312ABD8-5A7C-BDFB-0907-272B4A147E8B}"/>
              </a:ext>
            </a:extLst>
          </p:cNvPr>
          <p:cNvPicPr>
            <a:picLocks noChangeAspect="1"/>
          </p:cNvPicPr>
          <p:nvPr/>
        </p:nvPicPr>
        <p:blipFill rotWithShape="1">
          <a:blip r:embed="rId10" cstate="print">
            <a:extLst>
              <a:ext uri="{BEBA8EAE-BF5A-486C-A8C5-ECC9F3942E4B}">
                <a14:imgProps xmlns:a14="http://schemas.microsoft.com/office/drawing/2010/main">
                  <a14:imgLayer r:embed="rId11">
                    <a14:imgEffect>
                      <a14:saturation sat="300000"/>
                    </a14:imgEffect>
                  </a14:imgLayer>
                </a14:imgProps>
              </a:ext>
              <a:ext uri="{28A0092B-C50C-407E-A947-70E740481C1C}">
                <a14:useLocalDpi xmlns:a14="http://schemas.microsoft.com/office/drawing/2010/main" val="0"/>
              </a:ext>
            </a:extLst>
          </a:blip>
          <a:srcRect l="8797" t="13596" r="66429" b="17462"/>
          <a:stretch/>
        </p:blipFill>
        <p:spPr>
          <a:xfrm>
            <a:off x="-10838" y="4344276"/>
            <a:ext cx="909763" cy="935531"/>
          </a:xfrm>
          <a:prstGeom prst="rect">
            <a:avLst/>
          </a:prstGeom>
        </p:spPr>
      </p:pic>
    </p:spTree>
    <p:extLst>
      <p:ext uri="{BB962C8B-B14F-4D97-AF65-F5344CB8AC3E}">
        <p14:creationId xmlns:p14="http://schemas.microsoft.com/office/powerpoint/2010/main" val="4025599642"/>
      </p:ext>
    </p:extLst>
  </p:cSld>
  <p:clrMapOvr>
    <a:masterClrMapping/>
  </p:clrMapOvr>
  <p:transition/>
</p:sld>
</file>

<file path=ppt/theme/theme1.xml><?xml version="1.0" encoding="utf-8"?>
<a:theme xmlns:a="http://schemas.openxmlformats.org/drawingml/2006/main" name="INSRV PPT Master">
  <a:themeElements>
    <a:clrScheme name="INSRV PP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RV PP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triangl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INSRV PP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RV PPT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RV PPT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RV PPT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RV PPT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RV PPT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RV PPT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RV PPT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RV PPT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RV PPT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RV PPT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RV PPT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65F415C9D8814FBFD6C6CF426A5677" ma:contentTypeVersion="13" ma:contentTypeDescription="Create a new document." ma:contentTypeScope="" ma:versionID="8cdada4d8332d446a0c9ec5ad18becb6">
  <xsd:schema xmlns:xsd="http://www.w3.org/2001/XMLSchema" xmlns:xs="http://www.w3.org/2001/XMLSchema" xmlns:p="http://schemas.microsoft.com/office/2006/metadata/properties" xmlns:ns3="4a133397-0785-4830-af87-76ce322ddc5f" xmlns:ns4="3942fc58-04f6-45b2-9ade-9f5e1804637e" targetNamespace="http://schemas.microsoft.com/office/2006/metadata/properties" ma:root="true" ma:fieldsID="0ce9f25c9f898a05be5a41193173ef0b" ns3:_="" ns4:_="">
    <xsd:import namespace="4a133397-0785-4830-af87-76ce322ddc5f"/>
    <xsd:import namespace="3942fc58-04f6-45b2-9ade-9f5e1804637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133397-0785-4830-af87-76ce322ddc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42fc58-04f6-45b2-9ade-9f5e1804637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BD12B6-AC95-4FA9-A980-36939AF52F74}">
  <ds:schemaRefs>
    <ds:schemaRef ds:uri="http://schemas.microsoft.com/sharepoint/v3/contenttype/forms"/>
  </ds:schemaRefs>
</ds:datastoreItem>
</file>

<file path=customXml/itemProps2.xml><?xml version="1.0" encoding="utf-8"?>
<ds:datastoreItem xmlns:ds="http://schemas.openxmlformats.org/officeDocument/2006/customXml" ds:itemID="{97D8F22E-9ADE-4219-A534-6FFCD7A4CC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133397-0785-4830-af87-76ce322ddc5f"/>
    <ds:schemaRef ds:uri="3942fc58-04f6-45b2-9ade-9f5e180463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0F66C1-C050-4DC2-9644-DA0C57A8AB9B}">
  <ds:schemaRefs>
    <ds:schemaRef ds:uri="4a133397-0785-4830-af87-76ce322ddc5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942fc58-04f6-45b2-9ade-9f5e1804637e"/>
    <ds:schemaRef ds:uri="http://purl.org/dc/elements/1.1/"/>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bdb74b30-9568-4856-bdbf-06759778fcbc}" enabled="0" method="" siteId="{bdb74b30-9568-4856-bdbf-06759778fcbc}" removed="1"/>
</clbl:labelList>
</file>

<file path=docProps/app.xml><?xml version="1.0" encoding="utf-8"?>
<Properties xmlns="http://schemas.openxmlformats.org/officeDocument/2006/extended-properties" xmlns:vt="http://schemas.openxmlformats.org/officeDocument/2006/docPropsVTypes">
  <Template>INSRV Powerpoint</Template>
  <TotalTime>0</TotalTime>
  <Pages>14</Pages>
  <Words>2258</Words>
  <Application>Microsoft Office PowerPoint</Application>
  <PresentationFormat>On-screen Show (4:3)</PresentationFormat>
  <Paragraphs>280</Paragraphs>
  <Slides>42</Slides>
  <Notes>17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42</vt:i4>
      </vt:variant>
    </vt:vector>
  </HeadingPairs>
  <TitlesOfParts>
    <vt:vector size="52" baseType="lpstr">
      <vt:lpstr>Arial</vt:lpstr>
      <vt:lpstr>Calibri</vt:lpstr>
      <vt:lpstr>Franklin Gothic Heavy</vt:lpstr>
      <vt:lpstr>Times New Roman</vt:lpstr>
      <vt:lpstr>Trebuchet MS</vt:lpstr>
      <vt:lpstr>Wingdings 2</vt:lpstr>
      <vt:lpstr>Wingdings 3</vt:lpstr>
      <vt:lpstr>INSRV PPT Master</vt:lpstr>
      <vt:lpstr>Office Theme</vt:lpstr>
      <vt:lpstr>2_Office Theme</vt:lpstr>
      <vt:lpstr>PowerPoint Presentation</vt:lpstr>
      <vt:lpstr>Outline</vt:lpstr>
      <vt:lpstr>Worksheet, slides and tutorial</vt:lpstr>
      <vt:lpstr>PowerPoint Presentation</vt:lpstr>
      <vt:lpstr>Interim report</vt:lpstr>
      <vt:lpstr>What is an academic reference?</vt:lpstr>
      <vt:lpstr>PowerPoint Presentation</vt:lpstr>
      <vt:lpstr>PowerPoint Presentation</vt:lpstr>
      <vt:lpstr>Exercise 1 follow-up: Google and Google Scholar demo</vt:lpstr>
      <vt:lpstr>Good quality information</vt:lpstr>
      <vt:lpstr>PowerPoint Presentation</vt:lpstr>
      <vt:lpstr>PowerPoint Presentation</vt:lpstr>
      <vt:lpstr>Scholarship is a conversation</vt:lpstr>
      <vt:lpstr>PowerPoint Presentation</vt:lpstr>
      <vt:lpstr>What does a literature review do?</vt:lpstr>
      <vt:lpstr>Evaluate where to spend your reading time</vt:lpstr>
      <vt:lpstr>One way of approaching the literature: take three ‘passes’ or attempts at reading it</vt:lpstr>
      <vt:lpstr>PowerPoint Presentation</vt:lpstr>
      <vt:lpstr>Starting with a seminal paper</vt:lpstr>
      <vt:lpstr>PowerPoint Presentation</vt:lpstr>
      <vt:lpstr>Search is not linear</vt:lpstr>
      <vt:lpstr>Why plan your search?</vt:lpstr>
      <vt:lpstr>  Keywords and related terms </vt:lpstr>
      <vt:lpstr>Key academic search tools</vt:lpstr>
      <vt:lpstr>PowerPoint Presentation</vt:lpstr>
      <vt:lpstr>  Scopus: benefits</vt:lpstr>
      <vt:lpstr>Combining keywords in Scopus</vt:lpstr>
      <vt:lpstr>PowerPoint Presentation</vt:lpstr>
      <vt:lpstr>Exercises 2 and 3 follow-up: Identifying keywords, combining them and refining your search</vt:lpstr>
      <vt:lpstr>PowerPoint Presentation</vt:lpstr>
      <vt:lpstr>PowerPoint Presentation</vt:lpstr>
      <vt:lpstr>Exercise 4 follow-up: Highly recommended search tool: Scopus</vt:lpstr>
      <vt:lpstr>Accessing papers as a member of Cardiff University </vt:lpstr>
      <vt:lpstr>Exercise 5 follow-up: Additional things to try with search tools</vt:lpstr>
      <vt:lpstr>Types of alerts</vt:lpstr>
      <vt:lpstr>PowerPoint Presentation</vt:lpstr>
      <vt:lpstr>Note-taking</vt:lpstr>
      <vt:lpstr>Scholarship is a conversation</vt:lpstr>
      <vt:lpstr>PowerPoint Presentation</vt:lpstr>
      <vt:lpstr>Zotero reference management software</vt:lpstr>
      <vt:lpstr>Literature searching: summary</vt:lpstr>
      <vt:lpstr>Further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Citing References</dc:title>
  <dc:creator>Computing Centre, JCCS</dc:creator>
  <cp:lastModifiedBy>Jessica Emerton</cp:lastModifiedBy>
  <cp:revision>469</cp:revision>
  <cp:lastPrinted>2022-10-03T08:00:25Z</cp:lastPrinted>
  <dcterms:created xsi:type="dcterms:W3CDTF">1999-06-08T15:28:54Z</dcterms:created>
  <dcterms:modified xsi:type="dcterms:W3CDTF">2022-10-11T07:18:26Z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0x010100E565F415C9D8814FBFD6C6CF426A5677</vt:lpwstr>
  </property>
</Properties>
</file>