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6" autoAdjust="0"/>
    <p:restoredTop sz="94660"/>
  </p:normalViewPr>
  <p:slideViewPr>
    <p:cSldViewPr snapToGrid="0">
      <p:cViewPr varScale="1">
        <p:scale>
          <a:sx n="106" d="100"/>
          <a:sy n="106" d="100"/>
        </p:scale>
        <p:origin x="126"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B89706-A9D6-4027-9D65-81F90F60DB72}" type="datetimeFigureOut">
              <a:rPr lang="en-US" smtClean="0"/>
              <a:t>5/10/2021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CB3003-3C43-41E2-AA9F-B684C7AAD614}" type="slidenum">
              <a:rPr lang="en-US" smtClean="0"/>
              <a:t>‹#›</a:t>
            </a:fld>
            <a:endParaRPr lang="en-US"/>
          </a:p>
        </p:txBody>
      </p:sp>
    </p:spTree>
    <p:extLst>
      <p:ext uri="{BB962C8B-B14F-4D97-AF65-F5344CB8AC3E}">
        <p14:creationId xmlns:p14="http://schemas.microsoft.com/office/powerpoint/2010/main" val="93130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visible part of the electro magnetic spectrum is approximately the range between 380nm and 750 nm.  The varying intensity across these frequencies that an object reflects or in the case of a light source, generates is what gives it a particular “color” – and total amount of energy is what we’d see as brightness. When you have an object + illumination source, those frequencies go to your eye ball, and the cones in your eyes add their own special sauce the result is color perception.  Technically it’s a color space of infinite dimensions because it’s based on whatever sampling frequency you’ve decided on but practically each color is a 36 element vector (sampling every 10 nm)</a:t>
            </a:r>
            <a:br>
              <a:rPr lang="en-US" dirty="0"/>
            </a:br>
            <a:endParaRPr lang="en-US" dirty="0"/>
          </a:p>
          <a:p>
            <a:r>
              <a:rPr lang="en-US" dirty="0"/>
              <a:t>If two samples have the same spectral curve, they will be perceived the same no matter the illumination.  If sample A is green in LED light, sample B will also be green in LED light.  If the same sample A looks blue in CFL light, sample B will also look blue in CFL light.  Spectral curve is kind of “the truth” of a color.</a:t>
            </a:r>
          </a:p>
        </p:txBody>
      </p:sp>
      <p:sp>
        <p:nvSpPr>
          <p:cNvPr id="4" name="Slide Number Placeholder 3"/>
          <p:cNvSpPr>
            <a:spLocks noGrp="1"/>
          </p:cNvSpPr>
          <p:nvPr>
            <p:ph type="sldNum" sz="quarter" idx="5"/>
          </p:nvPr>
        </p:nvSpPr>
        <p:spPr/>
        <p:txBody>
          <a:bodyPr/>
          <a:lstStyle/>
          <a:p>
            <a:fld id="{66CB3003-3C43-41E2-AA9F-B684C7AAD614}" type="slidenum">
              <a:rPr lang="en-US" smtClean="0"/>
              <a:t>3</a:t>
            </a:fld>
            <a:endParaRPr lang="en-US"/>
          </a:p>
        </p:txBody>
      </p:sp>
    </p:spTree>
    <p:extLst>
      <p:ext uri="{BB962C8B-B14F-4D97-AF65-F5344CB8AC3E}">
        <p14:creationId xmlns:p14="http://schemas.microsoft.com/office/powerpoint/2010/main" val="3793718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this has a one-to-one mapping with CIEXYZ</a:t>
            </a:r>
          </a:p>
        </p:txBody>
      </p:sp>
      <p:sp>
        <p:nvSpPr>
          <p:cNvPr id="4" name="Slide Number Placeholder 3"/>
          <p:cNvSpPr>
            <a:spLocks noGrp="1"/>
          </p:cNvSpPr>
          <p:nvPr>
            <p:ph type="sldNum" sz="quarter" idx="5"/>
          </p:nvPr>
        </p:nvSpPr>
        <p:spPr/>
        <p:txBody>
          <a:bodyPr/>
          <a:lstStyle/>
          <a:p>
            <a:fld id="{66CB3003-3C43-41E2-AA9F-B684C7AAD614}" type="slidenum">
              <a:rPr lang="en-US" smtClean="0"/>
              <a:t>4</a:t>
            </a:fld>
            <a:endParaRPr lang="en-US"/>
          </a:p>
        </p:txBody>
      </p:sp>
    </p:spTree>
    <p:extLst>
      <p:ext uri="{BB962C8B-B14F-4D97-AF65-F5344CB8AC3E}">
        <p14:creationId xmlns:p14="http://schemas.microsoft.com/office/powerpoint/2010/main" val="3595625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41BB2-1ECF-410D-A4C5-C8E8162C7E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141567-A0D0-487B-83BD-1E971CF178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758053-FF76-43E1-BEB0-077C0650FEDB}"/>
              </a:ext>
            </a:extLst>
          </p:cNvPr>
          <p:cNvSpPr>
            <a:spLocks noGrp="1"/>
          </p:cNvSpPr>
          <p:nvPr>
            <p:ph type="dt" sz="half" idx="10"/>
          </p:nvPr>
        </p:nvSpPr>
        <p:spPr/>
        <p:txBody>
          <a:bodyPr/>
          <a:lstStyle/>
          <a:p>
            <a:fld id="{3DA58FBC-6CC4-477A-B0AE-4A33E54C1283}" type="datetimeFigureOut">
              <a:rPr lang="en-US" smtClean="0"/>
              <a:t>5/10/2021</a:t>
            </a:fld>
            <a:endParaRPr lang="en-US"/>
          </a:p>
        </p:txBody>
      </p:sp>
      <p:sp>
        <p:nvSpPr>
          <p:cNvPr id="5" name="Footer Placeholder 4">
            <a:extLst>
              <a:ext uri="{FF2B5EF4-FFF2-40B4-BE49-F238E27FC236}">
                <a16:creationId xmlns:a16="http://schemas.microsoft.com/office/drawing/2014/main" id="{8DB27953-692E-4D70-8E7F-69E5DD7F79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4C2C33-A85E-49C2-926B-24699BF75F4E}"/>
              </a:ext>
            </a:extLst>
          </p:cNvPr>
          <p:cNvSpPr>
            <a:spLocks noGrp="1"/>
          </p:cNvSpPr>
          <p:nvPr>
            <p:ph type="sldNum" sz="quarter" idx="12"/>
          </p:nvPr>
        </p:nvSpPr>
        <p:spPr/>
        <p:txBody>
          <a:bodyPr/>
          <a:lstStyle/>
          <a:p>
            <a:fld id="{77F582E3-1759-4B29-B516-D3DA44FC18C4}" type="slidenum">
              <a:rPr lang="en-US" smtClean="0"/>
              <a:t>‹#›</a:t>
            </a:fld>
            <a:endParaRPr lang="en-US"/>
          </a:p>
        </p:txBody>
      </p:sp>
    </p:spTree>
    <p:extLst>
      <p:ext uri="{BB962C8B-B14F-4D97-AF65-F5344CB8AC3E}">
        <p14:creationId xmlns:p14="http://schemas.microsoft.com/office/powerpoint/2010/main" val="1471768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D4C44-8C27-431F-9C3C-F8C3DD5BAC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1537FA-63DF-47A8-A712-8823691EB5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6FF727-B8F9-41F5-8CA3-20B511FC703F}"/>
              </a:ext>
            </a:extLst>
          </p:cNvPr>
          <p:cNvSpPr>
            <a:spLocks noGrp="1"/>
          </p:cNvSpPr>
          <p:nvPr>
            <p:ph type="dt" sz="half" idx="10"/>
          </p:nvPr>
        </p:nvSpPr>
        <p:spPr/>
        <p:txBody>
          <a:bodyPr/>
          <a:lstStyle/>
          <a:p>
            <a:fld id="{3DA58FBC-6CC4-477A-B0AE-4A33E54C1283}" type="datetimeFigureOut">
              <a:rPr lang="en-US" smtClean="0"/>
              <a:t>5/10/2021</a:t>
            </a:fld>
            <a:endParaRPr lang="en-US"/>
          </a:p>
        </p:txBody>
      </p:sp>
      <p:sp>
        <p:nvSpPr>
          <p:cNvPr id="5" name="Footer Placeholder 4">
            <a:extLst>
              <a:ext uri="{FF2B5EF4-FFF2-40B4-BE49-F238E27FC236}">
                <a16:creationId xmlns:a16="http://schemas.microsoft.com/office/drawing/2014/main" id="{39D2AD5D-37F2-4AA8-8E19-616978DD59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CF4C14-A103-48A5-B040-79F0AE1DAE4C}"/>
              </a:ext>
            </a:extLst>
          </p:cNvPr>
          <p:cNvSpPr>
            <a:spLocks noGrp="1"/>
          </p:cNvSpPr>
          <p:nvPr>
            <p:ph type="sldNum" sz="quarter" idx="12"/>
          </p:nvPr>
        </p:nvSpPr>
        <p:spPr/>
        <p:txBody>
          <a:bodyPr/>
          <a:lstStyle/>
          <a:p>
            <a:fld id="{77F582E3-1759-4B29-B516-D3DA44FC18C4}" type="slidenum">
              <a:rPr lang="en-US" smtClean="0"/>
              <a:t>‹#›</a:t>
            </a:fld>
            <a:endParaRPr lang="en-US"/>
          </a:p>
        </p:txBody>
      </p:sp>
    </p:spTree>
    <p:extLst>
      <p:ext uri="{BB962C8B-B14F-4D97-AF65-F5344CB8AC3E}">
        <p14:creationId xmlns:p14="http://schemas.microsoft.com/office/powerpoint/2010/main" val="1643641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1211B3-C242-4B14-8E23-2A6724F96B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7EF086-2124-4E64-B47E-9C53331991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FFD26A-396D-4206-BACE-D0BB74EA9B3B}"/>
              </a:ext>
            </a:extLst>
          </p:cNvPr>
          <p:cNvSpPr>
            <a:spLocks noGrp="1"/>
          </p:cNvSpPr>
          <p:nvPr>
            <p:ph type="dt" sz="half" idx="10"/>
          </p:nvPr>
        </p:nvSpPr>
        <p:spPr/>
        <p:txBody>
          <a:bodyPr/>
          <a:lstStyle/>
          <a:p>
            <a:fld id="{3DA58FBC-6CC4-477A-B0AE-4A33E54C1283}" type="datetimeFigureOut">
              <a:rPr lang="en-US" smtClean="0"/>
              <a:t>5/10/2021</a:t>
            </a:fld>
            <a:endParaRPr lang="en-US"/>
          </a:p>
        </p:txBody>
      </p:sp>
      <p:sp>
        <p:nvSpPr>
          <p:cNvPr id="5" name="Footer Placeholder 4">
            <a:extLst>
              <a:ext uri="{FF2B5EF4-FFF2-40B4-BE49-F238E27FC236}">
                <a16:creationId xmlns:a16="http://schemas.microsoft.com/office/drawing/2014/main" id="{952E3230-A88B-4054-829F-901385F297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3F38C-E8E4-48BE-B119-CCA77C6A8564}"/>
              </a:ext>
            </a:extLst>
          </p:cNvPr>
          <p:cNvSpPr>
            <a:spLocks noGrp="1"/>
          </p:cNvSpPr>
          <p:nvPr>
            <p:ph type="sldNum" sz="quarter" idx="12"/>
          </p:nvPr>
        </p:nvSpPr>
        <p:spPr/>
        <p:txBody>
          <a:bodyPr/>
          <a:lstStyle/>
          <a:p>
            <a:fld id="{77F582E3-1759-4B29-B516-D3DA44FC18C4}" type="slidenum">
              <a:rPr lang="en-US" smtClean="0"/>
              <a:t>‹#›</a:t>
            </a:fld>
            <a:endParaRPr lang="en-US"/>
          </a:p>
        </p:txBody>
      </p:sp>
    </p:spTree>
    <p:extLst>
      <p:ext uri="{BB962C8B-B14F-4D97-AF65-F5344CB8AC3E}">
        <p14:creationId xmlns:p14="http://schemas.microsoft.com/office/powerpoint/2010/main" val="488912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D7436-901B-408E-8FCE-D5104DC0D7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FABAE8-24B6-4133-AF88-9EC43BAB00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1887CD-6C1F-4DB8-92BF-2791B7641396}"/>
              </a:ext>
            </a:extLst>
          </p:cNvPr>
          <p:cNvSpPr>
            <a:spLocks noGrp="1"/>
          </p:cNvSpPr>
          <p:nvPr>
            <p:ph type="dt" sz="half" idx="10"/>
          </p:nvPr>
        </p:nvSpPr>
        <p:spPr/>
        <p:txBody>
          <a:bodyPr/>
          <a:lstStyle/>
          <a:p>
            <a:fld id="{3DA58FBC-6CC4-477A-B0AE-4A33E54C1283}" type="datetimeFigureOut">
              <a:rPr lang="en-US" smtClean="0"/>
              <a:t>5/10/2021</a:t>
            </a:fld>
            <a:endParaRPr lang="en-US"/>
          </a:p>
        </p:txBody>
      </p:sp>
      <p:sp>
        <p:nvSpPr>
          <p:cNvPr id="5" name="Footer Placeholder 4">
            <a:extLst>
              <a:ext uri="{FF2B5EF4-FFF2-40B4-BE49-F238E27FC236}">
                <a16:creationId xmlns:a16="http://schemas.microsoft.com/office/drawing/2014/main" id="{9EA2A5F7-68F7-496B-B732-675F3191BD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1F19DB-E52E-4B7D-8C7E-B465FA8FA46A}"/>
              </a:ext>
            </a:extLst>
          </p:cNvPr>
          <p:cNvSpPr>
            <a:spLocks noGrp="1"/>
          </p:cNvSpPr>
          <p:nvPr>
            <p:ph type="sldNum" sz="quarter" idx="12"/>
          </p:nvPr>
        </p:nvSpPr>
        <p:spPr/>
        <p:txBody>
          <a:bodyPr/>
          <a:lstStyle/>
          <a:p>
            <a:fld id="{77F582E3-1759-4B29-B516-D3DA44FC18C4}" type="slidenum">
              <a:rPr lang="en-US" smtClean="0"/>
              <a:t>‹#›</a:t>
            </a:fld>
            <a:endParaRPr lang="en-US"/>
          </a:p>
        </p:txBody>
      </p:sp>
    </p:spTree>
    <p:extLst>
      <p:ext uri="{BB962C8B-B14F-4D97-AF65-F5344CB8AC3E}">
        <p14:creationId xmlns:p14="http://schemas.microsoft.com/office/powerpoint/2010/main" val="2896900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557B5-C377-46D8-BF38-AE9B9D2891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D03460-CC70-4BFB-831B-DEA74D5B29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7BB8EC-C38F-4C82-ACD5-B1D64466D6C2}"/>
              </a:ext>
            </a:extLst>
          </p:cNvPr>
          <p:cNvSpPr>
            <a:spLocks noGrp="1"/>
          </p:cNvSpPr>
          <p:nvPr>
            <p:ph type="dt" sz="half" idx="10"/>
          </p:nvPr>
        </p:nvSpPr>
        <p:spPr/>
        <p:txBody>
          <a:bodyPr/>
          <a:lstStyle/>
          <a:p>
            <a:fld id="{3DA58FBC-6CC4-477A-B0AE-4A33E54C1283}" type="datetimeFigureOut">
              <a:rPr lang="en-US" smtClean="0"/>
              <a:t>5/10/2021</a:t>
            </a:fld>
            <a:endParaRPr lang="en-US"/>
          </a:p>
        </p:txBody>
      </p:sp>
      <p:sp>
        <p:nvSpPr>
          <p:cNvPr id="5" name="Footer Placeholder 4">
            <a:extLst>
              <a:ext uri="{FF2B5EF4-FFF2-40B4-BE49-F238E27FC236}">
                <a16:creationId xmlns:a16="http://schemas.microsoft.com/office/drawing/2014/main" id="{251DEBD4-4B4F-446E-886B-57CEAF9266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2AB384-02BC-4E89-AE21-A09A213E4E2E}"/>
              </a:ext>
            </a:extLst>
          </p:cNvPr>
          <p:cNvSpPr>
            <a:spLocks noGrp="1"/>
          </p:cNvSpPr>
          <p:nvPr>
            <p:ph type="sldNum" sz="quarter" idx="12"/>
          </p:nvPr>
        </p:nvSpPr>
        <p:spPr/>
        <p:txBody>
          <a:bodyPr/>
          <a:lstStyle/>
          <a:p>
            <a:fld id="{77F582E3-1759-4B29-B516-D3DA44FC18C4}" type="slidenum">
              <a:rPr lang="en-US" smtClean="0"/>
              <a:t>‹#›</a:t>
            </a:fld>
            <a:endParaRPr lang="en-US"/>
          </a:p>
        </p:txBody>
      </p:sp>
    </p:spTree>
    <p:extLst>
      <p:ext uri="{BB962C8B-B14F-4D97-AF65-F5344CB8AC3E}">
        <p14:creationId xmlns:p14="http://schemas.microsoft.com/office/powerpoint/2010/main" val="1174623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B08B6-4983-418E-AEDE-C47161D414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E014A6-4EA6-4EF3-846C-1A33126C9A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BA4A85-C294-4B05-89E2-7F1820C750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24CC2D-8E22-4E98-8894-E2B107417165}"/>
              </a:ext>
            </a:extLst>
          </p:cNvPr>
          <p:cNvSpPr>
            <a:spLocks noGrp="1"/>
          </p:cNvSpPr>
          <p:nvPr>
            <p:ph type="dt" sz="half" idx="10"/>
          </p:nvPr>
        </p:nvSpPr>
        <p:spPr/>
        <p:txBody>
          <a:bodyPr/>
          <a:lstStyle/>
          <a:p>
            <a:fld id="{3DA58FBC-6CC4-477A-B0AE-4A33E54C1283}" type="datetimeFigureOut">
              <a:rPr lang="en-US" smtClean="0"/>
              <a:t>5/10/2021</a:t>
            </a:fld>
            <a:endParaRPr lang="en-US"/>
          </a:p>
        </p:txBody>
      </p:sp>
      <p:sp>
        <p:nvSpPr>
          <p:cNvPr id="6" name="Footer Placeholder 5">
            <a:extLst>
              <a:ext uri="{FF2B5EF4-FFF2-40B4-BE49-F238E27FC236}">
                <a16:creationId xmlns:a16="http://schemas.microsoft.com/office/drawing/2014/main" id="{04A926D8-225D-4EB3-9D2E-6F446B8FDD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5C1840-E2A7-41DC-A16A-3DD65268DA9C}"/>
              </a:ext>
            </a:extLst>
          </p:cNvPr>
          <p:cNvSpPr>
            <a:spLocks noGrp="1"/>
          </p:cNvSpPr>
          <p:nvPr>
            <p:ph type="sldNum" sz="quarter" idx="12"/>
          </p:nvPr>
        </p:nvSpPr>
        <p:spPr/>
        <p:txBody>
          <a:bodyPr/>
          <a:lstStyle/>
          <a:p>
            <a:fld id="{77F582E3-1759-4B29-B516-D3DA44FC18C4}" type="slidenum">
              <a:rPr lang="en-US" smtClean="0"/>
              <a:t>‹#›</a:t>
            </a:fld>
            <a:endParaRPr lang="en-US"/>
          </a:p>
        </p:txBody>
      </p:sp>
    </p:spTree>
    <p:extLst>
      <p:ext uri="{BB962C8B-B14F-4D97-AF65-F5344CB8AC3E}">
        <p14:creationId xmlns:p14="http://schemas.microsoft.com/office/powerpoint/2010/main" val="2268265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CB636-6F87-4C6D-B33D-C7CD96F705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F150EF-BD25-4EAC-BCB9-421BAEF888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25518E-5529-4935-B736-E615AA7EFC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42731F-BCFF-4866-A709-5891BF8D8A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C26EDA-874F-4D84-B9A0-409CDCBDC6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D78940-66A9-473F-9E3B-48F930BD0844}"/>
              </a:ext>
            </a:extLst>
          </p:cNvPr>
          <p:cNvSpPr>
            <a:spLocks noGrp="1"/>
          </p:cNvSpPr>
          <p:nvPr>
            <p:ph type="dt" sz="half" idx="10"/>
          </p:nvPr>
        </p:nvSpPr>
        <p:spPr/>
        <p:txBody>
          <a:bodyPr/>
          <a:lstStyle/>
          <a:p>
            <a:fld id="{3DA58FBC-6CC4-477A-B0AE-4A33E54C1283}" type="datetimeFigureOut">
              <a:rPr lang="en-US" smtClean="0"/>
              <a:t>5/10/2021</a:t>
            </a:fld>
            <a:endParaRPr lang="en-US"/>
          </a:p>
        </p:txBody>
      </p:sp>
      <p:sp>
        <p:nvSpPr>
          <p:cNvPr id="8" name="Footer Placeholder 7">
            <a:extLst>
              <a:ext uri="{FF2B5EF4-FFF2-40B4-BE49-F238E27FC236}">
                <a16:creationId xmlns:a16="http://schemas.microsoft.com/office/drawing/2014/main" id="{E5E81AFF-F345-4817-B489-4CFFE0E458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AC31F6-D43D-4683-93A0-593CACA2ADF5}"/>
              </a:ext>
            </a:extLst>
          </p:cNvPr>
          <p:cNvSpPr>
            <a:spLocks noGrp="1"/>
          </p:cNvSpPr>
          <p:nvPr>
            <p:ph type="sldNum" sz="quarter" idx="12"/>
          </p:nvPr>
        </p:nvSpPr>
        <p:spPr/>
        <p:txBody>
          <a:bodyPr/>
          <a:lstStyle/>
          <a:p>
            <a:fld id="{77F582E3-1759-4B29-B516-D3DA44FC18C4}" type="slidenum">
              <a:rPr lang="en-US" smtClean="0"/>
              <a:t>‹#›</a:t>
            </a:fld>
            <a:endParaRPr lang="en-US"/>
          </a:p>
        </p:txBody>
      </p:sp>
    </p:spTree>
    <p:extLst>
      <p:ext uri="{BB962C8B-B14F-4D97-AF65-F5344CB8AC3E}">
        <p14:creationId xmlns:p14="http://schemas.microsoft.com/office/powerpoint/2010/main" val="3521039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7A137-DAAA-471F-AE40-818F0F7DCF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6FE9AE-E452-423B-8A74-39EFAB5E98D6}"/>
              </a:ext>
            </a:extLst>
          </p:cNvPr>
          <p:cNvSpPr>
            <a:spLocks noGrp="1"/>
          </p:cNvSpPr>
          <p:nvPr>
            <p:ph type="dt" sz="half" idx="10"/>
          </p:nvPr>
        </p:nvSpPr>
        <p:spPr/>
        <p:txBody>
          <a:bodyPr/>
          <a:lstStyle/>
          <a:p>
            <a:fld id="{3DA58FBC-6CC4-477A-B0AE-4A33E54C1283}" type="datetimeFigureOut">
              <a:rPr lang="en-US" smtClean="0"/>
              <a:t>5/10/2021</a:t>
            </a:fld>
            <a:endParaRPr lang="en-US"/>
          </a:p>
        </p:txBody>
      </p:sp>
      <p:sp>
        <p:nvSpPr>
          <p:cNvPr id="4" name="Footer Placeholder 3">
            <a:extLst>
              <a:ext uri="{FF2B5EF4-FFF2-40B4-BE49-F238E27FC236}">
                <a16:creationId xmlns:a16="http://schemas.microsoft.com/office/drawing/2014/main" id="{9D69F7AC-3D66-4BB8-BF4A-116670AEFD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6B36C2-9D59-4243-9E44-71135E57A04E}"/>
              </a:ext>
            </a:extLst>
          </p:cNvPr>
          <p:cNvSpPr>
            <a:spLocks noGrp="1"/>
          </p:cNvSpPr>
          <p:nvPr>
            <p:ph type="sldNum" sz="quarter" idx="12"/>
          </p:nvPr>
        </p:nvSpPr>
        <p:spPr/>
        <p:txBody>
          <a:bodyPr/>
          <a:lstStyle/>
          <a:p>
            <a:fld id="{77F582E3-1759-4B29-B516-D3DA44FC18C4}" type="slidenum">
              <a:rPr lang="en-US" smtClean="0"/>
              <a:t>‹#›</a:t>
            </a:fld>
            <a:endParaRPr lang="en-US"/>
          </a:p>
        </p:txBody>
      </p:sp>
    </p:spTree>
    <p:extLst>
      <p:ext uri="{BB962C8B-B14F-4D97-AF65-F5344CB8AC3E}">
        <p14:creationId xmlns:p14="http://schemas.microsoft.com/office/powerpoint/2010/main" val="2378339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AF3360-7EE4-440F-871B-45BA6D70BAE1}"/>
              </a:ext>
            </a:extLst>
          </p:cNvPr>
          <p:cNvSpPr>
            <a:spLocks noGrp="1"/>
          </p:cNvSpPr>
          <p:nvPr>
            <p:ph type="dt" sz="half" idx="10"/>
          </p:nvPr>
        </p:nvSpPr>
        <p:spPr/>
        <p:txBody>
          <a:bodyPr/>
          <a:lstStyle/>
          <a:p>
            <a:fld id="{3DA58FBC-6CC4-477A-B0AE-4A33E54C1283}" type="datetimeFigureOut">
              <a:rPr lang="en-US" smtClean="0"/>
              <a:t>5/10/2021</a:t>
            </a:fld>
            <a:endParaRPr lang="en-US"/>
          </a:p>
        </p:txBody>
      </p:sp>
      <p:sp>
        <p:nvSpPr>
          <p:cNvPr id="3" name="Footer Placeholder 2">
            <a:extLst>
              <a:ext uri="{FF2B5EF4-FFF2-40B4-BE49-F238E27FC236}">
                <a16:creationId xmlns:a16="http://schemas.microsoft.com/office/drawing/2014/main" id="{48081120-E3B5-490B-A214-34682447BA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6D4282-1184-4BFF-A093-DC36642D0942}"/>
              </a:ext>
            </a:extLst>
          </p:cNvPr>
          <p:cNvSpPr>
            <a:spLocks noGrp="1"/>
          </p:cNvSpPr>
          <p:nvPr>
            <p:ph type="sldNum" sz="quarter" idx="12"/>
          </p:nvPr>
        </p:nvSpPr>
        <p:spPr/>
        <p:txBody>
          <a:bodyPr/>
          <a:lstStyle/>
          <a:p>
            <a:fld id="{77F582E3-1759-4B29-B516-D3DA44FC18C4}" type="slidenum">
              <a:rPr lang="en-US" smtClean="0"/>
              <a:t>‹#›</a:t>
            </a:fld>
            <a:endParaRPr lang="en-US"/>
          </a:p>
        </p:txBody>
      </p:sp>
    </p:spTree>
    <p:extLst>
      <p:ext uri="{BB962C8B-B14F-4D97-AF65-F5344CB8AC3E}">
        <p14:creationId xmlns:p14="http://schemas.microsoft.com/office/powerpoint/2010/main" val="3174621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111AE-AADF-4D2D-88E6-A3675F3376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30C2AF-6925-4473-B5CB-3A8D14C321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E51CB7-AD12-43B8-B367-B61E1239F1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8FC98A-DAA3-4686-BE19-79D1A63F8CB6}"/>
              </a:ext>
            </a:extLst>
          </p:cNvPr>
          <p:cNvSpPr>
            <a:spLocks noGrp="1"/>
          </p:cNvSpPr>
          <p:nvPr>
            <p:ph type="dt" sz="half" idx="10"/>
          </p:nvPr>
        </p:nvSpPr>
        <p:spPr/>
        <p:txBody>
          <a:bodyPr/>
          <a:lstStyle/>
          <a:p>
            <a:fld id="{3DA58FBC-6CC4-477A-B0AE-4A33E54C1283}" type="datetimeFigureOut">
              <a:rPr lang="en-US" smtClean="0"/>
              <a:t>5/10/2021</a:t>
            </a:fld>
            <a:endParaRPr lang="en-US"/>
          </a:p>
        </p:txBody>
      </p:sp>
      <p:sp>
        <p:nvSpPr>
          <p:cNvPr id="6" name="Footer Placeholder 5">
            <a:extLst>
              <a:ext uri="{FF2B5EF4-FFF2-40B4-BE49-F238E27FC236}">
                <a16:creationId xmlns:a16="http://schemas.microsoft.com/office/drawing/2014/main" id="{6A9737CB-42DA-4564-9EF8-81D38872F7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EF1A4B-1D4E-4582-A431-E35A87E8740B}"/>
              </a:ext>
            </a:extLst>
          </p:cNvPr>
          <p:cNvSpPr>
            <a:spLocks noGrp="1"/>
          </p:cNvSpPr>
          <p:nvPr>
            <p:ph type="sldNum" sz="quarter" idx="12"/>
          </p:nvPr>
        </p:nvSpPr>
        <p:spPr/>
        <p:txBody>
          <a:bodyPr/>
          <a:lstStyle/>
          <a:p>
            <a:fld id="{77F582E3-1759-4B29-B516-D3DA44FC18C4}" type="slidenum">
              <a:rPr lang="en-US" smtClean="0"/>
              <a:t>‹#›</a:t>
            </a:fld>
            <a:endParaRPr lang="en-US"/>
          </a:p>
        </p:txBody>
      </p:sp>
    </p:spTree>
    <p:extLst>
      <p:ext uri="{BB962C8B-B14F-4D97-AF65-F5344CB8AC3E}">
        <p14:creationId xmlns:p14="http://schemas.microsoft.com/office/powerpoint/2010/main" val="2447419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76E45-6672-476D-A77F-B3B3EF9018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105C0C-5A9D-47C4-BF7A-03717DC440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5E65C3-4D22-4917-8B52-08A81DCC94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AF35B5-50C1-41AA-8E9A-32B288806C01}"/>
              </a:ext>
            </a:extLst>
          </p:cNvPr>
          <p:cNvSpPr>
            <a:spLocks noGrp="1"/>
          </p:cNvSpPr>
          <p:nvPr>
            <p:ph type="dt" sz="half" idx="10"/>
          </p:nvPr>
        </p:nvSpPr>
        <p:spPr/>
        <p:txBody>
          <a:bodyPr/>
          <a:lstStyle/>
          <a:p>
            <a:fld id="{3DA58FBC-6CC4-477A-B0AE-4A33E54C1283}" type="datetimeFigureOut">
              <a:rPr lang="en-US" smtClean="0"/>
              <a:t>5/10/2021</a:t>
            </a:fld>
            <a:endParaRPr lang="en-US"/>
          </a:p>
        </p:txBody>
      </p:sp>
      <p:sp>
        <p:nvSpPr>
          <p:cNvPr id="6" name="Footer Placeholder 5">
            <a:extLst>
              <a:ext uri="{FF2B5EF4-FFF2-40B4-BE49-F238E27FC236}">
                <a16:creationId xmlns:a16="http://schemas.microsoft.com/office/drawing/2014/main" id="{4348306E-F01E-4624-9885-887633BA9E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479CB0-784B-4C6E-ACA4-47840B54AF75}"/>
              </a:ext>
            </a:extLst>
          </p:cNvPr>
          <p:cNvSpPr>
            <a:spLocks noGrp="1"/>
          </p:cNvSpPr>
          <p:nvPr>
            <p:ph type="sldNum" sz="quarter" idx="12"/>
          </p:nvPr>
        </p:nvSpPr>
        <p:spPr/>
        <p:txBody>
          <a:bodyPr/>
          <a:lstStyle/>
          <a:p>
            <a:fld id="{77F582E3-1759-4B29-B516-D3DA44FC18C4}" type="slidenum">
              <a:rPr lang="en-US" smtClean="0"/>
              <a:t>‹#›</a:t>
            </a:fld>
            <a:endParaRPr lang="en-US"/>
          </a:p>
        </p:txBody>
      </p:sp>
    </p:spTree>
    <p:extLst>
      <p:ext uri="{BB962C8B-B14F-4D97-AF65-F5344CB8AC3E}">
        <p14:creationId xmlns:p14="http://schemas.microsoft.com/office/powerpoint/2010/main" val="1927067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CD09F7-ACE0-46F1-B426-CE70C20EAB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26CA22-D5F8-4647-ACF7-0B923758CD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8C903A-1EF4-4539-B8F9-2B750174F9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A58FBC-6CC4-477A-B0AE-4A33E54C1283}" type="datetimeFigureOut">
              <a:rPr lang="en-US" smtClean="0"/>
              <a:t>5/10/2021</a:t>
            </a:fld>
            <a:endParaRPr lang="en-US"/>
          </a:p>
        </p:txBody>
      </p:sp>
      <p:sp>
        <p:nvSpPr>
          <p:cNvPr id="5" name="Footer Placeholder 4">
            <a:extLst>
              <a:ext uri="{FF2B5EF4-FFF2-40B4-BE49-F238E27FC236}">
                <a16:creationId xmlns:a16="http://schemas.microsoft.com/office/drawing/2014/main" id="{E3BAA2B1-4001-4376-ABF9-00EEC4FEF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BFD919-8A1E-4642-8E61-D30174BF41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F582E3-1759-4B29-B516-D3DA44FC18C4}" type="slidenum">
              <a:rPr lang="en-US" smtClean="0"/>
              <a:t>‹#›</a:t>
            </a:fld>
            <a:endParaRPr lang="en-US"/>
          </a:p>
        </p:txBody>
      </p:sp>
    </p:spTree>
    <p:extLst>
      <p:ext uri="{BB962C8B-B14F-4D97-AF65-F5344CB8AC3E}">
        <p14:creationId xmlns:p14="http://schemas.microsoft.com/office/powerpoint/2010/main" val="3418358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C41D4D0-2541-4B1D-B8AE-F25119AD117D}"/>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25"/>
          <a:stretch/>
        </p:blipFill>
        <p:spPr>
          <a:xfrm>
            <a:off x="20" y="10"/>
            <a:ext cx="12188931" cy="6857990"/>
          </a:xfrm>
          <a:prstGeom prst="rect">
            <a:avLst/>
          </a:prstGeom>
        </p:spPr>
      </p:pic>
      <p:sp>
        <p:nvSpPr>
          <p:cNvPr id="2" name="Title 1">
            <a:extLst>
              <a:ext uri="{FF2B5EF4-FFF2-40B4-BE49-F238E27FC236}">
                <a16:creationId xmlns:a16="http://schemas.microsoft.com/office/drawing/2014/main" id="{BCF5E38A-5104-4CDE-9318-31A9B117E497}"/>
              </a:ext>
            </a:extLst>
          </p:cNvPr>
          <p:cNvSpPr>
            <a:spLocks noGrp="1"/>
          </p:cNvSpPr>
          <p:nvPr>
            <p:ph type="ctrTitle"/>
          </p:nvPr>
        </p:nvSpPr>
        <p:spPr>
          <a:xfrm>
            <a:off x="1527048" y="1124712"/>
            <a:ext cx="9144000" cy="3063240"/>
          </a:xfrm>
        </p:spPr>
        <p:txBody>
          <a:bodyPr>
            <a:normAutofit/>
          </a:bodyPr>
          <a:lstStyle/>
          <a:p>
            <a:r>
              <a:rPr lang="en-US" sz="6600">
                <a:solidFill>
                  <a:srgbClr val="FFFFFF"/>
                </a:solidFill>
              </a:rPr>
              <a:t>How I chose my house colors</a:t>
            </a:r>
          </a:p>
        </p:txBody>
      </p:sp>
      <p:sp>
        <p:nvSpPr>
          <p:cNvPr id="3" name="Subtitle 2">
            <a:extLst>
              <a:ext uri="{FF2B5EF4-FFF2-40B4-BE49-F238E27FC236}">
                <a16:creationId xmlns:a16="http://schemas.microsoft.com/office/drawing/2014/main" id="{03598C23-89A8-4C34-98DB-6B9D76B2C075}"/>
              </a:ext>
            </a:extLst>
          </p:cNvPr>
          <p:cNvSpPr>
            <a:spLocks noGrp="1"/>
          </p:cNvSpPr>
          <p:nvPr>
            <p:ph type="subTitle" idx="1"/>
          </p:nvPr>
        </p:nvSpPr>
        <p:spPr>
          <a:xfrm>
            <a:off x="1527048" y="4599432"/>
            <a:ext cx="9144000" cy="1227520"/>
          </a:xfrm>
        </p:spPr>
        <p:txBody>
          <a:bodyPr>
            <a:normAutofit/>
          </a:bodyPr>
          <a:lstStyle/>
          <a:p>
            <a:r>
              <a:rPr lang="en-US">
                <a:solidFill>
                  <a:srgbClr val="FFFFFF"/>
                </a:solidFill>
              </a:rPr>
              <a:t>Color Math library</a:t>
            </a:r>
          </a:p>
        </p:txBody>
      </p:sp>
      <p:sp>
        <p:nvSpPr>
          <p:cNvPr id="19" name="sketchy box">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ketchy line">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alpha val="75000"/>
            </a:srgbClr>
          </a:solidFill>
          <a:ln w="41275" cap="rnd">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259383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a:extLst>
              <a:ext uri="{FF2B5EF4-FFF2-40B4-BE49-F238E27FC236}">
                <a16:creationId xmlns:a16="http://schemas.microsoft.com/office/drawing/2014/main" id="{0B60F377-F468-4973-ACB1-27E14524C6D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sp>
        <p:nvSpPr>
          <p:cNvPr id="6" name="Rectangle 5">
            <a:extLst>
              <a:ext uri="{FF2B5EF4-FFF2-40B4-BE49-F238E27FC236}">
                <a16:creationId xmlns:a16="http://schemas.microsoft.com/office/drawing/2014/main" id="{3DA51325-6996-4B11-8807-EDFCA6837255}"/>
              </a:ext>
            </a:extLst>
          </p:cNvPr>
          <p:cNvSpPr/>
          <p:nvPr/>
        </p:nvSpPr>
        <p:spPr>
          <a:xfrm>
            <a:off x="977267" y="2967335"/>
            <a:ext cx="1023748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 quick introduction to color spaces</a:t>
            </a:r>
          </a:p>
        </p:txBody>
      </p:sp>
    </p:spTree>
    <p:extLst>
      <p:ext uri="{BB962C8B-B14F-4D97-AF65-F5344CB8AC3E}">
        <p14:creationId xmlns:p14="http://schemas.microsoft.com/office/powerpoint/2010/main" val="309007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a:extLst>
              <a:ext uri="{FF2B5EF4-FFF2-40B4-BE49-F238E27FC236}">
                <a16:creationId xmlns:a16="http://schemas.microsoft.com/office/drawing/2014/main" id="{0B60F377-F468-4973-ACB1-27E14524C6D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19"/>
          <a:stretch/>
        </p:blipFill>
        <p:spPr>
          <a:xfrm>
            <a:off x="20" y="-7954"/>
            <a:ext cx="12191980" cy="6856718"/>
          </a:xfrm>
          <a:prstGeom prst="rect">
            <a:avLst/>
          </a:prstGeom>
        </p:spPr>
      </p:pic>
      <p:sp>
        <p:nvSpPr>
          <p:cNvPr id="2" name="Rectangle 1">
            <a:extLst>
              <a:ext uri="{FF2B5EF4-FFF2-40B4-BE49-F238E27FC236}">
                <a16:creationId xmlns:a16="http://schemas.microsoft.com/office/drawing/2014/main" id="{7DEB5634-EAE2-4A6D-B835-BF82E1B85178}"/>
              </a:ext>
            </a:extLst>
          </p:cNvPr>
          <p:cNvSpPr/>
          <p:nvPr/>
        </p:nvSpPr>
        <p:spPr>
          <a:xfrm>
            <a:off x="8079720" y="-69163"/>
            <a:ext cx="411228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Spectral Color</a:t>
            </a:r>
          </a:p>
        </p:txBody>
      </p:sp>
      <p:pic>
        <p:nvPicPr>
          <p:cNvPr id="1026" name="Picture 2" descr="Decoding the Science of Light - spectral curves for sunlight, led bulbs, incandescent bulbs and CFLs">
            <a:extLst>
              <a:ext uri="{FF2B5EF4-FFF2-40B4-BE49-F238E27FC236}">
                <a16:creationId xmlns:a16="http://schemas.microsoft.com/office/drawing/2014/main" id="{CB656D5F-3234-4638-862B-174F9D72F8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0510" y="1198680"/>
            <a:ext cx="7633708" cy="512094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Filter response rate for human sensitivity to color">
            <a:extLst>
              <a:ext uri="{FF2B5EF4-FFF2-40B4-BE49-F238E27FC236}">
                <a16:creationId xmlns:a16="http://schemas.microsoft.com/office/drawing/2014/main" id="{23BB579F-58DF-4B52-8A30-35CF8881556A}"/>
              </a:ext>
            </a:extLst>
          </p:cNvPr>
          <p:cNvPicPr>
            <a:picLocks noChangeAspect="1"/>
          </p:cNvPicPr>
          <p:nvPr/>
        </p:nvPicPr>
        <p:blipFill>
          <a:blip r:embed="rId5"/>
          <a:stretch>
            <a:fillRect/>
          </a:stretch>
        </p:blipFill>
        <p:spPr>
          <a:xfrm>
            <a:off x="506720" y="715952"/>
            <a:ext cx="3483389" cy="2633782"/>
          </a:xfrm>
          <a:prstGeom prst="rect">
            <a:avLst/>
          </a:prstGeom>
        </p:spPr>
      </p:pic>
      <p:sp>
        <p:nvSpPr>
          <p:cNvPr id="4" name="TextBox 3">
            <a:extLst>
              <a:ext uri="{FF2B5EF4-FFF2-40B4-BE49-F238E27FC236}">
                <a16:creationId xmlns:a16="http://schemas.microsoft.com/office/drawing/2014/main" id="{85A7BF75-2DF1-4749-95EE-0A8B830BD0D6}"/>
              </a:ext>
            </a:extLst>
          </p:cNvPr>
          <p:cNvSpPr txBox="1"/>
          <p:nvPr/>
        </p:nvSpPr>
        <p:spPr>
          <a:xfrm>
            <a:off x="868218" y="3429000"/>
            <a:ext cx="3038764" cy="646331"/>
          </a:xfrm>
          <a:prstGeom prst="rect">
            <a:avLst/>
          </a:prstGeom>
          <a:noFill/>
        </p:spPr>
        <p:txBody>
          <a:bodyPr wrap="square" rtlCol="0">
            <a:spAutoFit/>
          </a:bodyPr>
          <a:lstStyle/>
          <a:p>
            <a:r>
              <a:rPr lang="en-US" dirty="0"/>
              <a:t>Human spectral sensitivity to visible light</a:t>
            </a:r>
          </a:p>
        </p:txBody>
      </p:sp>
    </p:spTree>
    <p:extLst>
      <p:ext uri="{BB962C8B-B14F-4D97-AF65-F5344CB8AC3E}">
        <p14:creationId xmlns:p14="http://schemas.microsoft.com/office/powerpoint/2010/main" val="1165738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a:extLst>
              <a:ext uri="{FF2B5EF4-FFF2-40B4-BE49-F238E27FC236}">
                <a16:creationId xmlns:a16="http://schemas.microsoft.com/office/drawing/2014/main" id="{0B60F377-F468-4973-ACB1-27E14524C6D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sp>
        <p:nvSpPr>
          <p:cNvPr id="6" name="Rectangle 5">
            <a:extLst>
              <a:ext uri="{FF2B5EF4-FFF2-40B4-BE49-F238E27FC236}">
                <a16:creationId xmlns:a16="http://schemas.microsoft.com/office/drawing/2014/main" id="{3DA51325-6996-4B11-8807-EDFCA6837255}"/>
              </a:ext>
            </a:extLst>
          </p:cNvPr>
          <p:cNvSpPr/>
          <p:nvPr/>
        </p:nvSpPr>
        <p:spPr>
          <a:xfrm>
            <a:off x="8224789" y="0"/>
            <a:ext cx="386355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L*a*b* Color</a:t>
            </a:r>
          </a:p>
        </p:txBody>
      </p:sp>
      <p:pic>
        <p:nvPicPr>
          <p:cNvPr id="2" name="Picture 1" descr="Cylindrical model of the L*a*b* color space">
            <a:extLst>
              <a:ext uri="{FF2B5EF4-FFF2-40B4-BE49-F238E27FC236}">
                <a16:creationId xmlns:a16="http://schemas.microsoft.com/office/drawing/2014/main" id="{5F10F551-0D09-43AB-9F4D-FE507D6017D4}"/>
              </a:ext>
            </a:extLst>
          </p:cNvPr>
          <p:cNvPicPr>
            <a:picLocks noChangeAspect="1"/>
          </p:cNvPicPr>
          <p:nvPr/>
        </p:nvPicPr>
        <p:blipFill>
          <a:blip r:embed="rId4"/>
          <a:stretch>
            <a:fillRect/>
          </a:stretch>
        </p:blipFill>
        <p:spPr>
          <a:xfrm>
            <a:off x="704273" y="923330"/>
            <a:ext cx="3878418" cy="4188691"/>
          </a:xfrm>
          <a:prstGeom prst="rect">
            <a:avLst/>
          </a:prstGeom>
        </p:spPr>
      </p:pic>
      <p:sp>
        <p:nvSpPr>
          <p:cNvPr id="3" name="TextBox 2">
            <a:extLst>
              <a:ext uri="{FF2B5EF4-FFF2-40B4-BE49-F238E27FC236}">
                <a16:creationId xmlns:a16="http://schemas.microsoft.com/office/drawing/2014/main" id="{B04C038D-A824-4C18-86A5-65F95F60B007}"/>
              </a:ext>
            </a:extLst>
          </p:cNvPr>
          <p:cNvSpPr txBox="1"/>
          <p:nvPr/>
        </p:nvSpPr>
        <p:spPr>
          <a:xfrm>
            <a:off x="5541818" y="923330"/>
            <a:ext cx="6345382"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4" name="AutoShape 2" descr="\mathbb {R} ^{n}">
            <a:extLst>
              <a:ext uri="{FF2B5EF4-FFF2-40B4-BE49-F238E27FC236}">
                <a16:creationId xmlns:a16="http://schemas.microsoft.com/office/drawing/2014/main" id="{F6BA72FC-25BF-46CF-98C3-4B39319D957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a:extLst>
              <a:ext uri="{FF2B5EF4-FFF2-40B4-BE49-F238E27FC236}">
                <a16:creationId xmlns:a16="http://schemas.microsoft.com/office/drawing/2014/main" id="{E89CCE5C-3A59-415B-ACCF-DDDB83E8F8F3}"/>
              </a:ext>
            </a:extLst>
          </p:cNvPr>
          <p:cNvSpPr txBox="1"/>
          <p:nvPr/>
        </p:nvSpPr>
        <p:spPr>
          <a:xfrm>
            <a:off x="5541818" y="1745673"/>
            <a:ext cx="6262255" cy="4247317"/>
          </a:xfrm>
          <a:prstGeom prst="rect">
            <a:avLst/>
          </a:prstGeom>
          <a:noFill/>
        </p:spPr>
        <p:txBody>
          <a:bodyPr wrap="square" rtlCol="0">
            <a:spAutoFit/>
          </a:bodyPr>
          <a:lstStyle/>
          <a:p>
            <a:pPr marL="285750" indent="-285750">
              <a:buFont typeface="Arial" panose="020B0604020202020204" pitchFamily="34" charset="0"/>
              <a:buChar char="•"/>
            </a:pPr>
            <a:r>
              <a:rPr lang="en-US" dirty="0"/>
              <a:t>Official name CIELAB (established/maintained by the International Commission on Illumination)</a:t>
            </a:r>
          </a:p>
          <a:p>
            <a:pPr marL="285750" indent="-285750">
              <a:buFont typeface="Arial" panose="020B0604020202020204" pitchFamily="34" charset="0"/>
              <a:buChar char="•"/>
            </a:pPr>
            <a:r>
              <a:rPr lang="en-US" dirty="0"/>
              <a:t>Every color is an element in a 3space</a:t>
            </a:r>
          </a:p>
          <a:p>
            <a:pPr marL="742950" lvl="1" indent="-285750">
              <a:buFont typeface="Arial" panose="020B0604020202020204" pitchFamily="34" charset="0"/>
              <a:buChar char="•"/>
            </a:pPr>
            <a:r>
              <a:rPr lang="en-US" dirty="0"/>
              <a:t>L is brightness (1 is bright, 0 is dark)</a:t>
            </a:r>
          </a:p>
          <a:p>
            <a:pPr marL="742950" lvl="1" indent="-285750">
              <a:buFont typeface="Arial" panose="020B0604020202020204" pitchFamily="34" charset="0"/>
              <a:buChar char="•"/>
            </a:pPr>
            <a:r>
              <a:rPr lang="en-US" dirty="0"/>
              <a:t>-a is green, +a is red</a:t>
            </a:r>
          </a:p>
          <a:p>
            <a:pPr marL="742950" lvl="1" indent="-285750">
              <a:buFont typeface="Arial" panose="020B0604020202020204" pitchFamily="34" charset="0"/>
              <a:buChar char="•"/>
            </a:pPr>
            <a:r>
              <a:rPr lang="en-US" dirty="0"/>
              <a:t>-b is blue, +b is yellow</a:t>
            </a:r>
          </a:p>
          <a:p>
            <a:pPr marL="742950" lvl="1" indent="-285750">
              <a:buFont typeface="Arial" panose="020B0604020202020204" pitchFamily="34" charset="0"/>
              <a:buChar char="•"/>
            </a:pPr>
            <a:r>
              <a:rPr lang="en-US" dirty="0"/>
              <a:t>Values near zero for a and b are gray</a:t>
            </a:r>
          </a:p>
          <a:p>
            <a:pPr marL="285750" indent="-285750">
              <a:buFont typeface="Arial" panose="020B0604020202020204" pitchFamily="34" charset="0"/>
              <a:buChar char="•"/>
            </a:pPr>
            <a:r>
              <a:rPr lang="en-US" dirty="0"/>
              <a:t>Designed to be perceptually neutral (every step in every direction of the same magnitude should be the same amount different to the human eye – turns out it’s not, but they tried and it’s still close).  </a:t>
            </a:r>
          </a:p>
          <a:p>
            <a:pPr marL="742950" lvl="1" indent="-285750">
              <a:buFont typeface="Arial" panose="020B0604020202020204" pitchFamily="34" charset="0"/>
              <a:buChar char="•"/>
            </a:pPr>
            <a:r>
              <a:rPr lang="en-US" dirty="0"/>
              <a:t>This means you can use Euclidean distance between colors as a measure of perceptual distance.</a:t>
            </a:r>
          </a:p>
          <a:p>
            <a:pPr marL="285750" indent="-285750">
              <a:buFont typeface="Arial" panose="020B0604020202020204" pitchFamily="34" charset="0"/>
              <a:buChar char="•"/>
            </a:pPr>
            <a:r>
              <a:rPr lang="en-US" dirty="0"/>
              <a:t>The standard in many print/production color management systems.</a:t>
            </a:r>
          </a:p>
        </p:txBody>
      </p:sp>
    </p:spTree>
    <p:extLst>
      <p:ext uri="{BB962C8B-B14F-4D97-AF65-F5344CB8AC3E}">
        <p14:creationId xmlns:p14="http://schemas.microsoft.com/office/powerpoint/2010/main" val="1284776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a:extLst>
              <a:ext uri="{FF2B5EF4-FFF2-40B4-BE49-F238E27FC236}">
                <a16:creationId xmlns:a16="http://schemas.microsoft.com/office/drawing/2014/main" id="{0B60F377-F468-4973-ACB1-27E14524C6D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pic>
        <p:nvPicPr>
          <p:cNvPr id="2" name="Picture 1" descr="RGB color gamut set against the L*a*b* color gamut">
            <a:extLst>
              <a:ext uri="{FF2B5EF4-FFF2-40B4-BE49-F238E27FC236}">
                <a16:creationId xmlns:a16="http://schemas.microsoft.com/office/drawing/2014/main" id="{1F29868C-B445-47C5-A65A-F68139142835}"/>
              </a:ext>
            </a:extLst>
          </p:cNvPr>
          <p:cNvPicPr>
            <a:picLocks noChangeAspect="1"/>
          </p:cNvPicPr>
          <p:nvPr/>
        </p:nvPicPr>
        <p:blipFill>
          <a:blip r:embed="rId3"/>
          <a:stretch>
            <a:fillRect/>
          </a:stretch>
        </p:blipFill>
        <p:spPr>
          <a:xfrm>
            <a:off x="426440" y="591126"/>
            <a:ext cx="5207742" cy="5756996"/>
          </a:xfrm>
          <a:prstGeom prst="rect">
            <a:avLst/>
          </a:prstGeom>
        </p:spPr>
      </p:pic>
      <p:sp>
        <p:nvSpPr>
          <p:cNvPr id="3" name="Rectangle 2">
            <a:extLst>
              <a:ext uri="{FF2B5EF4-FFF2-40B4-BE49-F238E27FC236}">
                <a16:creationId xmlns:a16="http://schemas.microsoft.com/office/drawing/2014/main" id="{262130C4-B1F3-4B61-91D2-F6824EAA72D8}"/>
              </a:ext>
            </a:extLst>
          </p:cNvPr>
          <p:cNvSpPr/>
          <p:nvPr/>
        </p:nvSpPr>
        <p:spPr>
          <a:xfrm>
            <a:off x="7551231" y="0"/>
            <a:ext cx="5610588" cy="923330"/>
          </a:xfrm>
          <a:prstGeom prst="rect">
            <a:avLst/>
          </a:prstGeom>
        </p:spPr>
        <p:txBody>
          <a:bodyPr wrap="square">
            <a:spAutoFit/>
          </a:bodyPr>
          <a:lstStyle/>
          <a:p>
            <a:pPr algn="ctr"/>
            <a:r>
              <a:rPr lang="en-US" sz="5400" dirty="0">
                <a:ln w="0"/>
                <a:effectLst>
                  <a:outerShdw blurRad="38100" dist="19050" dir="2700000" algn="tl" rotWithShape="0">
                    <a:schemeClr val="dk1">
                      <a:alpha val="40000"/>
                    </a:schemeClr>
                  </a:outerShdw>
                </a:effectLst>
              </a:rPr>
              <a:t>RGB Color </a:t>
            </a:r>
          </a:p>
        </p:txBody>
      </p:sp>
      <p:sp>
        <p:nvSpPr>
          <p:cNvPr id="8" name="TextBox 7">
            <a:extLst>
              <a:ext uri="{FF2B5EF4-FFF2-40B4-BE49-F238E27FC236}">
                <a16:creationId xmlns:a16="http://schemas.microsoft.com/office/drawing/2014/main" id="{4FE58CDB-F3DE-46D9-8665-F470388A2959}"/>
              </a:ext>
            </a:extLst>
          </p:cNvPr>
          <p:cNvSpPr txBox="1"/>
          <p:nvPr/>
        </p:nvSpPr>
        <p:spPr>
          <a:xfrm>
            <a:off x="6448097" y="1213945"/>
            <a:ext cx="5439103" cy="3293209"/>
          </a:xfrm>
          <a:prstGeom prst="rect">
            <a:avLst/>
          </a:prstGeom>
          <a:noFill/>
        </p:spPr>
        <p:txBody>
          <a:bodyPr wrap="square" rtlCol="0">
            <a:spAutoFit/>
          </a:bodyPr>
          <a:lstStyle/>
          <a:p>
            <a:pPr marL="285750" indent="-285750">
              <a:buFont typeface="Arial" panose="020B0604020202020204" pitchFamily="34" charset="0"/>
              <a:buChar char="•"/>
            </a:pPr>
            <a:r>
              <a:rPr lang="en-US" sz="1600" dirty="0"/>
              <a:t>“additive” color space – each parameter is how much of that color to “add” to the pixel.  </a:t>
            </a:r>
          </a:p>
          <a:p>
            <a:pPr marL="285750" indent="-285750">
              <a:buFont typeface="Arial" panose="020B0604020202020204" pitchFamily="34" charset="0"/>
              <a:buChar char="•"/>
            </a:pPr>
            <a:r>
              <a:rPr lang="en-US" sz="1600" dirty="0"/>
              <a:t>Often describe with “hex code” strings, with two digits for each color. Examples: </a:t>
            </a:r>
          </a:p>
          <a:p>
            <a:pPr marL="742950" lvl="1" indent="-285750">
              <a:buFont typeface="Arial" panose="020B0604020202020204" pitchFamily="34" charset="0"/>
              <a:buChar char="•"/>
            </a:pPr>
            <a:r>
              <a:rPr lang="en-US" sz="1600" dirty="0"/>
              <a:t>#FF0000 is red – max value of red, zero for other two</a:t>
            </a:r>
          </a:p>
          <a:p>
            <a:pPr marL="742950" lvl="1" indent="-285750">
              <a:buFont typeface="Arial" panose="020B0604020202020204" pitchFamily="34" charset="0"/>
              <a:buChar char="•"/>
            </a:pPr>
            <a:r>
              <a:rPr lang="en-US" sz="1600" dirty="0"/>
              <a:t>#FF00FF is magenta, max red and blue, zero green.</a:t>
            </a:r>
          </a:p>
          <a:p>
            <a:pPr marL="742950" lvl="1" indent="-285750">
              <a:buFont typeface="Arial" panose="020B0604020202020204" pitchFamily="34" charset="0"/>
              <a:buChar char="•"/>
            </a:pPr>
            <a:r>
              <a:rPr lang="en-US" sz="1600" dirty="0"/>
              <a:t>#888888 is a mid-gray, equal of all colors but less bright.</a:t>
            </a:r>
          </a:p>
          <a:p>
            <a:pPr marL="285750" indent="-285750">
              <a:buFont typeface="Arial" panose="020B0604020202020204" pitchFamily="34" charset="0"/>
              <a:buChar char="•"/>
            </a:pPr>
            <a:r>
              <a:rPr lang="en-US" sz="1600" dirty="0"/>
              <a:t>Does not cover the same range of colors as L*a*b* - the triangle on the figure to the left shows you the range of RGB colors and outside that triangle is the rest of the colors people can see – most “pastels” are impossible to depict with RGB.</a:t>
            </a:r>
          </a:p>
        </p:txBody>
      </p:sp>
    </p:spTree>
    <p:extLst>
      <p:ext uri="{BB962C8B-B14F-4D97-AF65-F5344CB8AC3E}">
        <p14:creationId xmlns:p14="http://schemas.microsoft.com/office/powerpoint/2010/main" val="1176966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a:extLst>
              <a:ext uri="{FF2B5EF4-FFF2-40B4-BE49-F238E27FC236}">
                <a16:creationId xmlns:a16="http://schemas.microsoft.com/office/drawing/2014/main" id="{0B60F377-F468-4973-ACB1-27E14524C6D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sp>
        <p:nvSpPr>
          <p:cNvPr id="3" name="Rectangle 2">
            <a:extLst>
              <a:ext uri="{FF2B5EF4-FFF2-40B4-BE49-F238E27FC236}">
                <a16:creationId xmlns:a16="http://schemas.microsoft.com/office/drawing/2014/main" id="{262130C4-B1F3-4B61-91D2-F6824EAA72D8}"/>
              </a:ext>
            </a:extLst>
          </p:cNvPr>
          <p:cNvSpPr/>
          <p:nvPr/>
        </p:nvSpPr>
        <p:spPr>
          <a:xfrm>
            <a:off x="7551231" y="0"/>
            <a:ext cx="5610588" cy="923330"/>
          </a:xfrm>
          <a:prstGeom prst="rect">
            <a:avLst/>
          </a:prstGeom>
        </p:spPr>
        <p:txBody>
          <a:bodyPr wrap="square">
            <a:spAutoFit/>
          </a:bodyPr>
          <a:lstStyle/>
          <a:p>
            <a:pPr algn="ctr"/>
            <a:r>
              <a:rPr lang="en-US" sz="5400" dirty="0">
                <a:ln w="0"/>
                <a:effectLst>
                  <a:outerShdw blurRad="38100" dist="19050" dir="2700000" algn="tl" rotWithShape="0">
                    <a:schemeClr val="dk1">
                      <a:alpha val="40000"/>
                    </a:schemeClr>
                  </a:outerShdw>
                </a:effectLst>
              </a:rPr>
              <a:t>HSB Color</a:t>
            </a:r>
          </a:p>
        </p:txBody>
      </p:sp>
      <p:pic>
        <p:nvPicPr>
          <p:cNvPr id="6" name="Picture 5" descr="Screen capture of Photoshop's color picker tool">
            <a:extLst>
              <a:ext uri="{FF2B5EF4-FFF2-40B4-BE49-F238E27FC236}">
                <a16:creationId xmlns:a16="http://schemas.microsoft.com/office/drawing/2014/main" id="{F2246C2A-C002-4681-97E4-93B0FA5856F9}"/>
              </a:ext>
            </a:extLst>
          </p:cNvPr>
          <p:cNvPicPr>
            <a:picLocks noChangeAspect="1"/>
          </p:cNvPicPr>
          <p:nvPr/>
        </p:nvPicPr>
        <p:blipFill>
          <a:blip r:embed="rId3"/>
          <a:stretch>
            <a:fillRect/>
          </a:stretch>
        </p:blipFill>
        <p:spPr>
          <a:xfrm>
            <a:off x="130544" y="570346"/>
            <a:ext cx="3894270" cy="2951754"/>
          </a:xfrm>
          <a:prstGeom prst="rect">
            <a:avLst/>
          </a:prstGeom>
        </p:spPr>
      </p:pic>
      <p:pic>
        <p:nvPicPr>
          <p:cNvPr id="4" name="Picture 3" descr="Conical depiction of the HSL color space">
            <a:extLst>
              <a:ext uri="{FF2B5EF4-FFF2-40B4-BE49-F238E27FC236}">
                <a16:creationId xmlns:a16="http://schemas.microsoft.com/office/drawing/2014/main" id="{C1F0D93A-0964-4193-9F86-15C9CEB414D5}"/>
              </a:ext>
            </a:extLst>
          </p:cNvPr>
          <p:cNvPicPr>
            <a:picLocks noChangeAspect="1"/>
          </p:cNvPicPr>
          <p:nvPr/>
        </p:nvPicPr>
        <p:blipFill>
          <a:blip r:embed="rId4"/>
          <a:stretch>
            <a:fillRect/>
          </a:stretch>
        </p:blipFill>
        <p:spPr>
          <a:xfrm>
            <a:off x="9173650" y="3429000"/>
            <a:ext cx="2638425" cy="2590800"/>
          </a:xfrm>
          <a:prstGeom prst="rect">
            <a:avLst/>
          </a:prstGeom>
        </p:spPr>
      </p:pic>
      <p:sp>
        <p:nvSpPr>
          <p:cNvPr id="7" name="TextBox 6">
            <a:extLst>
              <a:ext uri="{FF2B5EF4-FFF2-40B4-BE49-F238E27FC236}">
                <a16:creationId xmlns:a16="http://schemas.microsoft.com/office/drawing/2014/main" id="{E7E36103-D441-4FEF-96F7-4CC32E64BCEF}"/>
              </a:ext>
            </a:extLst>
          </p:cNvPr>
          <p:cNvSpPr txBox="1"/>
          <p:nvPr/>
        </p:nvSpPr>
        <p:spPr>
          <a:xfrm>
            <a:off x="4922982" y="1422400"/>
            <a:ext cx="3694545" cy="3293209"/>
          </a:xfrm>
          <a:prstGeom prst="rect">
            <a:avLst/>
          </a:prstGeom>
          <a:noFill/>
        </p:spPr>
        <p:txBody>
          <a:bodyPr wrap="square" rtlCol="0">
            <a:spAutoFit/>
          </a:bodyPr>
          <a:lstStyle/>
          <a:p>
            <a:pPr marL="285750" indent="-285750">
              <a:buFont typeface="Arial" panose="020B0604020202020204" pitchFamily="34" charset="0"/>
              <a:buChar char="•"/>
            </a:pPr>
            <a:r>
              <a:rPr lang="en-US" sz="1600" dirty="0"/>
              <a:t>This is a transform of RGB (i.e. there is a one-to-one correspondence between RGB and HSB)</a:t>
            </a:r>
          </a:p>
          <a:p>
            <a:pPr marL="285750" indent="-285750">
              <a:buFont typeface="Arial" panose="020B0604020202020204" pitchFamily="34" charset="0"/>
              <a:buChar char="•"/>
            </a:pPr>
            <a:r>
              <a:rPr lang="en-US" sz="1600" dirty="0"/>
              <a:t>Parameters</a:t>
            </a:r>
          </a:p>
          <a:p>
            <a:pPr marL="742950" lvl="1" indent="-285750">
              <a:buFont typeface="Arial" panose="020B0604020202020204" pitchFamily="34" charset="0"/>
              <a:buChar char="•"/>
            </a:pPr>
            <a:r>
              <a:rPr lang="en-US" sz="1600" dirty="0"/>
              <a:t>Hue - an angle on a color wheel</a:t>
            </a:r>
          </a:p>
          <a:p>
            <a:pPr marL="742950" lvl="1" indent="-285750">
              <a:buFont typeface="Arial" panose="020B0604020202020204" pitchFamily="34" charset="0"/>
              <a:buChar char="•"/>
            </a:pPr>
            <a:r>
              <a:rPr lang="en-US" sz="1600" dirty="0"/>
              <a:t>Saturation – distance from origin</a:t>
            </a:r>
          </a:p>
          <a:p>
            <a:pPr marL="742950" lvl="1" indent="-285750">
              <a:buFont typeface="Arial" panose="020B0604020202020204" pitchFamily="34" charset="0"/>
              <a:buChar char="•"/>
            </a:pPr>
            <a:r>
              <a:rPr lang="en-US" sz="1600" dirty="0"/>
              <a:t>Brightness – similar to L*</a:t>
            </a:r>
          </a:p>
          <a:p>
            <a:pPr marL="285750" indent="-285750">
              <a:buFont typeface="Arial" panose="020B0604020202020204" pitchFamily="34" charset="0"/>
              <a:buChar char="•"/>
            </a:pPr>
            <a:r>
              <a:rPr lang="en-US" sz="1600" dirty="0"/>
              <a:t>Big advantage is that </a:t>
            </a:r>
            <a:r>
              <a:rPr lang="en-US" sz="1600" dirty="0" err="1"/>
              <a:t>parmetricization</a:t>
            </a:r>
            <a:r>
              <a:rPr lang="en-US" sz="1600" dirty="0"/>
              <a:t> is closer to how people actually think about and perceive color</a:t>
            </a:r>
          </a:p>
          <a:p>
            <a:pPr marL="742950" lvl="1" indent="-285750">
              <a:buFont typeface="Arial" panose="020B0604020202020204" pitchFamily="34" charset="0"/>
              <a:buChar char="•"/>
            </a:pPr>
            <a:r>
              <a:rPr lang="en-US" sz="1600" dirty="0"/>
              <a:t>“That’s too green”</a:t>
            </a:r>
          </a:p>
          <a:p>
            <a:pPr marL="742950" lvl="1" indent="-285750">
              <a:buFont typeface="Arial" panose="020B0604020202020204" pitchFamily="34" charset="0"/>
              <a:buChar char="•"/>
            </a:pPr>
            <a:r>
              <a:rPr lang="en-US" sz="1600" dirty="0"/>
              <a:t>“I want it brighter”</a:t>
            </a:r>
          </a:p>
          <a:p>
            <a:pPr marL="742950" lvl="1" indent="-285750">
              <a:buFont typeface="Arial" panose="020B0604020202020204" pitchFamily="34" charset="0"/>
              <a:buChar char="•"/>
            </a:pPr>
            <a:r>
              <a:rPr lang="en-US" sz="1600" dirty="0"/>
              <a:t>“Can we make it paler?” </a:t>
            </a:r>
          </a:p>
        </p:txBody>
      </p:sp>
    </p:spTree>
    <p:extLst>
      <p:ext uri="{BB962C8B-B14F-4D97-AF65-F5344CB8AC3E}">
        <p14:creationId xmlns:p14="http://schemas.microsoft.com/office/powerpoint/2010/main" val="2495211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a:extLst>
              <a:ext uri="{FF2B5EF4-FFF2-40B4-BE49-F238E27FC236}">
                <a16:creationId xmlns:a16="http://schemas.microsoft.com/office/drawing/2014/main" id="{0B60F377-F468-4973-ACB1-27E14524C6D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sp>
        <p:nvSpPr>
          <p:cNvPr id="6" name="Rectangle 5">
            <a:extLst>
              <a:ext uri="{FF2B5EF4-FFF2-40B4-BE49-F238E27FC236}">
                <a16:creationId xmlns:a16="http://schemas.microsoft.com/office/drawing/2014/main" id="{3DA51325-6996-4B11-8807-EDFCA6837255}"/>
              </a:ext>
            </a:extLst>
          </p:cNvPr>
          <p:cNvSpPr/>
          <p:nvPr/>
        </p:nvSpPr>
        <p:spPr>
          <a:xfrm>
            <a:off x="2577165" y="2967335"/>
            <a:ext cx="703769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Now to the house colors</a:t>
            </a:r>
          </a:p>
        </p:txBody>
      </p:sp>
    </p:spTree>
    <p:extLst>
      <p:ext uri="{BB962C8B-B14F-4D97-AF65-F5344CB8AC3E}">
        <p14:creationId xmlns:p14="http://schemas.microsoft.com/office/powerpoint/2010/main" val="1684610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a:extLst>
              <a:ext uri="{FF2B5EF4-FFF2-40B4-BE49-F238E27FC236}">
                <a16:creationId xmlns:a16="http://schemas.microsoft.com/office/drawing/2014/main" id="{0B60F377-F468-4973-ACB1-27E14524C6D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pic>
        <p:nvPicPr>
          <p:cNvPr id="2" name="Picture 1" descr="Photo of a yellow house">
            <a:extLst>
              <a:ext uri="{FF2B5EF4-FFF2-40B4-BE49-F238E27FC236}">
                <a16:creationId xmlns:a16="http://schemas.microsoft.com/office/drawing/2014/main" id="{D87317D2-D325-414F-A820-13F5C7AF1FA6}"/>
              </a:ext>
            </a:extLst>
          </p:cNvPr>
          <p:cNvPicPr>
            <a:picLocks noChangeAspect="1"/>
          </p:cNvPicPr>
          <p:nvPr/>
        </p:nvPicPr>
        <p:blipFill>
          <a:blip r:embed="rId3"/>
          <a:stretch>
            <a:fillRect/>
          </a:stretch>
        </p:blipFill>
        <p:spPr>
          <a:xfrm>
            <a:off x="932296" y="914398"/>
            <a:ext cx="3471958" cy="4629277"/>
          </a:xfrm>
          <a:prstGeom prst="rect">
            <a:avLst/>
          </a:prstGeom>
        </p:spPr>
      </p:pic>
      <p:sp>
        <p:nvSpPr>
          <p:cNvPr id="3" name="Rectangle 2">
            <a:extLst>
              <a:ext uri="{FF2B5EF4-FFF2-40B4-BE49-F238E27FC236}">
                <a16:creationId xmlns:a16="http://schemas.microsoft.com/office/drawing/2014/main" id="{94DD31E7-E78E-46E0-9EB4-FF9E37F7F06E}"/>
              </a:ext>
            </a:extLst>
          </p:cNvPr>
          <p:cNvSpPr/>
          <p:nvPr/>
        </p:nvSpPr>
        <p:spPr>
          <a:xfrm>
            <a:off x="6866386" y="0"/>
            <a:ext cx="5325614" cy="830997"/>
          </a:xfrm>
          <a:prstGeom prst="rect">
            <a:avLst/>
          </a:prstGeom>
          <a:noFill/>
        </p:spPr>
        <p:txBody>
          <a:bodyPr wrap="square" lIns="91440" tIns="45720" rIns="91440" bIns="45720">
            <a:spAutoFit/>
          </a:bodyPr>
          <a:lstStyle/>
          <a:p>
            <a:pPr algn="ctr"/>
            <a:r>
              <a:rPr lang="en-US" sz="4800" dirty="0">
                <a:ln w="0"/>
                <a:effectLst>
                  <a:outerShdw blurRad="38100" dist="19050" dir="2700000" algn="tl" rotWithShape="0">
                    <a:schemeClr val="dk1">
                      <a:alpha val="40000"/>
                    </a:schemeClr>
                  </a:outerShdw>
                </a:effectLst>
              </a:rPr>
              <a:t>The model house</a:t>
            </a:r>
            <a:endParaRPr lang="en-US" sz="4800" b="0" cap="none" spc="0" dirty="0">
              <a:ln w="0"/>
              <a:solidFill>
                <a:schemeClr val="tx1"/>
              </a:solidFill>
              <a:effectLst>
                <a:outerShdw blurRad="38100" dist="19050" dir="2700000" algn="tl" rotWithShape="0">
                  <a:schemeClr val="dk1">
                    <a:alpha val="40000"/>
                  </a:schemeClr>
                </a:outerShdw>
              </a:effectLst>
            </a:endParaRPr>
          </a:p>
        </p:txBody>
      </p:sp>
      <p:pic>
        <p:nvPicPr>
          <p:cNvPr id="4" name="Picture 3" descr="Paint sample for Behr's Mac n Cheese paint color">
            <a:extLst>
              <a:ext uri="{FF2B5EF4-FFF2-40B4-BE49-F238E27FC236}">
                <a16:creationId xmlns:a16="http://schemas.microsoft.com/office/drawing/2014/main" id="{B2C5D6B7-DBA8-432C-BB5F-01FFFBECE236}"/>
              </a:ext>
            </a:extLst>
          </p:cNvPr>
          <p:cNvPicPr>
            <a:picLocks noChangeAspect="1"/>
          </p:cNvPicPr>
          <p:nvPr/>
        </p:nvPicPr>
        <p:blipFill>
          <a:blip r:embed="rId4"/>
          <a:stretch>
            <a:fillRect/>
          </a:stretch>
        </p:blipFill>
        <p:spPr>
          <a:xfrm>
            <a:off x="4806829" y="1280050"/>
            <a:ext cx="4119113" cy="1709632"/>
          </a:xfrm>
          <a:prstGeom prst="rect">
            <a:avLst/>
          </a:prstGeom>
        </p:spPr>
      </p:pic>
      <p:sp>
        <p:nvSpPr>
          <p:cNvPr id="7" name="TextBox 6">
            <a:extLst>
              <a:ext uri="{FF2B5EF4-FFF2-40B4-BE49-F238E27FC236}">
                <a16:creationId xmlns:a16="http://schemas.microsoft.com/office/drawing/2014/main" id="{E9083228-A03F-4884-8A9C-FB07233483C2}"/>
              </a:ext>
            </a:extLst>
          </p:cNvPr>
          <p:cNvSpPr txBox="1"/>
          <p:nvPr/>
        </p:nvSpPr>
        <p:spPr>
          <a:xfrm>
            <a:off x="4939753" y="3105834"/>
            <a:ext cx="3986189" cy="1477328"/>
          </a:xfrm>
          <a:prstGeom prst="rect">
            <a:avLst/>
          </a:prstGeom>
          <a:noFill/>
        </p:spPr>
        <p:txBody>
          <a:bodyPr wrap="square" rtlCol="0">
            <a:spAutoFit/>
          </a:bodyPr>
          <a:lstStyle/>
          <a:p>
            <a:r>
              <a:rPr lang="en-US" dirty="0"/>
              <a:t>We asked the owners what color they had painted their house.  The answer?  Behr paint Mac N Cheese.</a:t>
            </a:r>
          </a:p>
          <a:p>
            <a:endParaRPr lang="en-US" dirty="0"/>
          </a:p>
          <a:p>
            <a:r>
              <a:rPr lang="en-US" dirty="0"/>
              <a:t>But we needed a color from Rodda!</a:t>
            </a:r>
          </a:p>
        </p:txBody>
      </p:sp>
      <p:sp>
        <p:nvSpPr>
          <p:cNvPr id="8" name="TextBox 7">
            <a:extLst>
              <a:ext uri="{FF2B5EF4-FFF2-40B4-BE49-F238E27FC236}">
                <a16:creationId xmlns:a16="http://schemas.microsoft.com/office/drawing/2014/main" id="{31838F2F-3528-4BAC-B93D-8461009D9F46}"/>
              </a:ext>
            </a:extLst>
          </p:cNvPr>
          <p:cNvSpPr txBox="1"/>
          <p:nvPr/>
        </p:nvSpPr>
        <p:spPr>
          <a:xfrm>
            <a:off x="9107055" y="1314325"/>
            <a:ext cx="2678545" cy="2862322"/>
          </a:xfrm>
          <a:prstGeom prst="rect">
            <a:avLst/>
          </a:prstGeom>
          <a:noFill/>
        </p:spPr>
        <p:txBody>
          <a:bodyPr wrap="square" rtlCol="0">
            <a:spAutoFit/>
          </a:bodyPr>
          <a:lstStyle/>
          <a:p>
            <a:r>
              <a:rPr lang="en-US" dirty="0"/>
              <a:t>All paint website now include the RGB value of their paint.  Obviously I’d prefer L*a*b* but we do what we can!</a:t>
            </a:r>
          </a:p>
          <a:p>
            <a:endParaRPr lang="en-US" dirty="0"/>
          </a:p>
          <a:p>
            <a:r>
              <a:rPr lang="en-US" dirty="0"/>
              <a:t>Mac n Cheese</a:t>
            </a:r>
          </a:p>
          <a:p>
            <a:pPr marL="285750" indent="-285750">
              <a:buFont typeface="Arial" panose="020B0604020202020204" pitchFamily="34" charset="0"/>
              <a:buChar char="•"/>
            </a:pPr>
            <a:r>
              <a:rPr lang="en-US" dirty="0"/>
              <a:t>R:228</a:t>
            </a:r>
          </a:p>
          <a:p>
            <a:pPr marL="285750" indent="-285750">
              <a:buFont typeface="Arial" panose="020B0604020202020204" pitchFamily="34" charset="0"/>
              <a:buChar char="•"/>
            </a:pPr>
            <a:r>
              <a:rPr lang="en-US" dirty="0"/>
              <a:t>B:176</a:t>
            </a:r>
          </a:p>
          <a:p>
            <a:pPr marL="285750" indent="-285750">
              <a:buFont typeface="Arial" panose="020B0604020202020204" pitchFamily="34" charset="0"/>
              <a:buChar char="•"/>
            </a:pPr>
            <a:r>
              <a:rPr lang="en-US" dirty="0"/>
              <a:t>G:112</a:t>
            </a:r>
          </a:p>
        </p:txBody>
      </p:sp>
      <p:sp>
        <p:nvSpPr>
          <p:cNvPr id="9" name="Rectangle 8">
            <a:extLst>
              <a:ext uri="{FF2B5EF4-FFF2-40B4-BE49-F238E27FC236}">
                <a16:creationId xmlns:a16="http://schemas.microsoft.com/office/drawing/2014/main" id="{B7FE531E-624B-4DF1-83FA-AE36732A8C52}"/>
              </a:ext>
            </a:extLst>
          </p:cNvPr>
          <p:cNvSpPr/>
          <p:nvPr/>
        </p:nvSpPr>
        <p:spPr>
          <a:xfrm>
            <a:off x="4806829" y="4943510"/>
            <a:ext cx="6978771" cy="1200329"/>
          </a:xfrm>
          <a:prstGeom prst="rect">
            <a:avLst/>
          </a:prstGeom>
          <a:noFill/>
        </p:spPr>
        <p:txBody>
          <a:bodyPr wrap="squar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LUCKILY RODDA PUBLISHES ITS ENTIRE COLOR CATALOG AS A .CSV</a:t>
            </a:r>
          </a:p>
        </p:txBody>
      </p:sp>
    </p:spTree>
    <p:extLst>
      <p:ext uri="{BB962C8B-B14F-4D97-AF65-F5344CB8AC3E}">
        <p14:creationId xmlns:p14="http://schemas.microsoft.com/office/powerpoint/2010/main" val="4127117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a:extLst>
              <a:ext uri="{FF2B5EF4-FFF2-40B4-BE49-F238E27FC236}">
                <a16:creationId xmlns:a16="http://schemas.microsoft.com/office/drawing/2014/main" id="{0B60F377-F468-4973-ACB1-27E14524C6D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pic>
        <p:nvPicPr>
          <p:cNvPr id="3" name="Picture 2">
            <a:extLst>
              <a:ext uri="{FF2B5EF4-FFF2-40B4-BE49-F238E27FC236}">
                <a16:creationId xmlns:a16="http://schemas.microsoft.com/office/drawing/2014/main" id="{A6CC5FF6-C637-44D6-9738-F8055D71229A}"/>
              </a:ext>
            </a:extLst>
          </p:cNvPr>
          <p:cNvPicPr>
            <a:picLocks noChangeAspect="1"/>
          </p:cNvPicPr>
          <p:nvPr/>
        </p:nvPicPr>
        <p:blipFill>
          <a:blip r:embed="rId3"/>
          <a:stretch>
            <a:fillRect/>
          </a:stretch>
        </p:blipFill>
        <p:spPr>
          <a:xfrm>
            <a:off x="1925455" y="729227"/>
            <a:ext cx="8341089" cy="5399546"/>
          </a:xfrm>
          <a:prstGeom prst="rect">
            <a:avLst/>
          </a:prstGeom>
        </p:spPr>
      </p:pic>
    </p:spTree>
    <p:extLst>
      <p:ext uri="{BB962C8B-B14F-4D97-AF65-F5344CB8AC3E}">
        <p14:creationId xmlns:p14="http://schemas.microsoft.com/office/powerpoint/2010/main" val="325103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673</Words>
  <Application>Microsoft Office PowerPoint</Application>
  <PresentationFormat>Widescreen</PresentationFormat>
  <Paragraphs>49</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How I chose my house colors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I chose my house colors</dc:title>
  <dc:creator>Sliter, Allison</dc:creator>
  <cp:lastModifiedBy>Sliter, Allison</cp:lastModifiedBy>
  <cp:revision>11</cp:revision>
  <dcterms:created xsi:type="dcterms:W3CDTF">2021-05-10T21:37:28Z</dcterms:created>
  <dcterms:modified xsi:type="dcterms:W3CDTF">2021-05-11T18:55:38Z</dcterms:modified>
</cp:coreProperties>
</file>