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16" r:id="rId2"/>
    <p:sldId id="325" r:id="rId3"/>
    <p:sldId id="319" r:id="rId4"/>
    <p:sldId id="326" r:id="rId5"/>
    <p:sldId id="260" r:id="rId6"/>
    <p:sldId id="328" r:id="rId7"/>
    <p:sldId id="330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5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29DB-4822-944F-9D4B-3058A303F05E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156FF-9516-074F-9B2E-802097BB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156FF-9516-074F-9B2E-802097BBB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946-127D-464D-9662-C3A399AB15E3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50C-27F2-254C-9B87-7CF2FF26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1125946-127D-464D-9662-C3A399AB15E3}" type="datetimeFigureOut">
              <a:rPr lang="en-US" smtClean="0"/>
              <a:pPr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E89B50C-27F2-254C-9B87-7CF2FF265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790" y="3099503"/>
            <a:ext cx="8680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1. The fraction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variants (DNVs) phased with Illumina short-read or PacBio long-read sequencing through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The total number of SNVs and Indels phased in each cohort.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Histograms of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(left panel) or SNVs (right panel) phased with Illumina short-read (grey) or PacBio long-read (red) sequencing.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90" y="1089119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9DA4-D6A9-2E41-A659-F4F5C3E90754}"/>
              </a:ext>
            </a:extLst>
          </p:cNvPr>
          <p:cNvSpPr txBox="1"/>
          <p:nvPr/>
        </p:nvSpPr>
        <p:spPr>
          <a:xfrm>
            <a:off x="4447235" y="1089119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650F0B-037F-5247-AD13-47C8E0F8F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2648"/>
              </p:ext>
            </p:extLst>
          </p:nvPr>
        </p:nvGraphicFramePr>
        <p:xfrm>
          <a:off x="622731" y="1308921"/>
          <a:ext cx="3783331" cy="14006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79768">
                  <a:extLst>
                    <a:ext uri="{9D8B030D-6E8A-4147-A177-3AD203B41FA5}">
                      <a16:colId xmlns:a16="http://schemas.microsoft.com/office/drawing/2014/main" val="181612929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86183424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18580251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2554817415"/>
                    </a:ext>
                  </a:extLst>
                </a:gridCol>
              </a:tblGrid>
              <a:tr h="336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</a:t>
                      </a:r>
                    </a:p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3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PacBio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(N=10)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Illumina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(N=305)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936F-6BC6-CC40-ABE3-B2A851E8379B}"/>
              </a:ext>
            </a:extLst>
          </p:cNvPr>
          <p:cNvGrpSpPr>
            <a:grpSpLocks noChangeAspect="1"/>
          </p:cNvGrpSpPr>
          <p:nvPr/>
        </p:nvGrpSpPr>
        <p:grpSpPr>
          <a:xfrm>
            <a:off x="4563615" y="1308921"/>
            <a:ext cx="4247854" cy="1679073"/>
            <a:chOff x="758736" y="2066443"/>
            <a:chExt cx="4712317" cy="1862663"/>
          </a:xfrm>
        </p:grpSpPr>
        <p:pic>
          <p:nvPicPr>
            <p:cNvPr id="8" name="Picture 7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D90F980-C7B1-3243-A583-F5ACE6507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4" r="22684" b="11785"/>
            <a:stretch/>
          </p:blipFill>
          <p:spPr>
            <a:xfrm>
              <a:off x="1022887" y="2066443"/>
              <a:ext cx="3277893" cy="159115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92EDAE-E592-E642-9E36-2EC0CA59B277}"/>
                </a:ext>
              </a:extLst>
            </p:cNvPr>
            <p:cNvSpPr txBox="1"/>
            <p:nvPr/>
          </p:nvSpPr>
          <p:spPr>
            <a:xfrm>
              <a:off x="1309609" y="3638891"/>
              <a:ext cx="2689110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Fraction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de novo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variants phased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96A889-5067-1445-AB1F-A5EADE987F52}"/>
                </a:ext>
              </a:extLst>
            </p:cNvPr>
            <p:cNvGrpSpPr/>
            <p:nvPr/>
          </p:nvGrpSpPr>
          <p:grpSpPr>
            <a:xfrm>
              <a:off x="4168896" y="2515838"/>
              <a:ext cx="1302157" cy="684261"/>
              <a:chOff x="4258036" y="2411768"/>
              <a:chExt cx="1302157" cy="68426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1751F-1E7A-9945-AA13-C4661ACE7C01}"/>
                  </a:ext>
                </a:extLst>
              </p:cNvPr>
              <p:cNvSpPr txBox="1"/>
              <p:nvPr/>
            </p:nvSpPr>
            <p:spPr>
              <a:xfrm>
                <a:off x="4258036" y="2411768"/>
                <a:ext cx="674323" cy="290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Cohort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BCBE23-F9E0-7149-BC6E-7BF341FF5329}"/>
                  </a:ext>
                </a:extLst>
              </p:cNvPr>
              <p:cNvGrpSpPr/>
              <p:nvPr/>
            </p:nvGrpSpPr>
            <p:grpSpPr>
              <a:xfrm>
                <a:off x="4323337" y="2671659"/>
                <a:ext cx="1236856" cy="424370"/>
                <a:chOff x="4323337" y="2671659"/>
                <a:chExt cx="1236856" cy="424370"/>
              </a:xfrm>
            </p:grpSpPr>
            <p:pic>
              <p:nvPicPr>
                <p:cNvPr id="9" name="Picture 8" descr="A screenshot of a cell phone&#13;&#10;&#13;&#10;Description automatically generated">
                  <a:extLst>
                    <a:ext uri="{FF2B5EF4-FFF2-40B4-BE49-F238E27FC236}">
                      <a16:creationId xmlns:a16="http://schemas.microsoft.com/office/drawing/2014/main" id="{1C70C31C-1D47-C649-B1F2-4430FB8CA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824" t="40740" r="13817" b="35849"/>
                <a:stretch/>
              </p:blipFill>
              <p:spPr>
                <a:xfrm>
                  <a:off x="4323337" y="2742846"/>
                  <a:ext cx="203751" cy="300082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342D7E-6CB1-6140-AB0E-8C9E57048BE3}"/>
                    </a:ext>
                  </a:extLst>
                </p:cNvPr>
                <p:cNvSpPr txBox="1"/>
                <p:nvPr/>
              </p:nvSpPr>
              <p:spPr>
                <a:xfrm>
                  <a:off x="4432961" y="2671659"/>
                  <a:ext cx="11272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Illumina (N=305)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052B0E-16A1-B74A-87AF-D791DA8EF2BD}"/>
                    </a:ext>
                  </a:extLst>
                </p:cNvPr>
                <p:cNvSpPr txBox="1"/>
                <p:nvPr/>
              </p:nvSpPr>
              <p:spPr>
                <a:xfrm>
                  <a:off x="4435595" y="2849808"/>
                  <a:ext cx="101983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PacBio (N=10)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5530F7-B35A-2D48-AE32-DF87020EED0A}"/>
                </a:ext>
              </a:extLst>
            </p:cNvPr>
            <p:cNvSpPr txBox="1"/>
            <p:nvPr/>
          </p:nvSpPr>
          <p:spPr>
            <a:xfrm rot="16200000">
              <a:off x="500886" y="2725411"/>
              <a:ext cx="805915" cy="29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Trios/bin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2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3F211-1D10-6F41-B583-4F6F5E199842}"/>
              </a:ext>
            </a:extLst>
          </p:cNvPr>
          <p:cNvGrpSpPr/>
          <p:nvPr/>
        </p:nvGrpSpPr>
        <p:grpSpPr>
          <a:xfrm>
            <a:off x="3070083" y="2224526"/>
            <a:ext cx="3606221" cy="1740508"/>
            <a:chOff x="3109657" y="2213418"/>
            <a:chExt cx="3606221" cy="17405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145D43-F173-C14F-8C59-4F9B2B601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97" r="18300" b="11672"/>
            <a:stretch/>
          </p:blipFill>
          <p:spPr>
            <a:xfrm>
              <a:off x="3369711" y="2213418"/>
              <a:ext cx="3346167" cy="15293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529A30-DA5A-EE44-86EB-8FB03C6FF64A}"/>
                </a:ext>
              </a:extLst>
            </p:cNvPr>
            <p:cNvSpPr txBox="1"/>
            <p:nvPr/>
          </p:nvSpPr>
          <p:spPr>
            <a:xfrm>
              <a:off x="3910119" y="3685825"/>
              <a:ext cx="2608316" cy="26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Parental age at conception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064FA0-2BB1-2549-BEAF-83FFE7AD512A}"/>
                </a:ext>
              </a:extLst>
            </p:cNvPr>
            <p:cNvSpPr txBox="1"/>
            <p:nvPr/>
          </p:nvSpPr>
          <p:spPr>
            <a:xfrm rot="16200000">
              <a:off x="2596901" y="2970762"/>
              <a:ext cx="1293613" cy="26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CCC indels/trio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44724-A4D6-4540-B0C9-224617402CA1}"/>
              </a:ext>
            </a:extLst>
          </p:cNvPr>
          <p:cNvGrpSpPr>
            <a:grpSpLocks noChangeAspect="1"/>
          </p:cNvGrpSpPr>
          <p:nvPr/>
        </p:nvGrpSpPr>
        <p:grpSpPr>
          <a:xfrm>
            <a:off x="578399" y="148186"/>
            <a:ext cx="4971904" cy="2033929"/>
            <a:chOff x="866722" y="189849"/>
            <a:chExt cx="4048970" cy="16563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E7E8A2-05C7-7E45-BA1F-60F97A923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91" r="15275" b="9798"/>
            <a:stretch/>
          </p:blipFill>
          <p:spPr>
            <a:xfrm>
              <a:off x="866722" y="189849"/>
              <a:ext cx="4048970" cy="14586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90796B-FFBB-624D-9C26-6ADEE84ADD81}"/>
                </a:ext>
              </a:extLst>
            </p:cNvPr>
            <p:cNvSpPr txBox="1"/>
            <p:nvPr/>
          </p:nvSpPr>
          <p:spPr>
            <a:xfrm>
              <a:off x="1902047" y="1569221"/>
              <a:ext cx="253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Spearman’s correlation coefficient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A64200-572C-ED43-8565-4F6EC209DB98}"/>
              </a:ext>
            </a:extLst>
          </p:cNvPr>
          <p:cNvSpPr txBox="1"/>
          <p:nvPr/>
        </p:nvSpPr>
        <p:spPr>
          <a:xfrm>
            <a:off x="54243" y="4007314"/>
            <a:ext cx="8077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Figure 2. Correlation between parental age and indel classes across three phasing methods.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Spearman’s correlation coefficient and 95% confidence intervals between maternal or paternal age at conception and three indel classes for three methods.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Fisher’s method meta-analysis of correlation p-values shows a significant correlation between paternal age and CCC indels.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(c)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Scatter plots illustrating the correlation between age at conception and the number of CCC indels, fitted with mixed effects Poisson regression (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2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for HR, non-CCC, and all indel scatter plots). HR=homopolymer run, CCC=change in copy count (excluding HRs), non-CCC=indels not classified as HR or CCC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47B14-2B9B-BC43-8306-FC1B10FAA963}"/>
              </a:ext>
            </a:extLst>
          </p:cNvPr>
          <p:cNvSpPr txBox="1"/>
          <p:nvPr/>
        </p:nvSpPr>
        <p:spPr>
          <a:xfrm>
            <a:off x="421657" y="91780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532071-32A7-2A41-AB1C-32CF62D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42646"/>
              </p:ext>
            </p:extLst>
          </p:nvPr>
        </p:nvGraphicFramePr>
        <p:xfrm>
          <a:off x="768160" y="2525949"/>
          <a:ext cx="2071053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A100E81-45C8-C347-BA4F-1B4713AEE5AE}"/>
              </a:ext>
            </a:extLst>
          </p:cNvPr>
          <p:cNvSpPr txBox="1"/>
          <p:nvPr/>
        </p:nvSpPr>
        <p:spPr>
          <a:xfrm>
            <a:off x="909079" y="2241301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ED530-9488-174E-94DD-03CAC07ADA80}"/>
              </a:ext>
            </a:extLst>
          </p:cNvPr>
          <p:cNvSpPr txBox="1"/>
          <p:nvPr/>
        </p:nvSpPr>
        <p:spPr>
          <a:xfrm>
            <a:off x="416848" y="2196094"/>
            <a:ext cx="405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8805-C1A4-6940-97FB-B8F767F8A71A}"/>
              </a:ext>
            </a:extLst>
          </p:cNvPr>
          <p:cNvSpPr txBox="1"/>
          <p:nvPr/>
        </p:nvSpPr>
        <p:spPr>
          <a:xfrm>
            <a:off x="2996433" y="2196094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840A3E-71FF-DE43-AFC4-9B89C3818296}"/>
              </a:ext>
            </a:extLst>
          </p:cNvPr>
          <p:cNvGrpSpPr>
            <a:grpSpLocks noChangeAspect="1"/>
          </p:cNvGrpSpPr>
          <p:nvPr/>
        </p:nvGrpSpPr>
        <p:grpSpPr>
          <a:xfrm>
            <a:off x="5707045" y="806916"/>
            <a:ext cx="1067026" cy="664727"/>
            <a:chOff x="4211674" y="3554936"/>
            <a:chExt cx="811634" cy="505625"/>
          </a:xfrm>
        </p:grpSpPr>
        <p:pic>
          <p:nvPicPr>
            <p:cNvPr id="31" name="Picture 30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BC92430D-BFF9-884F-84C6-39CD82E95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41512" r="7967" b="43489"/>
            <a:stretch/>
          </p:blipFill>
          <p:spPr>
            <a:xfrm>
              <a:off x="4211674" y="3867632"/>
              <a:ext cx="232071" cy="1929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DCBBA6-0F4F-194C-AB71-0B364A2D57E5}"/>
                </a:ext>
              </a:extLst>
            </p:cNvPr>
            <p:cNvSpPr txBox="1"/>
            <p:nvPr/>
          </p:nvSpPr>
          <p:spPr>
            <a:xfrm>
              <a:off x="4392827" y="3840986"/>
              <a:ext cx="630480" cy="210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D31275-85BD-F24E-BA32-CB18ADB4492D}"/>
                </a:ext>
              </a:extLst>
            </p:cNvPr>
            <p:cNvSpPr txBox="1"/>
            <p:nvPr/>
          </p:nvSpPr>
          <p:spPr>
            <a:xfrm>
              <a:off x="4392827" y="3554936"/>
              <a:ext cx="630481" cy="21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</p:txBody>
        </p:sp>
        <p:pic>
          <p:nvPicPr>
            <p:cNvPr id="34" name="Picture 3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157ECF24-1B07-7342-9863-326BC2179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7372" t="57079" r="7967" b="25684"/>
            <a:stretch/>
          </p:blipFill>
          <p:spPr>
            <a:xfrm>
              <a:off x="4211676" y="3567192"/>
              <a:ext cx="232071" cy="221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6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24B91B-9A7A-304D-B95C-87830EF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</p:spTree>
    <p:extLst>
      <p:ext uri="{BB962C8B-B14F-4D97-AF65-F5344CB8AC3E}">
        <p14:creationId xmlns:p14="http://schemas.microsoft.com/office/powerpoint/2010/main" val="1458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229649"/>
            <a:ext cx="79835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1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Replication of previous de novo SNV patterns with long-read phasing by read-pair tracing. (a)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variants in major classes phased to each parent.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(b)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Correlations between de novo variants in each class and parental 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7207-F723-F84B-9606-38256C9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3" y="1148065"/>
            <a:ext cx="7529776" cy="22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82" y="4730789"/>
            <a:ext cx="765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2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Number of HR, non-CCC, or all indels per trio (y-axis) as a function of parental age (x-axis).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C8CF1E-55F2-3A4F-865F-CA6E610E50AC}"/>
              </a:ext>
            </a:extLst>
          </p:cNvPr>
          <p:cNvGrpSpPr/>
          <p:nvPr/>
        </p:nvGrpSpPr>
        <p:grpSpPr>
          <a:xfrm>
            <a:off x="718103" y="271049"/>
            <a:ext cx="6051772" cy="4290495"/>
            <a:chOff x="718103" y="271049"/>
            <a:chExt cx="6051772" cy="429049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1AD1545-CAF6-AF45-805A-43C5E08F88BE}"/>
                </a:ext>
              </a:extLst>
            </p:cNvPr>
            <p:cNvGrpSpPr/>
            <p:nvPr/>
          </p:nvGrpSpPr>
          <p:grpSpPr>
            <a:xfrm>
              <a:off x="1694010" y="271049"/>
              <a:ext cx="3918642" cy="4290495"/>
              <a:chOff x="1694010" y="271049"/>
              <a:chExt cx="3918642" cy="42904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19B68BC-4CF7-374F-9A3C-F8981A52AE3B}"/>
                  </a:ext>
                </a:extLst>
              </p:cNvPr>
              <p:cNvGrpSpPr/>
              <p:nvPr/>
            </p:nvGrpSpPr>
            <p:grpSpPr>
              <a:xfrm>
                <a:off x="1742672" y="271049"/>
                <a:ext cx="3869980" cy="4013496"/>
                <a:chOff x="1971272" y="445356"/>
                <a:chExt cx="3869980" cy="4013496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35E9FB99-6CF7-8040-91A8-A28C47EFDB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2645" r="18526" b="12580"/>
                <a:stretch/>
              </p:blipFill>
              <p:spPr>
                <a:xfrm>
                  <a:off x="1971272" y="3228132"/>
                  <a:ext cx="3869980" cy="123072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FD464A7-BEDD-9445-BFF6-D26586EF3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2544" r="18526" b="13075"/>
                <a:stretch/>
              </p:blipFill>
              <p:spPr>
                <a:xfrm>
                  <a:off x="2046492" y="2049535"/>
                  <a:ext cx="3794760" cy="1199432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42743D7-6E58-DE4C-BCE3-0B7C1973D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8526" b="12844"/>
                <a:stretch/>
              </p:blipFill>
              <p:spPr>
                <a:xfrm>
                  <a:off x="2046492" y="445356"/>
                  <a:ext cx="3794760" cy="1623761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B80437-D34A-434E-94B8-1986D8A41721}"/>
                  </a:ext>
                </a:extLst>
              </p:cNvPr>
              <p:cNvSpPr txBox="1"/>
              <p:nvPr/>
            </p:nvSpPr>
            <p:spPr>
              <a:xfrm rot="16200000">
                <a:off x="1242704" y="2132635"/>
                <a:ext cx="1192936" cy="290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Indels per trio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8C5BB7-402E-C740-A9B2-803321599669}"/>
                  </a:ext>
                </a:extLst>
              </p:cNvPr>
              <p:cNvSpPr txBox="1"/>
              <p:nvPr/>
            </p:nvSpPr>
            <p:spPr>
              <a:xfrm>
                <a:off x="2581775" y="4284545"/>
                <a:ext cx="26072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Parental age at conception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039987-7A3F-B84E-8088-4F09A62B3686}"/>
                </a:ext>
              </a:extLst>
            </p:cNvPr>
            <p:cNvSpPr txBox="1"/>
            <p:nvPr/>
          </p:nvSpPr>
          <p:spPr>
            <a:xfrm>
              <a:off x="904769" y="850503"/>
              <a:ext cx="550094" cy="26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77018-B202-ED4A-B985-565A8A9DBFCC}"/>
                </a:ext>
              </a:extLst>
            </p:cNvPr>
            <p:cNvSpPr txBox="1"/>
            <p:nvPr/>
          </p:nvSpPr>
          <p:spPr>
            <a:xfrm>
              <a:off x="718103" y="2127735"/>
              <a:ext cx="923427" cy="26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Non-CCC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41BA10-F8E2-954A-885B-FAD53025CFD3}"/>
                </a:ext>
              </a:extLst>
            </p:cNvPr>
            <p:cNvSpPr txBox="1"/>
            <p:nvPr/>
          </p:nvSpPr>
          <p:spPr>
            <a:xfrm>
              <a:off x="949752" y="3342409"/>
              <a:ext cx="460127" cy="26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BF46FC-3E1B-CA4B-97B0-194DCBA8CAEB}"/>
                </a:ext>
              </a:extLst>
            </p:cNvPr>
            <p:cNvGrpSpPr/>
            <p:nvPr/>
          </p:nvGrpSpPr>
          <p:grpSpPr>
            <a:xfrm>
              <a:off x="5958241" y="2127735"/>
              <a:ext cx="811634" cy="532270"/>
              <a:chOff x="4211674" y="3554936"/>
              <a:chExt cx="811634" cy="532270"/>
            </a:xfrm>
          </p:grpSpPr>
          <p:pic>
            <p:nvPicPr>
              <p:cNvPr id="18" name="Picture 17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3D1A6546-20A5-9A49-A561-4906C8710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7372" t="41512" r="7967" b="43489"/>
              <a:stretch/>
            </p:blipFill>
            <p:spPr>
              <a:xfrm>
                <a:off x="4211674" y="3867632"/>
                <a:ext cx="232071" cy="19292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4E758-ED38-3546-944F-BA816BE42937}"/>
                  </a:ext>
                </a:extLst>
              </p:cNvPr>
              <p:cNvSpPr txBox="1"/>
              <p:nvPr/>
            </p:nvSpPr>
            <p:spPr>
              <a:xfrm>
                <a:off x="4392827" y="3840986"/>
                <a:ext cx="630480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Father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2142EF-8642-594F-AAC4-E92155513037}"/>
                  </a:ext>
                </a:extLst>
              </p:cNvPr>
              <p:cNvSpPr txBox="1"/>
              <p:nvPr/>
            </p:nvSpPr>
            <p:spPr>
              <a:xfrm>
                <a:off x="4392827" y="3554936"/>
                <a:ext cx="63048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Mother</a:t>
                </a:r>
              </a:p>
            </p:txBody>
          </p:sp>
          <p:pic>
            <p:nvPicPr>
              <p:cNvPr id="21" name="Picture 20" descr="A screenshot of a cell phone&#13;&#10;&#13;&#10;Description automatically generated">
                <a:extLst>
                  <a:ext uri="{FF2B5EF4-FFF2-40B4-BE49-F238E27FC236}">
                    <a16:creationId xmlns:a16="http://schemas.microsoft.com/office/drawing/2014/main" id="{8A07AA58-4559-3A4F-BEFF-F6D703A241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7372" t="57079" r="7967" b="25684"/>
              <a:stretch/>
            </p:blipFill>
            <p:spPr>
              <a:xfrm>
                <a:off x="4211676" y="3567192"/>
                <a:ext cx="232071" cy="2217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05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308012" y="4354777"/>
            <a:ext cx="7983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3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Correlation between father’s age at conception and number of unphased indels per trio.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Trios without phasing information reveal correlations consistent with a pronounced paternal age effect in both CCCs and non-CCCs, in contrast to phased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indels where only CCCs where significantly correlated. P-values were obtained from multiple regression coefficients and meta-analyzed with Fisher’s method.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485B36-2F0D-7147-A1EE-369CA8D25870}"/>
              </a:ext>
            </a:extLst>
          </p:cNvPr>
          <p:cNvGrpSpPr/>
          <p:nvPr/>
        </p:nvGrpSpPr>
        <p:grpSpPr>
          <a:xfrm>
            <a:off x="1315432" y="223037"/>
            <a:ext cx="4980333" cy="4097568"/>
            <a:chOff x="1504615" y="177994"/>
            <a:chExt cx="4980333" cy="40975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2D6741-2170-4D4F-9E26-70340B1AE3F1}"/>
                </a:ext>
              </a:extLst>
            </p:cNvPr>
            <p:cNvGrpSpPr/>
            <p:nvPr/>
          </p:nvGrpSpPr>
          <p:grpSpPr>
            <a:xfrm>
              <a:off x="1878226" y="177994"/>
              <a:ext cx="4606722" cy="3831777"/>
              <a:chOff x="1995614" y="233596"/>
              <a:chExt cx="4606722" cy="383177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5488DEC-F438-B049-A9C7-28C02A20F0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39" t="19035" b="13398"/>
              <a:stretch/>
            </p:blipFill>
            <p:spPr>
              <a:xfrm>
                <a:off x="1995614" y="2984156"/>
                <a:ext cx="4606721" cy="10812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192390E-8138-824F-A10C-7EB93B467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39" t="16366" b="12646"/>
              <a:stretch/>
            </p:blipFill>
            <p:spPr>
              <a:xfrm>
                <a:off x="1995616" y="1718458"/>
                <a:ext cx="4606720" cy="113595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4A1A8B-9507-984F-AFD7-CFE213186E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039" b="11895"/>
              <a:stretch/>
            </p:blipFill>
            <p:spPr>
              <a:xfrm>
                <a:off x="1995616" y="233596"/>
                <a:ext cx="4606720" cy="1409853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7F2261-7B80-854A-9C65-8CFB31DF0183}"/>
                </a:ext>
              </a:extLst>
            </p:cNvPr>
            <p:cNvSpPr txBox="1"/>
            <p:nvPr/>
          </p:nvSpPr>
          <p:spPr>
            <a:xfrm rot="16200000">
              <a:off x="1053309" y="1884662"/>
              <a:ext cx="1192936" cy="29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Indels per trio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1C8DB2-93CC-B142-B435-249EAF0E647F}"/>
                </a:ext>
              </a:extLst>
            </p:cNvPr>
            <p:cNvSpPr txBox="1"/>
            <p:nvPr/>
          </p:nvSpPr>
          <p:spPr>
            <a:xfrm>
              <a:off x="2818920" y="3998563"/>
              <a:ext cx="2607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Father’s age at conception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01B0EDC-48DF-0240-A77B-D79D2AA331C0}"/>
              </a:ext>
            </a:extLst>
          </p:cNvPr>
          <p:cNvSpPr txBox="1"/>
          <p:nvPr/>
        </p:nvSpPr>
        <p:spPr>
          <a:xfrm>
            <a:off x="322896" y="880816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PCGC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(n=441)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8B849-8B1C-4A42-8155-C6405AC77463}"/>
              </a:ext>
            </a:extLst>
          </p:cNvPr>
          <p:cNvSpPr txBox="1"/>
          <p:nvPr/>
        </p:nvSpPr>
        <p:spPr>
          <a:xfrm>
            <a:off x="322896" y="2034064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SFARI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(n=1,627)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BFC13-B88B-5749-9A7E-CC2686D7F133}"/>
              </a:ext>
            </a:extLst>
          </p:cNvPr>
          <p:cNvSpPr txBox="1"/>
          <p:nvPr/>
        </p:nvSpPr>
        <p:spPr>
          <a:xfrm>
            <a:off x="322896" y="3119293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(n=1,323)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35A0539-EC7D-DB49-B919-1D6E5A95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66501"/>
              </p:ext>
            </p:extLst>
          </p:nvPr>
        </p:nvGraphicFramePr>
        <p:xfrm>
          <a:off x="6750051" y="1458079"/>
          <a:ext cx="2125029" cy="12482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1513444238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05570056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169457181"/>
                    </a:ext>
                  </a:extLst>
                </a:gridCol>
              </a:tblGrid>
              <a:tr h="23250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47992"/>
                  </a:ext>
                </a:extLst>
              </a:tr>
              <a:tr h="220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07133"/>
                  </a:ext>
                </a:extLst>
              </a:tr>
              <a:tr h="272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18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Non-CCC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59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1.4x10</a:t>
                      </a:r>
                      <a:r>
                        <a:rPr lang="en-US" sz="10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94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F67279F-3436-D84A-BE51-B9FDAF09FE70}"/>
              </a:ext>
            </a:extLst>
          </p:cNvPr>
          <p:cNvSpPr txBox="1"/>
          <p:nvPr/>
        </p:nvSpPr>
        <p:spPr>
          <a:xfrm>
            <a:off x="6890970" y="1173431"/>
            <a:ext cx="1789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Meta-analysis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952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6F3BB-5608-9D49-9664-066B6362EE0E}"/>
              </a:ext>
            </a:extLst>
          </p:cNvPr>
          <p:cNvSpPr txBox="1"/>
          <p:nvPr/>
        </p:nvSpPr>
        <p:spPr>
          <a:xfrm>
            <a:off x="296937" y="4223288"/>
            <a:ext cx="8583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Supplemental Figure 4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 No association between number of </a:t>
            </a:r>
            <a:r>
              <a:rPr lang="en-US" sz="1100" b="1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CCC indels and replication timing in embryonic stem cells.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Parental ages were binned into quintiles and (1=youngest, 5=oldest). Within each bin,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CCC indels falling in each of six replication time points (colors) was plotted. There was no increase in the fraction of 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de novo 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CCC indels in early-replicating regions (</a:t>
            </a:r>
            <a:r>
              <a:rPr lang="en-US" sz="1100" i="1" dirty="0">
                <a:latin typeface="Arial" charset="0"/>
                <a:ea typeface="Arial" charset="0"/>
                <a:cs typeface="Arial" charset="0"/>
              </a:rPr>
              <a:t>i.e.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, G1b, S1) with increasing paternal age.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D98E0BF-933A-764B-B6FE-F3F3D375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33" y="220514"/>
            <a:ext cx="6600317" cy="38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23071</TotalTime>
  <Words>590</Words>
  <Application>Microsoft Macintosh PowerPoint</Application>
  <PresentationFormat>On-screen Show (16:9)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Supplemental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Richter</dc:creator>
  <cp:lastModifiedBy>Felix Richter</cp:lastModifiedBy>
  <cp:revision>1130</cp:revision>
  <dcterms:created xsi:type="dcterms:W3CDTF">2018-10-26T15:29:52Z</dcterms:created>
  <dcterms:modified xsi:type="dcterms:W3CDTF">2019-03-18T20:59:36Z</dcterms:modified>
</cp:coreProperties>
</file>