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6" r:id="rId2"/>
    <p:sldId id="325" r:id="rId3"/>
    <p:sldId id="319" r:id="rId4"/>
    <p:sldId id="326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6"/>
    <p:restoredTop sz="94650"/>
  </p:normalViewPr>
  <p:slideViewPr>
    <p:cSldViewPr snapToGrid="0" snapToObjects="1">
      <p:cViewPr varScale="1">
        <p:scale>
          <a:sx n="165" d="100"/>
          <a:sy n="165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1125946-127D-464D-9662-C3A399AB15E3}" type="datetimeFigureOut">
              <a:rPr lang="en-US" smtClean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E89B50C-27F2-254C-9B87-7CF2FF265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790" y="3099503"/>
            <a:ext cx="8680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1. The fraction of </a:t>
            </a:r>
            <a:r>
              <a:rPr lang="en-US" sz="1100" b="1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variants (DNVs) phased with Illumina short-read or PacBio long-read sequencing through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The total number of SNVs and Indels phased in each cohort.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Histograms of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indels (left panel) or SNVs (right panel) phased with Illumina short-read (grey) or PacBio long-read (red) sequencing.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90" y="1089119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09DA4-D6A9-2E41-A659-F4F5C3E90754}"/>
              </a:ext>
            </a:extLst>
          </p:cNvPr>
          <p:cNvSpPr txBox="1"/>
          <p:nvPr/>
        </p:nvSpPr>
        <p:spPr>
          <a:xfrm>
            <a:off x="4447235" y="1089119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650F0B-037F-5247-AD13-47C8E0F8F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2648"/>
              </p:ext>
            </p:extLst>
          </p:nvPr>
        </p:nvGraphicFramePr>
        <p:xfrm>
          <a:off x="622731" y="1308921"/>
          <a:ext cx="3783331" cy="14006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181612929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86183424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118580251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554817415"/>
                    </a:ext>
                  </a:extLst>
                </a:gridCol>
              </a:tblGrid>
              <a:tr h="3369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3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PacBio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(N=10)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Illumina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(N=305)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936F-6BC6-CC40-ABE3-B2A851E8379B}"/>
              </a:ext>
            </a:extLst>
          </p:cNvPr>
          <p:cNvGrpSpPr>
            <a:grpSpLocks noChangeAspect="1"/>
          </p:cNvGrpSpPr>
          <p:nvPr/>
        </p:nvGrpSpPr>
        <p:grpSpPr>
          <a:xfrm>
            <a:off x="4563615" y="1308921"/>
            <a:ext cx="4247854" cy="1679073"/>
            <a:chOff x="758736" y="2066443"/>
            <a:chExt cx="4712317" cy="1862663"/>
          </a:xfrm>
        </p:grpSpPr>
        <p:pic>
          <p:nvPicPr>
            <p:cNvPr id="8" name="Picture 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D90F980-C7B1-3243-A583-F5ACE6507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4" r="22684" b="11785"/>
            <a:stretch/>
          </p:blipFill>
          <p:spPr>
            <a:xfrm>
              <a:off x="1022887" y="2066443"/>
              <a:ext cx="3277893" cy="159115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92EDAE-E592-E642-9E36-2EC0CA59B277}"/>
                </a:ext>
              </a:extLst>
            </p:cNvPr>
            <p:cNvSpPr txBox="1"/>
            <p:nvPr/>
          </p:nvSpPr>
          <p:spPr>
            <a:xfrm>
              <a:off x="1309609" y="3638891"/>
              <a:ext cx="2689110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Fraction of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de novo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variants phased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96A889-5067-1445-AB1F-A5EADE987F52}"/>
                </a:ext>
              </a:extLst>
            </p:cNvPr>
            <p:cNvGrpSpPr/>
            <p:nvPr/>
          </p:nvGrpSpPr>
          <p:grpSpPr>
            <a:xfrm>
              <a:off x="4168896" y="2515838"/>
              <a:ext cx="1302157" cy="684261"/>
              <a:chOff x="4258036" y="2411768"/>
              <a:chExt cx="1302157" cy="68426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1751F-1E7A-9945-AA13-C4661ACE7C01}"/>
                  </a:ext>
                </a:extLst>
              </p:cNvPr>
              <p:cNvSpPr txBox="1"/>
              <p:nvPr/>
            </p:nvSpPr>
            <p:spPr>
              <a:xfrm>
                <a:off x="4258036" y="2411768"/>
                <a:ext cx="674323" cy="290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Cohort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BCBE23-F9E0-7149-BC6E-7BF341FF5329}"/>
                  </a:ext>
                </a:extLst>
              </p:cNvPr>
              <p:cNvGrpSpPr/>
              <p:nvPr/>
            </p:nvGrpSpPr>
            <p:grpSpPr>
              <a:xfrm>
                <a:off x="4323337" y="2671659"/>
                <a:ext cx="1236856" cy="424370"/>
                <a:chOff x="4323337" y="2671659"/>
                <a:chExt cx="1236856" cy="424370"/>
              </a:xfrm>
            </p:grpSpPr>
            <p:pic>
              <p:nvPicPr>
                <p:cNvPr id="9" name="Picture 8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1C70C31C-1D47-C649-B1F2-4430FB8CA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824" t="40740" r="13817" b="35849"/>
                <a:stretch/>
              </p:blipFill>
              <p:spPr>
                <a:xfrm>
                  <a:off x="4323337" y="2742846"/>
                  <a:ext cx="203751" cy="300082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342D7E-6CB1-6140-AB0E-8C9E57048BE3}"/>
                    </a:ext>
                  </a:extLst>
                </p:cNvPr>
                <p:cNvSpPr txBox="1"/>
                <p:nvPr/>
              </p:nvSpPr>
              <p:spPr>
                <a:xfrm>
                  <a:off x="4432961" y="2671659"/>
                  <a:ext cx="11272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Illumina (N=305)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052B0E-16A1-B74A-87AF-D791DA8EF2BD}"/>
                    </a:ext>
                  </a:extLst>
                </p:cNvPr>
                <p:cNvSpPr txBox="1"/>
                <p:nvPr/>
              </p:nvSpPr>
              <p:spPr>
                <a:xfrm>
                  <a:off x="4435595" y="2849808"/>
                  <a:ext cx="101983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PacBio (N=10)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5530F7-B35A-2D48-AE32-DF87020EED0A}"/>
                </a:ext>
              </a:extLst>
            </p:cNvPr>
            <p:cNvSpPr txBox="1"/>
            <p:nvPr/>
          </p:nvSpPr>
          <p:spPr>
            <a:xfrm rot="16200000">
              <a:off x="500886" y="2725411"/>
              <a:ext cx="805915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Trios/bin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42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20B54-9C4F-E64A-8354-D996F02B78A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46" y="2311335"/>
            <a:ext cx="4115667" cy="1667013"/>
            <a:chOff x="123986" y="2170923"/>
            <a:chExt cx="4479292" cy="1814297"/>
          </a:xfrm>
        </p:grpSpPr>
        <p:pic>
          <p:nvPicPr>
            <p:cNvPr id="38" name="Picture 3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FB62228-B770-324A-9C7E-8E0A4088E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3" r="16616" b="12102"/>
            <a:stretch/>
          </p:blipFill>
          <p:spPr>
            <a:xfrm>
              <a:off x="123986" y="2170923"/>
              <a:ext cx="4479292" cy="1577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90796B-FFBB-624D-9C26-6ADEE84ADD81}"/>
                </a:ext>
              </a:extLst>
            </p:cNvPr>
            <p:cNvSpPr txBox="1"/>
            <p:nvPr/>
          </p:nvSpPr>
          <p:spPr>
            <a:xfrm>
              <a:off x="1318623" y="3683748"/>
              <a:ext cx="2760817" cy="30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Pearson’s correlation coefficient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A64200-572C-ED43-8565-4F6EC209DB98}"/>
              </a:ext>
            </a:extLst>
          </p:cNvPr>
          <p:cNvSpPr txBox="1"/>
          <p:nvPr/>
        </p:nvSpPr>
        <p:spPr>
          <a:xfrm>
            <a:off x="54243" y="3973632"/>
            <a:ext cx="7369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2. Correlation between parental age and indel classes across three phasing methods.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Scatter plots illustrating the correlation between age at conception and the number of CCC indels (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1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for HR, non-CCC, and all indel scatter plots).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Pearson’s correlation coefficient and 95% confidence intervals between maternal or paternal age at conception and three indel classes for three methods.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(c)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Fisher’s method meta-analysis of correlation p-values shows a significant correlation between paternal age and CCC indels. HR=homopolymer run, CCC=change in copy count (excluding HRs), non-CCC=indels not classified as HR or CCC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18805-C1A4-6940-97FB-B8F767F8A71A}"/>
              </a:ext>
            </a:extLst>
          </p:cNvPr>
          <p:cNvSpPr txBox="1"/>
          <p:nvPr/>
        </p:nvSpPr>
        <p:spPr>
          <a:xfrm>
            <a:off x="379527" y="218167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47B14-2B9B-BC43-8306-FC1B10FAA963}"/>
              </a:ext>
            </a:extLst>
          </p:cNvPr>
          <p:cNvSpPr txBox="1"/>
          <p:nvPr/>
        </p:nvSpPr>
        <p:spPr>
          <a:xfrm>
            <a:off x="374718" y="2223908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B532071-32A7-2A41-AB1C-32CF62D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1473"/>
              </p:ext>
            </p:extLst>
          </p:nvPr>
        </p:nvGraphicFramePr>
        <p:xfrm>
          <a:off x="4739117" y="2516205"/>
          <a:ext cx="2071053" cy="12482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1513444238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660717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</a:tblGrid>
              <a:tr h="23250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20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A100E81-45C8-C347-BA4F-1B4713AEE5AE}"/>
              </a:ext>
            </a:extLst>
          </p:cNvPr>
          <p:cNvSpPr txBox="1"/>
          <p:nvPr/>
        </p:nvSpPr>
        <p:spPr>
          <a:xfrm>
            <a:off x="4880036" y="2231557"/>
            <a:ext cx="178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Meta-analysis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2ED530-9488-174E-94DD-03CAC07ADA80}"/>
              </a:ext>
            </a:extLst>
          </p:cNvPr>
          <p:cNvSpPr txBox="1"/>
          <p:nvPr/>
        </p:nvSpPr>
        <p:spPr>
          <a:xfrm>
            <a:off x="4385448" y="2223908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66549A-FB15-8740-B32E-9DB869BC4E3F}"/>
              </a:ext>
            </a:extLst>
          </p:cNvPr>
          <p:cNvGrpSpPr/>
          <p:nvPr/>
        </p:nvGrpSpPr>
        <p:grpSpPr>
          <a:xfrm>
            <a:off x="1396712" y="104477"/>
            <a:ext cx="5114585" cy="2047911"/>
            <a:chOff x="1118051" y="171167"/>
            <a:chExt cx="5114585" cy="2047911"/>
          </a:xfrm>
        </p:grpSpPr>
        <p:pic>
          <p:nvPicPr>
            <p:cNvPr id="45" name="Picture 44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26AC3075-9821-DF49-92C2-A1D17B8A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3931"/>
            <a:stretch/>
          </p:blipFill>
          <p:spPr>
            <a:xfrm>
              <a:off x="1228052" y="171167"/>
              <a:ext cx="5004584" cy="201274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529A30-DA5A-EE44-86EB-8FB03C6FF64A}"/>
                </a:ext>
              </a:extLst>
            </p:cNvPr>
            <p:cNvSpPr txBox="1"/>
            <p:nvPr/>
          </p:nvSpPr>
          <p:spPr>
            <a:xfrm>
              <a:off x="2532964" y="1942079"/>
              <a:ext cx="2694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Parental age at conception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064FA0-2BB1-2549-BEAF-83FFE7AD512A}"/>
                </a:ext>
              </a:extLst>
            </p:cNvPr>
            <p:cNvSpPr txBox="1"/>
            <p:nvPr/>
          </p:nvSpPr>
          <p:spPr>
            <a:xfrm rot="16200000">
              <a:off x="588276" y="947071"/>
              <a:ext cx="1336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CCC indels/trio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40A3E-71FF-DE43-AFC4-9B89C3818296}"/>
              </a:ext>
            </a:extLst>
          </p:cNvPr>
          <p:cNvGrpSpPr/>
          <p:nvPr/>
        </p:nvGrpSpPr>
        <p:grpSpPr>
          <a:xfrm>
            <a:off x="514249" y="843176"/>
            <a:ext cx="811634" cy="532270"/>
            <a:chOff x="4211674" y="3554936"/>
            <a:chExt cx="811634" cy="532270"/>
          </a:xfrm>
        </p:grpSpPr>
        <p:pic>
          <p:nvPicPr>
            <p:cNvPr id="31" name="Picture 3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C92430D-BFF9-884F-84C6-39CD82E95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372" t="41512" r="7967" b="43489"/>
            <a:stretch/>
          </p:blipFill>
          <p:spPr>
            <a:xfrm>
              <a:off x="4211674" y="3867632"/>
              <a:ext cx="232071" cy="1929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DCBBA6-0F4F-194C-AB71-0B364A2D57E5}"/>
                </a:ext>
              </a:extLst>
            </p:cNvPr>
            <p:cNvSpPr txBox="1"/>
            <p:nvPr/>
          </p:nvSpPr>
          <p:spPr>
            <a:xfrm>
              <a:off x="4392827" y="3840986"/>
              <a:ext cx="6304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D31275-85BD-F24E-BA32-CB18ADB4492D}"/>
                </a:ext>
              </a:extLst>
            </p:cNvPr>
            <p:cNvSpPr txBox="1"/>
            <p:nvPr/>
          </p:nvSpPr>
          <p:spPr>
            <a:xfrm>
              <a:off x="4392827" y="3554936"/>
              <a:ext cx="63048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</p:txBody>
        </p:sp>
        <p:pic>
          <p:nvPicPr>
            <p:cNvPr id="34" name="Picture 3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57ECF24-1B07-7342-9863-326BC2179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372" t="57079" r="7967" b="25684"/>
            <a:stretch/>
          </p:blipFill>
          <p:spPr>
            <a:xfrm>
              <a:off x="4211676" y="3567192"/>
              <a:ext cx="232071" cy="22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6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24B91B-9A7A-304D-B95C-87830EF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</p:spTree>
    <p:extLst>
      <p:ext uri="{BB962C8B-B14F-4D97-AF65-F5344CB8AC3E}">
        <p14:creationId xmlns:p14="http://schemas.microsoft.com/office/powerpoint/2010/main" val="1458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308012" y="4229649"/>
            <a:ext cx="798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1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Replication of previous de novo SNV patterns with long-read phasing by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variants in major classes phased to each parent.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Correlations between de novo variants in each class and parental 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F7207-F723-F84B-9606-38256C9D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02" y="125177"/>
            <a:ext cx="7529776" cy="2258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D86E1-A5D7-5840-BACD-AA185513F02F}"/>
              </a:ext>
            </a:extLst>
          </p:cNvPr>
          <p:cNvSpPr txBox="1"/>
          <p:nvPr/>
        </p:nvSpPr>
        <p:spPr>
          <a:xfrm>
            <a:off x="379527" y="218167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245FE-51DC-114A-B3D9-AA6B504902FF}"/>
              </a:ext>
            </a:extLst>
          </p:cNvPr>
          <p:cNvSpPr txBox="1"/>
          <p:nvPr/>
        </p:nvSpPr>
        <p:spPr>
          <a:xfrm>
            <a:off x="374718" y="2223908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02559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82" y="4730789"/>
            <a:ext cx="765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2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Number of HR, non-CCC, or all indels per trio (y-axis) as a function of parental age (x-axis).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ACBE36-7F3F-F74A-A0DE-2A48AEDE2291}"/>
              </a:ext>
            </a:extLst>
          </p:cNvPr>
          <p:cNvGrpSpPr>
            <a:grpSpLocks noChangeAspect="1"/>
          </p:cNvGrpSpPr>
          <p:nvPr/>
        </p:nvGrpSpPr>
        <p:grpSpPr>
          <a:xfrm>
            <a:off x="718103" y="151101"/>
            <a:ext cx="5543213" cy="4373285"/>
            <a:chOff x="717778" y="176725"/>
            <a:chExt cx="5729517" cy="4520269"/>
          </a:xfrm>
        </p:grpSpPr>
        <p:pic>
          <p:nvPicPr>
            <p:cNvPr id="8" name="Picture 7" descr="A screenshot of a map&#13;&#10;&#13;&#10;Description automatically generated">
              <a:extLst>
                <a:ext uri="{FF2B5EF4-FFF2-40B4-BE49-F238E27FC236}">
                  <a16:creationId xmlns:a16="http://schemas.microsoft.com/office/drawing/2014/main" id="{276785FD-34E6-9745-9616-2C8D6D93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722" r="13485" b="10183"/>
            <a:stretch/>
          </p:blipFill>
          <p:spPr>
            <a:xfrm>
              <a:off x="1821051" y="3150255"/>
              <a:ext cx="4626244" cy="1260429"/>
            </a:xfrm>
            <a:prstGeom prst="rect">
              <a:avLst/>
            </a:prstGeom>
          </p:spPr>
        </p:pic>
        <p:pic>
          <p:nvPicPr>
            <p:cNvPr id="6" name="Picture 5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2A8AB5E-8F57-A449-AEB5-3D62180C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262" r="13485" b="10183"/>
            <a:stretch/>
          </p:blipFill>
          <p:spPr>
            <a:xfrm>
              <a:off x="1876526" y="1804382"/>
              <a:ext cx="4570769" cy="1272032"/>
            </a:xfrm>
            <a:prstGeom prst="rect">
              <a:avLst/>
            </a:prstGeom>
          </p:spPr>
        </p:pic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468BD372-CE9B-554E-A580-0302E2F4F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485" b="10364"/>
            <a:stretch/>
          </p:blipFill>
          <p:spPr>
            <a:xfrm>
              <a:off x="1876526" y="176725"/>
              <a:ext cx="4570769" cy="16392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B80437-D34A-434E-94B8-1986D8A41721}"/>
                </a:ext>
              </a:extLst>
            </p:cNvPr>
            <p:cNvSpPr txBox="1"/>
            <p:nvPr/>
          </p:nvSpPr>
          <p:spPr>
            <a:xfrm rot="16200000">
              <a:off x="1260010" y="2224857"/>
              <a:ext cx="123303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Indels per trio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8C5BB7-402E-C740-A9B2-803321599669}"/>
                </a:ext>
              </a:extLst>
            </p:cNvPr>
            <p:cNvSpPr txBox="1"/>
            <p:nvPr/>
          </p:nvSpPr>
          <p:spPr>
            <a:xfrm>
              <a:off x="2873619" y="4410685"/>
              <a:ext cx="2694888" cy="2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Parental age at conception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039987-7A3F-B84E-8088-4F09A62B3686}"/>
                </a:ext>
              </a:extLst>
            </p:cNvPr>
            <p:cNvSpPr txBox="1"/>
            <p:nvPr/>
          </p:nvSpPr>
          <p:spPr>
            <a:xfrm>
              <a:off x="910718" y="899634"/>
              <a:ext cx="5685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677018-B202-ED4A-B985-565A8A9DBFCC}"/>
                </a:ext>
              </a:extLst>
            </p:cNvPr>
            <p:cNvSpPr txBox="1"/>
            <p:nvPr/>
          </p:nvSpPr>
          <p:spPr>
            <a:xfrm>
              <a:off x="717778" y="2219793"/>
              <a:ext cx="954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Non-CCC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41BA10-F8E2-954A-885B-FAD53025CFD3}"/>
                </a:ext>
              </a:extLst>
            </p:cNvPr>
            <p:cNvSpPr txBox="1"/>
            <p:nvPr/>
          </p:nvSpPr>
          <p:spPr>
            <a:xfrm>
              <a:off x="957213" y="3475291"/>
              <a:ext cx="4755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BF46FC-3E1B-CA4B-97B0-194DCBA8CAEB}"/>
              </a:ext>
            </a:extLst>
          </p:cNvPr>
          <p:cNvGrpSpPr/>
          <p:nvPr/>
        </p:nvGrpSpPr>
        <p:grpSpPr>
          <a:xfrm>
            <a:off x="6781201" y="1874846"/>
            <a:ext cx="811634" cy="532270"/>
            <a:chOff x="4211674" y="3554936"/>
            <a:chExt cx="811634" cy="532270"/>
          </a:xfrm>
        </p:grpSpPr>
        <p:pic>
          <p:nvPicPr>
            <p:cNvPr id="18" name="Picture 1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3D1A6546-20A5-9A49-A561-4906C871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41512" r="7967" b="43489"/>
            <a:stretch/>
          </p:blipFill>
          <p:spPr>
            <a:xfrm>
              <a:off x="4211674" y="3867632"/>
              <a:ext cx="232071" cy="1929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54E758-ED38-3546-944F-BA816BE42937}"/>
                </a:ext>
              </a:extLst>
            </p:cNvPr>
            <p:cNvSpPr txBox="1"/>
            <p:nvPr/>
          </p:nvSpPr>
          <p:spPr>
            <a:xfrm>
              <a:off x="4392827" y="3840986"/>
              <a:ext cx="63048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142EF-8642-594F-AAC4-E92155513037}"/>
                </a:ext>
              </a:extLst>
            </p:cNvPr>
            <p:cNvSpPr txBox="1"/>
            <p:nvPr/>
          </p:nvSpPr>
          <p:spPr>
            <a:xfrm>
              <a:off x="4392827" y="3554936"/>
              <a:ext cx="63048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</p:txBody>
        </p:sp>
        <p:pic>
          <p:nvPicPr>
            <p:cNvPr id="21" name="Picture 2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8A07AA58-4559-3A4F-BEFF-F6D703A2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57079" r="7967" b="25684"/>
            <a:stretch/>
          </p:blipFill>
          <p:spPr>
            <a:xfrm>
              <a:off x="4211676" y="3567192"/>
              <a:ext cx="232071" cy="22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5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21628</TotalTime>
  <Words>392</Words>
  <Application>Microsoft Macintosh PowerPoint</Application>
  <PresentationFormat>On-screen Show (16:9)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Supplemental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Richter</dc:creator>
  <cp:lastModifiedBy>Felix Richter</cp:lastModifiedBy>
  <cp:revision>1056</cp:revision>
  <dcterms:created xsi:type="dcterms:W3CDTF">2018-10-26T15:29:52Z</dcterms:created>
  <dcterms:modified xsi:type="dcterms:W3CDTF">2019-01-24T21:17:16Z</dcterms:modified>
</cp:coreProperties>
</file>