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sldIdLst>
    <p:sldId id="256" r:id="rId2"/>
    <p:sldId id="257" r:id="rId3"/>
    <p:sldId id="259" r:id="rId4"/>
    <p:sldId id="258" r:id="rId5"/>
    <p:sldId id="260" r:id="rId6"/>
    <p:sldId id="262" r:id="rId7"/>
    <p:sldId id="263" r:id="rId8"/>
    <p:sldId id="264" r:id="rId9"/>
    <p:sldId id="265" r:id="rId10"/>
    <p:sldId id="269" r:id="rId11"/>
    <p:sldId id="266"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9"/>
    <p:restoredTop sz="94656"/>
  </p:normalViewPr>
  <p:slideViewPr>
    <p:cSldViewPr snapToGrid="0">
      <p:cViewPr varScale="1">
        <p:scale>
          <a:sx n="75" d="100"/>
          <a:sy n="75" d="100"/>
        </p:scale>
        <p:origin x="192"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87B71-CA4C-46C2-B433-7ACEC6BED8A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77AE592-405B-46CE-B999-609462B6F7A8}">
      <dgm:prSet/>
      <dgm:spPr/>
      <dgm:t>
        <a:bodyPr/>
        <a:lstStyle/>
        <a:p>
          <a:r>
            <a:rPr lang="en-US" b="1" baseline="0"/>
            <a:t>Rockbuster Stealth LLC has long dominated the rental business with physical stores around the globe.</a:t>
          </a:r>
          <a:endParaRPr lang="en-US"/>
        </a:p>
      </dgm:t>
    </dgm:pt>
    <dgm:pt modelId="{E5429EEF-48F5-4D2E-A8B4-777E75181E7C}" type="parTrans" cxnId="{7009734C-B214-4FDB-82C3-D0982BD30B6F}">
      <dgm:prSet/>
      <dgm:spPr/>
      <dgm:t>
        <a:bodyPr/>
        <a:lstStyle/>
        <a:p>
          <a:endParaRPr lang="en-US"/>
        </a:p>
      </dgm:t>
    </dgm:pt>
    <dgm:pt modelId="{375DB82D-7933-4A45-B76B-A33765AA96B6}" type="sibTrans" cxnId="{7009734C-B214-4FDB-82C3-D0982BD30B6F}">
      <dgm:prSet/>
      <dgm:spPr/>
      <dgm:t>
        <a:bodyPr/>
        <a:lstStyle/>
        <a:p>
          <a:endParaRPr lang="en-US"/>
        </a:p>
      </dgm:t>
    </dgm:pt>
    <dgm:pt modelId="{E7DC0EF9-F132-4FE9-B60D-E01E506CCB5A}">
      <dgm:prSet/>
      <dgm:spPr/>
      <dgm:t>
        <a:bodyPr/>
        <a:lstStyle/>
        <a:p>
          <a:r>
            <a:rPr lang="en-US" b="1" baseline="0"/>
            <a:t>In response to the uptick in streaming services, the Rockbuster Stealth management team is trying to leverage their current potential by launching an online streaming platform.</a:t>
          </a:r>
          <a:endParaRPr lang="en-US"/>
        </a:p>
      </dgm:t>
    </dgm:pt>
    <dgm:pt modelId="{CC53BF31-8F39-4B0E-BC45-147D20424950}" type="parTrans" cxnId="{76A5853F-2669-44BF-AF78-C4D298DE0C0E}">
      <dgm:prSet/>
      <dgm:spPr/>
      <dgm:t>
        <a:bodyPr/>
        <a:lstStyle/>
        <a:p>
          <a:endParaRPr lang="en-US"/>
        </a:p>
      </dgm:t>
    </dgm:pt>
    <dgm:pt modelId="{90825F65-4C65-4EA1-9A7B-6A9AA2E1EC09}" type="sibTrans" cxnId="{76A5853F-2669-44BF-AF78-C4D298DE0C0E}">
      <dgm:prSet/>
      <dgm:spPr/>
      <dgm:t>
        <a:bodyPr/>
        <a:lstStyle/>
        <a:p>
          <a:endParaRPr lang="en-US"/>
        </a:p>
      </dgm:t>
    </dgm:pt>
    <dgm:pt modelId="{230669A2-704A-284F-8AB1-5D24B0930617}" type="pres">
      <dgm:prSet presAssocID="{38387B71-CA4C-46C2-B433-7ACEC6BED8A5}" presName="hierChild1" presStyleCnt="0">
        <dgm:presLayoutVars>
          <dgm:chPref val="1"/>
          <dgm:dir/>
          <dgm:animOne val="branch"/>
          <dgm:animLvl val="lvl"/>
          <dgm:resizeHandles/>
        </dgm:presLayoutVars>
      </dgm:prSet>
      <dgm:spPr/>
    </dgm:pt>
    <dgm:pt modelId="{39B746B8-05F4-6142-B997-10F3685F3EDB}" type="pres">
      <dgm:prSet presAssocID="{C77AE592-405B-46CE-B999-609462B6F7A8}" presName="hierRoot1" presStyleCnt="0"/>
      <dgm:spPr/>
    </dgm:pt>
    <dgm:pt modelId="{E25DD99C-3E47-7944-B4A6-EB4B9DEABD5E}" type="pres">
      <dgm:prSet presAssocID="{C77AE592-405B-46CE-B999-609462B6F7A8}" presName="composite" presStyleCnt="0"/>
      <dgm:spPr/>
    </dgm:pt>
    <dgm:pt modelId="{C7FBBF7B-7B69-E143-8E43-E06CCC7C1B91}" type="pres">
      <dgm:prSet presAssocID="{C77AE592-405B-46CE-B999-609462B6F7A8}" presName="background" presStyleLbl="node0" presStyleIdx="0" presStyleCnt="2"/>
      <dgm:spPr/>
    </dgm:pt>
    <dgm:pt modelId="{2FA02480-3D2F-D349-B76B-9C74181DE00C}" type="pres">
      <dgm:prSet presAssocID="{C77AE592-405B-46CE-B999-609462B6F7A8}" presName="text" presStyleLbl="fgAcc0" presStyleIdx="0" presStyleCnt="2">
        <dgm:presLayoutVars>
          <dgm:chPref val="3"/>
        </dgm:presLayoutVars>
      </dgm:prSet>
      <dgm:spPr/>
    </dgm:pt>
    <dgm:pt modelId="{2E83890D-54F3-A746-B25C-E104565A7AEB}" type="pres">
      <dgm:prSet presAssocID="{C77AE592-405B-46CE-B999-609462B6F7A8}" presName="hierChild2" presStyleCnt="0"/>
      <dgm:spPr/>
    </dgm:pt>
    <dgm:pt modelId="{ECE0A130-891A-C846-824F-BB3D18D68BDD}" type="pres">
      <dgm:prSet presAssocID="{E7DC0EF9-F132-4FE9-B60D-E01E506CCB5A}" presName="hierRoot1" presStyleCnt="0"/>
      <dgm:spPr/>
    </dgm:pt>
    <dgm:pt modelId="{E956105D-E7D6-DC45-A99D-B5B7F254F6EF}" type="pres">
      <dgm:prSet presAssocID="{E7DC0EF9-F132-4FE9-B60D-E01E506CCB5A}" presName="composite" presStyleCnt="0"/>
      <dgm:spPr/>
    </dgm:pt>
    <dgm:pt modelId="{32FFC459-8292-1C4C-B32B-E08AEEC363F6}" type="pres">
      <dgm:prSet presAssocID="{E7DC0EF9-F132-4FE9-B60D-E01E506CCB5A}" presName="background" presStyleLbl="node0" presStyleIdx="1" presStyleCnt="2"/>
      <dgm:spPr/>
    </dgm:pt>
    <dgm:pt modelId="{BFF97EE4-C8BF-BF48-97A4-1FFA08C242A3}" type="pres">
      <dgm:prSet presAssocID="{E7DC0EF9-F132-4FE9-B60D-E01E506CCB5A}" presName="text" presStyleLbl="fgAcc0" presStyleIdx="1" presStyleCnt="2">
        <dgm:presLayoutVars>
          <dgm:chPref val="3"/>
        </dgm:presLayoutVars>
      </dgm:prSet>
      <dgm:spPr/>
    </dgm:pt>
    <dgm:pt modelId="{907C457A-1EA0-5049-9BE7-940B8964BAFA}" type="pres">
      <dgm:prSet presAssocID="{E7DC0EF9-F132-4FE9-B60D-E01E506CCB5A}" presName="hierChild2" presStyleCnt="0"/>
      <dgm:spPr/>
    </dgm:pt>
  </dgm:ptLst>
  <dgm:cxnLst>
    <dgm:cxn modelId="{76A5853F-2669-44BF-AF78-C4D298DE0C0E}" srcId="{38387B71-CA4C-46C2-B433-7ACEC6BED8A5}" destId="{E7DC0EF9-F132-4FE9-B60D-E01E506CCB5A}" srcOrd="1" destOrd="0" parTransId="{CC53BF31-8F39-4B0E-BC45-147D20424950}" sibTransId="{90825F65-4C65-4EA1-9A7B-6A9AA2E1EC09}"/>
    <dgm:cxn modelId="{7009734C-B214-4FDB-82C3-D0982BD30B6F}" srcId="{38387B71-CA4C-46C2-B433-7ACEC6BED8A5}" destId="{C77AE592-405B-46CE-B999-609462B6F7A8}" srcOrd="0" destOrd="0" parTransId="{E5429EEF-48F5-4D2E-A8B4-777E75181E7C}" sibTransId="{375DB82D-7933-4A45-B76B-A33765AA96B6}"/>
    <dgm:cxn modelId="{46EC0055-9A12-1F44-B544-8FC99EDA6C26}" type="presOf" srcId="{E7DC0EF9-F132-4FE9-B60D-E01E506CCB5A}" destId="{BFF97EE4-C8BF-BF48-97A4-1FFA08C242A3}" srcOrd="0" destOrd="0" presId="urn:microsoft.com/office/officeart/2005/8/layout/hierarchy1"/>
    <dgm:cxn modelId="{BC012E84-E364-284E-B97E-9E6D8F2453AB}" type="presOf" srcId="{C77AE592-405B-46CE-B999-609462B6F7A8}" destId="{2FA02480-3D2F-D349-B76B-9C74181DE00C}" srcOrd="0" destOrd="0" presId="urn:microsoft.com/office/officeart/2005/8/layout/hierarchy1"/>
    <dgm:cxn modelId="{8EB4B7E2-DE16-9842-AA1C-00C66FFB0973}" type="presOf" srcId="{38387B71-CA4C-46C2-B433-7ACEC6BED8A5}" destId="{230669A2-704A-284F-8AB1-5D24B0930617}" srcOrd="0" destOrd="0" presId="urn:microsoft.com/office/officeart/2005/8/layout/hierarchy1"/>
    <dgm:cxn modelId="{E3280E9F-3B34-DD49-99EB-7717F883548A}" type="presParOf" srcId="{230669A2-704A-284F-8AB1-5D24B0930617}" destId="{39B746B8-05F4-6142-B997-10F3685F3EDB}" srcOrd="0" destOrd="0" presId="urn:microsoft.com/office/officeart/2005/8/layout/hierarchy1"/>
    <dgm:cxn modelId="{48BE12F3-C3D9-F34F-8673-013677432B83}" type="presParOf" srcId="{39B746B8-05F4-6142-B997-10F3685F3EDB}" destId="{E25DD99C-3E47-7944-B4A6-EB4B9DEABD5E}" srcOrd="0" destOrd="0" presId="urn:microsoft.com/office/officeart/2005/8/layout/hierarchy1"/>
    <dgm:cxn modelId="{5C54C8F3-68DF-6E4F-8C83-4362FED3A14C}" type="presParOf" srcId="{E25DD99C-3E47-7944-B4A6-EB4B9DEABD5E}" destId="{C7FBBF7B-7B69-E143-8E43-E06CCC7C1B91}" srcOrd="0" destOrd="0" presId="urn:microsoft.com/office/officeart/2005/8/layout/hierarchy1"/>
    <dgm:cxn modelId="{591769AB-6EC1-7E45-9749-8A44747A2B88}" type="presParOf" srcId="{E25DD99C-3E47-7944-B4A6-EB4B9DEABD5E}" destId="{2FA02480-3D2F-D349-B76B-9C74181DE00C}" srcOrd="1" destOrd="0" presId="urn:microsoft.com/office/officeart/2005/8/layout/hierarchy1"/>
    <dgm:cxn modelId="{B9C65963-66E4-6640-8414-6B5CF249F547}" type="presParOf" srcId="{39B746B8-05F4-6142-B997-10F3685F3EDB}" destId="{2E83890D-54F3-A746-B25C-E104565A7AEB}" srcOrd="1" destOrd="0" presId="urn:microsoft.com/office/officeart/2005/8/layout/hierarchy1"/>
    <dgm:cxn modelId="{07DBB6C7-5C95-AF4C-84AB-5581B178CC17}" type="presParOf" srcId="{230669A2-704A-284F-8AB1-5D24B0930617}" destId="{ECE0A130-891A-C846-824F-BB3D18D68BDD}" srcOrd="1" destOrd="0" presId="urn:microsoft.com/office/officeart/2005/8/layout/hierarchy1"/>
    <dgm:cxn modelId="{561DC692-FF7D-ED4E-94F9-8FB1585F5098}" type="presParOf" srcId="{ECE0A130-891A-C846-824F-BB3D18D68BDD}" destId="{E956105D-E7D6-DC45-A99D-B5B7F254F6EF}" srcOrd="0" destOrd="0" presId="urn:microsoft.com/office/officeart/2005/8/layout/hierarchy1"/>
    <dgm:cxn modelId="{05158681-771A-A141-85EF-FEEA21B614A1}" type="presParOf" srcId="{E956105D-E7D6-DC45-A99D-B5B7F254F6EF}" destId="{32FFC459-8292-1C4C-B32B-E08AEEC363F6}" srcOrd="0" destOrd="0" presId="urn:microsoft.com/office/officeart/2005/8/layout/hierarchy1"/>
    <dgm:cxn modelId="{7456547F-5D89-E042-BC8D-5957613ED484}" type="presParOf" srcId="{E956105D-E7D6-DC45-A99D-B5B7F254F6EF}" destId="{BFF97EE4-C8BF-BF48-97A4-1FFA08C242A3}" srcOrd="1" destOrd="0" presId="urn:microsoft.com/office/officeart/2005/8/layout/hierarchy1"/>
    <dgm:cxn modelId="{D53CD1DB-B939-DA42-86A4-6F3AC81046AE}" type="presParOf" srcId="{ECE0A130-891A-C846-824F-BB3D18D68BDD}" destId="{907C457A-1EA0-5049-9BE7-940B8964BAF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4D0F9D-432B-4D0C-BCCF-01D269F601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F7A59C0-FD6B-4263-8706-377435720495}">
      <dgm:prSet/>
      <dgm:spPr/>
      <dgm:t>
        <a:bodyPr/>
        <a:lstStyle/>
        <a:p>
          <a:pPr>
            <a:lnSpc>
              <a:spcPct val="100000"/>
            </a:lnSpc>
          </a:pPr>
          <a:r>
            <a:rPr lang="en-US"/>
            <a:t>Which films contributed to the revenue the most, and the least.</a:t>
          </a:r>
        </a:p>
      </dgm:t>
    </dgm:pt>
    <dgm:pt modelId="{030844C5-2CFF-48BE-B665-9F07E287EBCE}" type="parTrans" cxnId="{FDF56F73-D34D-4A96-A2D3-96AE30FE20A0}">
      <dgm:prSet/>
      <dgm:spPr/>
      <dgm:t>
        <a:bodyPr/>
        <a:lstStyle/>
        <a:p>
          <a:endParaRPr lang="en-US"/>
        </a:p>
      </dgm:t>
    </dgm:pt>
    <dgm:pt modelId="{DF570A92-20D2-4C38-8B83-4ECB9919C02F}" type="sibTrans" cxnId="{FDF56F73-D34D-4A96-A2D3-96AE30FE20A0}">
      <dgm:prSet/>
      <dgm:spPr/>
      <dgm:t>
        <a:bodyPr/>
        <a:lstStyle/>
        <a:p>
          <a:endParaRPr lang="en-US"/>
        </a:p>
      </dgm:t>
    </dgm:pt>
    <dgm:pt modelId="{A7B903C9-FB70-45C6-8B03-E2D27EF1CFB4}">
      <dgm:prSet/>
      <dgm:spPr/>
      <dgm:t>
        <a:bodyPr/>
        <a:lstStyle/>
        <a:p>
          <a:pPr>
            <a:lnSpc>
              <a:spcPct val="100000"/>
            </a:lnSpc>
          </a:pPr>
          <a:r>
            <a:rPr lang="en-US"/>
            <a:t>What is the average rental duration for our films?</a:t>
          </a:r>
        </a:p>
      </dgm:t>
    </dgm:pt>
    <dgm:pt modelId="{18E38012-8F98-4CF3-8D64-7A442D4C13DD}" type="parTrans" cxnId="{3664C09E-F4EA-48A6-BA44-BD9DAE017559}">
      <dgm:prSet/>
      <dgm:spPr/>
      <dgm:t>
        <a:bodyPr/>
        <a:lstStyle/>
        <a:p>
          <a:endParaRPr lang="en-US"/>
        </a:p>
      </dgm:t>
    </dgm:pt>
    <dgm:pt modelId="{F4DEB0E1-83B6-466D-83A8-00783571EA46}" type="sibTrans" cxnId="{3664C09E-F4EA-48A6-BA44-BD9DAE017559}">
      <dgm:prSet/>
      <dgm:spPr/>
      <dgm:t>
        <a:bodyPr/>
        <a:lstStyle/>
        <a:p>
          <a:endParaRPr lang="en-US"/>
        </a:p>
      </dgm:t>
    </dgm:pt>
    <dgm:pt modelId="{657F56EB-E994-4FDD-AB00-D420EF117F9E}">
      <dgm:prSet/>
      <dgm:spPr/>
      <dgm:t>
        <a:bodyPr/>
        <a:lstStyle/>
        <a:p>
          <a:pPr>
            <a:lnSpc>
              <a:spcPct val="100000"/>
            </a:lnSpc>
          </a:pPr>
          <a:r>
            <a:rPr lang="en-US"/>
            <a:t>Which countries contain the highest concentration of our customers?</a:t>
          </a:r>
        </a:p>
      </dgm:t>
    </dgm:pt>
    <dgm:pt modelId="{DE21A9C1-AC9C-40A9-B814-572D7386994B}" type="parTrans" cxnId="{2442DCD0-B469-4C99-8004-7B26C53EF48C}">
      <dgm:prSet/>
      <dgm:spPr/>
      <dgm:t>
        <a:bodyPr/>
        <a:lstStyle/>
        <a:p>
          <a:endParaRPr lang="en-US"/>
        </a:p>
      </dgm:t>
    </dgm:pt>
    <dgm:pt modelId="{B6DE42F2-6F84-4B9C-9E59-DCE4CEC2E5C6}" type="sibTrans" cxnId="{2442DCD0-B469-4C99-8004-7B26C53EF48C}">
      <dgm:prSet/>
      <dgm:spPr/>
      <dgm:t>
        <a:bodyPr/>
        <a:lstStyle/>
        <a:p>
          <a:endParaRPr lang="en-US"/>
        </a:p>
      </dgm:t>
    </dgm:pt>
    <dgm:pt modelId="{B94E052C-9CD1-4FB0-A3CB-CFCEC50E1A04}">
      <dgm:prSet/>
      <dgm:spPr/>
      <dgm:t>
        <a:bodyPr/>
        <a:lstStyle/>
        <a:p>
          <a:pPr>
            <a:lnSpc>
              <a:spcPct val="100000"/>
            </a:lnSpc>
          </a:pPr>
          <a:r>
            <a:rPr lang="en-US"/>
            <a:t>Where are our high-value customers located?</a:t>
          </a:r>
        </a:p>
      </dgm:t>
    </dgm:pt>
    <dgm:pt modelId="{932773CD-3FB4-4203-8D9A-22728D712850}" type="parTrans" cxnId="{4FDC9814-FBB8-4ABA-90A8-2827304C4774}">
      <dgm:prSet/>
      <dgm:spPr/>
      <dgm:t>
        <a:bodyPr/>
        <a:lstStyle/>
        <a:p>
          <a:endParaRPr lang="en-US"/>
        </a:p>
      </dgm:t>
    </dgm:pt>
    <dgm:pt modelId="{9B0DBE0A-0AF3-421D-B77E-0886C91040B0}" type="sibTrans" cxnId="{4FDC9814-FBB8-4ABA-90A8-2827304C4774}">
      <dgm:prSet/>
      <dgm:spPr/>
      <dgm:t>
        <a:bodyPr/>
        <a:lstStyle/>
        <a:p>
          <a:endParaRPr lang="en-US"/>
        </a:p>
      </dgm:t>
    </dgm:pt>
    <dgm:pt modelId="{CE0677D3-D3BF-4D33-9FDC-D343CEE8DC2B}">
      <dgm:prSet/>
      <dgm:spPr/>
      <dgm:t>
        <a:bodyPr/>
        <a:lstStyle/>
        <a:p>
          <a:pPr>
            <a:lnSpc>
              <a:spcPct val="100000"/>
            </a:lnSpc>
          </a:pPr>
          <a:r>
            <a:rPr lang="en-US"/>
            <a:t>Do sales vary between geographic regions?</a:t>
          </a:r>
        </a:p>
      </dgm:t>
    </dgm:pt>
    <dgm:pt modelId="{76AE24F0-D0B3-4918-9548-28BEB1A14D3C}" type="parTrans" cxnId="{7C61EDE7-1B01-40F3-BC48-C14CE6C3B8F8}">
      <dgm:prSet/>
      <dgm:spPr/>
      <dgm:t>
        <a:bodyPr/>
        <a:lstStyle/>
        <a:p>
          <a:endParaRPr lang="en-US"/>
        </a:p>
      </dgm:t>
    </dgm:pt>
    <dgm:pt modelId="{743DAF1B-B57B-456D-BBF5-35A82DADA6E5}" type="sibTrans" cxnId="{7C61EDE7-1B01-40F3-BC48-C14CE6C3B8F8}">
      <dgm:prSet/>
      <dgm:spPr/>
      <dgm:t>
        <a:bodyPr/>
        <a:lstStyle/>
        <a:p>
          <a:endParaRPr lang="en-US"/>
        </a:p>
      </dgm:t>
    </dgm:pt>
    <dgm:pt modelId="{7E77C79C-90CD-46C8-90A5-0ACF5E89E90C}" type="pres">
      <dgm:prSet presAssocID="{034D0F9D-432B-4D0C-BCCF-01D269F601E3}" presName="root" presStyleCnt="0">
        <dgm:presLayoutVars>
          <dgm:dir/>
          <dgm:resizeHandles val="exact"/>
        </dgm:presLayoutVars>
      </dgm:prSet>
      <dgm:spPr/>
    </dgm:pt>
    <dgm:pt modelId="{D9E548C8-8506-4AF1-8F4B-21447F77436D}" type="pres">
      <dgm:prSet presAssocID="{9F7A59C0-FD6B-4263-8706-377435720495}" presName="compNode" presStyleCnt="0"/>
      <dgm:spPr/>
    </dgm:pt>
    <dgm:pt modelId="{484FC94E-27C1-4A24-A372-5F769C41F0F2}" type="pres">
      <dgm:prSet presAssocID="{9F7A59C0-FD6B-4263-8706-3774357204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4A154265-4B45-4ECF-B21C-26D4C1558A6D}" type="pres">
      <dgm:prSet presAssocID="{9F7A59C0-FD6B-4263-8706-377435720495}" presName="spaceRect" presStyleCnt="0"/>
      <dgm:spPr/>
    </dgm:pt>
    <dgm:pt modelId="{906B1DF8-A100-4DA2-B0B0-EA6BB76B6774}" type="pres">
      <dgm:prSet presAssocID="{9F7A59C0-FD6B-4263-8706-377435720495}" presName="textRect" presStyleLbl="revTx" presStyleIdx="0" presStyleCnt="5">
        <dgm:presLayoutVars>
          <dgm:chMax val="1"/>
          <dgm:chPref val="1"/>
        </dgm:presLayoutVars>
      </dgm:prSet>
      <dgm:spPr/>
    </dgm:pt>
    <dgm:pt modelId="{5BAFC6A6-B80C-4254-B7CE-3B03D9090191}" type="pres">
      <dgm:prSet presAssocID="{DF570A92-20D2-4C38-8B83-4ECB9919C02F}" presName="sibTrans" presStyleCnt="0"/>
      <dgm:spPr/>
    </dgm:pt>
    <dgm:pt modelId="{7FCB9AEA-536F-47FA-8744-72ADD1EF7331}" type="pres">
      <dgm:prSet presAssocID="{A7B903C9-FB70-45C6-8B03-E2D27EF1CFB4}" presName="compNode" presStyleCnt="0"/>
      <dgm:spPr/>
    </dgm:pt>
    <dgm:pt modelId="{6A55F391-27D4-4CA3-B8D8-1DA66495920B}" type="pres">
      <dgm:prSet presAssocID="{A7B903C9-FB70-45C6-8B03-E2D27EF1CF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9D5436C4-CEFC-4FDB-AD81-A86AEEDE2669}" type="pres">
      <dgm:prSet presAssocID="{A7B903C9-FB70-45C6-8B03-E2D27EF1CFB4}" presName="spaceRect" presStyleCnt="0"/>
      <dgm:spPr/>
    </dgm:pt>
    <dgm:pt modelId="{8A90B12C-A60B-4EF9-81B3-27D6BBF746FB}" type="pres">
      <dgm:prSet presAssocID="{A7B903C9-FB70-45C6-8B03-E2D27EF1CFB4}" presName="textRect" presStyleLbl="revTx" presStyleIdx="1" presStyleCnt="5">
        <dgm:presLayoutVars>
          <dgm:chMax val="1"/>
          <dgm:chPref val="1"/>
        </dgm:presLayoutVars>
      </dgm:prSet>
      <dgm:spPr/>
    </dgm:pt>
    <dgm:pt modelId="{AC923C0C-EBA1-40DF-AE30-5852777DFF77}" type="pres">
      <dgm:prSet presAssocID="{F4DEB0E1-83B6-466D-83A8-00783571EA46}" presName="sibTrans" presStyleCnt="0"/>
      <dgm:spPr/>
    </dgm:pt>
    <dgm:pt modelId="{CF68B9B1-0EE3-4AE1-AC42-00C5773A1555}" type="pres">
      <dgm:prSet presAssocID="{657F56EB-E994-4FDD-AB00-D420EF117F9E}" presName="compNode" presStyleCnt="0"/>
      <dgm:spPr/>
    </dgm:pt>
    <dgm:pt modelId="{5F24CA04-B139-48D1-A55A-0103E6ECCE21}" type="pres">
      <dgm:prSet presAssocID="{657F56EB-E994-4FDD-AB00-D420EF117F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18515B90-4257-479E-BC2C-3ECBA152BE1E}" type="pres">
      <dgm:prSet presAssocID="{657F56EB-E994-4FDD-AB00-D420EF117F9E}" presName="spaceRect" presStyleCnt="0"/>
      <dgm:spPr/>
    </dgm:pt>
    <dgm:pt modelId="{D155BCE7-C05E-43B4-A5FC-204DCDA51C8A}" type="pres">
      <dgm:prSet presAssocID="{657F56EB-E994-4FDD-AB00-D420EF117F9E}" presName="textRect" presStyleLbl="revTx" presStyleIdx="2" presStyleCnt="5">
        <dgm:presLayoutVars>
          <dgm:chMax val="1"/>
          <dgm:chPref val="1"/>
        </dgm:presLayoutVars>
      </dgm:prSet>
      <dgm:spPr/>
    </dgm:pt>
    <dgm:pt modelId="{33E98298-B4A7-4E07-9621-05B6B192701A}" type="pres">
      <dgm:prSet presAssocID="{B6DE42F2-6F84-4B9C-9E59-DCE4CEC2E5C6}" presName="sibTrans" presStyleCnt="0"/>
      <dgm:spPr/>
    </dgm:pt>
    <dgm:pt modelId="{559DAC1C-28C3-4431-A644-BB4CE6C03D3D}" type="pres">
      <dgm:prSet presAssocID="{B94E052C-9CD1-4FB0-A3CB-CFCEC50E1A04}" presName="compNode" presStyleCnt="0"/>
      <dgm:spPr/>
    </dgm:pt>
    <dgm:pt modelId="{ECA2CC9F-3BF7-4C4F-8203-8FE8B1022803}" type="pres">
      <dgm:prSet presAssocID="{B94E052C-9CD1-4FB0-A3CB-CFCEC50E1A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693CFADB-B743-4383-94D5-732EB440B260}" type="pres">
      <dgm:prSet presAssocID="{B94E052C-9CD1-4FB0-A3CB-CFCEC50E1A04}" presName="spaceRect" presStyleCnt="0"/>
      <dgm:spPr/>
    </dgm:pt>
    <dgm:pt modelId="{85946C17-D988-46C9-82D2-3EBA59941181}" type="pres">
      <dgm:prSet presAssocID="{B94E052C-9CD1-4FB0-A3CB-CFCEC50E1A04}" presName="textRect" presStyleLbl="revTx" presStyleIdx="3" presStyleCnt="5">
        <dgm:presLayoutVars>
          <dgm:chMax val="1"/>
          <dgm:chPref val="1"/>
        </dgm:presLayoutVars>
      </dgm:prSet>
      <dgm:spPr/>
    </dgm:pt>
    <dgm:pt modelId="{E6DE4145-76A1-48FC-A1F3-4CF24A163213}" type="pres">
      <dgm:prSet presAssocID="{9B0DBE0A-0AF3-421D-B77E-0886C91040B0}" presName="sibTrans" presStyleCnt="0"/>
      <dgm:spPr/>
    </dgm:pt>
    <dgm:pt modelId="{EA5E2E5C-0B48-4EEB-9BF5-26057C5AF2F1}" type="pres">
      <dgm:prSet presAssocID="{CE0677D3-D3BF-4D33-9FDC-D343CEE8DC2B}" presName="compNode" presStyleCnt="0"/>
      <dgm:spPr/>
    </dgm:pt>
    <dgm:pt modelId="{D47F8C06-8A29-4757-BDB6-4757987F487A}" type="pres">
      <dgm:prSet presAssocID="{CE0677D3-D3BF-4D33-9FDC-D343CEE8DC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ker"/>
        </a:ext>
      </dgm:extLst>
    </dgm:pt>
    <dgm:pt modelId="{8A2CA824-99F3-45BC-8E7A-572D7AAE701B}" type="pres">
      <dgm:prSet presAssocID="{CE0677D3-D3BF-4D33-9FDC-D343CEE8DC2B}" presName="spaceRect" presStyleCnt="0"/>
      <dgm:spPr/>
    </dgm:pt>
    <dgm:pt modelId="{16C16C71-5655-4799-98F3-D68774C1BDCD}" type="pres">
      <dgm:prSet presAssocID="{CE0677D3-D3BF-4D33-9FDC-D343CEE8DC2B}" presName="textRect" presStyleLbl="revTx" presStyleIdx="4" presStyleCnt="5">
        <dgm:presLayoutVars>
          <dgm:chMax val="1"/>
          <dgm:chPref val="1"/>
        </dgm:presLayoutVars>
      </dgm:prSet>
      <dgm:spPr/>
    </dgm:pt>
  </dgm:ptLst>
  <dgm:cxnLst>
    <dgm:cxn modelId="{4FDC9814-FBB8-4ABA-90A8-2827304C4774}" srcId="{034D0F9D-432B-4D0C-BCCF-01D269F601E3}" destId="{B94E052C-9CD1-4FB0-A3CB-CFCEC50E1A04}" srcOrd="3" destOrd="0" parTransId="{932773CD-3FB4-4203-8D9A-22728D712850}" sibTransId="{9B0DBE0A-0AF3-421D-B77E-0886C91040B0}"/>
    <dgm:cxn modelId="{55C09352-938A-4674-966E-BD4DDC734FB2}" type="presOf" srcId="{CE0677D3-D3BF-4D33-9FDC-D343CEE8DC2B}" destId="{16C16C71-5655-4799-98F3-D68774C1BDCD}" srcOrd="0" destOrd="0" presId="urn:microsoft.com/office/officeart/2018/2/layout/IconLabelList"/>
    <dgm:cxn modelId="{FDF56F73-D34D-4A96-A2D3-96AE30FE20A0}" srcId="{034D0F9D-432B-4D0C-BCCF-01D269F601E3}" destId="{9F7A59C0-FD6B-4263-8706-377435720495}" srcOrd="0" destOrd="0" parTransId="{030844C5-2CFF-48BE-B665-9F07E287EBCE}" sibTransId="{DF570A92-20D2-4C38-8B83-4ECB9919C02F}"/>
    <dgm:cxn modelId="{32DB8573-66DE-4602-A8F1-5874F1DE0DC3}" type="presOf" srcId="{A7B903C9-FB70-45C6-8B03-E2D27EF1CFB4}" destId="{8A90B12C-A60B-4EF9-81B3-27D6BBF746FB}" srcOrd="0" destOrd="0" presId="urn:microsoft.com/office/officeart/2018/2/layout/IconLabelList"/>
    <dgm:cxn modelId="{408BC294-7F5C-4FB6-A47E-C4AD48599496}" type="presOf" srcId="{B94E052C-9CD1-4FB0-A3CB-CFCEC50E1A04}" destId="{85946C17-D988-46C9-82D2-3EBA59941181}" srcOrd="0" destOrd="0" presId="urn:microsoft.com/office/officeart/2018/2/layout/IconLabelList"/>
    <dgm:cxn modelId="{3664C09E-F4EA-48A6-BA44-BD9DAE017559}" srcId="{034D0F9D-432B-4D0C-BCCF-01D269F601E3}" destId="{A7B903C9-FB70-45C6-8B03-E2D27EF1CFB4}" srcOrd="1" destOrd="0" parTransId="{18E38012-8F98-4CF3-8D64-7A442D4C13DD}" sibTransId="{F4DEB0E1-83B6-466D-83A8-00783571EA46}"/>
    <dgm:cxn modelId="{07F2A7CE-C197-482C-9A13-FF297699AA30}" type="presOf" srcId="{034D0F9D-432B-4D0C-BCCF-01D269F601E3}" destId="{7E77C79C-90CD-46C8-90A5-0ACF5E89E90C}" srcOrd="0" destOrd="0" presId="urn:microsoft.com/office/officeart/2018/2/layout/IconLabelList"/>
    <dgm:cxn modelId="{2442DCD0-B469-4C99-8004-7B26C53EF48C}" srcId="{034D0F9D-432B-4D0C-BCCF-01D269F601E3}" destId="{657F56EB-E994-4FDD-AB00-D420EF117F9E}" srcOrd="2" destOrd="0" parTransId="{DE21A9C1-AC9C-40A9-B814-572D7386994B}" sibTransId="{B6DE42F2-6F84-4B9C-9E59-DCE4CEC2E5C6}"/>
    <dgm:cxn modelId="{DF9BB3E1-E560-4813-B080-BF08924046CC}" type="presOf" srcId="{657F56EB-E994-4FDD-AB00-D420EF117F9E}" destId="{D155BCE7-C05E-43B4-A5FC-204DCDA51C8A}" srcOrd="0" destOrd="0" presId="urn:microsoft.com/office/officeart/2018/2/layout/IconLabelList"/>
    <dgm:cxn modelId="{F878D1E4-3863-4B22-B2A8-ACB45ECA6589}" type="presOf" srcId="{9F7A59C0-FD6B-4263-8706-377435720495}" destId="{906B1DF8-A100-4DA2-B0B0-EA6BB76B6774}" srcOrd="0" destOrd="0" presId="urn:microsoft.com/office/officeart/2018/2/layout/IconLabelList"/>
    <dgm:cxn modelId="{7C61EDE7-1B01-40F3-BC48-C14CE6C3B8F8}" srcId="{034D0F9D-432B-4D0C-BCCF-01D269F601E3}" destId="{CE0677D3-D3BF-4D33-9FDC-D343CEE8DC2B}" srcOrd="4" destOrd="0" parTransId="{76AE24F0-D0B3-4918-9548-28BEB1A14D3C}" sibTransId="{743DAF1B-B57B-456D-BBF5-35A82DADA6E5}"/>
    <dgm:cxn modelId="{80FF5EBF-C9F1-4FCB-8F23-89E95390ED2A}" type="presParOf" srcId="{7E77C79C-90CD-46C8-90A5-0ACF5E89E90C}" destId="{D9E548C8-8506-4AF1-8F4B-21447F77436D}" srcOrd="0" destOrd="0" presId="urn:microsoft.com/office/officeart/2018/2/layout/IconLabelList"/>
    <dgm:cxn modelId="{3F4F1937-0F29-48C3-A9F1-EE8EF8F2D0F1}" type="presParOf" srcId="{D9E548C8-8506-4AF1-8F4B-21447F77436D}" destId="{484FC94E-27C1-4A24-A372-5F769C41F0F2}" srcOrd="0" destOrd="0" presId="urn:microsoft.com/office/officeart/2018/2/layout/IconLabelList"/>
    <dgm:cxn modelId="{EF4EC9C0-42C8-4929-BE39-A252F997FBDD}" type="presParOf" srcId="{D9E548C8-8506-4AF1-8F4B-21447F77436D}" destId="{4A154265-4B45-4ECF-B21C-26D4C1558A6D}" srcOrd="1" destOrd="0" presId="urn:microsoft.com/office/officeart/2018/2/layout/IconLabelList"/>
    <dgm:cxn modelId="{C839751C-0882-4455-95DD-85401B8B0124}" type="presParOf" srcId="{D9E548C8-8506-4AF1-8F4B-21447F77436D}" destId="{906B1DF8-A100-4DA2-B0B0-EA6BB76B6774}" srcOrd="2" destOrd="0" presId="urn:microsoft.com/office/officeart/2018/2/layout/IconLabelList"/>
    <dgm:cxn modelId="{771D9F1E-7C9E-4CE2-B4BA-53AC6A48F9F0}" type="presParOf" srcId="{7E77C79C-90CD-46C8-90A5-0ACF5E89E90C}" destId="{5BAFC6A6-B80C-4254-B7CE-3B03D9090191}" srcOrd="1" destOrd="0" presId="urn:microsoft.com/office/officeart/2018/2/layout/IconLabelList"/>
    <dgm:cxn modelId="{EE779131-E82C-4E26-990D-A4B4A0A1FC1D}" type="presParOf" srcId="{7E77C79C-90CD-46C8-90A5-0ACF5E89E90C}" destId="{7FCB9AEA-536F-47FA-8744-72ADD1EF7331}" srcOrd="2" destOrd="0" presId="urn:microsoft.com/office/officeart/2018/2/layout/IconLabelList"/>
    <dgm:cxn modelId="{CF636B16-7565-4BD8-A205-026E1F5FC9EB}" type="presParOf" srcId="{7FCB9AEA-536F-47FA-8744-72ADD1EF7331}" destId="{6A55F391-27D4-4CA3-B8D8-1DA66495920B}" srcOrd="0" destOrd="0" presId="urn:microsoft.com/office/officeart/2018/2/layout/IconLabelList"/>
    <dgm:cxn modelId="{EF2A49C0-9971-46C5-8D27-9A9B6782B4B7}" type="presParOf" srcId="{7FCB9AEA-536F-47FA-8744-72ADD1EF7331}" destId="{9D5436C4-CEFC-4FDB-AD81-A86AEEDE2669}" srcOrd="1" destOrd="0" presId="urn:microsoft.com/office/officeart/2018/2/layout/IconLabelList"/>
    <dgm:cxn modelId="{5AF65D94-5753-4F6E-817F-D94A840E244C}" type="presParOf" srcId="{7FCB9AEA-536F-47FA-8744-72ADD1EF7331}" destId="{8A90B12C-A60B-4EF9-81B3-27D6BBF746FB}" srcOrd="2" destOrd="0" presId="urn:microsoft.com/office/officeart/2018/2/layout/IconLabelList"/>
    <dgm:cxn modelId="{28F501D2-DEA0-4D97-A653-D87D35796980}" type="presParOf" srcId="{7E77C79C-90CD-46C8-90A5-0ACF5E89E90C}" destId="{AC923C0C-EBA1-40DF-AE30-5852777DFF77}" srcOrd="3" destOrd="0" presId="urn:microsoft.com/office/officeart/2018/2/layout/IconLabelList"/>
    <dgm:cxn modelId="{8D58E268-1DAD-4D2C-901A-165C5A60FF8C}" type="presParOf" srcId="{7E77C79C-90CD-46C8-90A5-0ACF5E89E90C}" destId="{CF68B9B1-0EE3-4AE1-AC42-00C5773A1555}" srcOrd="4" destOrd="0" presId="urn:microsoft.com/office/officeart/2018/2/layout/IconLabelList"/>
    <dgm:cxn modelId="{D602AD05-F50A-4258-A2EF-F1FE8A143F6E}" type="presParOf" srcId="{CF68B9B1-0EE3-4AE1-AC42-00C5773A1555}" destId="{5F24CA04-B139-48D1-A55A-0103E6ECCE21}" srcOrd="0" destOrd="0" presId="urn:microsoft.com/office/officeart/2018/2/layout/IconLabelList"/>
    <dgm:cxn modelId="{D131DBB7-58A9-4342-99ED-E6AA295085DB}" type="presParOf" srcId="{CF68B9B1-0EE3-4AE1-AC42-00C5773A1555}" destId="{18515B90-4257-479E-BC2C-3ECBA152BE1E}" srcOrd="1" destOrd="0" presId="urn:microsoft.com/office/officeart/2018/2/layout/IconLabelList"/>
    <dgm:cxn modelId="{6F16B730-81A3-41F3-9736-AC12019170A2}" type="presParOf" srcId="{CF68B9B1-0EE3-4AE1-AC42-00C5773A1555}" destId="{D155BCE7-C05E-43B4-A5FC-204DCDA51C8A}" srcOrd="2" destOrd="0" presId="urn:microsoft.com/office/officeart/2018/2/layout/IconLabelList"/>
    <dgm:cxn modelId="{ACACEB76-27D6-412F-9AD5-2B79E46DE916}" type="presParOf" srcId="{7E77C79C-90CD-46C8-90A5-0ACF5E89E90C}" destId="{33E98298-B4A7-4E07-9621-05B6B192701A}" srcOrd="5" destOrd="0" presId="urn:microsoft.com/office/officeart/2018/2/layout/IconLabelList"/>
    <dgm:cxn modelId="{17F9A6AC-8293-4260-8DBA-CBF087E6E0E2}" type="presParOf" srcId="{7E77C79C-90CD-46C8-90A5-0ACF5E89E90C}" destId="{559DAC1C-28C3-4431-A644-BB4CE6C03D3D}" srcOrd="6" destOrd="0" presId="urn:microsoft.com/office/officeart/2018/2/layout/IconLabelList"/>
    <dgm:cxn modelId="{96382978-4E71-46EF-9F8F-CE0679E01712}" type="presParOf" srcId="{559DAC1C-28C3-4431-A644-BB4CE6C03D3D}" destId="{ECA2CC9F-3BF7-4C4F-8203-8FE8B1022803}" srcOrd="0" destOrd="0" presId="urn:microsoft.com/office/officeart/2018/2/layout/IconLabelList"/>
    <dgm:cxn modelId="{F08FCE04-DBCF-462E-AE4D-90DE01CBBEEA}" type="presParOf" srcId="{559DAC1C-28C3-4431-A644-BB4CE6C03D3D}" destId="{693CFADB-B743-4383-94D5-732EB440B260}" srcOrd="1" destOrd="0" presId="urn:microsoft.com/office/officeart/2018/2/layout/IconLabelList"/>
    <dgm:cxn modelId="{A6277883-AA18-415B-8FC5-896A12B59B83}" type="presParOf" srcId="{559DAC1C-28C3-4431-A644-BB4CE6C03D3D}" destId="{85946C17-D988-46C9-82D2-3EBA59941181}" srcOrd="2" destOrd="0" presId="urn:microsoft.com/office/officeart/2018/2/layout/IconLabelList"/>
    <dgm:cxn modelId="{C76369AC-6D5D-4399-971C-062D72576F87}" type="presParOf" srcId="{7E77C79C-90CD-46C8-90A5-0ACF5E89E90C}" destId="{E6DE4145-76A1-48FC-A1F3-4CF24A163213}" srcOrd="7" destOrd="0" presId="urn:microsoft.com/office/officeart/2018/2/layout/IconLabelList"/>
    <dgm:cxn modelId="{0A93B4D0-DEC5-42F9-BE8F-1DD4DCEA1E3D}" type="presParOf" srcId="{7E77C79C-90CD-46C8-90A5-0ACF5E89E90C}" destId="{EA5E2E5C-0B48-4EEB-9BF5-26057C5AF2F1}" srcOrd="8" destOrd="0" presId="urn:microsoft.com/office/officeart/2018/2/layout/IconLabelList"/>
    <dgm:cxn modelId="{1ECAEBC6-FB0F-4208-89BC-72574AB609C2}" type="presParOf" srcId="{EA5E2E5C-0B48-4EEB-9BF5-26057C5AF2F1}" destId="{D47F8C06-8A29-4757-BDB6-4757987F487A}" srcOrd="0" destOrd="0" presId="urn:microsoft.com/office/officeart/2018/2/layout/IconLabelList"/>
    <dgm:cxn modelId="{2B78430A-D8C1-4ED4-BC57-9794B2E2CB73}" type="presParOf" srcId="{EA5E2E5C-0B48-4EEB-9BF5-26057C5AF2F1}" destId="{8A2CA824-99F3-45BC-8E7A-572D7AAE701B}" srcOrd="1" destOrd="0" presId="urn:microsoft.com/office/officeart/2018/2/layout/IconLabelList"/>
    <dgm:cxn modelId="{9606E264-F05C-4AB0-AEE6-37C346806095}" type="presParOf" srcId="{EA5E2E5C-0B48-4EEB-9BF5-26057C5AF2F1}" destId="{16C16C71-5655-4799-98F3-D68774C1BD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BBF7B-7B69-E143-8E43-E06CCC7C1B91}">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A02480-3D2F-D349-B76B-9C74181DE00C}">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baseline="0"/>
            <a:t>Rockbuster Stealth LLC has long dominated the rental business with physical stores around the globe.</a:t>
          </a:r>
          <a:endParaRPr lang="en-US" sz="1700" kern="1200"/>
        </a:p>
      </dsp:txBody>
      <dsp:txXfrm>
        <a:off x="547797" y="641626"/>
        <a:ext cx="4057260" cy="2519147"/>
      </dsp:txXfrm>
    </dsp:sp>
    <dsp:sp modelId="{32FFC459-8292-1C4C-B32B-E08AEEC363F6}">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97EE4-C8BF-BF48-97A4-1FFA08C242A3}">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baseline="0"/>
            <a:t>In response to the uptick in streaming services, the Rockbuster Stealth management team is trying to leverage their current potential by launching an online streaming platform.</a:t>
          </a:r>
          <a:endParaRPr lang="en-US" sz="1700" kern="1200"/>
        </a:p>
      </dsp:txBody>
      <dsp:txXfrm>
        <a:off x="5698252" y="641626"/>
        <a:ext cx="4057260" cy="2519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FC94E-27C1-4A24-A372-5F769C41F0F2}">
      <dsp:nvSpPr>
        <dsp:cNvPr id="0" name=""/>
        <dsp:cNvSpPr/>
      </dsp:nvSpPr>
      <dsp:spPr>
        <a:xfrm>
          <a:off x="369755" y="799147"/>
          <a:ext cx="600380" cy="600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B1DF8-A100-4DA2-B0B0-EA6BB76B6774}">
      <dsp:nvSpPr>
        <dsp:cNvPr id="0" name=""/>
        <dsp:cNvSpPr/>
      </dsp:nvSpPr>
      <dsp:spPr>
        <a:xfrm>
          <a:off x="2855" y="1614393"/>
          <a:ext cx="1334179" cy="61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Which films contributed to the revenue the most, and the least.</a:t>
          </a:r>
        </a:p>
      </dsp:txBody>
      <dsp:txXfrm>
        <a:off x="2855" y="1614393"/>
        <a:ext cx="1334179" cy="617058"/>
      </dsp:txXfrm>
    </dsp:sp>
    <dsp:sp modelId="{6A55F391-27D4-4CA3-B8D8-1DA66495920B}">
      <dsp:nvSpPr>
        <dsp:cNvPr id="0" name=""/>
        <dsp:cNvSpPr/>
      </dsp:nvSpPr>
      <dsp:spPr>
        <a:xfrm>
          <a:off x="1937416" y="799147"/>
          <a:ext cx="600380" cy="600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90B12C-A60B-4EF9-81B3-27D6BBF746FB}">
      <dsp:nvSpPr>
        <dsp:cNvPr id="0" name=""/>
        <dsp:cNvSpPr/>
      </dsp:nvSpPr>
      <dsp:spPr>
        <a:xfrm>
          <a:off x="1570517" y="1614393"/>
          <a:ext cx="1334179" cy="61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is the average rental duration for our films?</a:t>
          </a:r>
        </a:p>
      </dsp:txBody>
      <dsp:txXfrm>
        <a:off x="1570517" y="1614393"/>
        <a:ext cx="1334179" cy="617058"/>
      </dsp:txXfrm>
    </dsp:sp>
    <dsp:sp modelId="{5F24CA04-B139-48D1-A55A-0103E6ECCE21}">
      <dsp:nvSpPr>
        <dsp:cNvPr id="0" name=""/>
        <dsp:cNvSpPr/>
      </dsp:nvSpPr>
      <dsp:spPr>
        <a:xfrm>
          <a:off x="3505077" y="799147"/>
          <a:ext cx="600380" cy="600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5BCE7-C05E-43B4-A5FC-204DCDA51C8A}">
      <dsp:nvSpPr>
        <dsp:cNvPr id="0" name=""/>
        <dsp:cNvSpPr/>
      </dsp:nvSpPr>
      <dsp:spPr>
        <a:xfrm>
          <a:off x="3138178" y="1614393"/>
          <a:ext cx="1334179" cy="61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Which countries contain the highest concentration of our customers?</a:t>
          </a:r>
        </a:p>
      </dsp:txBody>
      <dsp:txXfrm>
        <a:off x="3138178" y="1614393"/>
        <a:ext cx="1334179" cy="617058"/>
      </dsp:txXfrm>
    </dsp:sp>
    <dsp:sp modelId="{ECA2CC9F-3BF7-4C4F-8203-8FE8B1022803}">
      <dsp:nvSpPr>
        <dsp:cNvPr id="0" name=""/>
        <dsp:cNvSpPr/>
      </dsp:nvSpPr>
      <dsp:spPr>
        <a:xfrm>
          <a:off x="5072738" y="799147"/>
          <a:ext cx="600380" cy="600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46C17-D988-46C9-82D2-3EBA59941181}">
      <dsp:nvSpPr>
        <dsp:cNvPr id="0" name=""/>
        <dsp:cNvSpPr/>
      </dsp:nvSpPr>
      <dsp:spPr>
        <a:xfrm>
          <a:off x="4705839" y="1614393"/>
          <a:ext cx="1334179" cy="61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Where are our high-value customers located?</a:t>
          </a:r>
        </a:p>
      </dsp:txBody>
      <dsp:txXfrm>
        <a:off x="4705839" y="1614393"/>
        <a:ext cx="1334179" cy="617058"/>
      </dsp:txXfrm>
    </dsp:sp>
    <dsp:sp modelId="{D47F8C06-8A29-4757-BDB6-4757987F487A}">
      <dsp:nvSpPr>
        <dsp:cNvPr id="0" name=""/>
        <dsp:cNvSpPr/>
      </dsp:nvSpPr>
      <dsp:spPr>
        <a:xfrm>
          <a:off x="6640399" y="799147"/>
          <a:ext cx="600380" cy="6003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16C71-5655-4799-98F3-D68774C1BDCD}">
      <dsp:nvSpPr>
        <dsp:cNvPr id="0" name=""/>
        <dsp:cNvSpPr/>
      </dsp:nvSpPr>
      <dsp:spPr>
        <a:xfrm>
          <a:off x="6273500" y="1614393"/>
          <a:ext cx="1334179" cy="617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Do sales vary between geographic regions?</a:t>
          </a:r>
        </a:p>
      </dsp:txBody>
      <dsp:txXfrm>
        <a:off x="6273500" y="1614393"/>
        <a:ext cx="1334179" cy="6170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6/28/24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2288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6/28/24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5474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6/28/24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8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6/28/24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34805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6/28/24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2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6/28/24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224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6/28/24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89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2734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6/28/24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4925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6/28/24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939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6/28/24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409686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6/28/24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45118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63" r:id="rId6"/>
    <p:sldLayoutId id="2147483858" r:id="rId7"/>
    <p:sldLayoutId id="2147483859" r:id="rId8"/>
    <p:sldLayoutId id="2147483860" r:id="rId9"/>
    <p:sldLayoutId id="2147483862" r:id="rId10"/>
    <p:sldLayoutId id="214748386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ublic.tableau.com/app/profile/allison.weese/viz/top5custs/Sheet1" TargetMode="External"/><Relationship Id="rId3" Type="http://schemas.openxmlformats.org/officeDocument/2006/relationships/hyperlink" Target="https://public.tableau.com/app/profile/allison.weese/viz/RockbusterHighestGrossingGenres/Sheet1" TargetMode="External"/><Relationship Id="rId7" Type="http://schemas.openxmlformats.org/officeDocument/2006/relationships/hyperlink" Target="https://public.tableau.com/app/profile/allison.weese/viz/revmap/Sheet1" TargetMode="External"/><Relationship Id="rId2" Type="http://schemas.openxmlformats.org/officeDocument/2006/relationships/hyperlink" Target="https://public.tableau.com/app/profile/allison.weese/viz/HighestLowestGrossingFIlms/Sheet1" TargetMode="External"/><Relationship Id="rId1" Type="http://schemas.openxmlformats.org/officeDocument/2006/relationships/slideLayout" Target="../slideLayouts/slideLayout2.xml"/><Relationship Id="rId6" Type="http://schemas.openxmlformats.org/officeDocument/2006/relationships/hyperlink" Target="https://public.tableau.com/app/profile/allison.weese/viz/topcountriesbycustcntmap/Sheet1" TargetMode="External"/><Relationship Id="rId5" Type="http://schemas.openxmlformats.org/officeDocument/2006/relationships/hyperlink" Target="https://public.tableau.com/app/profile/allison.weese/viz/topcountriesbycustcnt/Sheet1" TargetMode="External"/><Relationship Id="rId10" Type="http://schemas.openxmlformats.org/officeDocument/2006/relationships/hyperlink" Target="https://public.tableau.com/app/profile/allison.weese/viz/topgenresintop10countries/Sheet1?publish=yes" TargetMode="External"/><Relationship Id="rId4" Type="http://schemas.openxmlformats.org/officeDocument/2006/relationships/hyperlink" Target="https://public.tableau.com/app/profile/allison.weese/viz/Rockbusterrentalduration/Sheet1" TargetMode="External"/><Relationship Id="rId9" Type="http://schemas.openxmlformats.org/officeDocument/2006/relationships/hyperlink" Target="https://public.tableau.com/app/profile/allison.weese/viz/countriesbyrevenue_17194636796580/Sheet1"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B2C8E-2F24-5083-4D9F-73CC614FCAC6}"/>
              </a:ext>
            </a:extLst>
          </p:cNvPr>
          <p:cNvSpPr>
            <a:spLocks noGrp="1"/>
          </p:cNvSpPr>
          <p:nvPr>
            <p:ph type="ctrTitle"/>
          </p:nvPr>
        </p:nvSpPr>
        <p:spPr>
          <a:xfrm>
            <a:off x="1635103" y="1057522"/>
            <a:ext cx="4741843" cy="2173433"/>
          </a:xfrm>
        </p:spPr>
        <p:txBody>
          <a:bodyPr>
            <a:normAutofit/>
          </a:bodyPr>
          <a:lstStyle/>
          <a:p>
            <a:r>
              <a:rPr lang="en-US" sz="4400">
                <a:solidFill>
                  <a:schemeClr val="bg1"/>
                </a:solidFill>
              </a:rPr>
              <a:t>Rockbuster Stealth LLC</a:t>
            </a:r>
          </a:p>
        </p:txBody>
      </p:sp>
      <p:sp>
        <p:nvSpPr>
          <p:cNvPr id="3" name="Subtitle 2">
            <a:extLst>
              <a:ext uri="{FF2B5EF4-FFF2-40B4-BE49-F238E27FC236}">
                <a16:creationId xmlns:a16="http://schemas.microsoft.com/office/drawing/2014/main" id="{AC4A2724-059F-7AB6-41BF-EDE29B1889C0}"/>
              </a:ext>
            </a:extLst>
          </p:cNvPr>
          <p:cNvSpPr>
            <a:spLocks noGrp="1"/>
          </p:cNvSpPr>
          <p:nvPr>
            <p:ph type="subTitle" idx="1"/>
          </p:nvPr>
        </p:nvSpPr>
        <p:spPr>
          <a:xfrm>
            <a:off x="1635104" y="3751119"/>
            <a:ext cx="4797502" cy="1606163"/>
          </a:xfrm>
        </p:spPr>
        <p:txBody>
          <a:bodyPr anchor="t">
            <a:normAutofit/>
          </a:bodyPr>
          <a:lstStyle/>
          <a:p>
            <a:r>
              <a:rPr lang="en-US" dirty="0">
                <a:solidFill>
                  <a:schemeClr val="tx1">
                    <a:lumMod val="75000"/>
                    <a:lumOff val="25000"/>
                  </a:schemeClr>
                </a:solidFill>
              </a:rPr>
              <a:t>Allison Weese</a:t>
            </a:r>
          </a:p>
          <a:p>
            <a:r>
              <a:rPr lang="en-US" dirty="0">
                <a:solidFill>
                  <a:schemeClr val="tx1">
                    <a:lumMod val="75000"/>
                    <a:lumOff val="25000"/>
                  </a:schemeClr>
                </a:solidFill>
              </a:rPr>
              <a:t>June 26</a:t>
            </a:r>
            <a:r>
              <a:rPr lang="en-US" baseline="30000" dirty="0">
                <a:solidFill>
                  <a:schemeClr val="tx1">
                    <a:lumMod val="75000"/>
                    <a:lumOff val="25000"/>
                  </a:schemeClr>
                </a:solidFill>
              </a:rPr>
              <a:t>th</a:t>
            </a:r>
            <a:r>
              <a:rPr lang="en-US" dirty="0">
                <a:solidFill>
                  <a:schemeClr val="tx1">
                    <a:lumMod val="75000"/>
                    <a:lumOff val="25000"/>
                  </a:schemeClr>
                </a:solidFill>
              </a:rPr>
              <a:t>, 2024</a:t>
            </a:r>
          </a:p>
        </p:txBody>
      </p:sp>
      <p:sp>
        <p:nvSpPr>
          <p:cNvPr id="38" name="Rectangle 37">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F400CD31-FD74-B7CD-01E2-E7F4376DDCA5}"/>
              </a:ext>
            </a:extLst>
          </p:cNvPr>
          <p:cNvPicPr>
            <a:picLocks noChangeAspect="1"/>
          </p:cNvPicPr>
          <p:nvPr/>
        </p:nvPicPr>
        <p:blipFill rotWithShape="1">
          <a:blip r:embed="rId2"/>
          <a:srcRect l="17215" r="30886" b="-2"/>
          <a:stretch/>
        </p:blipFill>
        <p:spPr>
          <a:xfrm>
            <a:off x="6859936" y="-2"/>
            <a:ext cx="5332064" cy="6858002"/>
          </a:xfrm>
          <a:prstGeom prst="rect">
            <a:avLst/>
          </a:prstGeom>
        </p:spPr>
      </p:pic>
    </p:spTree>
    <p:extLst>
      <p:ext uri="{BB962C8B-B14F-4D97-AF65-F5344CB8AC3E}">
        <p14:creationId xmlns:p14="http://schemas.microsoft.com/office/powerpoint/2010/main" val="258901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33E55-B3A2-FDB4-3A3A-702C6AAA68E8}"/>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Marketing</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10BC10A7-AE94-D86E-B7B2-4E058BBD7F78}"/>
              </a:ext>
            </a:extLst>
          </p:cNvPr>
          <p:cNvPicPr>
            <a:picLocks noChangeAspect="1"/>
          </p:cNvPicPr>
          <p:nvPr/>
        </p:nvPicPr>
        <p:blipFill>
          <a:blip r:embed="rId2"/>
          <a:stretch>
            <a:fillRect/>
          </a:stretch>
        </p:blipFill>
        <p:spPr>
          <a:xfrm>
            <a:off x="5816886" y="1234866"/>
            <a:ext cx="6196791" cy="5286637"/>
          </a:xfrm>
          <a:prstGeom prst="rect">
            <a:avLst/>
          </a:prstGeom>
        </p:spPr>
      </p:pic>
      <p:sp>
        <p:nvSpPr>
          <p:cNvPr id="6" name="TextBox 5">
            <a:extLst>
              <a:ext uri="{FF2B5EF4-FFF2-40B4-BE49-F238E27FC236}">
                <a16:creationId xmlns:a16="http://schemas.microsoft.com/office/drawing/2014/main" id="{142E50A2-1428-0344-59B3-C42AF449BFFB}"/>
              </a:ext>
            </a:extLst>
          </p:cNvPr>
          <p:cNvSpPr txBox="1"/>
          <p:nvPr/>
        </p:nvSpPr>
        <p:spPr>
          <a:xfrm>
            <a:off x="1386840" y="2621280"/>
            <a:ext cx="4282440" cy="3139321"/>
          </a:xfrm>
          <a:prstGeom prst="rect">
            <a:avLst/>
          </a:prstGeom>
          <a:noFill/>
        </p:spPr>
        <p:txBody>
          <a:bodyPr wrap="square" rtlCol="0">
            <a:spAutoFit/>
          </a:bodyPr>
          <a:lstStyle/>
          <a:p>
            <a:r>
              <a:rPr lang="en-US" dirty="0"/>
              <a:t>Knowing which film genre’s do the best (based on revenue) in these 10 countries helps the marketing team to know which genre’s to spend more time marketing in these countries. For example, Animated movies do better in China and the Philippines. It would be wise to spend more time and money advertising animated films in those countries. </a:t>
            </a:r>
          </a:p>
        </p:txBody>
      </p:sp>
    </p:spTree>
    <p:extLst>
      <p:ext uri="{BB962C8B-B14F-4D97-AF65-F5344CB8AC3E}">
        <p14:creationId xmlns:p14="http://schemas.microsoft.com/office/powerpoint/2010/main" val="132552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25" name="Rectangle 2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716A7-A974-A2EB-A3F0-698D53782F35}"/>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25000"/>
              </a:lnSpc>
            </a:pPr>
            <a:r>
              <a:rPr lang="en-US" b="0" cap="all">
                <a:solidFill>
                  <a:schemeClr val="bg1"/>
                </a:solidFill>
              </a:rPr>
              <a:t>High Value Customers!</a:t>
            </a:r>
          </a:p>
        </p:txBody>
      </p:sp>
      <p:sp>
        <p:nvSpPr>
          <p:cNvPr id="31" name="Rectangle 30">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circles with black text&#10;&#10;Description automatically generated">
            <a:extLst>
              <a:ext uri="{FF2B5EF4-FFF2-40B4-BE49-F238E27FC236}">
                <a16:creationId xmlns:a16="http://schemas.microsoft.com/office/drawing/2014/main" id="{7C3A6C13-7EC7-E78D-1922-4B8674C3A28D}"/>
              </a:ext>
            </a:extLst>
          </p:cNvPr>
          <p:cNvPicPr>
            <a:picLocks noChangeAspect="1"/>
          </p:cNvPicPr>
          <p:nvPr/>
        </p:nvPicPr>
        <p:blipFill>
          <a:blip r:embed="rId2"/>
          <a:stretch>
            <a:fillRect/>
          </a:stretch>
        </p:blipFill>
        <p:spPr>
          <a:xfrm>
            <a:off x="4680352" y="31750"/>
            <a:ext cx="7375777" cy="4468061"/>
          </a:xfrm>
          <a:prstGeom prst="rect">
            <a:avLst/>
          </a:prstGeom>
        </p:spPr>
      </p:pic>
      <p:sp>
        <p:nvSpPr>
          <p:cNvPr id="33" name="Rectangle 32">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9A88C-F2A6-8AAE-E101-6A1F3B7932B8}"/>
              </a:ext>
            </a:extLst>
          </p:cNvPr>
          <p:cNvSpPr txBox="1"/>
          <p:nvPr/>
        </p:nvSpPr>
        <p:spPr>
          <a:xfrm>
            <a:off x="5432534" y="4755575"/>
            <a:ext cx="5871411" cy="1200329"/>
          </a:xfrm>
          <a:prstGeom prst="rect">
            <a:avLst/>
          </a:prstGeom>
          <a:noFill/>
        </p:spPr>
        <p:txBody>
          <a:bodyPr wrap="square" rtlCol="0">
            <a:spAutoFit/>
          </a:bodyPr>
          <a:lstStyle/>
          <a:p>
            <a:pPr algn="ctr"/>
            <a:r>
              <a:rPr lang="en-US" dirty="0"/>
              <a:t>These are our top 5 highest valued customers due to their spending habits as well as which country they are from. Included is how much money they spent at </a:t>
            </a:r>
            <a:r>
              <a:rPr lang="en-US" dirty="0" err="1"/>
              <a:t>Rockbuster</a:t>
            </a:r>
            <a:r>
              <a:rPr lang="en-US" dirty="0"/>
              <a:t> Stealth in a year.</a:t>
            </a:r>
          </a:p>
        </p:txBody>
      </p:sp>
    </p:spTree>
    <p:extLst>
      <p:ext uri="{BB962C8B-B14F-4D97-AF65-F5344CB8AC3E}">
        <p14:creationId xmlns:p14="http://schemas.microsoft.com/office/powerpoint/2010/main" val="383935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Theatre">
            <a:extLst>
              <a:ext uri="{FF2B5EF4-FFF2-40B4-BE49-F238E27FC236}">
                <a16:creationId xmlns:a16="http://schemas.microsoft.com/office/drawing/2014/main" id="{14FDCED6-C378-8C21-5064-5ABAAA516C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6" y="1750192"/>
            <a:ext cx="3328786" cy="3328786"/>
          </a:xfrm>
          <a:prstGeom prst="rect">
            <a:avLst/>
          </a:prstGeom>
        </p:spPr>
      </p:pic>
      <p:sp>
        <p:nvSpPr>
          <p:cNvPr id="35" name="Rectangle 3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7B486-3F77-4A1E-2BBC-9CE3528B5859}"/>
              </a:ext>
            </a:extLst>
          </p:cNvPr>
          <p:cNvSpPr>
            <a:spLocks noGrp="1"/>
          </p:cNvSpPr>
          <p:nvPr>
            <p:ph type="title"/>
          </p:nvPr>
        </p:nvSpPr>
        <p:spPr>
          <a:xfrm>
            <a:off x="4919472" y="1056362"/>
            <a:ext cx="6627226" cy="1154102"/>
          </a:xfrm>
        </p:spPr>
        <p:txBody>
          <a:bodyPr>
            <a:normAutofit/>
          </a:bodyPr>
          <a:lstStyle/>
          <a:p>
            <a:r>
              <a:rPr lang="en-US" dirty="0"/>
              <a:t>Recommendations</a:t>
            </a:r>
          </a:p>
        </p:txBody>
      </p:sp>
      <p:sp>
        <p:nvSpPr>
          <p:cNvPr id="39" name="Rectangle 3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8E6223-AC8C-E4E4-4712-3A6528B05004}"/>
              </a:ext>
            </a:extLst>
          </p:cNvPr>
          <p:cNvSpPr>
            <a:spLocks noGrp="1"/>
          </p:cNvSpPr>
          <p:nvPr>
            <p:ph idx="1"/>
          </p:nvPr>
        </p:nvSpPr>
        <p:spPr>
          <a:xfrm>
            <a:off x="4921857" y="2268656"/>
            <a:ext cx="6627226" cy="3505938"/>
          </a:xfrm>
        </p:spPr>
        <p:txBody>
          <a:bodyPr anchor="t">
            <a:normAutofit/>
          </a:bodyPr>
          <a:lstStyle/>
          <a:p>
            <a:pPr marL="285750" indent="-285750">
              <a:lnSpc>
                <a:spcPct val="130000"/>
              </a:lnSpc>
              <a:buFont typeface="Arial" panose="020B0604020202020204" pitchFamily="34" charset="0"/>
              <a:buChar char="•"/>
            </a:pPr>
            <a:r>
              <a:rPr lang="en-US" sz="1500"/>
              <a:t>Promote movies that bring in the highest revenue. Pricing could also be set based on popularity.</a:t>
            </a:r>
          </a:p>
          <a:p>
            <a:pPr marL="285750" indent="-285750">
              <a:lnSpc>
                <a:spcPct val="130000"/>
              </a:lnSpc>
              <a:buFont typeface="Arial" panose="020B0604020202020204" pitchFamily="34" charset="0"/>
              <a:buChar char="•"/>
            </a:pPr>
            <a:r>
              <a:rPr lang="en-US" sz="1500"/>
              <a:t>Advertise the most popular genres, like Sports, Sci-Fi, and Animation.</a:t>
            </a:r>
          </a:p>
          <a:p>
            <a:pPr marL="285750" indent="-285750">
              <a:lnSpc>
                <a:spcPct val="130000"/>
              </a:lnSpc>
              <a:buFont typeface="Arial" panose="020B0604020202020204" pitchFamily="34" charset="0"/>
              <a:buChar char="•"/>
            </a:pPr>
            <a:r>
              <a:rPr lang="en-US" sz="1500"/>
              <a:t>Focus implementation of the streaming platform in high-revenue areas such as India, China, and the USA.</a:t>
            </a:r>
          </a:p>
          <a:p>
            <a:pPr marL="285750" indent="-285750">
              <a:lnSpc>
                <a:spcPct val="130000"/>
              </a:lnSpc>
              <a:buFont typeface="Arial" panose="020B0604020202020204" pitchFamily="34" charset="0"/>
              <a:buChar char="•"/>
            </a:pPr>
            <a:r>
              <a:rPr lang="en-US" sz="1500"/>
              <a:t>Implement a rewards program that keeps customers coming back and rewards them for spending money with </a:t>
            </a:r>
            <a:r>
              <a:rPr lang="en-US" sz="1500" err="1"/>
              <a:t>Rockbuster</a:t>
            </a:r>
            <a:r>
              <a:rPr lang="en-US" sz="1500"/>
              <a:t> Stealth LLC.</a:t>
            </a:r>
          </a:p>
        </p:txBody>
      </p:sp>
      <p:sp>
        <p:nvSpPr>
          <p:cNvPr id="41" name="Rectangle 4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644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32" name="Rectangle 3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Many question marks on black background">
            <a:extLst>
              <a:ext uri="{FF2B5EF4-FFF2-40B4-BE49-F238E27FC236}">
                <a16:creationId xmlns:a16="http://schemas.microsoft.com/office/drawing/2014/main" id="{F7790DFB-16B0-A26F-C5A1-1A725D39EAF2}"/>
              </a:ext>
            </a:extLst>
          </p:cNvPr>
          <p:cNvPicPr>
            <a:picLocks noChangeAspect="1"/>
          </p:cNvPicPr>
          <p:nvPr/>
        </p:nvPicPr>
        <p:blipFill rotWithShape="1">
          <a:blip r:embed="rId2"/>
          <a:srcRect l="9008" r="-1" b="-1"/>
          <a:stretch/>
        </p:blipFill>
        <p:spPr>
          <a:xfrm>
            <a:off x="20" y="1074544"/>
            <a:ext cx="7562606" cy="5069861"/>
          </a:xfrm>
          <a:prstGeom prst="rect">
            <a:avLst/>
          </a:prstGeom>
        </p:spPr>
      </p:pic>
      <p:sp>
        <p:nvSpPr>
          <p:cNvPr id="38" name="Rectangle 37">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05F11-0224-EC05-91BA-C2C309EE9A4C}"/>
              </a:ext>
            </a:extLst>
          </p:cNvPr>
          <p:cNvSpPr>
            <a:spLocks noGrp="1"/>
          </p:cNvSpPr>
          <p:nvPr>
            <p:ph type="title"/>
          </p:nvPr>
        </p:nvSpPr>
        <p:spPr>
          <a:xfrm>
            <a:off x="7608714" y="1637341"/>
            <a:ext cx="4870174" cy="2528515"/>
          </a:xfrm>
        </p:spPr>
        <p:txBody>
          <a:bodyPr vert="horz" lIns="109728" tIns="109728" rIns="109728" bIns="91440" rtlCol="0" anchor="b">
            <a:normAutofit/>
          </a:bodyPr>
          <a:lstStyle/>
          <a:p>
            <a:pPr>
              <a:lnSpc>
                <a:spcPct val="115000"/>
              </a:lnSpc>
            </a:pPr>
            <a:r>
              <a:rPr lang="en-US" sz="1400" b="0" cap="all" dirty="0">
                <a:solidFill>
                  <a:schemeClr val="tx2"/>
                </a:solidFill>
              </a:rPr>
              <a:t>Thank you for your time, and Please contact me with any questions</a:t>
            </a:r>
            <a:br>
              <a:rPr lang="en-US" sz="1400" b="0" cap="all" dirty="0">
                <a:solidFill>
                  <a:schemeClr val="tx2"/>
                </a:solidFill>
              </a:rPr>
            </a:br>
            <a:br>
              <a:rPr lang="en-US" sz="1400" b="0" cap="all" dirty="0">
                <a:solidFill>
                  <a:schemeClr val="tx2"/>
                </a:solidFill>
              </a:rPr>
            </a:br>
            <a:r>
              <a:rPr lang="en-US" sz="1400" b="0" cap="all" dirty="0">
                <a:solidFill>
                  <a:schemeClr val="tx2"/>
                </a:solidFill>
              </a:rPr>
              <a:t>@: Allisonweese95@gmail.com</a:t>
            </a:r>
          </a:p>
        </p:txBody>
      </p:sp>
      <p:sp>
        <p:nvSpPr>
          <p:cNvPr id="42" name="Rectangle 41">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10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ECAB-12DE-5A3F-3AFA-FE5B9911FB3C}"/>
              </a:ext>
            </a:extLst>
          </p:cNvPr>
          <p:cNvSpPr>
            <a:spLocks noGrp="1"/>
          </p:cNvSpPr>
          <p:nvPr>
            <p:ph type="title"/>
          </p:nvPr>
        </p:nvSpPr>
        <p:spPr/>
        <p:txBody>
          <a:bodyPr/>
          <a:lstStyle/>
          <a:p>
            <a:r>
              <a:rPr lang="en-US" dirty="0"/>
              <a:t>Tableau Links</a:t>
            </a:r>
          </a:p>
        </p:txBody>
      </p:sp>
      <p:sp>
        <p:nvSpPr>
          <p:cNvPr id="3" name="Content Placeholder 2">
            <a:extLst>
              <a:ext uri="{FF2B5EF4-FFF2-40B4-BE49-F238E27FC236}">
                <a16:creationId xmlns:a16="http://schemas.microsoft.com/office/drawing/2014/main" id="{70DD0FCF-16AF-BBBE-5F03-71F61F35FAB7}"/>
              </a:ext>
            </a:extLst>
          </p:cNvPr>
          <p:cNvSpPr>
            <a:spLocks noGrp="1"/>
          </p:cNvSpPr>
          <p:nvPr>
            <p:ph idx="1"/>
          </p:nvPr>
        </p:nvSpPr>
        <p:spPr/>
        <p:txBody>
          <a:bodyPr>
            <a:normAutofit fontScale="62500" lnSpcReduction="20000"/>
          </a:bodyPr>
          <a:lstStyle/>
          <a:p>
            <a:pPr marL="285750" indent="-285750">
              <a:buFont typeface="Arial" panose="020B0604020202020204" pitchFamily="34" charset="0"/>
              <a:buChar char="•"/>
            </a:pPr>
            <a:r>
              <a:rPr lang="en-US" dirty="0">
                <a:hlinkClick r:id="rId2"/>
              </a:rPr>
              <a:t>https://public.tableau.com/app/profile/allison.weese/viz/HighestLowestGrossingFIlms/Sheet1</a:t>
            </a:r>
            <a:endParaRPr lang="en-US" dirty="0"/>
          </a:p>
          <a:p>
            <a:pPr marL="285750" indent="-285750">
              <a:buFont typeface="Arial" panose="020B0604020202020204" pitchFamily="34" charset="0"/>
              <a:buChar char="•"/>
            </a:pPr>
            <a:r>
              <a:rPr lang="en-US" dirty="0">
                <a:hlinkClick r:id="rId3"/>
              </a:rPr>
              <a:t>https://public.tableau.com/app/profile/allison.weese/viz/RockbusterHighestGrossingGenres/Sheet1</a:t>
            </a:r>
            <a:endParaRPr lang="en-US" dirty="0"/>
          </a:p>
          <a:p>
            <a:pPr marL="285750" indent="-285750">
              <a:buFont typeface="Arial" panose="020B0604020202020204" pitchFamily="34" charset="0"/>
              <a:buChar char="•"/>
            </a:pPr>
            <a:r>
              <a:rPr lang="en-US" dirty="0">
                <a:hlinkClick r:id="rId4"/>
              </a:rPr>
              <a:t>https://public.tableau.com/app/profile/allison.weese/viz/Rockbusterrentalduration/Sheet1</a:t>
            </a:r>
            <a:endParaRPr lang="en-US" dirty="0"/>
          </a:p>
          <a:p>
            <a:pPr marL="285750" indent="-285750">
              <a:buFont typeface="Arial" panose="020B0604020202020204" pitchFamily="34" charset="0"/>
              <a:buChar char="•"/>
            </a:pPr>
            <a:r>
              <a:rPr lang="en-US" dirty="0">
                <a:hlinkClick r:id="rId5"/>
              </a:rPr>
              <a:t>https://public.tableau.com/app/profile/allison.weese/viz/topcountriesbycustcnt/Sheet1</a:t>
            </a:r>
            <a:endParaRPr lang="en-US" dirty="0"/>
          </a:p>
          <a:p>
            <a:pPr marL="285750" indent="-285750">
              <a:buFont typeface="Arial" panose="020B0604020202020204" pitchFamily="34" charset="0"/>
              <a:buChar char="•"/>
            </a:pPr>
            <a:r>
              <a:rPr lang="en-US" dirty="0">
                <a:hlinkClick r:id="rId6"/>
              </a:rPr>
              <a:t>https://public.tableau.com/app/profile/allison.weese/viz/topcountriesbycustcntmap/Sheet1</a:t>
            </a:r>
            <a:endParaRPr lang="en-US" dirty="0"/>
          </a:p>
          <a:p>
            <a:pPr marL="285750" indent="-285750">
              <a:buFont typeface="Arial" panose="020B0604020202020204" pitchFamily="34" charset="0"/>
              <a:buChar char="•"/>
            </a:pPr>
            <a:r>
              <a:rPr lang="en-US" dirty="0">
                <a:hlinkClick r:id="rId7"/>
              </a:rPr>
              <a:t>https://public.tableau.com/app/profile/allison.weese/viz/revmap/Sheet1</a:t>
            </a:r>
            <a:endParaRPr lang="en-US" dirty="0"/>
          </a:p>
          <a:p>
            <a:pPr marL="285750" indent="-285750">
              <a:buFont typeface="Arial" panose="020B0604020202020204" pitchFamily="34" charset="0"/>
              <a:buChar char="•"/>
            </a:pPr>
            <a:r>
              <a:rPr lang="en-US" dirty="0">
                <a:hlinkClick r:id="rId8"/>
              </a:rPr>
              <a:t>https://public.tableau.com/app/profile/allison.weese/viz/top5custs/Sheet1</a:t>
            </a:r>
            <a:endParaRPr lang="en-US" dirty="0"/>
          </a:p>
          <a:p>
            <a:pPr marL="285750" indent="-285750">
              <a:buFont typeface="Arial" panose="020B0604020202020204" pitchFamily="34" charset="0"/>
              <a:buChar char="•"/>
            </a:pPr>
            <a:r>
              <a:rPr lang="en-US" dirty="0">
                <a:hlinkClick r:id="rId9"/>
              </a:rPr>
              <a:t>https://public.tableau.com/app/profile/allison.weese/viz/countriesbyrevenue_17194636796580/Sheet1</a:t>
            </a:r>
            <a:endParaRPr lang="en-US" dirty="0"/>
          </a:p>
          <a:p>
            <a:pPr marL="285750" indent="-285750">
              <a:buFont typeface="Arial" panose="020B0604020202020204" pitchFamily="34" charset="0"/>
              <a:buChar char="•"/>
            </a:pPr>
            <a:r>
              <a:rPr lang="en-US" dirty="0">
                <a:hlinkClick r:id="rId10"/>
              </a:rPr>
              <a:t>https://public.tableau.com/app/profile/allison.weese</a:t>
            </a:r>
            <a:r>
              <a:rPr lang="en-US">
                <a:hlinkClick r:id="rId10"/>
              </a:rPr>
              <a:t>/viz/topgenresintop10countries/Sheet1?publish=yes</a:t>
            </a:r>
            <a:r>
              <a:rPr lang="en-US"/>
              <a:t> </a:t>
            </a:r>
            <a:endParaRPr lang="en-US" dirty="0"/>
          </a:p>
        </p:txBody>
      </p:sp>
    </p:spTree>
    <p:extLst>
      <p:ext uri="{BB962C8B-B14F-4D97-AF65-F5344CB8AC3E}">
        <p14:creationId xmlns:p14="http://schemas.microsoft.com/office/powerpoint/2010/main" val="34625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92626-9D08-06BF-26BB-083A6B97C403}"/>
              </a:ext>
            </a:extLst>
          </p:cNvPr>
          <p:cNvSpPr>
            <a:spLocks noGrp="1"/>
          </p:cNvSpPr>
          <p:nvPr>
            <p:ph type="title"/>
          </p:nvPr>
        </p:nvSpPr>
        <p:spPr>
          <a:xfrm>
            <a:off x="1535371" y="1044054"/>
            <a:ext cx="10013709" cy="1030360"/>
          </a:xfrm>
        </p:spPr>
        <p:txBody>
          <a:bodyPr>
            <a:normAutofit/>
          </a:bodyPr>
          <a:lstStyle/>
          <a:p>
            <a:pPr algn="ctr"/>
            <a:r>
              <a:rPr lang="en-US" dirty="0">
                <a:solidFill>
                  <a:schemeClr val="bg1"/>
                </a:solidFill>
              </a:rPr>
              <a:t>Project Overview</a:t>
            </a:r>
          </a:p>
        </p:txBody>
      </p:sp>
      <p:sp>
        <p:nvSpPr>
          <p:cNvPr id="22"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1C2E5AB1-1BF2-005E-2404-BD4D6686988C}"/>
              </a:ext>
            </a:extLst>
          </p:cNvPr>
          <p:cNvGraphicFramePr>
            <a:graphicFrameLocks noGrp="1"/>
          </p:cNvGraphicFramePr>
          <p:nvPr>
            <p:ph idx="1"/>
            <p:extLst>
              <p:ext uri="{D42A27DB-BD31-4B8C-83A1-F6EECF244321}">
                <p14:modId xmlns:p14="http://schemas.microsoft.com/office/powerpoint/2010/main" val="33350996"/>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06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37230"/>
            <a:ext cx="9158373" cy="50751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910A8-702B-A3A2-63BA-F937FB54C838}"/>
              </a:ext>
            </a:extLst>
          </p:cNvPr>
          <p:cNvSpPr>
            <a:spLocks noGrp="1"/>
          </p:cNvSpPr>
          <p:nvPr>
            <p:ph type="title"/>
          </p:nvPr>
        </p:nvSpPr>
        <p:spPr>
          <a:xfrm>
            <a:off x="642918" y="1475399"/>
            <a:ext cx="7610536" cy="1140580"/>
          </a:xfrm>
        </p:spPr>
        <p:txBody>
          <a:bodyPr>
            <a:normAutofit/>
          </a:bodyPr>
          <a:lstStyle/>
          <a:p>
            <a:pPr algn="ctr"/>
            <a:r>
              <a:rPr lang="en-US" dirty="0"/>
              <a:t>Key Questions</a:t>
            </a:r>
          </a:p>
        </p:txBody>
      </p:sp>
      <p:sp>
        <p:nvSpPr>
          <p:cNvPr id="23" name="Rectangle 11">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1079DE-42AC-4D2A-8027-2E9A51B36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7B9BAE1D-2768-48D2-0BE7-A3929AAC04DD}"/>
              </a:ext>
            </a:extLst>
          </p:cNvPr>
          <p:cNvGraphicFramePr>
            <a:graphicFrameLocks noGrp="1"/>
          </p:cNvGraphicFramePr>
          <p:nvPr>
            <p:ph idx="1"/>
          </p:nvPr>
        </p:nvGraphicFramePr>
        <p:xfrm>
          <a:off x="787179" y="2743995"/>
          <a:ext cx="7610536" cy="303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520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C8B84-0176-8CD2-823F-E90ACE2196F6}"/>
              </a:ext>
            </a:extLst>
          </p:cNvPr>
          <p:cNvSpPr>
            <a:spLocks noGrp="1"/>
          </p:cNvSpPr>
          <p:nvPr>
            <p:ph type="title"/>
          </p:nvPr>
        </p:nvSpPr>
        <p:spPr>
          <a:xfrm>
            <a:off x="1535371" y="1044054"/>
            <a:ext cx="10013709" cy="1030360"/>
          </a:xfrm>
        </p:spPr>
        <p:txBody>
          <a:bodyPr>
            <a:normAutofit/>
          </a:bodyPr>
          <a:lstStyle/>
          <a:p>
            <a:pPr algn="ctr"/>
            <a:r>
              <a:rPr lang="en-US" dirty="0">
                <a:solidFill>
                  <a:schemeClr val="bg1"/>
                </a:solidFill>
              </a:rPr>
              <a:t>Data Overview</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454397-5145-95E8-A3A3-5D4D12106434}"/>
              </a:ext>
            </a:extLst>
          </p:cNvPr>
          <p:cNvSpPr>
            <a:spLocks noGrp="1"/>
          </p:cNvSpPr>
          <p:nvPr>
            <p:ph idx="1"/>
          </p:nvPr>
        </p:nvSpPr>
        <p:spPr>
          <a:xfrm>
            <a:off x="1535371" y="2702256"/>
            <a:ext cx="3562409" cy="1618283"/>
          </a:xfrm>
        </p:spPr>
        <p:txBody>
          <a:bodyPr anchor="t">
            <a:normAutofit fontScale="77500" lnSpcReduction="20000"/>
          </a:bodyPr>
          <a:lstStyle/>
          <a:p>
            <a:pPr algn="ctr"/>
            <a:r>
              <a:rPr lang="en-US" u="sng" dirty="0"/>
              <a:t>Rental Duration (in days)</a:t>
            </a:r>
          </a:p>
          <a:p>
            <a:pPr marL="285750" indent="-285750">
              <a:buFont typeface="Arial" panose="020B0604020202020204" pitchFamily="34" charset="0"/>
              <a:buChar char="•"/>
            </a:pPr>
            <a:r>
              <a:rPr lang="en-US" dirty="0"/>
              <a:t>Minimum: 3</a:t>
            </a:r>
          </a:p>
          <a:p>
            <a:pPr marL="285750" indent="-285750">
              <a:buFont typeface="Arial" panose="020B0604020202020204" pitchFamily="34" charset="0"/>
              <a:buChar char="•"/>
            </a:pPr>
            <a:r>
              <a:rPr lang="en-US" dirty="0"/>
              <a:t>Maximum: 7</a:t>
            </a:r>
          </a:p>
          <a:p>
            <a:pPr marL="285750" indent="-285750">
              <a:buFont typeface="Arial" panose="020B0604020202020204" pitchFamily="34" charset="0"/>
              <a:buChar char="•"/>
            </a:pPr>
            <a:r>
              <a:rPr lang="en-US" dirty="0"/>
              <a:t>Average: 4.985</a:t>
            </a:r>
          </a:p>
        </p:txBody>
      </p:sp>
      <p:sp>
        <p:nvSpPr>
          <p:cNvPr id="4" name="Content Placeholder 2">
            <a:extLst>
              <a:ext uri="{FF2B5EF4-FFF2-40B4-BE49-F238E27FC236}">
                <a16:creationId xmlns:a16="http://schemas.microsoft.com/office/drawing/2014/main" id="{AB449EF5-6BC8-916B-0C06-4F546F1AD642}"/>
              </a:ext>
            </a:extLst>
          </p:cNvPr>
          <p:cNvSpPr txBox="1">
            <a:spLocks/>
          </p:cNvSpPr>
          <p:nvPr/>
        </p:nvSpPr>
        <p:spPr>
          <a:xfrm>
            <a:off x="1535371" y="4613644"/>
            <a:ext cx="3562409" cy="1618283"/>
          </a:xfrm>
          <a:prstGeom prst="rect">
            <a:avLst/>
          </a:prstGeom>
        </p:spPr>
        <p:txBody>
          <a:bodyPr vert="horz" lIns="109728" tIns="109728" rIns="109728" bIns="91440" rtlCol="0" anchor="t">
            <a:normAutofit fontScale="7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u="sng" dirty="0"/>
              <a:t>Movie Length (in minutes)</a:t>
            </a:r>
          </a:p>
          <a:p>
            <a:pPr marL="285750" indent="-285750">
              <a:buFont typeface="Arial" panose="020B0604020202020204" pitchFamily="34" charset="0"/>
              <a:buChar char="•"/>
            </a:pPr>
            <a:r>
              <a:rPr lang="en-US" dirty="0"/>
              <a:t>Minimum: 46</a:t>
            </a:r>
          </a:p>
          <a:p>
            <a:pPr marL="285750" indent="-285750">
              <a:buFont typeface="Arial" panose="020B0604020202020204" pitchFamily="34" charset="0"/>
              <a:buChar char="•"/>
            </a:pPr>
            <a:r>
              <a:rPr lang="en-US" dirty="0"/>
              <a:t>Maximum: 185</a:t>
            </a:r>
          </a:p>
          <a:p>
            <a:pPr marL="285750" indent="-285750">
              <a:buFont typeface="Arial" panose="020B0604020202020204" pitchFamily="34" charset="0"/>
              <a:buChar char="•"/>
            </a:pPr>
            <a:r>
              <a:rPr lang="en-US" dirty="0"/>
              <a:t>Average: 115.272</a:t>
            </a:r>
          </a:p>
        </p:txBody>
      </p:sp>
      <p:sp>
        <p:nvSpPr>
          <p:cNvPr id="5" name="Content Placeholder 2">
            <a:extLst>
              <a:ext uri="{FF2B5EF4-FFF2-40B4-BE49-F238E27FC236}">
                <a16:creationId xmlns:a16="http://schemas.microsoft.com/office/drawing/2014/main" id="{FC675B9A-60B5-B9C3-EFC0-D409A8A413B5}"/>
              </a:ext>
            </a:extLst>
          </p:cNvPr>
          <p:cNvSpPr txBox="1">
            <a:spLocks/>
          </p:cNvSpPr>
          <p:nvPr/>
        </p:nvSpPr>
        <p:spPr>
          <a:xfrm>
            <a:off x="7986671" y="2731884"/>
            <a:ext cx="3562409" cy="1617585"/>
          </a:xfrm>
          <a:prstGeom prst="rect">
            <a:avLst/>
          </a:prstGeom>
        </p:spPr>
        <p:txBody>
          <a:bodyPr vert="horz" lIns="109728" tIns="109728" rIns="109728" bIns="91440" rtlCol="0" anchor="t">
            <a:normAutofit fontScale="70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u="sng" dirty="0"/>
              <a:t>Replacement Cost (in dollars)</a:t>
            </a:r>
          </a:p>
          <a:p>
            <a:pPr marL="285750" indent="-285750">
              <a:buFont typeface="Arial" panose="020B0604020202020204" pitchFamily="34" charset="0"/>
              <a:buChar char="•"/>
            </a:pPr>
            <a:r>
              <a:rPr lang="en-US" dirty="0"/>
              <a:t>Minimum: $9.99</a:t>
            </a:r>
          </a:p>
          <a:p>
            <a:pPr marL="285750" indent="-285750">
              <a:buFont typeface="Arial" panose="020B0604020202020204" pitchFamily="34" charset="0"/>
              <a:buChar char="•"/>
            </a:pPr>
            <a:r>
              <a:rPr lang="en-US" dirty="0"/>
              <a:t>Maximum: $29.99</a:t>
            </a:r>
          </a:p>
          <a:p>
            <a:pPr marL="285750" indent="-285750">
              <a:buFont typeface="Arial" panose="020B0604020202020204" pitchFamily="34" charset="0"/>
              <a:buChar char="•"/>
            </a:pPr>
            <a:r>
              <a:rPr lang="en-US" dirty="0"/>
              <a:t>Average: $19.98</a:t>
            </a:r>
          </a:p>
        </p:txBody>
      </p:sp>
      <p:sp>
        <p:nvSpPr>
          <p:cNvPr id="6" name="Content Placeholder 2">
            <a:extLst>
              <a:ext uri="{FF2B5EF4-FFF2-40B4-BE49-F238E27FC236}">
                <a16:creationId xmlns:a16="http://schemas.microsoft.com/office/drawing/2014/main" id="{BF491016-0FD8-E396-7F4A-38E00BAFB911}"/>
              </a:ext>
            </a:extLst>
          </p:cNvPr>
          <p:cNvSpPr txBox="1">
            <a:spLocks/>
          </p:cNvSpPr>
          <p:nvPr/>
        </p:nvSpPr>
        <p:spPr>
          <a:xfrm>
            <a:off x="7986671" y="4786490"/>
            <a:ext cx="3562409" cy="1618283"/>
          </a:xfrm>
          <a:prstGeom prst="rect">
            <a:avLst/>
          </a:prstGeom>
        </p:spPr>
        <p:txBody>
          <a:bodyPr vert="horz" lIns="109728" tIns="109728" rIns="109728" bIns="91440" rtlCol="0" anchor="t">
            <a:normAutofit fontScale="7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u="sng" dirty="0"/>
              <a:t>Movie Length (in minutes)</a:t>
            </a:r>
          </a:p>
          <a:p>
            <a:pPr marL="285750" indent="-285750">
              <a:buFont typeface="Arial" panose="020B0604020202020204" pitchFamily="34" charset="0"/>
              <a:buChar char="•"/>
            </a:pPr>
            <a:r>
              <a:rPr lang="en-US" dirty="0"/>
              <a:t>Minimum: 46</a:t>
            </a:r>
          </a:p>
          <a:p>
            <a:pPr marL="285750" indent="-285750">
              <a:buFont typeface="Arial" panose="020B0604020202020204" pitchFamily="34" charset="0"/>
              <a:buChar char="•"/>
            </a:pPr>
            <a:r>
              <a:rPr lang="en-US" dirty="0"/>
              <a:t>Maximum: 185</a:t>
            </a:r>
          </a:p>
          <a:p>
            <a:pPr marL="285750" indent="-285750">
              <a:buFont typeface="Arial" panose="020B0604020202020204" pitchFamily="34" charset="0"/>
              <a:buChar char="•"/>
            </a:pPr>
            <a:r>
              <a:rPr lang="en-US" dirty="0"/>
              <a:t>Average: 115.272</a:t>
            </a:r>
          </a:p>
        </p:txBody>
      </p:sp>
      <p:sp>
        <p:nvSpPr>
          <p:cNvPr id="7" name="Content Placeholder 2">
            <a:extLst>
              <a:ext uri="{FF2B5EF4-FFF2-40B4-BE49-F238E27FC236}">
                <a16:creationId xmlns:a16="http://schemas.microsoft.com/office/drawing/2014/main" id="{9A7A54C8-C0B7-758B-E833-0975FFBED1A5}"/>
              </a:ext>
            </a:extLst>
          </p:cNvPr>
          <p:cNvSpPr txBox="1">
            <a:spLocks/>
          </p:cNvSpPr>
          <p:nvPr/>
        </p:nvSpPr>
        <p:spPr>
          <a:xfrm>
            <a:off x="4761020" y="3360909"/>
            <a:ext cx="3225649" cy="2871018"/>
          </a:xfrm>
          <a:prstGeom prst="rect">
            <a:avLst/>
          </a:prstGeom>
        </p:spPr>
        <p:txBody>
          <a:bodyPr vert="horz" lIns="109728" tIns="109728" rIns="109728" bIns="91440" rtlCol="0" anchor="t">
            <a:normAutofit fontScale="85000"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u="sng" dirty="0"/>
              <a:t>Ratings (in number of films)</a:t>
            </a:r>
          </a:p>
          <a:p>
            <a:pPr marL="285750" indent="-285750">
              <a:buFont typeface="Arial" panose="020B0604020202020204" pitchFamily="34" charset="0"/>
              <a:buChar char="•"/>
            </a:pPr>
            <a:r>
              <a:rPr lang="en-US" dirty="0"/>
              <a:t>PG-13: 223</a:t>
            </a:r>
          </a:p>
          <a:p>
            <a:pPr marL="285750" indent="-285750">
              <a:buFont typeface="Arial" panose="020B0604020202020204" pitchFamily="34" charset="0"/>
              <a:buChar char="•"/>
            </a:pPr>
            <a:r>
              <a:rPr lang="en-US" dirty="0"/>
              <a:t>NC-17: 210</a:t>
            </a:r>
          </a:p>
          <a:p>
            <a:pPr marL="285750" indent="-285750">
              <a:buFont typeface="Arial" panose="020B0604020202020204" pitchFamily="34" charset="0"/>
              <a:buChar char="•"/>
            </a:pPr>
            <a:r>
              <a:rPr lang="en-US" dirty="0"/>
              <a:t>R: 195</a:t>
            </a:r>
          </a:p>
          <a:p>
            <a:pPr marL="285750" indent="-285750">
              <a:buFont typeface="Arial" panose="020B0604020202020204" pitchFamily="34" charset="0"/>
              <a:buChar char="•"/>
            </a:pPr>
            <a:r>
              <a:rPr lang="en-US" dirty="0"/>
              <a:t>PG: 194</a:t>
            </a:r>
          </a:p>
          <a:p>
            <a:pPr marL="285750" indent="-285750">
              <a:buFont typeface="Arial" panose="020B0604020202020204" pitchFamily="34" charset="0"/>
              <a:buChar char="•"/>
            </a:pPr>
            <a:r>
              <a:rPr lang="en-US" dirty="0"/>
              <a:t>G: 178</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5516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58D75-B35D-A2E4-0146-26AD77524243}"/>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cap="all">
                <a:solidFill>
                  <a:schemeClr val="bg1"/>
                </a:solidFill>
              </a:rPr>
              <a:t>Film Popularity</a:t>
            </a:r>
          </a:p>
        </p:txBody>
      </p:sp>
      <p:sp>
        <p:nvSpPr>
          <p:cNvPr id="81" name="Rectangle 80">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18A7BA1-2BCC-CD56-68EF-979E47AA34F8}"/>
              </a:ext>
            </a:extLst>
          </p:cNvPr>
          <p:cNvSpPr txBox="1"/>
          <p:nvPr/>
        </p:nvSpPr>
        <p:spPr>
          <a:xfrm>
            <a:off x="1434622" y="3707541"/>
            <a:ext cx="5117253" cy="2505801"/>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r>
              <a:rPr lang="en-US" spc="150">
                <a:solidFill>
                  <a:schemeClr val="tx1">
                    <a:lumMod val="75000"/>
                    <a:lumOff val="25000"/>
                  </a:schemeClr>
                </a:solidFill>
              </a:rPr>
              <a:t>In the darker blue color at the top, we have the films that have brought in the most revenue. At the bottom of the list in the lighter teal color are the 10 films that brought in the least revenue.</a:t>
            </a:r>
          </a:p>
        </p:txBody>
      </p:sp>
      <p:sp>
        <p:nvSpPr>
          <p:cNvPr id="91" name="Rectangle 90">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phone&#10;&#10;Description automatically generated">
            <a:extLst>
              <a:ext uri="{FF2B5EF4-FFF2-40B4-BE49-F238E27FC236}">
                <a16:creationId xmlns:a16="http://schemas.microsoft.com/office/drawing/2014/main" id="{58006A23-0A3D-0FE4-C599-34A6DCAC4F5B}"/>
              </a:ext>
            </a:extLst>
          </p:cNvPr>
          <p:cNvPicPr>
            <a:picLocks noChangeAspect="1"/>
          </p:cNvPicPr>
          <p:nvPr/>
        </p:nvPicPr>
        <p:blipFill>
          <a:blip r:embed="rId2"/>
          <a:stretch>
            <a:fillRect/>
          </a:stretch>
        </p:blipFill>
        <p:spPr>
          <a:xfrm>
            <a:off x="8200844" y="484632"/>
            <a:ext cx="2650248" cy="5824726"/>
          </a:xfrm>
          <a:prstGeom prst="rect">
            <a:avLst/>
          </a:prstGeom>
        </p:spPr>
      </p:pic>
    </p:spTree>
    <p:extLst>
      <p:ext uri="{BB962C8B-B14F-4D97-AF65-F5344CB8AC3E}">
        <p14:creationId xmlns:p14="http://schemas.microsoft.com/office/powerpoint/2010/main" val="194528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73EEA-8F79-A262-CC01-C4E6478FB533}"/>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pPr algn="ctr"/>
            <a:r>
              <a:rPr lang="en-US" cap="all" dirty="0"/>
              <a:t>Genre Popularity</a:t>
            </a:r>
          </a:p>
        </p:txBody>
      </p:sp>
      <p:sp>
        <p:nvSpPr>
          <p:cNvPr id="52" name="Rectangle 51">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0CE011-4B25-9AB3-53BF-82C2B886E4E2}"/>
              </a:ext>
            </a:extLst>
          </p:cNvPr>
          <p:cNvSpPr txBox="1"/>
          <p:nvPr/>
        </p:nvSpPr>
        <p:spPr>
          <a:xfrm>
            <a:off x="637874" y="2934455"/>
            <a:ext cx="3616073" cy="2840139"/>
          </a:xfrm>
          <a:prstGeom prst="rect">
            <a:avLst/>
          </a:prstGeom>
        </p:spPr>
        <p:txBody>
          <a:bodyPr vert="horz" lIns="109728" tIns="109728" rIns="109728" bIns="91440" rtlCol="0" anchor="t">
            <a:normAutofit/>
          </a:bodyPr>
          <a:lstStyle/>
          <a:p>
            <a:pPr algn="ctr">
              <a:lnSpc>
                <a:spcPct val="130000"/>
              </a:lnSpc>
              <a:spcBef>
                <a:spcPts val="930"/>
              </a:spcBef>
              <a:buFont typeface="Corbel" panose="020B0503020204020204" pitchFamily="34" charset="0"/>
            </a:pPr>
            <a:r>
              <a:rPr lang="en-US" sz="1500" spc="150" dirty="0">
                <a:solidFill>
                  <a:schemeClr val="tx1">
                    <a:lumMod val="75000"/>
                    <a:lumOff val="25000"/>
                  </a:schemeClr>
                </a:solidFill>
              </a:rPr>
              <a:t>This shows each genre of film we offer and how much revenue each respective film has brought in. Thriller is the only genre not in this visualization due to only bringing in $47.89</a:t>
            </a:r>
          </a:p>
        </p:txBody>
      </p:sp>
      <p:pic>
        <p:nvPicPr>
          <p:cNvPr id="5" name="Picture 4" descr="A blue and green squares with black text&#10;&#10;Description automatically generated">
            <a:extLst>
              <a:ext uri="{FF2B5EF4-FFF2-40B4-BE49-F238E27FC236}">
                <a16:creationId xmlns:a16="http://schemas.microsoft.com/office/drawing/2014/main" id="{1997444E-E8E4-0855-2818-93D23610187A}"/>
              </a:ext>
            </a:extLst>
          </p:cNvPr>
          <p:cNvPicPr>
            <a:picLocks noChangeAspect="1"/>
          </p:cNvPicPr>
          <p:nvPr/>
        </p:nvPicPr>
        <p:blipFill>
          <a:blip r:embed="rId2"/>
          <a:stretch>
            <a:fillRect/>
          </a:stretch>
        </p:blipFill>
        <p:spPr>
          <a:xfrm>
            <a:off x="4909810" y="1248956"/>
            <a:ext cx="7089578" cy="4360088"/>
          </a:xfrm>
          <a:prstGeom prst="rect">
            <a:avLst/>
          </a:prstGeom>
        </p:spPr>
      </p:pic>
      <p:sp>
        <p:nvSpPr>
          <p:cNvPr id="54" name="Rectangle 53">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96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2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44" name="Rectangle 3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6">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1CA79-FEF3-5D97-1809-CE1BFCA40D72}"/>
              </a:ext>
            </a:extLst>
          </p:cNvPr>
          <p:cNvSpPr>
            <a:spLocks noGrp="1"/>
          </p:cNvSpPr>
          <p:nvPr>
            <p:ph type="title"/>
          </p:nvPr>
        </p:nvSpPr>
        <p:spPr>
          <a:xfrm>
            <a:off x="1503638" y="4061193"/>
            <a:ext cx="10223489" cy="1248431"/>
          </a:xfrm>
        </p:spPr>
        <p:txBody>
          <a:bodyPr vert="horz" lIns="109728" tIns="109728" rIns="109728" bIns="91440" rtlCol="0" anchor="b">
            <a:normAutofit fontScale="90000"/>
          </a:bodyPr>
          <a:lstStyle/>
          <a:p>
            <a:pPr>
              <a:lnSpc>
                <a:spcPct val="125000"/>
              </a:lnSpc>
            </a:pPr>
            <a:r>
              <a:rPr lang="en-US" sz="5400" b="0" cap="all" dirty="0">
                <a:solidFill>
                  <a:schemeClr val="bg1"/>
                </a:solidFill>
              </a:rPr>
              <a:t>Rental Duration (IN DAYS)</a:t>
            </a:r>
          </a:p>
        </p:txBody>
      </p:sp>
      <p:sp>
        <p:nvSpPr>
          <p:cNvPr id="6" name="TextBox 5">
            <a:extLst>
              <a:ext uri="{FF2B5EF4-FFF2-40B4-BE49-F238E27FC236}">
                <a16:creationId xmlns:a16="http://schemas.microsoft.com/office/drawing/2014/main" id="{7FD45A55-6E50-CE0A-374F-462E84FFB82B}"/>
              </a:ext>
            </a:extLst>
          </p:cNvPr>
          <p:cNvSpPr txBox="1"/>
          <p:nvPr/>
        </p:nvSpPr>
        <p:spPr>
          <a:xfrm>
            <a:off x="1635104" y="5419983"/>
            <a:ext cx="9180747" cy="661984"/>
          </a:xfrm>
          <a:prstGeom prst="rect">
            <a:avLst/>
          </a:prstGeom>
        </p:spPr>
        <p:txBody>
          <a:bodyPr vert="horz" lIns="109728" tIns="109728" rIns="109728" bIns="91440" rtlCol="0" anchor="t">
            <a:normAutofit/>
          </a:bodyPr>
          <a:lstStyle/>
          <a:p>
            <a:pPr>
              <a:lnSpc>
                <a:spcPct val="140000"/>
              </a:lnSpc>
              <a:spcBef>
                <a:spcPts val="930"/>
              </a:spcBef>
            </a:pPr>
            <a:r>
              <a:rPr lang="en-US" sz="1100" spc="150" dirty="0">
                <a:solidFill>
                  <a:schemeClr val="bg1"/>
                </a:solidFill>
              </a:rPr>
              <a:t>This is something to consider when implementing a rental window for the new streaming platform</a:t>
            </a:r>
          </a:p>
        </p:txBody>
      </p:sp>
      <p:sp>
        <p:nvSpPr>
          <p:cNvPr id="41" name="Rectangle 40">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3C6144-BEA7-8EC3-E891-9BD5694E44F9}"/>
              </a:ext>
            </a:extLst>
          </p:cNvPr>
          <p:cNvPicPr>
            <a:picLocks noChangeAspect="1"/>
          </p:cNvPicPr>
          <p:nvPr/>
        </p:nvPicPr>
        <p:blipFill>
          <a:blip r:embed="rId2"/>
          <a:stretch>
            <a:fillRect/>
          </a:stretch>
        </p:blipFill>
        <p:spPr>
          <a:xfrm>
            <a:off x="464339" y="1701212"/>
            <a:ext cx="11522272" cy="1497895"/>
          </a:xfrm>
          <a:prstGeom prst="rect">
            <a:avLst/>
          </a:prstGeom>
        </p:spPr>
      </p:pic>
    </p:spTree>
    <p:extLst>
      <p:ext uri="{BB962C8B-B14F-4D97-AF65-F5344CB8AC3E}">
        <p14:creationId xmlns:p14="http://schemas.microsoft.com/office/powerpoint/2010/main" val="112129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A1D33-8CFC-A904-69CB-B7819675342F}"/>
              </a:ext>
            </a:extLst>
          </p:cNvPr>
          <p:cNvSpPr>
            <a:spLocks noGrp="1"/>
          </p:cNvSpPr>
          <p:nvPr>
            <p:ph type="title"/>
          </p:nvPr>
        </p:nvSpPr>
        <p:spPr>
          <a:xfrm>
            <a:off x="1457233" y="998250"/>
            <a:ext cx="10013709" cy="1030360"/>
          </a:xfrm>
        </p:spPr>
        <p:txBody>
          <a:bodyPr>
            <a:normAutofit fontScale="90000"/>
          </a:bodyPr>
          <a:lstStyle/>
          <a:p>
            <a:r>
              <a:rPr lang="en-US" dirty="0">
                <a:solidFill>
                  <a:schemeClr val="bg1"/>
                </a:solidFill>
              </a:rPr>
              <a:t>Where in the World Are Our Customers?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world&#10;&#10;Description automatically generated">
            <a:extLst>
              <a:ext uri="{FF2B5EF4-FFF2-40B4-BE49-F238E27FC236}">
                <a16:creationId xmlns:a16="http://schemas.microsoft.com/office/drawing/2014/main" id="{85C3A80F-9FDB-CB6E-F173-E9B43435D9FA}"/>
              </a:ext>
            </a:extLst>
          </p:cNvPr>
          <p:cNvPicPr>
            <a:picLocks noChangeAspect="1"/>
          </p:cNvPicPr>
          <p:nvPr/>
        </p:nvPicPr>
        <p:blipFill>
          <a:blip r:embed="rId2"/>
          <a:stretch>
            <a:fillRect/>
          </a:stretch>
        </p:blipFill>
        <p:spPr>
          <a:xfrm>
            <a:off x="1102777" y="2398528"/>
            <a:ext cx="6642100" cy="4305300"/>
          </a:xfrm>
          <a:prstGeom prst="rect">
            <a:avLst/>
          </a:prstGeom>
        </p:spPr>
      </p:pic>
      <p:pic>
        <p:nvPicPr>
          <p:cNvPr id="7" name="Picture 6">
            <a:extLst>
              <a:ext uri="{FF2B5EF4-FFF2-40B4-BE49-F238E27FC236}">
                <a16:creationId xmlns:a16="http://schemas.microsoft.com/office/drawing/2014/main" id="{60B6D737-B7C1-FC8C-FC5C-CA0A99A2FC1F}"/>
              </a:ext>
            </a:extLst>
          </p:cNvPr>
          <p:cNvPicPr>
            <a:picLocks noChangeAspect="1"/>
          </p:cNvPicPr>
          <p:nvPr/>
        </p:nvPicPr>
        <p:blipFill>
          <a:blip r:embed="rId3"/>
          <a:stretch>
            <a:fillRect/>
          </a:stretch>
        </p:blipFill>
        <p:spPr>
          <a:xfrm>
            <a:off x="6096000" y="2390314"/>
            <a:ext cx="1548880" cy="750684"/>
          </a:xfrm>
          <a:prstGeom prst="rect">
            <a:avLst/>
          </a:prstGeom>
        </p:spPr>
      </p:pic>
      <p:pic>
        <p:nvPicPr>
          <p:cNvPr id="11" name="Picture 10">
            <a:extLst>
              <a:ext uri="{FF2B5EF4-FFF2-40B4-BE49-F238E27FC236}">
                <a16:creationId xmlns:a16="http://schemas.microsoft.com/office/drawing/2014/main" id="{6370A389-6F3B-1699-0C22-8DA76AE63821}"/>
              </a:ext>
            </a:extLst>
          </p:cNvPr>
          <p:cNvPicPr>
            <a:picLocks noChangeAspect="1"/>
          </p:cNvPicPr>
          <p:nvPr/>
        </p:nvPicPr>
        <p:blipFill>
          <a:blip r:embed="rId4"/>
          <a:stretch>
            <a:fillRect/>
          </a:stretch>
        </p:blipFill>
        <p:spPr>
          <a:xfrm>
            <a:off x="8463486" y="2853358"/>
            <a:ext cx="2921000" cy="2819400"/>
          </a:xfrm>
          <a:prstGeom prst="rect">
            <a:avLst/>
          </a:prstGeom>
        </p:spPr>
      </p:pic>
      <p:sp>
        <p:nvSpPr>
          <p:cNvPr id="13" name="TextBox 12">
            <a:extLst>
              <a:ext uri="{FF2B5EF4-FFF2-40B4-BE49-F238E27FC236}">
                <a16:creationId xmlns:a16="http://schemas.microsoft.com/office/drawing/2014/main" id="{2D39B259-245B-C7B5-73E1-42CE2B77C179}"/>
              </a:ext>
            </a:extLst>
          </p:cNvPr>
          <p:cNvSpPr txBox="1"/>
          <p:nvPr/>
        </p:nvSpPr>
        <p:spPr>
          <a:xfrm>
            <a:off x="8662737" y="5888505"/>
            <a:ext cx="2522498" cy="646331"/>
          </a:xfrm>
          <a:prstGeom prst="rect">
            <a:avLst/>
          </a:prstGeom>
          <a:noFill/>
        </p:spPr>
        <p:txBody>
          <a:bodyPr wrap="square" rtlCol="0">
            <a:spAutoFit/>
          </a:bodyPr>
          <a:lstStyle/>
          <a:p>
            <a:pPr algn="ctr"/>
            <a:r>
              <a:rPr lang="en-US" dirty="0"/>
              <a:t>Top 10 Countries by Customer Count</a:t>
            </a:r>
          </a:p>
        </p:txBody>
      </p:sp>
    </p:spTree>
    <p:extLst>
      <p:ext uri="{BB962C8B-B14F-4D97-AF65-F5344CB8AC3E}">
        <p14:creationId xmlns:p14="http://schemas.microsoft.com/office/powerpoint/2010/main" val="307766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FBFC1-9D60-792E-62A0-570C9FA7CD6D}"/>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Where do they spend the most?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464A64-7840-260C-6714-4A57A3EAB82B}"/>
              </a:ext>
            </a:extLst>
          </p:cNvPr>
          <p:cNvPicPr>
            <a:picLocks noChangeAspect="1"/>
          </p:cNvPicPr>
          <p:nvPr/>
        </p:nvPicPr>
        <p:blipFill>
          <a:blip r:embed="rId2"/>
          <a:stretch>
            <a:fillRect/>
          </a:stretch>
        </p:blipFill>
        <p:spPr>
          <a:xfrm>
            <a:off x="1102777" y="2303359"/>
            <a:ext cx="6654800" cy="4381500"/>
          </a:xfrm>
          <a:prstGeom prst="rect">
            <a:avLst/>
          </a:prstGeom>
        </p:spPr>
      </p:pic>
      <p:pic>
        <p:nvPicPr>
          <p:cNvPr id="7" name="Picture 6">
            <a:extLst>
              <a:ext uri="{FF2B5EF4-FFF2-40B4-BE49-F238E27FC236}">
                <a16:creationId xmlns:a16="http://schemas.microsoft.com/office/drawing/2014/main" id="{4FCE7B27-CBE8-DE30-31F9-AE4A48CCAC56}"/>
              </a:ext>
            </a:extLst>
          </p:cNvPr>
          <p:cNvPicPr>
            <a:picLocks noChangeAspect="1"/>
          </p:cNvPicPr>
          <p:nvPr/>
        </p:nvPicPr>
        <p:blipFill>
          <a:blip r:embed="rId3"/>
          <a:stretch>
            <a:fillRect/>
          </a:stretch>
        </p:blipFill>
        <p:spPr>
          <a:xfrm>
            <a:off x="167376" y="4602420"/>
            <a:ext cx="2057400" cy="990600"/>
          </a:xfrm>
          <a:prstGeom prst="rect">
            <a:avLst/>
          </a:prstGeom>
        </p:spPr>
      </p:pic>
      <p:pic>
        <p:nvPicPr>
          <p:cNvPr id="11" name="Picture 10">
            <a:extLst>
              <a:ext uri="{FF2B5EF4-FFF2-40B4-BE49-F238E27FC236}">
                <a16:creationId xmlns:a16="http://schemas.microsoft.com/office/drawing/2014/main" id="{7C79FD96-AC0F-C24E-280F-1B629E058377}"/>
              </a:ext>
            </a:extLst>
          </p:cNvPr>
          <p:cNvPicPr>
            <a:picLocks noChangeAspect="1"/>
          </p:cNvPicPr>
          <p:nvPr/>
        </p:nvPicPr>
        <p:blipFill>
          <a:blip r:embed="rId4"/>
          <a:stretch>
            <a:fillRect/>
          </a:stretch>
        </p:blipFill>
        <p:spPr>
          <a:xfrm>
            <a:off x="8539688" y="3245152"/>
            <a:ext cx="2870200" cy="2794000"/>
          </a:xfrm>
          <a:prstGeom prst="rect">
            <a:avLst/>
          </a:prstGeom>
        </p:spPr>
      </p:pic>
      <p:sp>
        <p:nvSpPr>
          <p:cNvPr id="13" name="TextBox 12">
            <a:extLst>
              <a:ext uri="{FF2B5EF4-FFF2-40B4-BE49-F238E27FC236}">
                <a16:creationId xmlns:a16="http://schemas.microsoft.com/office/drawing/2014/main" id="{DA8FEEB7-90AE-6476-B362-D56879069A47}"/>
              </a:ext>
            </a:extLst>
          </p:cNvPr>
          <p:cNvSpPr txBox="1"/>
          <p:nvPr/>
        </p:nvSpPr>
        <p:spPr>
          <a:xfrm>
            <a:off x="8710863" y="2598821"/>
            <a:ext cx="2838217" cy="646331"/>
          </a:xfrm>
          <a:prstGeom prst="rect">
            <a:avLst/>
          </a:prstGeom>
          <a:noFill/>
        </p:spPr>
        <p:txBody>
          <a:bodyPr wrap="square" rtlCol="0">
            <a:spAutoFit/>
          </a:bodyPr>
          <a:lstStyle/>
          <a:p>
            <a:pPr algn="ctr"/>
            <a:r>
              <a:rPr lang="en-US" dirty="0"/>
              <a:t>Top 10 Countries By Spending</a:t>
            </a:r>
          </a:p>
        </p:txBody>
      </p:sp>
    </p:spTree>
    <p:extLst>
      <p:ext uri="{BB962C8B-B14F-4D97-AF65-F5344CB8AC3E}">
        <p14:creationId xmlns:p14="http://schemas.microsoft.com/office/powerpoint/2010/main" val="427496024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369</TotalTime>
  <Words>714</Words>
  <Application>Microsoft Macintosh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Arial</vt:lpstr>
      <vt:lpstr>Corbel</vt:lpstr>
      <vt:lpstr>ShojiVTI</vt:lpstr>
      <vt:lpstr>Rockbuster Stealth LLC</vt:lpstr>
      <vt:lpstr>Project Overview</vt:lpstr>
      <vt:lpstr>Key Questions</vt:lpstr>
      <vt:lpstr>Data Overview</vt:lpstr>
      <vt:lpstr>Film Popularity</vt:lpstr>
      <vt:lpstr>Genre Popularity</vt:lpstr>
      <vt:lpstr>Rental Duration (IN DAYS)</vt:lpstr>
      <vt:lpstr>Where in the World Are Our Customers?</vt:lpstr>
      <vt:lpstr>Where do they spend the most?</vt:lpstr>
      <vt:lpstr>Marketing</vt:lpstr>
      <vt:lpstr>High Value Customers!</vt:lpstr>
      <vt:lpstr>Recommendations</vt:lpstr>
      <vt:lpstr>Thank you for your time, and Please contact me with any questions  @: Allisonweese95@gmail.com</vt:lpstr>
      <vt:lpstr>Tableau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Alli Weese</dc:creator>
  <cp:lastModifiedBy>Alli Weese</cp:lastModifiedBy>
  <cp:revision>5</cp:revision>
  <dcterms:created xsi:type="dcterms:W3CDTF">2024-06-27T01:53:47Z</dcterms:created>
  <dcterms:modified xsi:type="dcterms:W3CDTF">2024-06-29T00:45:10Z</dcterms:modified>
</cp:coreProperties>
</file>