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Old Standard TT"/>
      <p:regular r:id="rId32"/>
      <p:bold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7589C2-042F-4139-93CE-FFD20B553BA4}">
  <a:tblStyle styleId="{237589C2-042F-4139-93CE-FFD20B553B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ldStandardTT-bold.fntdata"/><Relationship Id="rId10" Type="http://schemas.openxmlformats.org/officeDocument/2006/relationships/slide" Target="slides/slide4.xml"/><Relationship Id="rId32" Type="http://schemas.openxmlformats.org/officeDocument/2006/relationships/font" Target="fonts/OldStandardTT-regular.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ldStandardT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972c13f15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972c13f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972c13f15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972c13f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972c13f15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972c13f1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8ad5327e9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8ad5327e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972c13f15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972c13f1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8ad5327e9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8ad5327e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8ad5327e9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8ad5327e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972c13f15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972c13f1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8ad5327e9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8ad5327e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8ad5327e9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8ad5327e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972c13f15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972c13f1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972c13f15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972c13f1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972c13f15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972c13f1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972c13f15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972c13f1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972c13f15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972c13f1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8ad5327e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8ad5327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8ad5327e9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8ad5327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8ad5327e9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8ad5327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kaggle.com/fedesoriano/heart-failure-predi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archive.ics.uci.edu/ml/machine-learning-databases/heart-disease/"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Heart Disease Prediction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Allison Yang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It is a classification problem. The main approach is logistic regression.</a:t>
            </a:r>
            <a:endParaRPr sz="1600"/>
          </a:p>
          <a:p>
            <a:pPr indent="0" lvl="0" marL="0" rtl="0" algn="l">
              <a:spcBef>
                <a:spcPts val="1600"/>
              </a:spcBef>
              <a:spcAft>
                <a:spcPts val="0"/>
              </a:spcAft>
              <a:buNone/>
            </a:pPr>
            <a:r>
              <a:rPr lang="en" sz="1600"/>
              <a:t>Let </a:t>
            </a:r>
            <a:endParaRPr sz="1600"/>
          </a:p>
          <a:p>
            <a:pPr indent="0" lvl="0" marL="0" rtl="0" algn="l">
              <a:spcBef>
                <a:spcPts val="1600"/>
              </a:spcBef>
              <a:spcAft>
                <a:spcPts val="1600"/>
              </a:spcAft>
              <a:buNone/>
            </a:pPr>
            <a:r>
              <a:t/>
            </a:r>
            <a:endParaRPr sz="1600"/>
          </a:p>
        </p:txBody>
      </p:sp>
      <p:sp>
        <p:nvSpPr>
          <p:cNvPr id="119" name="Google Shape;119;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 Logistic Regression model </a:t>
            </a:r>
            <a:endParaRPr/>
          </a:p>
        </p:txBody>
      </p:sp>
      <p:pic>
        <p:nvPicPr>
          <p:cNvPr id="120" name="Google Shape;120;p23"/>
          <p:cNvPicPr preferRelativeResize="0"/>
          <p:nvPr/>
        </p:nvPicPr>
        <p:blipFill>
          <a:blip r:embed="rId3">
            <a:alphaModFix/>
          </a:blip>
          <a:stretch>
            <a:fillRect/>
          </a:stretch>
        </p:blipFill>
        <p:spPr>
          <a:xfrm>
            <a:off x="4508075" y="1215200"/>
            <a:ext cx="4450775" cy="3736950"/>
          </a:xfrm>
          <a:prstGeom prst="rect">
            <a:avLst/>
          </a:prstGeom>
          <a:noFill/>
          <a:ln>
            <a:noFill/>
          </a:ln>
        </p:spPr>
      </p:pic>
      <p:pic>
        <p:nvPicPr>
          <p:cNvPr id="121" name="Google Shape;121;p23"/>
          <p:cNvPicPr preferRelativeResize="0"/>
          <p:nvPr/>
        </p:nvPicPr>
        <p:blipFill>
          <a:blip r:embed="rId4">
            <a:alphaModFix/>
          </a:blip>
          <a:stretch>
            <a:fillRect/>
          </a:stretch>
        </p:blipFill>
        <p:spPr>
          <a:xfrm>
            <a:off x="500600" y="2475350"/>
            <a:ext cx="785375" cy="1107000"/>
          </a:xfrm>
          <a:prstGeom prst="rect">
            <a:avLst/>
          </a:prstGeom>
          <a:noFill/>
          <a:ln>
            <a:noFill/>
          </a:ln>
        </p:spPr>
      </p:pic>
      <p:pic>
        <p:nvPicPr>
          <p:cNvPr id="122" name="Google Shape;122;p23"/>
          <p:cNvPicPr preferRelativeResize="0"/>
          <p:nvPr/>
        </p:nvPicPr>
        <p:blipFill>
          <a:blip r:embed="rId5">
            <a:alphaModFix/>
          </a:blip>
          <a:stretch>
            <a:fillRect/>
          </a:stretch>
        </p:blipFill>
        <p:spPr>
          <a:xfrm>
            <a:off x="828825" y="1862150"/>
            <a:ext cx="1485094" cy="613200"/>
          </a:xfrm>
          <a:prstGeom prst="rect">
            <a:avLst/>
          </a:prstGeom>
          <a:noFill/>
          <a:ln>
            <a:noFill/>
          </a:ln>
        </p:spPr>
      </p:pic>
      <p:pic>
        <p:nvPicPr>
          <p:cNvPr id="123" name="Google Shape;123;p23"/>
          <p:cNvPicPr preferRelativeResize="0"/>
          <p:nvPr/>
        </p:nvPicPr>
        <p:blipFill>
          <a:blip r:embed="rId6">
            <a:alphaModFix/>
          </a:blip>
          <a:stretch>
            <a:fillRect/>
          </a:stretch>
        </p:blipFill>
        <p:spPr>
          <a:xfrm>
            <a:off x="1249325" y="2475350"/>
            <a:ext cx="2351066" cy="1107000"/>
          </a:xfrm>
          <a:prstGeom prst="rect">
            <a:avLst/>
          </a:prstGeom>
          <a:noFill/>
          <a:ln>
            <a:noFill/>
          </a:ln>
        </p:spPr>
      </p:pic>
      <p:sp>
        <p:nvSpPr>
          <p:cNvPr id="124" name="Google Shape;124;p23"/>
          <p:cNvSpPr txBox="1"/>
          <p:nvPr/>
        </p:nvSpPr>
        <p:spPr>
          <a:xfrm>
            <a:off x="500600" y="3582350"/>
            <a:ext cx="3099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Xis are the </a:t>
            </a:r>
            <a:r>
              <a:rPr b="1" lang="en">
                <a:latin typeface="Old Standard TT"/>
                <a:ea typeface="Old Standard TT"/>
                <a:cs typeface="Old Standard TT"/>
                <a:sym typeface="Old Standard TT"/>
              </a:rPr>
              <a:t>attributes</a:t>
            </a:r>
            <a:r>
              <a:rPr lang="en">
                <a:latin typeface="Old Standard TT"/>
                <a:ea typeface="Old Standard TT"/>
                <a:cs typeface="Old Standard TT"/>
                <a:sym typeface="Old Standard TT"/>
              </a:rPr>
              <a:t> used to predict the heart disease, and wis are the </a:t>
            </a:r>
            <a:r>
              <a:rPr b="1" lang="en">
                <a:latin typeface="Old Standard TT"/>
                <a:ea typeface="Old Standard TT"/>
                <a:cs typeface="Old Standard TT"/>
                <a:sym typeface="Old Standard TT"/>
              </a:rPr>
              <a:t>parameters</a:t>
            </a:r>
            <a:r>
              <a:rPr lang="en">
                <a:latin typeface="Old Standard TT"/>
                <a:ea typeface="Old Standard TT"/>
                <a:cs typeface="Old Standard TT"/>
                <a:sym typeface="Old Standard TT"/>
              </a:rPr>
              <a:t> learned from </a:t>
            </a:r>
            <a:r>
              <a:rPr b="1" lang="en">
                <a:latin typeface="Old Standard TT"/>
                <a:ea typeface="Old Standard TT"/>
                <a:cs typeface="Old Standard TT"/>
                <a:sym typeface="Old Standard TT"/>
              </a:rPr>
              <a:t>historical data</a:t>
            </a:r>
            <a:r>
              <a:rPr lang="en">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Run the Logistic Regression model.</a:t>
            </a:r>
            <a:endParaRPr sz="1200"/>
          </a:p>
          <a:p>
            <a:pPr indent="0" lvl="0" marL="0" rtl="0" algn="l">
              <a:spcBef>
                <a:spcPts val="1600"/>
              </a:spcBef>
              <a:spcAft>
                <a:spcPts val="0"/>
              </a:spcAft>
              <a:buClr>
                <a:schemeClr val="dk1"/>
              </a:buClr>
              <a:buSzPts val="1100"/>
              <a:buFont typeface="Arial"/>
              <a:buNone/>
            </a:pPr>
            <a:r>
              <a:rPr lang="en" sz="1200"/>
              <a:t>Use</a:t>
            </a:r>
            <a:r>
              <a:rPr lang="en" sz="1200"/>
              <a:t> the overall accuracy and confusion matrix as the metrics for evaluation.</a:t>
            </a:r>
            <a:endParaRPr sz="1200"/>
          </a:p>
          <a:p>
            <a:pPr indent="0" lvl="0" marL="0" rtl="0" algn="l">
              <a:spcBef>
                <a:spcPts val="1600"/>
              </a:spcBef>
              <a:spcAft>
                <a:spcPts val="0"/>
              </a:spcAft>
              <a:buNone/>
            </a:pPr>
            <a:r>
              <a:rPr b="1" lang="en" sz="1200"/>
              <a:t>Overall accuracy = 0.8551</a:t>
            </a:r>
            <a:endParaRPr b="1" sz="1200"/>
          </a:p>
          <a:p>
            <a:pPr indent="0" lvl="0" marL="0" rtl="0" algn="l">
              <a:spcBef>
                <a:spcPts val="1600"/>
              </a:spcBef>
              <a:spcAft>
                <a:spcPts val="0"/>
              </a:spcAft>
              <a:buNone/>
            </a:pPr>
            <a:r>
              <a:rPr lang="en" sz="1200"/>
              <a:t>Confusion Matrix:</a:t>
            </a:r>
            <a:endParaRPr sz="12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30" name="Google Shape;130;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pic>
        <p:nvPicPr>
          <p:cNvPr id="131" name="Google Shape;131;p24"/>
          <p:cNvPicPr preferRelativeResize="0"/>
          <p:nvPr/>
        </p:nvPicPr>
        <p:blipFill>
          <a:blip r:embed="rId3">
            <a:alphaModFix/>
          </a:blip>
          <a:stretch>
            <a:fillRect/>
          </a:stretch>
        </p:blipFill>
        <p:spPr>
          <a:xfrm>
            <a:off x="4464000" y="1210625"/>
            <a:ext cx="4527601" cy="3536424"/>
          </a:xfrm>
          <a:prstGeom prst="rect">
            <a:avLst/>
          </a:prstGeom>
          <a:noFill/>
          <a:ln>
            <a:noFill/>
          </a:ln>
        </p:spPr>
      </p:pic>
      <p:graphicFrame>
        <p:nvGraphicFramePr>
          <p:cNvPr id="132" name="Google Shape;132;p24"/>
          <p:cNvGraphicFramePr/>
          <p:nvPr/>
        </p:nvGraphicFramePr>
        <p:xfrm>
          <a:off x="431100" y="3041688"/>
          <a:ext cx="3000000" cy="3000000"/>
        </p:xfrm>
        <a:graphic>
          <a:graphicData uri="http://schemas.openxmlformats.org/drawingml/2006/table">
            <a:tbl>
              <a:tblPr>
                <a:noFill/>
                <a:tableStyleId>{237589C2-042F-4139-93CE-FFD20B553BA4}</a:tableStyleId>
              </a:tblPr>
              <a:tblGrid>
                <a:gridCol w="1090175"/>
                <a:gridCol w="1090175"/>
                <a:gridCol w="1090175"/>
              </a:tblGrid>
              <a:tr h="1396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133 (TP)</a:t>
                      </a:r>
                      <a:endParaRPr/>
                    </a:p>
                  </a:txBody>
                  <a:tcPr marT="91425" marB="91425" marR="91425" marL="91425"/>
                </a:tc>
                <a:tc>
                  <a:txBody>
                    <a:bodyPr/>
                    <a:lstStyle/>
                    <a:p>
                      <a:pPr indent="0" lvl="0" marL="0" rtl="0" algn="ctr">
                        <a:spcBef>
                          <a:spcPts val="0"/>
                        </a:spcBef>
                        <a:spcAft>
                          <a:spcPts val="0"/>
                        </a:spcAft>
                        <a:buNone/>
                      </a:pPr>
                      <a:r>
                        <a:rPr lang="en"/>
                        <a:t>23 (FP)</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17 (FN)</a:t>
                      </a:r>
                      <a:endParaRPr/>
                    </a:p>
                  </a:txBody>
                  <a:tcPr marT="91425" marB="91425" marR="91425" marL="91425"/>
                </a:tc>
                <a:tc>
                  <a:txBody>
                    <a:bodyPr/>
                    <a:lstStyle/>
                    <a:p>
                      <a:pPr indent="0" lvl="0" marL="0" rtl="0" algn="ctr">
                        <a:spcBef>
                          <a:spcPts val="0"/>
                        </a:spcBef>
                        <a:spcAft>
                          <a:spcPts val="0"/>
                        </a:spcAft>
                        <a:buNone/>
                      </a:pPr>
                      <a:r>
                        <a:rPr lang="en"/>
                        <a:t>103 (TN)</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a:t>
            </a:r>
            <a:r>
              <a:rPr lang="en"/>
              <a:t>valuation</a:t>
            </a:r>
            <a:endParaRPr/>
          </a:p>
        </p:txBody>
      </p:sp>
      <p:graphicFrame>
        <p:nvGraphicFramePr>
          <p:cNvPr id="138" name="Google Shape;138;p25"/>
          <p:cNvGraphicFramePr/>
          <p:nvPr/>
        </p:nvGraphicFramePr>
        <p:xfrm>
          <a:off x="395400" y="1058213"/>
          <a:ext cx="3000000" cy="3000000"/>
        </p:xfrm>
        <a:graphic>
          <a:graphicData uri="http://schemas.openxmlformats.org/drawingml/2006/table">
            <a:tbl>
              <a:tblPr>
                <a:noFill/>
                <a:tableStyleId>{237589C2-042F-4139-93CE-FFD20B553BA4}</a:tableStyleId>
              </a:tblPr>
              <a:tblGrid>
                <a:gridCol w="1090175"/>
                <a:gridCol w="1090175"/>
                <a:gridCol w="1090175"/>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133 (TP)</a:t>
                      </a:r>
                      <a:endParaRPr/>
                    </a:p>
                  </a:txBody>
                  <a:tcPr marT="91425" marB="91425" marR="91425" marL="91425"/>
                </a:tc>
                <a:tc>
                  <a:txBody>
                    <a:bodyPr/>
                    <a:lstStyle/>
                    <a:p>
                      <a:pPr indent="0" lvl="0" marL="0" rtl="0" algn="ctr">
                        <a:spcBef>
                          <a:spcPts val="0"/>
                        </a:spcBef>
                        <a:spcAft>
                          <a:spcPts val="0"/>
                        </a:spcAft>
                        <a:buNone/>
                      </a:pPr>
                      <a:r>
                        <a:rPr lang="en"/>
                        <a:t>23 (FP)</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17 (FN)</a:t>
                      </a:r>
                      <a:endParaRPr/>
                    </a:p>
                  </a:txBody>
                  <a:tcPr marT="91425" marB="91425" marR="91425" marL="91425"/>
                </a:tc>
                <a:tc>
                  <a:txBody>
                    <a:bodyPr/>
                    <a:lstStyle/>
                    <a:p>
                      <a:pPr indent="0" lvl="0" marL="0" rtl="0" algn="ctr">
                        <a:spcBef>
                          <a:spcPts val="0"/>
                        </a:spcBef>
                        <a:spcAft>
                          <a:spcPts val="0"/>
                        </a:spcAft>
                        <a:buNone/>
                      </a:pPr>
                      <a:r>
                        <a:rPr lang="en"/>
                        <a:t>103 (TN)</a:t>
                      </a:r>
                      <a:endParaRPr/>
                    </a:p>
                  </a:txBody>
                  <a:tcPr marT="91425" marB="91425" marR="91425" marL="91425"/>
                </a:tc>
              </a:tr>
            </a:tbl>
          </a:graphicData>
        </a:graphic>
      </p:graphicFrame>
      <p:pic>
        <p:nvPicPr>
          <p:cNvPr id="139" name="Google Shape;139;p25"/>
          <p:cNvPicPr preferRelativeResize="0"/>
          <p:nvPr/>
        </p:nvPicPr>
        <p:blipFill>
          <a:blip r:embed="rId3">
            <a:alphaModFix/>
          </a:blip>
          <a:stretch>
            <a:fillRect/>
          </a:stretch>
        </p:blipFill>
        <p:spPr>
          <a:xfrm>
            <a:off x="395400" y="3039323"/>
            <a:ext cx="7737896" cy="19517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 visualization</a:t>
            </a:r>
            <a:endParaRPr/>
          </a:p>
        </p:txBody>
      </p:sp>
      <p:pic>
        <p:nvPicPr>
          <p:cNvPr id="145" name="Google Shape;145;p26"/>
          <p:cNvPicPr preferRelativeResize="0"/>
          <p:nvPr/>
        </p:nvPicPr>
        <p:blipFill>
          <a:blip r:embed="rId3">
            <a:alphaModFix/>
          </a:blip>
          <a:stretch>
            <a:fillRect/>
          </a:stretch>
        </p:blipFill>
        <p:spPr>
          <a:xfrm>
            <a:off x="366700" y="1141500"/>
            <a:ext cx="5545256" cy="3780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4346700" y="11781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Precision</a:t>
            </a:r>
            <a:r>
              <a:rPr lang="en" sz="1600"/>
              <a:t> = TP/(TP+FP) = 113/(113+39) = </a:t>
            </a:r>
            <a:r>
              <a:rPr b="1" lang="en" sz="1600"/>
              <a:t>0.7434</a:t>
            </a:r>
            <a:r>
              <a:rPr lang="en" sz="1600"/>
              <a:t>,</a:t>
            </a:r>
            <a:endParaRPr sz="1600"/>
          </a:p>
          <a:p>
            <a:pPr indent="0" lvl="0" marL="0" rtl="0" algn="l">
              <a:spcBef>
                <a:spcPts val="1600"/>
              </a:spcBef>
              <a:spcAft>
                <a:spcPts val="0"/>
              </a:spcAft>
              <a:buClr>
                <a:schemeClr val="dk1"/>
              </a:buClr>
              <a:buSzPts val="1100"/>
              <a:buFont typeface="Arial"/>
              <a:buNone/>
            </a:pPr>
            <a:r>
              <a:rPr b="1" lang="en" sz="1600"/>
              <a:t>Recall</a:t>
            </a:r>
            <a:r>
              <a:rPr lang="en" sz="1600"/>
              <a:t> = TP/(TP+FN) = 113/(113+37) = </a:t>
            </a:r>
            <a:r>
              <a:rPr b="1" lang="en" sz="1600"/>
              <a:t>0.7533</a:t>
            </a:r>
            <a:r>
              <a:rPr lang="en" sz="1600"/>
              <a:t>,</a:t>
            </a:r>
            <a:endParaRPr sz="1600"/>
          </a:p>
          <a:p>
            <a:pPr indent="0" lvl="0" marL="0" rtl="0" algn="l">
              <a:spcBef>
                <a:spcPts val="1600"/>
              </a:spcBef>
              <a:spcAft>
                <a:spcPts val="0"/>
              </a:spcAft>
              <a:buClr>
                <a:schemeClr val="dk1"/>
              </a:buClr>
              <a:buSzPts val="1100"/>
              <a:buFont typeface="Arial"/>
              <a:buNone/>
            </a:pPr>
            <a:r>
              <a:rPr b="1" lang="en" sz="1600"/>
              <a:t>F1 score </a:t>
            </a:r>
            <a:r>
              <a:rPr lang="en" sz="1600"/>
              <a:t>= 2*Precision*Recall/(Precision+Recall)=2*0.7434*0.7533/(0.7434+0.7533) = </a:t>
            </a:r>
            <a:r>
              <a:rPr b="1" lang="en" sz="1600"/>
              <a:t>0.7483.</a:t>
            </a:r>
            <a:endParaRPr b="1"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51" name="Google Shape;151;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Comparison with other approaches — Support Vector Machine</a:t>
            </a:r>
            <a:endParaRPr sz="2400"/>
          </a:p>
        </p:txBody>
      </p:sp>
      <p:sp>
        <p:nvSpPr>
          <p:cNvPr id="152" name="Google Shape;152;p27"/>
          <p:cNvSpPr txBox="1"/>
          <p:nvPr>
            <p:ph idx="1" type="body"/>
          </p:nvPr>
        </p:nvSpPr>
        <p:spPr>
          <a:xfrm>
            <a:off x="311700" y="11781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With the </a:t>
            </a:r>
            <a:r>
              <a:rPr b="1" lang="en" sz="1600"/>
              <a:t>Support Vector Machine</a:t>
            </a:r>
            <a:r>
              <a:rPr lang="en" sz="1600"/>
              <a:t>:</a:t>
            </a:r>
            <a:endParaRPr sz="1600"/>
          </a:p>
          <a:p>
            <a:pPr indent="0" lvl="0" marL="0" rtl="0" algn="l">
              <a:spcBef>
                <a:spcPts val="1600"/>
              </a:spcBef>
              <a:spcAft>
                <a:spcPts val="0"/>
              </a:spcAft>
              <a:buNone/>
            </a:pPr>
            <a:r>
              <a:rPr b="1" lang="en" sz="1600"/>
              <a:t>Overall accuracy = 0.7246</a:t>
            </a:r>
            <a:endParaRPr b="1" sz="1600"/>
          </a:p>
          <a:p>
            <a:pPr indent="0" lvl="0" marL="0" rtl="0" algn="l">
              <a:spcBef>
                <a:spcPts val="1600"/>
              </a:spcBef>
              <a:spcAft>
                <a:spcPts val="0"/>
              </a:spcAft>
              <a:buNone/>
            </a:pPr>
            <a:r>
              <a:rPr lang="en" sz="1600"/>
              <a:t>Confusion Matrix:</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graphicFrame>
        <p:nvGraphicFramePr>
          <p:cNvPr id="153" name="Google Shape;153;p27"/>
          <p:cNvGraphicFramePr/>
          <p:nvPr/>
        </p:nvGraphicFramePr>
        <p:xfrm>
          <a:off x="421125" y="2539538"/>
          <a:ext cx="3000000" cy="3000000"/>
        </p:xfrm>
        <a:graphic>
          <a:graphicData uri="http://schemas.openxmlformats.org/drawingml/2006/table">
            <a:tbl>
              <a:tblPr>
                <a:noFill/>
                <a:tableStyleId>{237589C2-042F-4139-93CE-FFD20B553BA4}</a:tableStyleId>
              </a:tblPr>
              <a:tblGrid>
                <a:gridCol w="1090175"/>
                <a:gridCol w="1090175"/>
                <a:gridCol w="1090175"/>
              </a:tblGrid>
              <a:tr h="5838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113 (TP)</a:t>
                      </a:r>
                      <a:endParaRPr/>
                    </a:p>
                  </a:txBody>
                  <a:tcPr marT="91425" marB="91425" marR="91425" marL="91425"/>
                </a:tc>
                <a:tc>
                  <a:txBody>
                    <a:bodyPr/>
                    <a:lstStyle/>
                    <a:p>
                      <a:pPr indent="0" lvl="0" marL="0" rtl="0" algn="ctr">
                        <a:spcBef>
                          <a:spcPts val="0"/>
                        </a:spcBef>
                        <a:spcAft>
                          <a:spcPts val="0"/>
                        </a:spcAft>
                        <a:buNone/>
                      </a:pPr>
                      <a:r>
                        <a:rPr lang="en"/>
                        <a:t>39 (FP)</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37 (FN)</a:t>
                      </a:r>
                      <a:endParaRPr/>
                    </a:p>
                  </a:txBody>
                  <a:tcPr marT="91425" marB="91425" marR="91425" marL="91425"/>
                </a:tc>
                <a:tc>
                  <a:txBody>
                    <a:bodyPr/>
                    <a:lstStyle/>
                    <a:p>
                      <a:pPr indent="0" lvl="0" marL="0" rtl="0" algn="ctr">
                        <a:spcBef>
                          <a:spcPts val="0"/>
                        </a:spcBef>
                        <a:spcAft>
                          <a:spcPts val="0"/>
                        </a:spcAft>
                        <a:buNone/>
                      </a:pPr>
                      <a:r>
                        <a:rPr lang="en"/>
                        <a:t>87 (TN)</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Support Vector Machine with parameter selection</a:t>
            </a:r>
            <a:endParaRPr sz="2400"/>
          </a:p>
        </p:txBody>
      </p:sp>
      <p:pic>
        <p:nvPicPr>
          <p:cNvPr id="159" name="Google Shape;159;p28"/>
          <p:cNvPicPr preferRelativeResize="0"/>
          <p:nvPr/>
        </p:nvPicPr>
        <p:blipFill>
          <a:blip r:embed="rId3">
            <a:alphaModFix/>
          </a:blip>
          <a:stretch>
            <a:fillRect/>
          </a:stretch>
        </p:blipFill>
        <p:spPr>
          <a:xfrm>
            <a:off x="311700" y="1058225"/>
            <a:ext cx="6358076" cy="4085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4346700" y="11781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Precision</a:t>
            </a:r>
            <a:r>
              <a:rPr lang="en" sz="1600"/>
              <a:t> = TP/(TP+FP) = 124/(124+31) = </a:t>
            </a:r>
            <a:r>
              <a:rPr b="1" lang="en" sz="1600"/>
              <a:t>0.8</a:t>
            </a:r>
            <a:r>
              <a:rPr lang="en" sz="1600"/>
              <a:t>,</a:t>
            </a:r>
            <a:endParaRPr sz="1600"/>
          </a:p>
          <a:p>
            <a:pPr indent="0" lvl="0" marL="0" rtl="0" algn="l">
              <a:spcBef>
                <a:spcPts val="1600"/>
              </a:spcBef>
              <a:spcAft>
                <a:spcPts val="0"/>
              </a:spcAft>
              <a:buClr>
                <a:schemeClr val="dk1"/>
              </a:buClr>
              <a:buSzPts val="1100"/>
              <a:buFont typeface="Arial"/>
              <a:buNone/>
            </a:pPr>
            <a:r>
              <a:rPr b="1" lang="en" sz="1600"/>
              <a:t>Recall</a:t>
            </a:r>
            <a:r>
              <a:rPr lang="en" sz="1600"/>
              <a:t> = TP/(TP+FN) = 124/(124+38) = </a:t>
            </a:r>
            <a:r>
              <a:rPr b="1" lang="en" sz="1600"/>
              <a:t>0.7654</a:t>
            </a:r>
            <a:r>
              <a:rPr lang="en" sz="1600"/>
              <a:t>,</a:t>
            </a:r>
            <a:endParaRPr sz="1600"/>
          </a:p>
          <a:p>
            <a:pPr indent="0" lvl="0" marL="0" rtl="0" algn="l">
              <a:spcBef>
                <a:spcPts val="1600"/>
              </a:spcBef>
              <a:spcAft>
                <a:spcPts val="0"/>
              </a:spcAft>
              <a:buClr>
                <a:schemeClr val="dk1"/>
              </a:buClr>
              <a:buSzPts val="1100"/>
              <a:buFont typeface="Arial"/>
              <a:buNone/>
            </a:pPr>
            <a:r>
              <a:rPr b="1" lang="en" sz="1600"/>
              <a:t>F1 score </a:t>
            </a:r>
            <a:r>
              <a:rPr lang="en" sz="1600"/>
              <a:t>= 2*Precision*Recall/(Precision+Recall)=2*0.8*0.7654/(</a:t>
            </a:r>
            <a:r>
              <a:rPr lang="en" sz="1600"/>
              <a:t>0.8+0.7654</a:t>
            </a:r>
            <a:r>
              <a:rPr lang="en" sz="1600"/>
              <a:t>) = </a:t>
            </a:r>
            <a:r>
              <a:rPr b="1" lang="en" sz="1600"/>
              <a:t>0.7823.</a:t>
            </a:r>
            <a:endParaRPr b="1"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65" name="Google Shape;165;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Support Vector Machine with parameter selection</a:t>
            </a:r>
            <a:endParaRPr sz="2400"/>
          </a:p>
          <a:p>
            <a:pPr indent="0" lvl="0" marL="0" rtl="0" algn="l">
              <a:spcBef>
                <a:spcPts val="0"/>
              </a:spcBef>
              <a:spcAft>
                <a:spcPts val="0"/>
              </a:spcAft>
              <a:buNone/>
            </a:pPr>
            <a:r>
              <a:t/>
            </a:r>
            <a:endParaRPr sz="2400"/>
          </a:p>
        </p:txBody>
      </p:sp>
      <p:sp>
        <p:nvSpPr>
          <p:cNvPr id="166" name="Google Shape;166;p29"/>
          <p:cNvSpPr txBox="1"/>
          <p:nvPr>
            <p:ph idx="1" type="body"/>
          </p:nvPr>
        </p:nvSpPr>
        <p:spPr>
          <a:xfrm>
            <a:off x="311700" y="11781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Support Vector Machine with parameter selection</a:t>
            </a:r>
            <a:r>
              <a:rPr lang="en" sz="1600"/>
              <a:t>:</a:t>
            </a:r>
            <a:endParaRPr sz="1600"/>
          </a:p>
          <a:p>
            <a:pPr indent="0" lvl="0" marL="0" rtl="0" algn="l">
              <a:spcBef>
                <a:spcPts val="1600"/>
              </a:spcBef>
              <a:spcAft>
                <a:spcPts val="0"/>
              </a:spcAft>
              <a:buNone/>
            </a:pPr>
            <a:r>
              <a:rPr b="1" lang="en" sz="1600"/>
              <a:t>Overall accuracy = 0.75</a:t>
            </a:r>
            <a:endParaRPr b="1" sz="1600"/>
          </a:p>
          <a:p>
            <a:pPr indent="0" lvl="0" marL="0" rtl="0" algn="l">
              <a:spcBef>
                <a:spcPts val="1600"/>
              </a:spcBef>
              <a:spcAft>
                <a:spcPts val="0"/>
              </a:spcAft>
              <a:buNone/>
            </a:pPr>
            <a:r>
              <a:rPr lang="en" sz="1600"/>
              <a:t>Confusion Matrix:</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graphicFrame>
        <p:nvGraphicFramePr>
          <p:cNvPr id="167" name="Google Shape;167;p29"/>
          <p:cNvGraphicFramePr/>
          <p:nvPr/>
        </p:nvGraphicFramePr>
        <p:xfrm>
          <a:off x="393475" y="2892113"/>
          <a:ext cx="3000000" cy="3000000"/>
        </p:xfrm>
        <a:graphic>
          <a:graphicData uri="http://schemas.openxmlformats.org/drawingml/2006/table">
            <a:tbl>
              <a:tblPr>
                <a:noFill/>
                <a:tableStyleId>{237589C2-042F-4139-93CE-FFD20B553BA4}</a:tableStyleId>
              </a:tblPr>
              <a:tblGrid>
                <a:gridCol w="1090175"/>
                <a:gridCol w="1090175"/>
                <a:gridCol w="1090175"/>
              </a:tblGrid>
              <a:tr h="38835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124 (TP)</a:t>
                      </a:r>
                      <a:endParaRPr/>
                    </a:p>
                  </a:txBody>
                  <a:tcPr marT="91425" marB="91425" marR="91425" marL="91425"/>
                </a:tc>
                <a:tc>
                  <a:txBody>
                    <a:bodyPr/>
                    <a:lstStyle/>
                    <a:p>
                      <a:pPr indent="0" lvl="0" marL="0" rtl="0" algn="ctr">
                        <a:spcBef>
                          <a:spcPts val="0"/>
                        </a:spcBef>
                        <a:spcAft>
                          <a:spcPts val="0"/>
                        </a:spcAft>
                        <a:buNone/>
                      </a:pPr>
                      <a:r>
                        <a:rPr lang="en"/>
                        <a:t>31 (FP)</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38 (FN)</a:t>
                      </a:r>
                      <a:endParaRPr/>
                    </a:p>
                  </a:txBody>
                  <a:tcPr marT="91425" marB="91425" marR="91425" marL="91425"/>
                </a:tc>
                <a:tc>
                  <a:txBody>
                    <a:bodyPr/>
                    <a:lstStyle/>
                    <a:p>
                      <a:pPr indent="0" lvl="0" marL="0" rtl="0" algn="ctr">
                        <a:spcBef>
                          <a:spcPts val="0"/>
                        </a:spcBef>
                        <a:spcAft>
                          <a:spcPts val="0"/>
                        </a:spcAft>
                        <a:buNone/>
                      </a:pPr>
                      <a:r>
                        <a:rPr lang="en"/>
                        <a:t>83 (TN)</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With the </a:t>
            </a:r>
            <a:r>
              <a:rPr b="1" lang="en" sz="1600"/>
              <a:t>Decision Tree</a:t>
            </a:r>
            <a:r>
              <a:rPr lang="en" sz="1600"/>
              <a:t> Classifier:</a:t>
            </a:r>
            <a:endParaRPr sz="1600"/>
          </a:p>
          <a:p>
            <a:pPr indent="0" lvl="0" marL="0" rtl="0" algn="l">
              <a:spcBef>
                <a:spcPts val="1600"/>
              </a:spcBef>
              <a:spcAft>
                <a:spcPts val="0"/>
              </a:spcAft>
              <a:buNone/>
            </a:pPr>
            <a:r>
              <a:rPr b="1" lang="en" sz="1600"/>
              <a:t>Overall accuracy = 0.7899</a:t>
            </a:r>
            <a:endParaRPr b="1" sz="1600"/>
          </a:p>
          <a:p>
            <a:pPr indent="0" lvl="0" marL="0" rtl="0" algn="l">
              <a:spcBef>
                <a:spcPts val="1600"/>
              </a:spcBef>
              <a:spcAft>
                <a:spcPts val="0"/>
              </a:spcAft>
              <a:buNone/>
            </a:pPr>
            <a:r>
              <a:rPr lang="en" sz="1600"/>
              <a:t>Confusion Matrix:</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73" name="Google Shape;173;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Comparison</a:t>
            </a:r>
            <a:r>
              <a:rPr lang="en" sz="2800"/>
              <a:t> with other approaches — Decision Tree</a:t>
            </a:r>
            <a:r>
              <a:rPr lang="en" sz="2400"/>
              <a:t> </a:t>
            </a:r>
            <a:endParaRPr sz="2400"/>
          </a:p>
        </p:txBody>
      </p:sp>
      <p:graphicFrame>
        <p:nvGraphicFramePr>
          <p:cNvPr id="174" name="Google Shape;174;p30"/>
          <p:cNvGraphicFramePr/>
          <p:nvPr/>
        </p:nvGraphicFramePr>
        <p:xfrm>
          <a:off x="424650" y="2539563"/>
          <a:ext cx="3000000" cy="3000000"/>
        </p:xfrm>
        <a:graphic>
          <a:graphicData uri="http://schemas.openxmlformats.org/drawingml/2006/table">
            <a:tbl>
              <a:tblPr>
                <a:noFill/>
                <a:tableStyleId>{237589C2-042F-4139-93CE-FFD20B553BA4}</a:tableStyleId>
              </a:tblPr>
              <a:tblGrid>
                <a:gridCol w="1090175"/>
                <a:gridCol w="1090175"/>
                <a:gridCol w="1090175"/>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121 (TP)</a:t>
                      </a:r>
                      <a:endParaRPr/>
                    </a:p>
                  </a:txBody>
                  <a:tcPr marT="91425" marB="91425" marR="91425" marL="91425"/>
                </a:tc>
                <a:tc>
                  <a:txBody>
                    <a:bodyPr/>
                    <a:lstStyle/>
                    <a:p>
                      <a:pPr indent="0" lvl="0" marL="0" rtl="0" algn="ctr">
                        <a:spcBef>
                          <a:spcPts val="0"/>
                        </a:spcBef>
                        <a:spcAft>
                          <a:spcPts val="0"/>
                        </a:spcAft>
                        <a:buNone/>
                      </a:pPr>
                      <a:r>
                        <a:rPr lang="en"/>
                        <a:t>29 (F</a:t>
                      </a:r>
                      <a:r>
                        <a:rPr lang="en"/>
                        <a:t>P</a:t>
                      </a:r>
                      <a:r>
                        <a:rPr lang="en"/>
                        <a:t>)</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29</a:t>
                      </a:r>
                      <a:r>
                        <a:rPr lang="en"/>
                        <a:t> (FN)</a:t>
                      </a:r>
                      <a:endParaRPr/>
                    </a:p>
                  </a:txBody>
                  <a:tcPr marT="91425" marB="91425" marR="91425" marL="91425"/>
                </a:tc>
                <a:tc>
                  <a:txBody>
                    <a:bodyPr/>
                    <a:lstStyle/>
                    <a:p>
                      <a:pPr indent="0" lvl="0" marL="0" rtl="0" algn="ctr">
                        <a:spcBef>
                          <a:spcPts val="0"/>
                        </a:spcBef>
                        <a:spcAft>
                          <a:spcPts val="0"/>
                        </a:spcAft>
                        <a:buNone/>
                      </a:pPr>
                      <a:r>
                        <a:rPr lang="en"/>
                        <a:t>97</a:t>
                      </a:r>
                      <a:r>
                        <a:rPr lang="en"/>
                        <a:t> (TN)</a:t>
                      </a:r>
                      <a:endParaRPr/>
                    </a:p>
                  </a:txBody>
                  <a:tcPr marT="91425" marB="91425" marR="91425" marL="91425"/>
                </a:tc>
              </a:tr>
            </a:tbl>
          </a:graphicData>
        </a:graphic>
      </p:graphicFrame>
      <p:sp>
        <p:nvSpPr>
          <p:cNvPr id="175" name="Google Shape;175;p30"/>
          <p:cNvSpPr txBox="1"/>
          <p:nvPr>
            <p:ph idx="1" type="body"/>
          </p:nvPr>
        </p:nvSpPr>
        <p:spPr>
          <a:xfrm>
            <a:off x="433735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Precision</a:t>
            </a:r>
            <a:r>
              <a:rPr lang="en" sz="1600"/>
              <a:t> = TP/(TP+FP) = 121/(121+29) = </a:t>
            </a:r>
            <a:r>
              <a:rPr b="1" lang="en" sz="1600"/>
              <a:t>0.8067</a:t>
            </a:r>
            <a:r>
              <a:rPr lang="en" sz="1600"/>
              <a:t>,</a:t>
            </a:r>
            <a:endParaRPr sz="1600"/>
          </a:p>
          <a:p>
            <a:pPr indent="0" lvl="0" marL="0" rtl="0" algn="l">
              <a:spcBef>
                <a:spcPts val="1600"/>
              </a:spcBef>
              <a:spcAft>
                <a:spcPts val="0"/>
              </a:spcAft>
              <a:buNone/>
            </a:pPr>
            <a:r>
              <a:rPr b="1" lang="en" sz="1600"/>
              <a:t>Recall</a:t>
            </a:r>
            <a:r>
              <a:rPr lang="en" sz="1600"/>
              <a:t> = </a:t>
            </a:r>
            <a:r>
              <a:rPr lang="en" sz="1600"/>
              <a:t>TP/(TP+FN) = 121/(121+29) = </a:t>
            </a:r>
            <a:r>
              <a:rPr b="1" lang="en" sz="1600"/>
              <a:t>0.8067</a:t>
            </a:r>
            <a:r>
              <a:rPr lang="en" sz="1600"/>
              <a:t>,</a:t>
            </a:r>
            <a:endParaRPr sz="1600"/>
          </a:p>
          <a:p>
            <a:pPr indent="0" lvl="0" marL="0" rtl="0" algn="l">
              <a:spcBef>
                <a:spcPts val="1600"/>
              </a:spcBef>
              <a:spcAft>
                <a:spcPts val="0"/>
              </a:spcAft>
              <a:buClr>
                <a:schemeClr val="dk1"/>
              </a:buClr>
              <a:buSzPts val="1100"/>
              <a:buFont typeface="Arial"/>
              <a:buNone/>
            </a:pPr>
            <a:r>
              <a:rPr b="1" lang="en" sz="1600"/>
              <a:t>F1 score </a:t>
            </a:r>
            <a:r>
              <a:rPr lang="en" sz="1600"/>
              <a:t>= 2*Precision*Recall/(Precision+Recall)=2*0.8067*0.8067/(0.8067+0.8067) = </a:t>
            </a:r>
            <a:r>
              <a:rPr b="1" lang="en" sz="1600"/>
              <a:t>0.8067.</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Decision Tree may suffer from the overfitting problem. Thus, we reduce the max_depth value of the decision tree and select the best max_depth value for this problem.</a:t>
            </a:r>
            <a:endParaRPr sz="1600"/>
          </a:p>
          <a:p>
            <a:pPr indent="0" lvl="0" marL="0" rtl="0" algn="l">
              <a:spcBef>
                <a:spcPts val="1600"/>
              </a:spcBef>
              <a:spcAft>
                <a:spcPts val="0"/>
              </a:spcAft>
              <a:buNone/>
            </a:pPr>
            <a:r>
              <a:rPr lang="en" sz="1600"/>
              <a:t>Let max_depth = 2:</a:t>
            </a:r>
            <a:endParaRPr sz="1600"/>
          </a:p>
          <a:p>
            <a:pPr indent="0" lvl="0" marL="0" rtl="0" algn="l">
              <a:spcBef>
                <a:spcPts val="1600"/>
              </a:spcBef>
              <a:spcAft>
                <a:spcPts val="1600"/>
              </a:spcAft>
              <a:buNone/>
            </a:pPr>
            <a:r>
              <a:t/>
            </a:r>
            <a:endParaRPr sz="1600"/>
          </a:p>
        </p:txBody>
      </p:sp>
      <p:sp>
        <p:nvSpPr>
          <p:cNvPr id="181" name="Google Shape;181;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Decision Tree</a:t>
            </a:r>
            <a:r>
              <a:rPr lang="en" sz="2400"/>
              <a:t> with reduced max_depth</a:t>
            </a:r>
            <a:endParaRPr sz="2400"/>
          </a:p>
        </p:txBody>
      </p:sp>
      <p:pic>
        <p:nvPicPr>
          <p:cNvPr id="182" name="Google Shape;182;p31"/>
          <p:cNvPicPr preferRelativeResize="0"/>
          <p:nvPr/>
        </p:nvPicPr>
        <p:blipFill rotWithShape="1">
          <a:blip r:embed="rId3">
            <a:alphaModFix/>
          </a:blip>
          <a:srcRect b="0" l="0" r="13666" t="0"/>
          <a:stretch/>
        </p:blipFill>
        <p:spPr>
          <a:xfrm>
            <a:off x="311700" y="3149650"/>
            <a:ext cx="4125900" cy="1237500"/>
          </a:xfrm>
          <a:prstGeom prst="rect">
            <a:avLst/>
          </a:prstGeom>
          <a:noFill/>
          <a:ln>
            <a:noFill/>
          </a:ln>
        </p:spPr>
      </p:pic>
      <p:pic>
        <p:nvPicPr>
          <p:cNvPr id="183" name="Google Shape;183;p31"/>
          <p:cNvPicPr preferRelativeResize="0"/>
          <p:nvPr/>
        </p:nvPicPr>
        <p:blipFill>
          <a:blip r:embed="rId4">
            <a:alphaModFix/>
          </a:blip>
          <a:stretch>
            <a:fillRect/>
          </a:stretch>
        </p:blipFill>
        <p:spPr>
          <a:xfrm>
            <a:off x="4572000" y="1279662"/>
            <a:ext cx="4398876" cy="25841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6" name="Google Shape;66;p14"/>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Cardiovascular diseases (CVDs) are the NO.1 cause of death globally, taking an estimated 17.9 million lives each year, which accounts for 31% of all deaths worldwide. Four out of five CVD death are due to heart attacks and strokes. People with heart disease or who are at high risk need early detection and management. Common factors that are related to the heart disease are: age, chest pain type, cholesterol volume, etc.</a:t>
            </a:r>
            <a:endParaRPr sz="1600"/>
          </a:p>
        </p:txBody>
      </p:sp>
      <p:pic>
        <p:nvPicPr>
          <p:cNvPr id="67" name="Google Shape;67;p14"/>
          <p:cNvPicPr preferRelativeResize="0"/>
          <p:nvPr/>
        </p:nvPicPr>
        <p:blipFill rotWithShape="1">
          <a:blip r:embed="rId3">
            <a:alphaModFix/>
          </a:blip>
          <a:srcRect b="0" l="-4346" r="2076" t="0"/>
          <a:stretch/>
        </p:blipFill>
        <p:spPr>
          <a:xfrm>
            <a:off x="4245150" y="1171675"/>
            <a:ext cx="4851799" cy="3191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With the </a:t>
            </a:r>
            <a:r>
              <a:rPr b="1" lang="en" sz="1600"/>
              <a:t>Decision Tree</a:t>
            </a:r>
            <a:r>
              <a:rPr lang="en" sz="1600"/>
              <a:t> Classifier:</a:t>
            </a:r>
            <a:endParaRPr sz="1600"/>
          </a:p>
          <a:p>
            <a:pPr indent="0" lvl="0" marL="0" rtl="0" algn="l">
              <a:spcBef>
                <a:spcPts val="1600"/>
              </a:spcBef>
              <a:spcAft>
                <a:spcPts val="0"/>
              </a:spcAft>
              <a:buNone/>
            </a:pPr>
            <a:r>
              <a:rPr b="1" lang="en" sz="1600"/>
              <a:t>Overall accuracy = 0.8587</a:t>
            </a:r>
            <a:endParaRPr b="1" sz="1600"/>
          </a:p>
          <a:p>
            <a:pPr indent="0" lvl="0" marL="0" rtl="0" algn="l">
              <a:spcBef>
                <a:spcPts val="1600"/>
              </a:spcBef>
              <a:spcAft>
                <a:spcPts val="0"/>
              </a:spcAft>
              <a:buNone/>
            </a:pPr>
            <a:r>
              <a:rPr lang="en" sz="1600"/>
              <a:t>Confusion Matrix:</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89" name="Google Shape;189;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Decision Tree</a:t>
            </a:r>
            <a:r>
              <a:rPr lang="en" sz="2400"/>
              <a:t> with reduced max_depth</a:t>
            </a:r>
            <a:endParaRPr sz="2400"/>
          </a:p>
        </p:txBody>
      </p:sp>
      <p:graphicFrame>
        <p:nvGraphicFramePr>
          <p:cNvPr id="190" name="Google Shape;190;p32"/>
          <p:cNvGraphicFramePr/>
          <p:nvPr/>
        </p:nvGraphicFramePr>
        <p:xfrm>
          <a:off x="424650" y="2539563"/>
          <a:ext cx="3000000" cy="3000000"/>
        </p:xfrm>
        <a:graphic>
          <a:graphicData uri="http://schemas.openxmlformats.org/drawingml/2006/table">
            <a:tbl>
              <a:tblPr>
                <a:noFill/>
                <a:tableStyleId>{237589C2-042F-4139-93CE-FFD20B553BA4}</a:tableStyleId>
              </a:tblPr>
              <a:tblGrid>
                <a:gridCol w="1090175"/>
                <a:gridCol w="1090175"/>
                <a:gridCol w="1090175"/>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149</a:t>
                      </a:r>
                      <a:r>
                        <a:rPr lang="en"/>
                        <a:t> (TP)</a:t>
                      </a:r>
                      <a:endParaRPr/>
                    </a:p>
                  </a:txBody>
                  <a:tcPr marT="91425" marB="91425" marR="91425" marL="91425"/>
                </a:tc>
                <a:tc>
                  <a:txBody>
                    <a:bodyPr/>
                    <a:lstStyle/>
                    <a:p>
                      <a:pPr indent="0" lvl="0" marL="0" rtl="0" algn="ctr">
                        <a:spcBef>
                          <a:spcPts val="0"/>
                        </a:spcBef>
                        <a:spcAft>
                          <a:spcPts val="0"/>
                        </a:spcAft>
                        <a:buNone/>
                      </a:pPr>
                      <a:r>
                        <a:rPr lang="en"/>
                        <a:t>26</a:t>
                      </a:r>
                      <a:r>
                        <a:rPr lang="en"/>
                        <a:t> (FP)</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13</a:t>
                      </a:r>
                      <a:r>
                        <a:rPr lang="en"/>
                        <a:t> (FN)</a:t>
                      </a:r>
                      <a:endParaRPr/>
                    </a:p>
                  </a:txBody>
                  <a:tcPr marT="91425" marB="91425" marR="91425" marL="91425"/>
                </a:tc>
                <a:tc>
                  <a:txBody>
                    <a:bodyPr/>
                    <a:lstStyle/>
                    <a:p>
                      <a:pPr indent="0" lvl="0" marL="0" rtl="0" algn="ctr">
                        <a:spcBef>
                          <a:spcPts val="0"/>
                        </a:spcBef>
                        <a:spcAft>
                          <a:spcPts val="0"/>
                        </a:spcAft>
                        <a:buNone/>
                      </a:pPr>
                      <a:r>
                        <a:rPr lang="en"/>
                        <a:t>88</a:t>
                      </a:r>
                      <a:r>
                        <a:rPr lang="en"/>
                        <a:t> (TN)</a:t>
                      </a:r>
                      <a:endParaRPr/>
                    </a:p>
                  </a:txBody>
                  <a:tcPr marT="91425" marB="91425" marR="91425" marL="91425"/>
                </a:tc>
              </a:tr>
            </a:tbl>
          </a:graphicData>
        </a:graphic>
      </p:graphicFrame>
      <p:sp>
        <p:nvSpPr>
          <p:cNvPr id="191" name="Google Shape;191;p32"/>
          <p:cNvSpPr txBox="1"/>
          <p:nvPr>
            <p:ph idx="1" type="body"/>
          </p:nvPr>
        </p:nvSpPr>
        <p:spPr>
          <a:xfrm>
            <a:off x="433735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Precision</a:t>
            </a:r>
            <a:r>
              <a:rPr lang="en" sz="1600"/>
              <a:t> = TP/(TP+FP) = 149/(149+26) = </a:t>
            </a:r>
            <a:r>
              <a:rPr b="1" lang="en" sz="1600"/>
              <a:t>0.8514</a:t>
            </a:r>
            <a:r>
              <a:rPr lang="en" sz="1600"/>
              <a:t>,</a:t>
            </a:r>
            <a:endParaRPr sz="1600"/>
          </a:p>
          <a:p>
            <a:pPr indent="0" lvl="0" marL="0" rtl="0" algn="l">
              <a:spcBef>
                <a:spcPts val="1600"/>
              </a:spcBef>
              <a:spcAft>
                <a:spcPts val="0"/>
              </a:spcAft>
              <a:buNone/>
            </a:pPr>
            <a:r>
              <a:rPr b="1" lang="en" sz="1600"/>
              <a:t>Recall</a:t>
            </a:r>
            <a:r>
              <a:rPr lang="en" sz="1600"/>
              <a:t> = TP/(TP+FN) = </a:t>
            </a:r>
            <a:r>
              <a:rPr lang="en" sz="1600"/>
              <a:t>149/(149+13)</a:t>
            </a:r>
            <a:r>
              <a:rPr lang="en" sz="1600"/>
              <a:t> = </a:t>
            </a:r>
            <a:r>
              <a:rPr b="1" lang="en" sz="1600"/>
              <a:t>0.9198</a:t>
            </a:r>
            <a:r>
              <a:rPr lang="en" sz="1600"/>
              <a:t>,</a:t>
            </a:r>
            <a:endParaRPr sz="1600"/>
          </a:p>
          <a:p>
            <a:pPr indent="0" lvl="0" marL="0" rtl="0" algn="l">
              <a:spcBef>
                <a:spcPts val="1600"/>
              </a:spcBef>
              <a:spcAft>
                <a:spcPts val="0"/>
              </a:spcAft>
              <a:buClr>
                <a:schemeClr val="dk1"/>
              </a:buClr>
              <a:buSzPts val="1100"/>
              <a:buFont typeface="Arial"/>
              <a:buNone/>
            </a:pPr>
            <a:r>
              <a:rPr b="1" lang="en" sz="1600"/>
              <a:t>F1 score </a:t>
            </a:r>
            <a:r>
              <a:rPr lang="en" sz="1600"/>
              <a:t>= 2*Precision*Recall/(Precision+Recall)=2*0.8514*0.9198/(0.8514+0.9198) = </a:t>
            </a:r>
            <a:r>
              <a:rPr b="1" lang="en" sz="1600"/>
              <a:t>0.8843.</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idx="1" type="body"/>
          </p:nvPr>
        </p:nvSpPr>
        <p:spPr>
          <a:xfrm>
            <a:off x="4346700" y="11781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Precision</a:t>
            </a:r>
            <a:r>
              <a:rPr lang="en" sz="1600"/>
              <a:t> = TP/(TP+FP) = 117/(117+42) = </a:t>
            </a:r>
            <a:r>
              <a:rPr b="1" lang="en" sz="1600"/>
              <a:t>0.7358</a:t>
            </a:r>
            <a:r>
              <a:rPr lang="en" sz="1600"/>
              <a:t>,</a:t>
            </a:r>
            <a:endParaRPr sz="1600"/>
          </a:p>
          <a:p>
            <a:pPr indent="0" lvl="0" marL="0" rtl="0" algn="l">
              <a:spcBef>
                <a:spcPts val="1600"/>
              </a:spcBef>
              <a:spcAft>
                <a:spcPts val="0"/>
              </a:spcAft>
              <a:buNone/>
            </a:pPr>
            <a:r>
              <a:rPr b="1" lang="en" sz="1600"/>
              <a:t>Recall</a:t>
            </a:r>
            <a:r>
              <a:rPr lang="en" sz="1600"/>
              <a:t> = TP/(TP+FN) = 117/(117+33) = </a:t>
            </a:r>
            <a:r>
              <a:rPr b="1" lang="en" sz="1600"/>
              <a:t>0.78</a:t>
            </a:r>
            <a:r>
              <a:rPr lang="en" sz="1600"/>
              <a:t>,</a:t>
            </a:r>
            <a:endParaRPr sz="1600"/>
          </a:p>
          <a:p>
            <a:pPr indent="0" lvl="0" marL="0" rtl="0" algn="l">
              <a:spcBef>
                <a:spcPts val="1600"/>
              </a:spcBef>
              <a:spcAft>
                <a:spcPts val="0"/>
              </a:spcAft>
              <a:buClr>
                <a:schemeClr val="dk1"/>
              </a:buClr>
              <a:buSzPts val="1100"/>
              <a:buFont typeface="Arial"/>
              <a:buNone/>
            </a:pPr>
            <a:r>
              <a:rPr b="1" lang="en" sz="1600"/>
              <a:t>F1 score </a:t>
            </a:r>
            <a:r>
              <a:rPr lang="en" sz="1600"/>
              <a:t>= 2*Precision*Recall/(Precision+Recall)=2*0.7358*0.78/(0.7358+0.78) = </a:t>
            </a:r>
            <a:r>
              <a:rPr b="1" lang="en" sz="1600"/>
              <a:t>0.7573.</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97" name="Google Shape;197;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Comparison with other approaches — Neural Network</a:t>
            </a:r>
            <a:endParaRPr sz="2600"/>
          </a:p>
        </p:txBody>
      </p:sp>
      <p:sp>
        <p:nvSpPr>
          <p:cNvPr id="198" name="Google Shape;198;p33"/>
          <p:cNvSpPr txBox="1"/>
          <p:nvPr>
            <p:ph idx="1" type="body"/>
          </p:nvPr>
        </p:nvSpPr>
        <p:spPr>
          <a:xfrm>
            <a:off x="311700" y="11781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With the Neural Network:</a:t>
            </a:r>
            <a:endParaRPr sz="1600"/>
          </a:p>
          <a:p>
            <a:pPr indent="0" lvl="0" marL="0" rtl="0" algn="l">
              <a:spcBef>
                <a:spcPts val="1600"/>
              </a:spcBef>
              <a:spcAft>
                <a:spcPts val="0"/>
              </a:spcAft>
              <a:buNone/>
            </a:pPr>
            <a:r>
              <a:rPr b="1" lang="en" sz="1600"/>
              <a:t>Overall accuracy = 0.7283</a:t>
            </a:r>
            <a:endParaRPr b="1" sz="1600"/>
          </a:p>
          <a:p>
            <a:pPr indent="0" lvl="0" marL="0" rtl="0" algn="l">
              <a:spcBef>
                <a:spcPts val="1600"/>
              </a:spcBef>
              <a:spcAft>
                <a:spcPts val="0"/>
              </a:spcAft>
              <a:buNone/>
            </a:pPr>
            <a:r>
              <a:rPr lang="en" sz="1600"/>
              <a:t>Confusion Matrix:</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graphicFrame>
        <p:nvGraphicFramePr>
          <p:cNvPr id="199" name="Google Shape;199;p33"/>
          <p:cNvGraphicFramePr/>
          <p:nvPr/>
        </p:nvGraphicFramePr>
        <p:xfrm>
          <a:off x="421125" y="2539538"/>
          <a:ext cx="3000000" cy="3000000"/>
        </p:xfrm>
        <a:graphic>
          <a:graphicData uri="http://schemas.openxmlformats.org/drawingml/2006/table">
            <a:tbl>
              <a:tblPr>
                <a:noFill/>
                <a:tableStyleId>{237589C2-042F-4139-93CE-FFD20B553BA4}</a:tableStyleId>
              </a:tblPr>
              <a:tblGrid>
                <a:gridCol w="1090175"/>
                <a:gridCol w="1090175"/>
                <a:gridCol w="1090175"/>
              </a:tblGrid>
              <a:tr h="5838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117 (TP)</a:t>
                      </a:r>
                      <a:endParaRPr/>
                    </a:p>
                  </a:txBody>
                  <a:tcPr marT="91425" marB="91425" marR="91425" marL="91425"/>
                </a:tc>
                <a:tc>
                  <a:txBody>
                    <a:bodyPr/>
                    <a:lstStyle/>
                    <a:p>
                      <a:pPr indent="0" lvl="0" marL="0" rtl="0" algn="ctr">
                        <a:spcBef>
                          <a:spcPts val="0"/>
                        </a:spcBef>
                        <a:spcAft>
                          <a:spcPts val="0"/>
                        </a:spcAft>
                        <a:buNone/>
                      </a:pPr>
                      <a:r>
                        <a:rPr lang="en"/>
                        <a:t>42</a:t>
                      </a:r>
                      <a:r>
                        <a:rPr lang="en"/>
                        <a:t> (FP)</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33 (FN)</a:t>
                      </a:r>
                      <a:endParaRPr/>
                    </a:p>
                  </a:txBody>
                  <a:tcPr marT="91425" marB="91425" marR="91425" marL="91425"/>
                </a:tc>
                <a:tc>
                  <a:txBody>
                    <a:bodyPr/>
                    <a:lstStyle/>
                    <a:p>
                      <a:pPr indent="0" lvl="0" marL="0" rtl="0" algn="ctr">
                        <a:spcBef>
                          <a:spcPts val="0"/>
                        </a:spcBef>
                        <a:spcAft>
                          <a:spcPts val="0"/>
                        </a:spcAft>
                        <a:buNone/>
                      </a:pPr>
                      <a:r>
                        <a:rPr lang="en"/>
                        <a:t>84 (TN)</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with other approaches</a:t>
            </a:r>
            <a:endParaRPr/>
          </a:p>
        </p:txBody>
      </p:sp>
      <p:graphicFrame>
        <p:nvGraphicFramePr>
          <p:cNvPr id="205" name="Google Shape;205;p34"/>
          <p:cNvGraphicFramePr/>
          <p:nvPr/>
        </p:nvGraphicFramePr>
        <p:xfrm>
          <a:off x="311700" y="1159600"/>
          <a:ext cx="3000000" cy="3000000"/>
        </p:xfrm>
        <a:graphic>
          <a:graphicData uri="http://schemas.openxmlformats.org/drawingml/2006/table">
            <a:tbl>
              <a:tblPr>
                <a:noFill/>
                <a:tableStyleId>{237589C2-042F-4139-93CE-FFD20B553BA4}</a:tableStyleId>
              </a:tblPr>
              <a:tblGrid>
                <a:gridCol w="1814200"/>
                <a:gridCol w="1288800"/>
                <a:gridCol w="1378650"/>
                <a:gridCol w="1378675"/>
                <a:gridCol w="1378675"/>
              </a:tblGrid>
              <a:tr h="239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Accuracy</a:t>
                      </a:r>
                      <a:endParaRPr/>
                    </a:p>
                  </a:txBody>
                  <a:tcPr marT="91425" marB="91425" marR="91425" marL="91425"/>
                </a:tc>
                <a:tc>
                  <a:txBody>
                    <a:bodyPr/>
                    <a:lstStyle/>
                    <a:p>
                      <a:pPr indent="0" lvl="0" marL="0" rtl="0" algn="ctr">
                        <a:spcBef>
                          <a:spcPts val="0"/>
                        </a:spcBef>
                        <a:spcAft>
                          <a:spcPts val="0"/>
                        </a:spcAft>
                        <a:buNone/>
                      </a:pPr>
                      <a:r>
                        <a:rPr lang="en"/>
                        <a:t>Precision</a:t>
                      </a:r>
                      <a:endParaRPr/>
                    </a:p>
                  </a:txBody>
                  <a:tcPr marT="91425" marB="91425" marR="91425" marL="91425"/>
                </a:tc>
                <a:tc>
                  <a:txBody>
                    <a:bodyPr/>
                    <a:lstStyle/>
                    <a:p>
                      <a:pPr indent="0" lvl="0" marL="0" rtl="0" algn="ctr">
                        <a:spcBef>
                          <a:spcPts val="0"/>
                        </a:spcBef>
                        <a:spcAft>
                          <a:spcPts val="0"/>
                        </a:spcAft>
                        <a:buNone/>
                      </a:pPr>
                      <a:r>
                        <a:rPr lang="en"/>
                        <a:t>Recall</a:t>
                      </a:r>
                      <a:endParaRPr/>
                    </a:p>
                  </a:txBody>
                  <a:tcPr marT="91425" marB="91425" marR="91425" marL="91425"/>
                </a:tc>
                <a:tc>
                  <a:txBody>
                    <a:bodyPr/>
                    <a:lstStyle/>
                    <a:p>
                      <a:pPr indent="0" lvl="0" marL="0" rtl="0" algn="ctr">
                        <a:spcBef>
                          <a:spcPts val="0"/>
                        </a:spcBef>
                        <a:spcAft>
                          <a:spcPts val="0"/>
                        </a:spcAft>
                        <a:buNone/>
                      </a:pPr>
                      <a:r>
                        <a:rPr lang="en"/>
                        <a:t>F1 score</a:t>
                      </a:r>
                      <a:endParaRPr/>
                    </a:p>
                  </a:txBody>
                  <a:tcPr marT="91425" marB="91425" marR="91425" marL="91425"/>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ctr">
                        <a:lnSpc>
                          <a:spcPct val="115000"/>
                        </a:lnSpc>
                        <a:spcBef>
                          <a:spcPts val="0"/>
                        </a:spcBef>
                        <a:spcAft>
                          <a:spcPts val="1600"/>
                        </a:spcAft>
                        <a:buClr>
                          <a:schemeClr val="dk1"/>
                        </a:buClr>
                        <a:buSzPts val="1100"/>
                        <a:buFont typeface="Arial"/>
                        <a:buNone/>
                      </a:pPr>
                      <a:r>
                        <a:rPr lang="en"/>
                        <a:t>0.8551</a:t>
                      </a:r>
                      <a:endParaRPr/>
                    </a:p>
                  </a:txBody>
                  <a:tcPr marT="91425" marB="91425" marR="91425" marL="91425"/>
                </a:tc>
                <a:tc>
                  <a:txBody>
                    <a:bodyPr/>
                    <a:lstStyle/>
                    <a:p>
                      <a:pPr indent="0" lvl="0" marL="0" rtl="0" algn="ctr">
                        <a:spcBef>
                          <a:spcPts val="0"/>
                        </a:spcBef>
                        <a:spcAft>
                          <a:spcPts val="0"/>
                        </a:spcAft>
                        <a:buNone/>
                      </a:pPr>
                      <a:r>
                        <a:rPr lang="en"/>
                        <a:t>0.8527</a:t>
                      </a:r>
                      <a:endParaRPr/>
                    </a:p>
                  </a:txBody>
                  <a:tcPr marT="91425" marB="91425" marR="91425" marL="91425"/>
                </a:tc>
                <a:tc>
                  <a:txBody>
                    <a:bodyPr/>
                    <a:lstStyle/>
                    <a:p>
                      <a:pPr indent="0" lvl="0" marL="0" rtl="0" algn="ctr">
                        <a:spcBef>
                          <a:spcPts val="0"/>
                        </a:spcBef>
                        <a:spcAft>
                          <a:spcPts val="0"/>
                        </a:spcAft>
                        <a:buNone/>
                      </a:pPr>
                      <a:r>
                        <a:rPr lang="en"/>
                        <a:t>0.8867</a:t>
                      </a:r>
                      <a:endParaRPr/>
                    </a:p>
                  </a:txBody>
                  <a:tcPr marT="91425" marB="91425" marR="91425" marL="91425"/>
                </a:tc>
                <a:tc>
                  <a:txBody>
                    <a:bodyPr/>
                    <a:lstStyle/>
                    <a:p>
                      <a:pPr indent="0" lvl="0" marL="0" rtl="0" algn="ctr">
                        <a:spcBef>
                          <a:spcPts val="0"/>
                        </a:spcBef>
                        <a:spcAft>
                          <a:spcPts val="0"/>
                        </a:spcAft>
                        <a:buNone/>
                      </a:pPr>
                      <a:r>
                        <a:rPr lang="en"/>
                        <a:t>0.8694</a:t>
                      </a:r>
                      <a:endParaRPr/>
                    </a:p>
                  </a:txBody>
                  <a:tcPr marT="91425" marB="91425" marR="91425" marL="91425"/>
                </a:tc>
              </a:tr>
              <a:tr h="381000">
                <a:tc>
                  <a:txBody>
                    <a:bodyPr/>
                    <a:lstStyle/>
                    <a:p>
                      <a:pPr indent="0" lvl="0" marL="0" rtl="0" algn="l">
                        <a:spcBef>
                          <a:spcPts val="0"/>
                        </a:spcBef>
                        <a:spcAft>
                          <a:spcPts val="0"/>
                        </a:spcAft>
                        <a:buNone/>
                      </a:pPr>
                      <a:r>
                        <a:rPr lang="en"/>
                        <a:t>Support Vector Machine</a:t>
                      </a:r>
                      <a:endParaRPr/>
                    </a:p>
                  </a:txBody>
                  <a:tcPr marT="91425" marB="91425" marR="91425" marL="91425"/>
                </a:tc>
                <a:tc>
                  <a:txBody>
                    <a:bodyPr/>
                    <a:lstStyle/>
                    <a:p>
                      <a:pPr indent="0" lvl="0" marL="0" rtl="0" algn="ctr">
                        <a:spcBef>
                          <a:spcPts val="0"/>
                        </a:spcBef>
                        <a:spcAft>
                          <a:spcPts val="0"/>
                        </a:spcAft>
                        <a:buNone/>
                      </a:pPr>
                      <a:r>
                        <a:rPr lang="en"/>
                        <a:t>0.7246</a:t>
                      </a:r>
                      <a:endParaRPr/>
                    </a:p>
                  </a:txBody>
                  <a:tcPr marT="91425" marB="91425" marR="91425" marL="91425"/>
                </a:tc>
                <a:tc>
                  <a:txBody>
                    <a:bodyPr/>
                    <a:lstStyle/>
                    <a:p>
                      <a:pPr indent="0" lvl="0" marL="0" rtl="0" algn="ctr">
                        <a:spcBef>
                          <a:spcPts val="0"/>
                        </a:spcBef>
                        <a:spcAft>
                          <a:spcPts val="0"/>
                        </a:spcAft>
                        <a:buNone/>
                      </a:pPr>
                      <a:r>
                        <a:rPr lang="en"/>
                        <a:t>0.7434</a:t>
                      </a:r>
                      <a:endParaRPr/>
                    </a:p>
                  </a:txBody>
                  <a:tcPr marT="91425" marB="91425" marR="91425" marL="91425"/>
                </a:tc>
                <a:tc>
                  <a:txBody>
                    <a:bodyPr/>
                    <a:lstStyle/>
                    <a:p>
                      <a:pPr indent="0" lvl="0" marL="0" rtl="0" algn="ctr">
                        <a:spcBef>
                          <a:spcPts val="0"/>
                        </a:spcBef>
                        <a:spcAft>
                          <a:spcPts val="0"/>
                        </a:spcAft>
                        <a:buNone/>
                      </a:pPr>
                      <a:r>
                        <a:rPr lang="en"/>
                        <a:t>0.7533</a:t>
                      </a:r>
                      <a:endParaRPr/>
                    </a:p>
                  </a:txBody>
                  <a:tcPr marT="91425" marB="91425" marR="91425" marL="91425"/>
                </a:tc>
                <a:tc>
                  <a:txBody>
                    <a:bodyPr/>
                    <a:lstStyle/>
                    <a:p>
                      <a:pPr indent="0" lvl="0" marL="0" rtl="0" algn="ctr">
                        <a:spcBef>
                          <a:spcPts val="0"/>
                        </a:spcBef>
                        <a:spcAft>
                          <a:spcPts val="0"/>
                        </a:spcAft>
                        <a:buNone/>
                      </a:pPr>
                      <a:r>
                        <a:rPr lang="en"/>
                        <a:t>0.7483</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Support Vector Machine (with parameter selection)</a:t>
                      </a:r>
                      <a:endParaRPr/>
                    </a:p>
                  </a:txBody>
                  <a:tcPr marT="91425" marB="91425" marR="91425" marL="91425"/>
                </a:tc>
                <a:tc>
                  <a:txBody>
                    <a:bodyPr/>
                    <a:lstStyle/>
                    <a:p>
                      <a:pPr indent="0" lvl="0" marL="0" rtl="0" algn="ctr">
                        <a:spcBef>
                          <a:spcPts val="0"/>
                        </a:spcBef>
                        <a:spcAft>
                          <a:spcPts val="0"/>
                        </a:spcAft>
                        <a:buNone/>
                      </a:pPr>
                      <a:r>
                        <a:rPr lang="en"/>
                        <a:t>0.7500</a:t>
                      </a:r>
                      <a:endParaRPr/>
                    </a:p>
                  </a:txBody>
                  <a:tcPr marT="91425" marB="91425" marR="91425" marL="91425"/>
                </a:tc>
                <a:tc>
                  <a:txBody>
                    <a:bodyPr/>
                    <a:lstStyle/>
                    <a:p>
                      <a:pPr indent="0" lvl="0" marL="0" rtl="0" algn="ctr">
                        <a:spcBef>
                          <a:spcPts val="0"/>
                        </a:spcBef>
                        <a:spcAft>
                          <a:spcPts val="0"/>
                        </a:spcAft>
                        <a:buNone/>
                      </a:pPr>
                      <a:r>
                        <a:rPr lang="en"/>
                        <a:t>0.8000</a:t>
                      </a:r>
                      <a:endParaRPr/>
                    </a:p>
                  </a:txBody>
                  <a:tcPr marT="91425" marB="91425" marR="91425" marL="91425"/>
                </a:tc>
                <a:tc>
                  <a:txBody>
                    <a:bodyPr/>
                    <a:lstStyle/>
                    <a:p>
                      <a:pPr indent="0" lvl="0" marL="0" rtl="0" algn="ctr">
                        <a:spcBef>
                          <a:spcPts val="0"/>
                        </a:spcBef>
                        <a:spcAft>
                          <a:spcPts val="0"/>
                        </a:spcAft>
                        <a:buNone/>
                      </a:pPr>
                      <a:r>
                        <a:rPr lang="en"/>
                        <a:t>0.7654</a:t>
                      </a:r>
                      <a:endParaRPr/>
                    </a:p>
                  </a:txBody>
                  <a:tcPr marT="91425" marB="91425" marR="91425" marL="91425"/>
                </a:tc>
                <a:tc>
                  <a:txBody>
                    <a:bodyPr/>
                    <a:lstStyle/>
                    <a:p>
                      <a:pPr indent="0" lvl="0" marL="0" rtl="0" algn="ctr">
                        <a:spcBef>
                          <a:spcPts val="0"/>
                        </a:spcBef>
                        <a:spcAft>
                          <a:spcPts val="0"/>
                        </a:spcAft>
                        <a:buNone/>
                      </a:pPr>
                      <a:r>
                        <a:rPr lang="en"/>
                        <a:t>0.7823</a:t>
                      </a:r>
                      <a:endParaRPr/>
                    </a:p>
                  </a:txBody>
                  <a:tcPr marT="91425" marB="91425" marR="91425" marL="91425"/>
                </a:tc>
              </a:tr>
              <a:tr h="381000">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ctr">
                        <a:spcBef>
                          <a:spcPts val="0"/>
                        </a:spcBef>
                        <a:spcAft>
                          <a:spcPts val="0"/>
                        </a:spcAft>
                        <a:buNone/>
                      </a:pPr>
                      <a:r>
                        <a:rPr lang="en"/>
                        <a:t>0.7899</a:t>
                      </a:r>
                      <a:endParaRPr/>
                    </a:p>
                  </a:txBody>
                  <a:tcPr marT="91425" marB="91425" marR="91425" marL="91425"/>
                </a:tc>
                <a:tc>
                  <a:txBody>
                    <a:bodyPr/>
                    <a:lstStyle/>
                    <a:p>
                      <a:pPr indent="0" lvl="0" marL="0" rtl="0" algn="ctr">
                        <a:spcBef>
                          <a:spcPts val="0"/>
                        </a:spcBef>
                        <a:spcAft>
                          <a:spcPts val="0"/>
                        </a:spcAft>
                        <a:buNone/>
                      </a:pPr>
                      <a:r>
                        <a:rPr lang="en"/>
                        <a:t>0.8067</a:t>
                      </a:r>
                      <a:endParaRPr/>
                    </a:p>
                  </a:txBody>
                  <a:tcPr marT="91425" marB="91425" marR="91425" marL="91425"/>
                </a:tc>
                <a:tc>
                  <a:txBody>
                    <a:bodyPr/>
                    <a:lstStyle/>
                    <a:p>
                      <a:pPr indent="0" lvl="0" marL="0" rtl="0" algn="ctr">
                        <a:spcBef>
                          <a:spcPts val="0"/>
                        </a:spcBef>
                        <a:spcAft>
                          <a:spcPts val="0"/>
                        </a:spcAft>
                        <a:buNone/>
                      </a:pPr>
                      <a:r>
                        <a:rPr lang="en"/>
                        <a:t>0.8067</a:t>
                      </a:r>
                      <a:endParaRPr/>
                    </a:p>
                  </a:txBody>
                  <a:tcPr marT="91425" marB="91425" marR="91425" marL="91425"/>
                </a:tc>
                <a:tc>
                  <a:txBody>
                    <a:bodyPr/>
                    <a:lstStyle/>
                    <a:p>
                      <a:pPr indent="0" lvl="0" marL="0" rtl="0" algn="ctr">
                        <a:spcBef>
                          <a:spcPts val="0"/>
                        </a:spcBef>
                        <a:spcAft>
                          <a:spcPts val="0"/>
                        </a:spcAft>
                        <a:buNone/>
                      </a:pPr>
                      <a:r>
                        <a:rPr lang="en"/>
                        <a:t>0.8067</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Decision Tree (with reduced max_depth value)</a:t>
                      </a:r>
                      <a:endParaRPr/>
                    </a:p>
                  </a:txBody>
                  <a:tcPr marT="91425" marB="91425" marR="91425" marL="91425"/>
                </a:tc>
                <a:tc>
                  <a:txBody>
                    <a:bodyPr/>
                    <a:lstStyle/>
                    <a:p>
                      <a:pPr indent="0" lvl="0" marL="0" rtl="0" algn="ctr">
                        <a:spcBef>
                          <a:spcPts val="0"/>
                        </a:spcBef>
                        <a:spcAft>
                          <a:spcPts val="0"/>
                        </a:spcAft>
                        <a:buNone/>
                      </a:pPr>
                      <a:r>
                        <a:rPr lang="en"/>
                        <a:t>0.8587</a:t>
                      </a:r>
                      <a:endParaRPr/>
                    </a:p>
                  </a:txBody>
                  <a:tcPr marT="91425" marB="91425" marR="91425" marL="91425"/>
                </a:tc>
                <a:tc>
                  <a:txBody>
                    <a:bodyPr/>
                    <a:lstStyle/>
                    <a:p>
                      <a:pPr indent="0" lvl="0" marL="0" rtl="0" algn="ctr">
                        <a:spcBef>
                          <a:spcPts val="0"/>
                        </a:spcBef>
                        <a:spcAft>
                          <a:spcPts val="0"/>
                        </a:spcAft>
                        <a:buNone/>
                      </a:pPr>
                      <a:r>
                        <a:rPr lang="en"/>
                        <a:t>0.8514</a:t>
                      </a:r>
                      <a:endParaRPr/>
                    </a:p>
                  </a:txBody>
                  <a:tcPr marT="91425" marB="91425" marR="91425" marL="91425"/>
                </a:tc>
                <a:tc>
                  <a:txBody>
                    <a:bodyPr/>
                    <a:lstStyle/>
                    <a:p>
                      <a:pPr indent="0" lvl="0" marL="0" rtl="0" algn="ctr">
                        <a:spcBef>
                          <a:spcPts val="0"/>
                        </a:spcBef>
                        <a:spcAft>
                          <a:spcPts val="0"/>
                        </a:spcAft>
                        <a:buNone/>
                      </a:pPr>
                      <a:r>
                        <a:rPr lang="en"/>
                        <a:t>0.9198</a:t>
                      </a:r>
                      <a:endParaRPr/>
                    </a:p>
                  </a:txBody>
                  <a:tcPr marT="91425" marB="91425" marR="91425" marL="91425"/>
                </a:tc>
                <a:tc>
                  <a:txBody>
                    <a:bodyPr/>
                    <a:lstStyle/>
                    <a:p>
                      <a:pPr indent="0" lvl="0" marL="0" rtl="0" algn="ctr">
                        <a:spcBef>
                          <a:spcPts val="0"/>
                        </a:spcBef>
                        <a:spcAft>
                          <a:spcPts val="0"/>
                        </a:spcAft>
                        <a:buNone/>
                      </a:pPr>
                      <a:r>
                        <a:rPr lang="en"/>
                        <a:t>0.8843</a:t>
                      </a:r>
                      <a:endParaRPr/>
                    </a:p>
                  </a:txBody>
                  <a:tcPr marT="91425" marB="91425" marR="91425" marL="91425"/>
                </a:tc>
              </a:tr>
              <a:tr h="381000">
                <a:tc>
                  <a:txBody>
                    <a:bodyPr/>
                    <a:lstStyle/>
                    <a:p>
                      <a:pPr indent="0" lvl="0" marL="0" rtl="0" algn="l">
                        <a:spcBef>
                          <a:spcPts val="0"/>
                        </a:spcBef>
                        <a:spcAft>
                          <a:spcPts val="0"/>
                        </a:spcAft>
                        <a:buNone/>
                      </a:pPr>
                      <a:r>
                        <a:rPr lang="en"/>
                        <a:t>Neural Network</a:t>
                      </a:r>
                      <a:endParaRPr/>
                    </a:p>
                  </a:txBody>
                  <a:tcPr marT="91425" marB="91425" marR="91425" marL="91425"/>
                </a:tc>
                <a:tc>
                  <a:txBody>
                    <a:bodyPr/>
                    <a:lstStyle/>
                    <a:p>
                      <a:pPr indent="0" lvl="0" marL="0" rtl="0" algn="ctr">
                        <a:spcBef>
                          <a:spcPts val="0"/>
                        </a:spcBef>
                        <a:spcAft>
                          <a:spcPts val="0"/>
                        </a:spcAft>
                        <a:buNone/>
                      </a:pPr>
                      <a:r>
                        <a:rPr lang="en"/>
                        <a:t>0.7283</a:t>
                      </a:r>
                      <a:endParaRPr/>
                    </a:p>
                  </a:txBody>
                  <a:tcPr marT="91425" marB="91425" marR="91425" marL="91425"/>
                </a:tc>
                <a:tc>
                  <a:txBody>
                    <a:bodyPr/>
                    <a:lstStyle/>
                    <a:p>
                      <a:pPr indent="0" lvl="0" marL="0" rtl="0" algn="ctr">
                        <a:spcBef>
                          <a:spcPts val="0"/>
                        </a:spcBef>
                        <a:spcAft>
                          <a:spcPts val="0"/>
                        </a:spcAft>
                        <a:buNone/>
                      </a:pPr>
                      <a:r>
                        <a:rPr lang="en"/>
                        <a:t>0.7358</a:t>
                      </a:r>
                      <a:endParaRPr/>
                    </a:p>
                  </a:txBody>
                  <a:tcPr marT="91425" marB="91425" marR="91425" marL="91425"/>
                </a:tc>
                <a:tc>
                  <a:txBody>
                    <a:bodyPr/>
                    <a:lstStyle/>
                    <a:p>
                      <a:pPr indent="0" lvl="0" marL="0" rtl="0" algn="ctr">
                        <a:spcBef>
                          <a:spcPts val="0"/>
                        </a:spcBef>
                        <a:spcAft>
                          <a:spcPts val="0"/>
                        </a:spcAft>
                        <a:buNone/>
                      </a:pPr>
                      <a:r>
                        <a:rPr lang="en"/>
                        <a:t>0.7800</a:t>
                      </a:r>
                      <a:endParaRPr/>
                    </a:p>
                  </a:txBody>
                  <a:tcPr marT="91425" marB="91425" marR="91425" marL="91425"/>
                </a:tc>
                <a:tc>
                  <a:txBody>
                    <a:bodyPr/>
                    <a:lstStyle/>
                    <a:p>
                      <a:pPr indent="0" lvl="0" marL="0" rtl="0" algn="ctr">
                        <a:spcBef>
                          <a:spcPts val="0"/>
                        </a:spcBef>
                        <a:spcAft>
                          <a:spcPts val="0"/>
                        </a:spcAft>
                        <a:buNone/>
                      </a:pPr>
                      <a:r>
                        <a:rPr lang="en"/>
                        <a:t>0.7573</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&amp; Discussion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Discussion</a:t>
            </a:r>
            <a:endParaRPr/>
          </a:p>
        </p:txBody>
      </p:sp>
      <p:sp>
        <p:nvSpPr>
          <p:cNvPr id="216" name="Google Shape;216;p36"/>
          <p:cNvSpPr txBox="1"/>
          <p:nvPr/>
        </p:nvSpPr>
        <p:spPr>
          <a:xfrm>
            <a:off x="405700" y="1058225"/>
            <a:ext cx="80919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ld Standard TT"/>
              <a:buAutoNum type="arabicPeriod"/>
            </a:pPr>
            <a:r>
              <a:rPr lang="en">
                <a:latin typeface="Old Standard TT"/>
                <a:ea typeface="Old Standard TT"/>
                <a:cs typeface="Old Standard TT"/>
                <a:sym typeface="Old Standard TT"/>
              </a:rPr>
              <a:t>This dataset is rather </a:t>
            </a:r>
            <a:r>
              <a:rPr b="1" lang="en">
                <a:latin typeface="Old Standard TT"/>
                <a:ea typeface="Old Standard TT"/>
                <a:cs typeface="Old Standard TT"/>
                <a:sym typeface="Old Standard TT"/>
              </a:rPr>
              <a:t>balanced</a:t>
            </a:r>
            <a:r>
              <a:rPr lang="en">
                <a:latin typeface="Old Standard TT"/>
                <a:ea typeface="Old Standard TT"/>
                <a:cs typeface="Old Standard TT"/>
                <a:sym typeface="Old Standard TT"/>
              </a:rPr>
              <a:t>. Hence, for different models, the values of </a:t>
            </a:r>
            <a:r>
              <a:rPr lang="en">
                <a:latin typeface="Old Standard TT"/>
                <a:ea typeface="Old Standard TT"/>
                <a:cs typeface="Old Standard TT"/>
                <a:sym typeface="Old Standard TT"/>
              </a:rPr>
              <a:t>precision,</a:t>
            </a:r>
            <a:r>
              <a:rPr lang="en">
                <a:latin typeface="Old Standard TT"/>
                <a:ea typeface="Old Standard TT"/>
                <a:cs typeface="Old Standard TT"/>
                <a:sym typeface="Old Standard TT"/>
              </a:rPr>
              <a:t> recall and F1 score are </a:t>
            </a:r>
            <a:r>
              <a:rPr b="1" lang="en">
                <a:latin typeface="Old Standard TT"/>
                <a:ea typeface="Old Standard TT"/>
                <a:cs typeface="Old Standard TT"/>
                <a:sym typeface="Old Standard TT"/>
              </a:rPr>
              <a:t>close to</a:t>
            </a:r>
            <a:r>
              <a:rPr lang="en">
                <a:latin typeface="Old Standard TT"/>
                <a:ea typeface="Old Standard TT"/>
                <a:cs typeface="Old Standard TT"/>
                <a:sym typeface="Old Standard TT"/>
              </a:rPr>
              <a:t> the overall accuracy.</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AutoNum type="arabicPeriod"/>
            </a:pPr>
            <a:r>
              <a:rPr lang="en">
                <a:latin typeface="Old Standard TT"/>
                <a:ea typeface="Old Standard TT"/>
                <a:cs typeface="Old Standard TT"/>
                <a:sym typeface="Old Standard TT"/>
              </a:rPr>
              <a:t>According</a:t>
            </a:r>
            <a:r>
              <a:rPr lang="en">
                <a:latin typeface="Old Standard TT"/>
                <a:ea typeface="Old Standard TT"/>
                <a:cs typeface="Old Standard TT"/>
                <a:sym typeface="Old Standard TT"/>
              </a:rPr>
              <a:t> to the evaluations, the </a:t>
            </a:r>
            <a:r>
              <a:rPr b="1" lang="en">
                <a:latin typeface="Old Standard TT"/>
                <a:ea typeface="Old Standard TT"/>
                <a:cs typeface="Old Standard TT"/>
                <a:sym typeface="Old Standard TT"/>
              </a:rPr>
              <a:t>logistic regression</a:t>
            </a:r>
            <a:r>
              <a:rPr lang="en">
                <a:latin typeface="Old Standard TT"/>
                <a:ea typeface="Old Standard TT"/>
                <a:cs typeface="Old Standard TT"/>
                <a:sym typeface="Old Standard TT"/>
              </a:rPr>
              <a:t> model and </a:t>
            </a:r>
            <a:r>
              <a:rPr b="1" lang="en">
                <a:latin typeface="Old Standard TT"/>
                <a:ea typeface="Old Standard TT"/>
                <a:cs typeface="Old Standard TT"/>
                <a:sym typeface="Old Standard TT"/>
              </a:rPr>
              <a:t>Decision Tree with reduced max_depth values</a:t>
            </a:r>
            <a:r>
              <a:rPr lang="en">
                <a:latin typeface="Old Standard TT"/>
                <a:ea typeface="Old Standard TT"/>
                <a:cs typeface="Old Standard TT"/>
                <a:sym typeface="Old Standard TT"/>
              </a:rPr>
              <a:t> achieves the </a:t>
            </a:r>
            <a:r>
              <a:rPr b="1" lang="en">
                <a:latin typeface="Old Standard TT"/>
                <a:ea typeface="Old Standard TT"/>
                <a:cs typeface="Old Standard TT"/>
                <a:sym typeface="Old Standard TT"/>
              </a:rPr>
              <a:t>highest</a:t>
            </a:r>
            <a:r>
              <a:rPr lang="en">
                <a:latin typeface="Old Standard TT"/>
                <a:ea typeface="Old Standard TT"/>
                <a:cs typeface="Old Standard TT"/>
                <a:sym typeface="Old Standard TT"/>
              </a:rPr>
              <a:t> accuracy (precision, recall, F1 score), </a:t>
            </a:r>
            <a:r>
              <a:rPr lang="en">
                <a:latin typeface="Old Standard TT"/>
                <a:ea typeface="Old Standard TT"/>
                <a:cs typeface="Old Standard TT"/>
                <a:sym typeface="Old Standard TT"/>
              </a:rPr>
              <a:t>which</a:t>
            </a:r>
            <a:r>
              <a:rPr lang="en">
                <a:latin typeface="Old Standard TT"/>
                <a:ea typeface="Old Standard TT"/>
                <a:cs typeface="Old Standard TT"/>
                <a:sym typeface="Old Standard TT"/>
              </a:rPr>
              <a:t> is over </a:t>
            </a:r>
            <a:r>
              <a:rPr b="1" lang="en">
                <a:latin typeface="Old Standard TT"/>
                <a:ea typeface="Old Standard TT"/>
                <a:cs typeface="Old Standard TT"/>
                <a:sym typeface="Old Standard TT"/>
              </a:rPr>
              <a:t>85%</a:t>
            </a:r>
            <a:r>
              <a:rPr lang="en">
                <a:latin typeface="Old Standard TT"/>
                <a:ea typeface="Old Standard TT"/>
                <a:cs typeface="Old Standard TT"/>
                <a:sym typeface="Old Standard TT"/>
              </a:rPr>
              <a:t>, which means that they are good models </a:t>
            </a:r>
            <a:r>
              <a:rPr lang="en">
                <a:solidFill>
                  <a:schemeClr val="dk1"/>
                </a:solidFill>
                <a:latin typeface="Old Standard TT"/>
                <a:ea typeface="Old Standard TT"/>
                <a:cs typeface="Old Standard TT"/>
                <a:sym typeface="Old Standard TT"/>
              </a:rPr>
              <a:t>for predicting heart disease (a classification problem). The other models (support vector machine, decision tree and neural) achieve lower accuracies (precision, recall, F1 score), which are </a:t>
            </a:r>
            <a:r>
              <a:rPr b="1" lang="en">
                <a:solidFill>
                  <a:schemeClr val="dk1"/>
                </a:solidFill>
                <a:latin typeface="Old Standard TT"/>
                <a:ea typeface="Old Standard TT"/>
                <a:cs typeface="Old Standard TT"/>
                <a:sym typeface="Old Standard TT"/>
              </a:rPr>
              <a:t>between 70% and 80%</a:t>
            </a:r>
            <a:r>
              <a:rPr lang="en">
                <a:solidFill>
                  <a:schemeClr val="dk1"/>
                </a:solidFill>
                <a:latin typeface="Old Standard TT"/>
                <a:ea typeface="Old Standard TT"/>
                <a:cs typeface="Old Standard TT"/>
                <a:sym typeface="Old Standard TT"/>
              </a:rPr>
              <a:t>.</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a:solidFill>
                  <a:schemeClr val="dk1"/>
                </a:solidFill>
                <a:latin typeface="Old Standard TT"/>
                <a:ea typeface="Old Standard TT"/>
                <a:cs typeface="Old Standard TT"/>
                <a:sym typeface="Old Standard TT"/>
              </a:rPr>
              <a:t>We can see that the performance of the decision tree can be significantly improved by reducing the max_depth value, which indicates that the original decision tree may suffer the overfitting problem.</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a:solidFill>
                  <a:schemeClr val="dk1"/>
                </a:solidFill>
                <a:latin typeface="Old Standard TT"/>
                <a:ea typeface="Old Standard TT"/>
                <a:cs typeface="Old Standard TT"/>
                <a:sym typeface="Old Standard TT"/>
              </a:rPr>
              <a:t>The performance of the support vector machine model can also be slightly improved by selecting proper parameters.</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a:solidFill>
                  <a:schemeClr val="dk1"/>
                </a:solidFill>
                <a:latin typeface="Old Standard TT"/>
                <a:ea typeface="Old Standard TT"/>
                <a:cs typeface="Old Standard TT"/>
                <a:sym typeface="Old Standard TT"/>
              </a:rPr>
              <a:t>Future work: in order to better test the precision and recall of the models, an </a:t>
            </a:r>
            <a:r>
              <a:rPr b="1" lang="en">
                <a:solidFill>
                  <a:schemeClr val="dk1"/>
                </a:solidFill>
                <a:latin typeface="Old Standard TT"/>
                <a:ea typeface="Old Standard TT"/>
                <a:cs typeface="Old Standard TT"/>
                <a:sym typeface="Old Standard TT"/>
              </a:rPr>
              <a:t>unbalanced</a:t>
            </a:r>
            <a:r>
              <a:rPr lang="en">
                <a:solidFill>
                  <a:schemeClr val="dk1"/>
                </a:solidFill>
                <a:latin typeface="Old Standard TT"/>
                <a:ea typeface="Old Standard TT"/>
                <a:cs typeface="Old Standard TT"/>
                <a:sym typeface="Old Standard TT"/>
              </a:rPr>
              <a:t> dataset is desired. To  obtain such a dataset, we can </a:t>
            </a:r>
            <a:r>
              <a:rPr b="1" lang="en">
                <a:solidFill>
                  <a:schemeClr val="dk1"/>
                </a:solidFill>
                <a:latin typeface="Old Standard TT"/>
                <a:ea typeface="Old Standard TT"/>
                <a:cs typeface="Old Standard TT"/>
                <a:sym typeface="Old Standard TT"/>
              </a:rPr>
              <a:t>synthesize</a:t>
            </a:r>
            <a:r>
              <a:rPr lang="en">
                <a:solidFill>
                  <a:schemeClr val="dk1"/>
                </a:solidFill>
                <a:latin typeface="Old Standard TT"/>
                <a:ea typeface="Old Standard TT"/>
                <a:cs typeface="Old Standard TT"/>
                <a:sym typeface="Old Standard TT"/>
              </a:rPr>
              <a:t> certain amount of </a:t>
            </a:r>
            <a:r>
              <a:rPr b="1" lang="en">
                <a:solidFill>
                  <a:schemeClr val="dk1"/>
                </a:solidFill>
                <a:latin typeface="Old Standard TT"/>
                <a:ea typeface="Old Standard TT"/>
                <a:cs typeface="Old Standard TT"/>
                <a:sym typeface="Old Standard TT"/>
              </a:rPr>
              <a:t>negative examples</a:t>
            </a:r>
            <a:r>
              <a:rPr lang="en">
                <a:solidFill>
                  <a:schemeClr val="dk1"/>
                </a:solidFill>
                <a:latin typeface="Old Standard TT"/>
                <a:ea typeface="Old Standard TT"/>
                <a:cs typeface="Old Standard TT"/>
                <a:sym typeface="Old Standard TT"/>
              </a:rPr>
              <a:t> and add them to the original dataset. Then, we can apply the models on this new dataset to gain more accurate evaluations of them.</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a:solidFill>
                  <a:schemeClr val="dk1"/>
                </a:solidFill>
                <a:latin typeface="Old Standard TT"/>
                <a:ea typeface="Old Standard TT"/>
                <a:cs typeface="Old Standard TT"/>
                <a:sym typeface="Old Standard TT"/>
              </a:rPr>
              <a:t>There are less than 1000 observations in the original dataset, perhaps a </a:t>
            </a:r>
            <a:r>
              <a:rPr b="1" lang="en">
                <a:solidFill>
                  <a:schemeClr val="dk1"/>
                </a:solidFill>
                <a:latin typeface="Old Standard TT"/>
                <a:ea typeface="Old Standard TT"/>
                <a:cs typeface="Old Standard TT"/>
                <a:sym typeface="Old Standard TT"/>
              </a:rPr>
              <a:t>larger</a:t>
            </a:r>
            <a:r>
              <a:rPr lang="en">
                <a:solidFill>
                  <a:schemeClr val="dk1"/>
                </a:solidFill>
                <a:latin typeface="Old Standard TT"/>
                <a:ea typeface="Old Standard TT"/>
                <a:cs typeface="Old Standard TT"/>
                <a:sym typeface="Old Standard TT"/>
              </a:rPr>
              <a:t> </a:t>
            </a:r>
            <a:r>
              <a:rPr b="1" lang="en">
                <a:solidFill>
                  <a:schemeClr val="dk1"/>
                </a:solidFill>
                <a:latin typeface="Old Standard TT"/>
                <a:ea typeface="Old Standard TT"/>
                <a:cs typeface="Old Standard TT"/>
                <a:sym typeface="Old Standard TT"/>
              </a:rPr>
              <a:t>dataset</a:t>
            </a:r>
            <a:r>
              <a:rPr lang="en">
                <a:solidFill>
                  <a:schemeClr val="dk1"/>
                </a:solidFill>
                <a:latin typeface="Old Standard TT"/>
                <a:ea typeface="Old Standard TT"/>
                <a:cs typeface="Old Standard TT"/>
                <a:sym typeface="Old Standard TT"/>
              </a:rPr>
              <a:t> is desired for better results.</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a:t>
            </a:r>
            <a:endParaRPr/>
          </a:p>
        </p:txBody>
      </p:sp>
      <p:sp>
        <p:nvSpPr>
          <p:cNvPr id="222" name="Google Shape;222;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600"/>
              <a:t>fedesoriano. (September 2021). Heart Failure Prediction Dataset. Retrieved [Date Retrieved] from </a:t>
            </a:r>
            <a:r>
              <a:rPr lang="en" sz="1600">
                <a:uFill>
                  <a:noFill/>
                </a:uFill>
                <a:hlinkClick r:id="rId3"/>
              </a:rPr>
              <a:t>https://www.kaggle.com/fedesoriano/heart-failure-prediction</a:t>
            </a:r>
            <a:r>
              <a:rPr lang="en" sz="1600"/>
              <a: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Can machine learning help predict whether or not a person has heart disease given certain biological characteristics or results from physical examinations?</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Acquisition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a:t>
            </a:r>
            <a:r>
              <a:rPr lang="en"/>
              <a:t> a dataset for heart disease prediction from Kaggle. This dataset contains a total of 918 observations and 11 attributes used for prediction (Age, Sex, ChestPainType, RestingBP, etc). This dataset is combined from five available independent datasets (Cleveland, Hungarian, </a:t>
            </a:r>
            <a:r>
              <a:rPr lang="en"/>
              <a:t>Switzerland</a:t>
            </a:r>
            <a:r>
              <a:rPr lang="en"/>
              <a:t>, Long Beach VA and Stalog (Heart) Data Set), which can be found from UCI Machine Learning Repository in the following link (</a:t>
            </a:r>
            <a:r>
              <a:rPr lang="en">
                <a:uFill>
                  <a:noFill/>
                </a:uFill>
                <a:hlinkClick r:id="rId3"/>
              </a:rPr>
              <a:t>https://archive.ics.uci.edu/ml/machine-learning-databases/heart-disease/</a:t>
            </a:r>
            <a:r>
              <a:rPr lang="en"/>
              <a:t>). The fact of combination during its curaton makes it the largest heart disease dataset available so far for research purposes.</a:t>
            </a:r>
            <a:endParaRPr/>
          </a:p>
          <a:p>
            <a:pPr indent="0" lvl="0" marL="0" rtl="0" algn="l">
              <a:spcBef>
                <a:spcPts val="1600"/>
              </a:spcBef>
              <a:spcAft>
                <a:spcPts val="1600"/>
              </a:spcAft>
              <a:buNone/>
            </a:pPr>
            <a:r>
              <a:t/>
            </a:r>
            <a:endParaRPr sz="1600"/>
          </a:p>
        </p:txBody>
      </p:sp>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a:t>
            </a:r>
            <a:endParaRPr/>
          </a:p>
        </p:txBody>
      </p:sp>
      <p:pic>
        <p:nvPicPr>
          <p:cNvPr id="84" name="Google Shape;84;p17"/>
          <p:cNvPicPr preferRelativeResize="0"/>
          <p:nvPr/>
        </p:nvPicPr>
        <p:blipFill>
          <a:blip r:embed="rId4">
            <a:alphaModFix/>
          </a:blip>
          <a:stretch>
            <a:fillRect/>
          </a:stretch>
        </p:blipFill>
        <p:spPr>
          <a:xfrm>
            <a:off x="4445975" y="1058225"/>
            <a:ext cx="4736850" cy="3450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the original dataset into training set and testing set with test_size = 0.3.</a:t>
            </a:r>
            <a:endParaRPr/>
          </a:p>
          <a:p>
            <a:pPr indent="0" lvl="0" marL="0" rtl="0" algn="l">
              <a:spcBef>
                <a:spcPts val="1600"/>
              </a:spcBef>
              <a:spcAft>
                <a:spcPts val="0"/>
              </a:spcAft>
              <a:buNone/>
            </a:pPr>
            <a:r>
              <a:rPr lang="en"/>
              <a:t>Dataset </a:t>
            </a:r>
            <a:r>
              <a:rPr lang="en"/>
              <a:t>information</a:t>
            </a:r>
            <a:r>
              <a:rPr lang="en"/>
              <a:t>:</a:t>
            </a:r>
            <a:endParaRPr/>
          </a:p>
          <a:p>
            <a:pPr indent="0" lvl="0" marL="0" rtl="0" algn="l">
              <a:spcBef>
                <a:spcPts val="1600"/>
              </a:spcBef>
              <a:spcAft>
                <a:spcPts val="0"/>
              </a:spcAft>
              <a:buNone/>
            </a:pPr>
            <a:r>
              <a:rPr lang="en"/>
              <a:t>Training set: roughly 358 positive examples and 284 negative examples.</a:t>
            </a:r>
            <a:endParaRPr/>
          </a:p>
          <a:p>
            <a:pPr indent="0" lvl="0" marL="0" rtl="0" algn="l">
              <a:spcBef>
                <a:spcPts val="1600"/>
              </a:spcBef>
              <a:spcAft>
                <a:spcPts val="0"/>
              </a:spcAft>
              <a:buNone/>
            </a:pPr>
            <a:r>
              <a:rPr lang="en"/>
              <a:t>Testing set: roughly 150 positive examples and 126 negative examples.</a:t>
            </a:r>
            <a:endParaRPr/>
          </a:p>
          <a:p>
            <a:pPr indent="0" lvl="0" marL="0" rtl="0" algn="l">
              <a:spcBef>
                <a:spcPts val="1600"/>
              </a:spcBef>
              <a:spcAft>
                <a:spcPts val="0"/>
              </a:spcAft>
              <a:buNone/>
            </a:pPr>
            <a:r>
              <a:rPr lang="en"/>
              <a:t>The set can be regarded as </a:t>
            </a:r>
            <a:r>
              <a:rPr b="1" lang="en"/>
              <a:t>balanced</a:t>
            </a:r>
            <a:r>
              <a:rPr lang="en"/>
              <a:t> between the two classes.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600"/>
          </a:p>
        </p:txBody>
      </p:sp>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a:t>
            </a:r>
            <a:endParaRPr/>
          </a:p>
        </p:txBody>
      </p:sp>
      <p:pic>
        <p:nvPicPr>
          <p:cNvPr id="91" name="Google Shape;91;p18"/>
          <p:cNvPicPr preferRelativeResize="0"/>
          <p:nvPr/>
        </p:nvPicPr>
        <p:blipFill>
          <a:blip r:embed="rId3">
            <a:alphaModFix/>
          </a:blip>
          <a:stretch>
            <a:fillRect/>
          </a:stretch>
        </p:blipFill>
        <p:spPr>
          <a:xfrm>
            <a:off x="4445975" y="1058225"/>
            <a:ext cx="4736850" cy="3450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a:t>
            </a:r>
            <a:endParaRPr/>
          </a:p>
        </p:txBody>
      </p:sp>
      <p:pic>
        <p:nvPicPr>
          <p:cNvPr id="102" name="Google Shape;102;p20"/>
          <p:cNvPicPr preferRelativeResize="0"/>
          <p:nvPr/>
        </p:nvPicPr>
        <p:blipFill>
          <a:blip r:embed="rId3">
            <a:alphaModFix/>
          </a:blip>
          <a:stretch>
            <a:fillRect/>
          </a:stretch>
        </p:blipFill>
        <p:spPr>
          <a:xfrm>
            <a:off x="152400" y="1369625"/>
            <a:ext cx="8839201" cy="20777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Correlations between attributes</a:t>
            </a:r>
            <a:endParaRPr/>
          </a:p>
        </p:txBody>
      </p:sp>
      <p:pic>
        <p:nvPicPr>
          <p:cNvPr id="108" name="Google Shape;108;p21"/>
          <p:cNvPicPr preferRelativeResize="0"/>
          <p:nvPr/>
        </p:nvPicPr>
        <p:blipFill>
          <a:blip r:embed="rId3">
            <a:alphaModFix/>
          </a:blip>
          <a:stretch>
            <a:fillRect/>
          </a:stretch>
        </p:blipFill>
        <p:spPr>
          <a:xfrm>
            <a:off x="311700" y="1058225"/>
            <a:ext cx="4145034" cy="408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