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4" r:id="rId3"/>
    <p:sldId id="263" r:id="rId4"/>
    <p:sldId id="266" r:id="rId5"/>
    <p:sldId id="267" r:id="rId6"/>
    <p:sldId id="258" r:id="rId7"/>
    <p:sldId id="261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9"/>
    <p:restoredTop sz="94613"/>
  </p:normalViewPr>
  <p:slideViewPr>
    <p:cSldViewPr snapToGrid="0" snapToObjects="1">
      <p:cViewPr varScale="1">
        <p:scale>
          <a:sx n="98" d="100"/>
          <a:sy n="98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DEAE1-BFDB-324A-AEEA-0A83CD8C4FB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857F7-0B1C-E646-A41A-35F565C1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3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4E7-7274-FF40-97B3-AF17CC60E99D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054B-B670-9B4C-8C3A-7BEA529B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4E7-7274-FF40-97B3-AF17CC60E99D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054B-B670-9B4C-8C3A-7BEA529B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4E7-7274-FF40-97B3-AF17CC60E99D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054B-B670-9B4C-8C3A-7BEA529B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4E7-7274-FF40-97B3-AF17CC60E99D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054B-B670-9B4C-8C3A-7BEA529B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4E7-7274-FF40-97B3-AF17CC60E99D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054B-B670-9B4C-8C3A-7BEA529B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4E7-7274-FF40-97B3-AF17CC60E99D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054B-B670-9B4C-8C3A-7BEA529B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4E7-7274-FF40-97B3-AF17CC60E99D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054B-B670-9B4C-8C3A-7BEA529B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4E7-7274-FF40-97B3-AF17CC60E99D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054B-B670-9B4C-8C3A-7BEA529B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4E7-7274-FF40-97B3-AF17CC60E99D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054B-B670-9B4C-8C3A-7BEA529B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4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4E7-7274-FF40-97B3-AF17CC60E99D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054B-B670-9B4C-8C3A-7BEA529B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4E7-7274-FF40-97B3-AF17CC60E99D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054B-B670-9B4C-8C3A-7BEA529B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3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4E4E7-7274-FF40-97B3-AF17CC60E99D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054B-B670-9B4C-8C3A-7BEA529B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1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pwork.com/hiring/development/what-is-json/" TargetMode="Externa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Client/Server Web Application</a:t>
            </a:r>
            <a:endParaRPr lang="en-US" dirty="0"/>
          </a:p>
        </p:txBody>
      </p:sp>
      <p:pic>
        <p:nvPicPr>
          <p:cNvPr id="2050" name="Picture 2" descr="mage result for anatomy of a website html javascript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0" y="1257508"/>
            <a:ext cx="11179357" cy="53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48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Backend heavy application</a:t>
            </a:r>
          </a:p>
          <a:p>
            <a:pPr lvl="1"/>
            <a:r>
              <a:rPr lang="en-US" dirty="0" smtClean="0"/>
              <a:t>More processing done server-side</a:t>
            </a:r>
          </a:p>
          <a:p>
            <a:pPr lvl="1"/>
            <a:r>
              <a:rPr lang="en-US" dirty="0" smtClean="0"/>
              <a:t>Allows for more customized responses</a:t>
            </a:r>
          </a:p>
          <a:p>
            <a:pPr lvl="1"/>
            <a:r>
              <a:rPr lang="en-US" dirty="0" smtClean="0"/>
              <a:t>Steady, relatively slower page load times</a:t>
            </a:r>
          </a:p>
          <a:p>
            <a:r>
              <a:rPr lang="en-US" dirty="0" smtClean="0"/>
              <a:t>Single Page application</a:t>
            </a:r>
          </a:p>
          <a:p>
            <a:pPr lvl="1"/>
            <a:r>
              <a:rPr lang="en-US" dirty="0" smtClean="0"/>
              <a:t>More processing done client-side using </a:t>
            </a:r>
            <a:r>
              <a:rPr lang="en-US" dirty="0" err="1" smtClean="0"/>
              <a:t>javascript</a:t>
            </a:r>
            <a:endParaRPr lang="en-US" smtClean="0"/>
          </a:p>
          <a:p>
            <a:pPr lvl="1"/>
            <a:r>
              <a:rPr lang="en-US" smtClean="0"/>
              <a:t>Speedy, dynamic web pages</a:t>
            </a:r>
            <a:endParaRPr lang="en-US" smtClean="0"/>
          </a:p>
          <a:p>
            <a:pPr lvl="1"/>
            <a:r>
              <a:rPr lang="en-US" smtClean="0"/>
              <a:t>Higher upfront page loading costs but faster performance afterwards</a:t>
            </a:r>
          </a:p>
          <a:p>
            <a:pPr lvl="1"/>
            <a:r>
              <a:rPr lang="en-US" smtClean="0"/>
              <a:t>REST API used for interactions with backend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790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Simple Backend Heavy Web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Install and run web server (Apache, </a:t>
            </a:r>
            <a:r>
              <a:rPr lang="en-US" err="1" smtClean="0"/>
              <a:t>nginx</a:t>
            </a:r>
            <a:r>
              <a:rPr lang="en-US" smtClean="0"/>
              <a:t>, python)</a:t>
            </a:r>
          </a:p>
          <a:p>
            <a:r>
              <a:rPr lang="en-US" smtClean="0"/>
              <a:t>Create directory structure (folders for </a:t>
            </a:r>
            <a:r>
              <a:rPr lang="en-US" err="1" smtClean="0"/>
              <a:t>js</a:t>
            </a:r>
            <a:r>
              <a:rPr lang="en-US" smtClean="0"/>
              <a:t>, </a:t>
            </a:r>
            <a:r>
              <a:rPr lang="en-US" err="1" smtClean="0"/>
              <a:t>css</a:t>
            </a:r>
            <a:r>
              <a:rPr lang="en-US" smtClean="0"/>
              <a:t>, html)</a:t>
            </a:r>
          </a:p>
          <a:p>
            <a:r>
              <a:rPr lang="en-US" smtClean="0"/>
              <a:t>Create files (.html, .</a:t>
            </a:r>
            <a:r>
              <a:rPr lang="en-US" err="1" smtClean="0"/>
              <a:t>css</a:t>
            </a:r>
            <a:r>
              <a:rPr lang="en-US" smtClean="0"/>
              <a:t>, .</a:t>
            </a:r>
            <a:r>
              <a:rPr lang="en-US" err="1" smtClean="0"/>
              <a:t>js</a:t>
            </a:r>
            <a:r>
              <a:rPr lang="en-US" smtClean="0"/>
              <a:t>, .</a:t>
            </a:r>
            <a:r>
              <a:rPr lang="en-US" err="1" smtClean="0"/>
              <a:t>pngs</a:t>
            </a:r>
            <a:r>
              <a:rPr lang="en-US" smtClean="0"/>
              <a:t>)</a:t>
            </a:r>
          </a:p>
          <a:p>
            <a:r>
              <a:rPr lang="en-US" smtClean="0"/>
              <a:t>Create </a:t>
            </a:r>
            <a:r>
              <a:rPr lang="en-US" err="1" smtClean="0"/>
              <a:t>index.html</a:t>
            </a:r>
            <a:endParaRPr lang="en-US" smtClean="0"/>
          </a:p>
          <a:p>
            <a:r>
              <a:rPr lang="en-US" smtClean="0"/>
              <a:t>Use </a:t>
            </a:r>
            <a:r>
              <a:rPr lang="en-US" err="1" smtClean="0"/>
              <a:t>php</a:t>
            </a:r>
            <a:r>
              <a:rPr lang="en-US" smtClean="0"/>
              <a:t> for backend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1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a Web Request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1458" y="3413875"/>
            <a:ext cx="5295176" cy="2619548"/>
            <a:chOff x="1378856" y="3624880"/>
            <a:chExt cx="4379020" cy="2166321"/>
          </a:xfrm>
        </p:grpSpPr>
        <p:pic>
          <p:nvPicPr>
            <p:cNvPr id="3078" name="Picture 6" descr="mage result for chrome browser 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281"/>
            <a:stretch/>
          </p:blipFill>
          <p:spPr bwMode="auto">
            <a:xfrm>
              <a:off x="1378856" y="3624880"/>
              <a:ext cx="4378778" cy="21663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856" y="4117489"/>
              <a:ext cx="4379020" cy="16737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591457" y="1882246"/>
            <a:ext cx="5295177" cy="831780"/>
            <a:chOff x="591457" y="2158014"/>
            <a:chExt cx="5295177" cy="831780"/>
          </a:xfrm>
        </p:grpSpPr>
        <p:pic>
          <p:nvPicPr>
            <p:cNvPr id="10" name="Picture 6" descr="mage result for chrome browser 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95" b="84365"/>
            <a:stretch/>
          </p:blipFill>
          <p:spPr bwMode="auto">
            <a:xfrm>
              <a:off x="591457" y="2158014"/>
              <a:ext cx="5295177" cy="8317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713044" y="2482026"/>
              <a:ext cx="2512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www.synprint.com/ece303/project1/</a:t>
              </a:r>
              <a:endParaRPr lang="en-US" sz="1200" dirty="0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6429828" y="2119253"/>
            <a:ext cx="1727200" cy="52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GET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flipH="1">
            <a:off x="6429828" y="3493336"/>
            <a:ext cx="1727200" cy="52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200 OK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54420" y="3359010"/>
            <a:ext cx="3305649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&lt;form method="post" action="</a:t>
            </a:r>
            <a:r>
              <a:rPr lang="en-US" sz="1400" dirty="0" err="1"/>
              <a:t>main.php</a:t>
            </a:r>
            <a:r>
              <a:rPr lang="en-US" sz="1400" dirty="0"/>
              <a:t>"&gt;</a:t>
            </a:r>
          </a:p>
          <a:p>
            <a:r>
              <a:rPr lang="en-US" sz="1400" dirty="0" smtClean="0"/>
              <a:t>&lt;</a:t>
            </a:r>
            <a:r>
              <a:rPr lang="en-US" sz="1400" dirty="0"/>
              <a:t>h1&gt;Login Page&lt;/h1</a:t>
            </a:r>
            <a:r>
              <a:rPr lang="en-US" sz="1400" dirty="0" smtClean="0"/>
              <a:t>&gt;</a:t>
            </a:r>
          </a:p>
          <a:p>
            <a:r>
              <a:rPr lang="mr-IN" sz="1400" dirty="0" smtClean="0"/>
              <a:t>…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 flipH="1">
            <a:off x="6429828" y="4542209"/>
            <a:ext cx="1727200" cy="52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HTTP 200 OK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54420" y="4403897"/>
            <a:ext cx="3305649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body{</a:t>
            </a:r>
          </a:p>
          <a:p>
            <a:r>
              <a:rPr lang="en-US" sz="1400"/>
              <a:t>  font-family: 'Open Sans', sans-serif;</a:t>
            </a:r>
          </a:p>
          <a:p>
            <a:r>
              <a:rPr lang="en-US" sz="1400"/>
              <a:t>  background:#3498db</a:t>
            </a:r>
            <a:r>
              <a:rPr lang="en-US" sz="1400" smtClean="0"/>
              <a:t>;</a:t>
            </a:r>
          </a:p>
          <a:p>
            <a:r>
              <a:rPr lang="mr-IN" sz="1400" smtClean="0"/>
              <a:t>…</a:t>
            </a:r>
            <a:r>
              <a:rPr lang="en-US" sz="1400" smtClean="0"/>
              <a:t>..</a:t>
            </a:r>
            <a:endParaRPr lang="en-US" sz="1400"/>
          </a:p>
        </p:txBody>
      </p:sp>
      <p:sp>
        <p:nvSpPr>
          <p:cNvPr id="17" name="Right Arrow 16"/>
          <p:cNvSpPr/>
          <p:nvPr/>
        </p:nvSpPr>
        <p:spPr>
          <a:xfrm flipH="1">
            <a:off x="6429828" y="5601292"/>
            <a:ext cx="1727200" cy="52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HTTP 200 OK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554420" y="5691399"/>
            <a:ext cx="243470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$(document).ready(function(){</a:t>
            </a:r>
          </a:p>
          <a:p>
            <a:r>
              <a:rPr lang="en-US" sz="1400"/>
              <a:t>    $('.box').hide().</a:t>
            </a:r>
            <a:r>
              <a:rPr lang="en-US" sz="1400" err="1"/>
              <a:t>fadeIn</a:t>
            </a:r>
            <a:r>
              <a:rPr lang="en-US" sz="1400"/>
              <a:t>(1000);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80222" y="3010996"/>
            <a:ext cx="107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smtClean="0"/>
              <a:t>ext/html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80222" y="4053738"/>
            <a:ext cx="91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text/</a:t>
            </a:r>
            <a:r>
              <a:rPr lang="en-US" err="1" smtClean="0"/>
              <a:t>css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80222" y="5296492"/>
            <a:ext cx="220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application/</a:t>
            </a:r>
            <a:r>
              <a:rPr lang="en-US" err="1" smtClean="0"/>
              <a:t>javascript</a:t>
            </a:r>
            <a:endParaRPr lang="en-US"/>
          </a:p>
        </p:txBody>
      </p:sp>
      <p:pic>
        <p:nvPicPr>
          <p:cNvPr id="3080" name="Picture 8" descr="mage result for apache web serv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4" b="18647"/>
          <a:stretch/>
        </p:blipFill>
        <p:spPr bwMode="auto">
          <a:xfrm>
            <a:off x="8460607" y="1959239"/>
            <a:ext cx="1650093" cy="89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87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a Web Request (cont’d)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39801" y="1608364"/>
            <a:ext cx="4285342" cy="2119978"/>
            <a:chOff x="1378856" y="3624880"/>
            <a:chExt cx="4379020" cy="2166321"/>
          </a:xfrm>
        </p:grpSpPr>
        <p:pic>
          <p:nvPicPr>
            <p:cNvPr id="3078" name="Picture 6" descr="mage result for chrome browser 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281"/>
            <a:stretch/>
          </p:blipFill>
          <p:spPr bwMode="auto">
            <a:xfrm>
              <a:off x="1378856" y="3624880"/>
              <a:ext cx="4378778" cy="21663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856" y="4117489"/>
              <a:ext cx="4379020" cy="16737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9" name="Right Arrow 8"/>
          <p:cNvSpPr/>
          <p:nvPr/>
        </p:nvSpPr>
        <p:spPr>
          <a:xfrm>
            <a:off x="5834450" y="1786645"/>
            <a:ext cx="1727200" cy="52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40914" y="3728342"/>
            <a:ext cx="3686630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&lt;html&gt;&lt;head&gt;&lt;/head&gt;&lt;</a:t>
            </a:r>
            <a:r>
              <a:rPr lang="en-US" sz="1400" dirty="0" err="1" smtClean="0"/>
              <a:t>dbody</a:t>
            </a:r>
            <a:r>
              <a:rPr lang="en-US" sz="1400" dirty="0" smtClean="0"/>
              <a:t> </a:t>
            </a:r>
            <a:r>
              <a:rPr lang="en-US" sz="1400" dirty="0" err="1" smtClean="0"/>
              <a:t>onload</a:t>
            </a:r>
            <a:r>
              <a:rPr lang="en-US" sz="1400" dirty="0" smtClean="0"/>
              <a:t>="</a:t>
            </a:r>
            <a:r>
              <a:rPr lang="en-US" sz="1400" dirty="0" err="1" smtClean="0"/>
              <a:t>saveCookie</a:t>
            </a:r>
            <a:r>
              <a:rPr lang="en-US" sz="1400" dirty="0" smtClean="0"/>
              <a:t>()"&gt;&lt;h2&gt;Things I Know About You:&lt;/h2&gt;Username: </a:t>
            </a:r>
            <a:r>
              <a:rPr lang="en-US" sz="1400" dirty="0" err="1" smtClean="0"/>
              <a:t>test@gmail.com</a:t>
            </a:r>
            <a:r>
              <a:rPr lang="en-US" sz="1400" dirty="0" smtClean="0"/>
              <a:t>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&gt;Password: password&lt;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&gt;IP Address: 173.54.1.56&lt;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&gt;Operating System: </a:t>
            </a:r>
            <a:r>
              <a:rPr lang="en-US" sz="1400" dirty="0" err="1" smtClean="0"/>
              <a:t>MacOSX</a:t>
            </a:r>
            <a:r>
              <a:rPr lang="en-US" sz="1400" dirty="0" smtClean="0"/>
              <a:t>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&gt;Browser: Chrome 79.0&lt;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&gt;Favorite Season: Spring&lt;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&gt;Favorite Class: </a:t>
            </a:r>
            <a:r>
              <a:rPr lang="en-US" sz="1400" dirty="0" err="1" smtClean="0"/>
              <a:t>NetComms</a:t>
            </a:r>
            <a:r>
              <a:rPr lang="en-US" sz="1400" dirty="0" smtClean="0"/>
              <a:t>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&gt;&lt;script&gt;function </a:t>
            </a:r>
            <a:r>
              <a:rPr lang="en-US" sz="1400" dirty="0" err="1" smtClean="0"/>
              <a:t>saveCookie</a:t>
            </a:r>
            <a:r>
              <a:rPr lang="en-US" sz="1400" dirty="0" smtClean="0"/>
              <a:t> () {	</a:t>
            </a:r>
            <a:r>
              <a:rPr lang="en-US" sz="1400" dirty="0" err="1" smtClean="0"/>
              <a:t>document.cookie</a:t>
            </a:r>
            <a:r>
              <a:rPr lang="en-US" sz="1400" dirty="0" smtClean="0"/>
              <a:t> = "secret=1aedb8d9dc4751e229a335e371db8058";}&lt;/script&gt;&lt;/body&gt;&lt;/html&gt;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 flipH="1">
            <a:off x="5776393" y="4792079"/>
            <a:ext cx="1727200" cy="52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200 OK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44338" y="3348824"/>
            <a:ext cx="107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ext/html</a:t>
            </a:r>
            <a:endParaRPr lang="en-US" dirty="0"/>
          </a:p>
        </p:txBody>
      </p:sp>
      <p:pic>
        <p:nvPicPr>
          <p:cNvPr id="3080" name="Picture 8" descr="mage result for apache web serv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4" b="18647"/>
          <a:stretch/>
        </p:blipFill>
        <p:spPr bwMode="auto">
          <a:xfrm>
            <a:off x="9059181" y="1519134"/>
            <a:ext cx="1650093" cy="89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39800" y="4053738"/>
            <a:ext cx="4285105" cy="2119978"/>
            <a:chOff x="939800" y="4053738"/>
            <a:chExt cx="4285105" cy="2119978"/>
          </a:xfrm>
        </p:grpSpPr>
        <p:pic>
          <p:nvPicPr>
            <p:cNvPr id="22" name="Picture 6" descr="mage result for chrome browser 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281"/>
            <a:stretch/>
          </p:blipFill>
          <p:spPr bwMode="auto">
            <a:xfrm>
              <a:off x="939800" y="4053738"/>
              <a:ext cx="4285105" cy="211997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142" y="4542209"/>
              <a:ext cx="2298687" cy="157994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323771" y="4542209"/>
              <a:ext cx="1824145" cy="1549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8637940" y="2755594"/>
            <a:ext cx="2492577" cy="404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PHP Backend Code</a:t>
            </a:r>
            <a:endParaRPr lang="en-US"/>
          </a:p>
        </p:txBody>
      </p:sp>
      <p:cxnSp>
        <p:nvCxnSpPr>
          <p:cNvPr id="25" name="Straight Arrow Connector 24"/>
          <p:cNvCxnSpPr>
            <a:stCxn id="3080" idx="2"/>
            <a:endCxn id="23" idx="0"/>
          </p:cNvCxnSpPr>
          <p:nvPr/>
        </p:nvCxnSpPr>
        <p:spPr>
          <a:xfrm>
            <a:off x="9884228" y="2417780"/>
            <a:ext cx="1" cy="33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  <a:endCxn id="11" idx="0"/>
          </p:cNvCxnSpPr>
          <p:nvPr/>
        </p:nvCxnSpPr>
        <p:spPr>
          <a:xfrm>
            <a:off x="9884229" y="3160584"/>
            <a:ext cx="0" cy="56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1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135853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REST (Representational State Transfer) is </a:t>
            </a:r>
            <a:r>
              <a:rPr lang="en-US" smtClean="0"/>
              <a:t>a web services API (</a:t>
            </a:r>
            <a:r>
              <a:rPr lang="en-US" smtClean="0"/>
              <a:t>Application Programming Interface)</a:t>
            </a:r>
            <a:r>
              <a:rPr lang="en-US" smtClean="0"/>
              <a:t> </a:t>
            </a:r>
          </a:p>
          <a:p>
            <a:r>
              <a:rPr lang="en-US" smtClean="0"/>
              <a:t>REST </a:t>
            </a:r>
            <a:r>
              <a:rPr lang="en-US"/>
              <a:t>APIs are based on URIs (Uniform Resource Identifier, of which a URL is a specific type) and the HTTP protocol, and use </a:t>
            </a:r>
            <a:r>
              <a:rPr lang="en-US">
                <a:hlinkClick r:id="rId2"/>
              </a:rPr>
              <a:t>JSON</a:t>
            </a:r>
            <a:r>
              <a:rPr lang="en-US"/>
              <a:t> for a data </a:t>
            </a:r>
            <a:r>
              <a:rPr lang="en-US" smtClean="0"/>
              <a:t>format</a:t>
            </a:r>
          </a:p>
          <a:p>
            <a:r>
              <a:rPr lang="en-US" smtClean="0"/>
              <a:t>REST </a:t>
            </a:r>
            <a:r>
              <a:rPr lang="en-US"/>
              <a:t>APIs can be simple to build and </a:t>
            </a:r>
            <a:r>
              <a:rPr lang="en-US" smtClean="0"/>
              <a:t>scale</a:t>
            </a:r>
            <a:endParaRPr lang="en-US"/>
          </a:p>
        </p:txBody>
      </p:sp>
      <p:pic>
        <p:nvPicPr>
          <p:cNvPr id="1026" name="Picture 2" descr="mage result for api documentation examp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t="30269" r="5163" b="16421"/>
          <a:stretch/>
        </p:blipFill>
        <p:spPr bwMode="auto">
          <a:xfrm>
            <a:off x="838200" y="3223249"/>
            <a:ext cx="7513418" cy="359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2853917"/>
            <a:ext cx="2852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API Documentation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6424" y="6100354"/>
            <a:ext cx="421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Learn by example: Let’s create a simple API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3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3502"/>
            <a:ext cx="10515600" cy="1325563"/>
          </a:xfrm>
        </p:spPr>
        <p:txBody>
          <a:bodyPr/>
          <a:lstStyle/>
          <a:p>
            <a:r>
              <a:rPr lang="en-US" smtClean="0"/>
              <a:t>Web Clients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278517"/>
            <a:ext cx="5118463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smtClean="0"/>
              <a:t>Web browser </a:t>
            </a:r>
            <a:r>
              <a:rPr lang="mr-IN" sz="2000" smtClean="0"/>
              <a:t>–</a:t>
            </a:r>
            <a:r>
              <a:rPr lang="en-US" sz="2000" smtClean="0"/>
              <a:t> graphical user interface for interacting with web apps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smtClean="0"/>
              <a:t>Chrome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smtClean="0"/>
              <a:t>Firefox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smtClean="0"/>
              <a:t>Safari</a:t>
            </a:r>
            <a:endParaRPr lang="en-US" sz="2000" smtClean="0"/>
          </a:p>
        </p:txBody>
      </p:sp>
      <p:sp>
        <p:nvSpPr>
          <p:cNvPr id="6" name="Rectangle 5"/>
          <p:cNvSpPr/>
          <p:nvPr/>
        </p:nvSpPr>
        <p:spPr>
          <a:xfrm>
            <a:off x="7171509" y="4165290"/>
            <a:ext cx="4336868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smtClean="0"/>
              <a:t>Programming Libraries </a:t>
            </a:r>
            <a:r>
              <a:rPr lang="mr-IN" sz="2000" smtClean="0"/>
              <a:t>–</a:t>
            </a:r>
            <a:r>
              <a:rPr lang="en-US" sz="2000" smtClean="0"/>
              <a:t> most modern languages have web client libraries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smtClean="0"/>
              <a:t>Python </a:t>
            </a:r>
            <a:r>
              <a:rPr lang="en-US" sz="2000" err="1" smtClean="0"/>
              <a:t>http.client</a:t>
            </a:r>
            <a:endParaRPr lang="en-US" sz="2000" smtClean="0"/>
          </a:p>
          <a:p>
            <a:pPr marL="285750" indent="-285750">
              <a:buFont typeface="Arial" charset="0"/>
              <a:buChar char="•"/>
            </a:pPr>
            <a:r>
              <a:rPr lang="en-US" sz="2000" err="1" smtClean="0"/>
              <a:t>Golang</a:t>
            </a:r>
            <a:r>
              <a:rPr lang="en-US" sz="2000" smtClean="0"/>
              <a:t> net/http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smtClean="0"/>
              <a:t>Java </a:t>
            </a:r>
            <a:r>
              <a:rPr lang="en-US" sz="2000" err="1" smtClean="0"/>
              <a:t>httpclient</a:t>
            </a:r>
            <a:endParaRPr lang="en-US" sz="2000" smtClean="0"/>
          </a:p>
        </p:txBody>
      </p:sp>
      <p:sp>
        <p:nvSpPr>
          <p:cNvPr id="8" name="Rectangle 7"/>
          <p:cNvSpPr/>
          <p:nvPr/>
        </p:nvSpPr>
        <p:spPr>
          <a:xfrm>
            <a:off x="838198" y="4165291"/>
            <a:ext cx="6085115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smtClean="0"/>
              <a:t>Command line tools </a:t>
            </a:r>
            <a:r>
              <a:rPr lang="mr-IN" sz="2000" smtClean="0"/>
              <a:t>–</a:t>
            </a:r>
            <a:r>
              <a:rPr lang="en-US" sz="2000" smtClean="0"/>
              <a:t> command lin</a:t>
            </a:r>
            <a:r>
              <a:rPr lang="en-US" sz="2000" smtClean="0"/>
              <a:t>e interface for interacting with web apps (typically no </a:t>
            </a:r>
            <a:r>
              <a:rPr lang="en-US" sz="2000" err="1" smtClean="0"/>
              <a:t>javascript</a:t>
            </a:r>
            <a:r>
              <a:rPr lang="en-US" sz="2000"/>
              <a:t> </a:t>
            </a:r>
            <a:r>
              <a:rPr lang="en-US" sz="2000" smtClean="0"/>
              <a:t>engine)</a:t>
            </a:r>
            <a:endParaRPr lang="en-US" sz="2000" smtClean="0"/>
          </a:p>
          <a:p>
            <a:pPr marL="285750" indent="-285750">
              <a:buFont typeface="Arial" charset="0"/>
              <a:buChar char="•"/>
            </a:pPr>
            <a:r>
              <a:rPr lang="en-US" sz="2000" smtClean="0"/>
              <a:t>Curl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err="1" smtClean="0"/>
              <a:t>Wget</a:t>
            </a:r>
            <a:endParaRPr lang="en-US" sz="2000" smtClean="0"/>
          </a:p>
          <a:p>
            <a:pPr marL="285750" indent="-285750">
              <a:buFont typeface="Arial" charset="0"/>
              <a:buChar char="•"/>
            </a:pPr>
            <a:r>
              <a:rPr lang="en-US" sz="2000" err="1" smtClean="0"/>
              <a:t>HTTPie</a:t>
            </a:r>
            <a:endParaRPr lang="en-US" sz="2000" smtClean="0"/>
          </a:p>
        </p:txBody>
      </p:sp>
      <p:sp>
        <p:nvSpPr>
          <p:cNvPr id="9" name="Rectangle 8"/>
          <p:cNvSpPr/>
          <p:nvPr/>
        </p:nvSpPr>
        <p:spPr>
          <a:xfrm>
            <a:off x="6191794" y="2278516"/>
            <a:ext cx="5316583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smtClean="0"/>
              <a:t>Headless Browsers </a:t>
            </a:r>
            <a:r>
              <a:rPr lang="mr-IN" sz="2000" smtClean="0"/>
              <a:t>–</a:t>
            </a:r>
            <a:r>
              <a:rPr lang="en-US" sz="2000" smtClean="0"/>
              <a:t> command line interface for testing web apps (including </a:t>
            </a:r>
            <a:r>
              <a:rPr lang="en-US" sz="2000" err="1" smtClean="0"/>
              <a:t>javascript</a:t>
            </a:r>
            <a:r>
              <a:rPr lang="en-US" sz="2000" smtClean="0"/>
              <a:t> engine)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smtClean="0"/>
              <a:t>Selenium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err="1" smtClean="0"/>
              <a:t>SlimerJS</a:t>
            </a:r>
            <a:endParaRPr lang="en-US" sz="2000" smtClean="0"/>
          </a:p>
          <a:p>
            <a:pPr marL="285750" indent="-285750">
              <a:buFont typeface="Arial" charset="0"/>
              <a:buChar char="•"/>
            </a:pPr>
            <a:r>
              <a:rPr lang="en-US" sz="2000" smtClean="0"/>
              <a:t>WebDriver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00246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"/>
            <a:r>
              <a:rPr lang="en-US" smtClean="0"/>
              <a:t>Application </a:t>
            </a:r>
            <a:r>
              <a:rPr lang="en-US" smtClean="0"/>
              <a:t>Protocol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730" r="17141"/>
          <a:stretch/>
        </p:blipFill>
        <p:spPr>
          <a:xfrm>
            <a:off x="2015526" y="1781951"/>
            <a:ext cx="757641" cy="713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78" y="1932539"/>
            <a:ext cx="457200" cy="406340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4" idx="3"/>
            <a:endCxn id="8" idx="1"/>
          </p:cNvCxnSpPr>
          <p:nvPr/>
        </p:nvCxnSpPr>
        <p:spPr>
          <a:xfrm flipV="1">
            <a:off x="2773166" y="2135709"/>
            <a:ext cx="2491712" cy="2870"/>
          </a:xfrm>
          <a:prstGeom prst="line">
            <a:avLst/>
          </a:prstGeom>
          <a:ln>
            <a:solidFill>
              <a:srgbClr val="40315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0278" y="1866715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Normal Traffic</a:t>
            </a:r>
            <a:endParaRPr lang="en-US" sz="11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10747" t="10537" r="9289" b="13699"/>
          <a:stretch/>
        </p:blipFill>
        <p:spPr>
          <a:xfrm>
            <a:off x="6511009" y="1928249"/>
            <a:ext cx="466595" cy="3929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503" y="1969734"/>
            <a:ext cx="457200" cy="406340"/>
          </a:xfrm>
          <a:prstGeom prst="rect">
            <a:avLst/>
          </a:prstGeom>
        </p:spPr>
      </p:pic>
      <p:cxnSp>
        <p:nvCxnSpPr>
          <p:cNvPr id="15" name="Straight Connector 14"/>
          <p:cNvCxnSpPr>
            <a:endCxn id="14" idx="1"/>
          </p:cNvCxnSpPr>
          <p:nvPr/>
        </p:nvCxnSpPr>
        <p:spPr>
          <a:xfrm>
            <a:off x="7091903" y="2172904"/>
            <a:ext cx="2514600" cy="0"/>
          </a:xfrm>
          <a:prstGeom prst="line">
            <a:avLst/>
          </a:prstGeom>
          <a:ln>
            <a:solidFill>
              <a:srgbClr val="40315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91903" y="1911294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Client Spoofing</a:t>
            </a:r>
            <a:endParaRPr lang="en-US" sz="11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9730" r="17141"/>
          <a:stretch/>
        </p:blipFill>
        <p:spPr>
          <a:xfrm>
            <a:off x="2055384" y="4305861"/>
            <a:ext cx="757641" cy="713257"/>
          </a:xfrm>
          <a:prstGeom prst="rect">
            <a:avLst/>
          </a:prstGeom>
        </p:spPr>
      </p:pic>
      <p:cxnSp>
        <p:nvCxnSpPr>
          <p:cNvPr id="23" name="Straight Connector 22"/>
          <p:cNvCxnSpPr>
            <a:stCxn id="22" idx="3"/>
            <a:endCxn id="47" idx="1"/>
          </p:cNvCxnSpPr>
          <p:nvPr/>
        </p:nvCxnSpPr>
        <p:spPr>
          <a:xfrm>
            <a:off x="2813025" y="4662489"/>
            <a:ext cx="2499909" cy="0"/>
          </a:xfrm>
          <a:prstGeom prst="line">
            <a:avLst/>
          </a:prstGeom>
          <a:ln>
            <a:solidFill>
              <a:srgbClr val="40315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55483" y="4358110"/>
            <a:ext cx="2400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Server Spoofing</a:t>
            </a:r>
            <a:endParaRPr lang="en-US" sz="110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19730" r="17141"/>
          <a:stretch/>
        </p:blipFill>
        <p:spPr>
          <a:xfrm>
            <a:off x="6354122" y="4270188"/>
            <a:ext cx="757641" cy="7132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671" y="4439935"/>
            <a:ext cx="457200" cy="40634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154221" y="4241636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Man-in-the-middle Attack</a:t>
            </a:r>
            <a:endParaRPr lang="en-US" sz="1100"/>
          </a:p>
        </p:txBody>
      </p:sp>
      <p:cxnSp>
        <p:nvCxnSpPr>
          <p:cNvPr id="33" name="Straight Connector 32"/>
          <p:cNvCxnSpPr>
            <a:stCxn id="28" idx="3"/>
            <a:endCxn id="52" idx="1"/>
          </p:cNvCxnSpPr>
          <p:nvPr/>
        </p:nvCxnSpPr>
        <p:spPr>
          <a:xfrm>
            <a:off x="7111763" y="4626816"/>
            <a:ext cx="1014009" cy="356628"/>
          </a:xfrm>
          <a:prstGeom prst="line">
            <a:avLst/>
          </a:prstGeom>
          <a:ln>
            <a:solidFill>
              <a:srgbClr val="40315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2" idx="3"/>
            <a:endCxn id="29" idx="1"/>
          </p:cNvCxnSpPr>
          <p:nvPr/>
        </p:nvCxnSpPr>
        <p:spPr>
          <a:xfrm flipV="1">
            <a:off x="8592367" y="4643106"/>
            <a:ext cx="1019305" cy="340339"/>
          </a:xfrm>
          <a:prstGeom prst="line">
            <a:avLst/>
          </a:prstGeom>
          <a:ln>
            <a:solidFill>
              <a:srgbClr val="40315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6"/>
          <a:srcRect l="31723" r="27156"/>
          <a:stretch/>
        </p:blipFill>
        <p:spPr>
          <a:xfrm>
            <a:off x="9549354" y="1913642"/>
            <a:ext cx="108235" cy="20317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/>
          <a:srcRect l="31723" r="27156"/>
          <a:stretch/>
        </p:blipFill>
        <p:spPr>
          <a:xfrm>
            <a:off x="2817790" y="4412721"/>
            <a:ext cx="108235" cy="2031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/>
          <a:srcRect l="31723" r="27156"/>
          <a:stretch/>
        </p:blipFill>
        <p:spPr>
          <a:xfrm>
            <a:off x="7111763" y="4300076"/>
            <a:ext cx="108235" cy="20317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6"/>
          <a:srcRect l="31723" r="27156"/>
          <a:stretch/>
        </p:blipFill>
        <p:spPr>
          <a:xfrm>
            <a:off x="9550918" y="4323935"/>
            <a:ext cx="108235" cy="2031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/>
          <a:srcRect l="10747" t="10537" r="9289" b="13699"/>
          <a:stretch/>
        </p:blipFill>
        <p:spPr>
          <a:xfrm>
            <a:off x="5312934" y="4466036"/>
            <a:ext cx="466595" cy="39290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/>
          <a:srcRect l="10747" t="10537" r="9289" b="13699"/>
          <a:stretch/>
        </p:blipFill>
        <p:spPr>
          <a:xfrm>
            <a:off x="8125772" y="4786991"/>
            <a:ext cx="466595" cy="392907"/>
          </a:xfrm>
          <a:prstGeom prst="rect">
            <a:avLst/>
          </a:prstGeom>
        </p:spPr>
      </p:pic>
      <p:cxnSp>
        <p:nvCxnSpPr>
          <p:cNvPr id="58" name="Straight Connector 57"/>
          <p:cNvCxnSpPr>
            <a:stCxn id="28" idx="3"/>
            <a:endCxn id="29" idx="1"/>
          </p:cNvCxnSpPr>
          <p:nvPr/>
        </p:nvCxnSpPr>
        <p:spPr>
          <a:xfrm>
            <a:off x="7111763" y="4626817"/>
            <a:ext cx="2499909" cy="162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81200" y="1415452"/>
            <a:ext cx="1192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/>
              <a:t>Baseline Testing</a:t>
            </a:r>
            <a:endParaRPr lang="en-US" sz="1200" u="sng"/>
          </a:p>
        </p:txBody>
      </p:sp>
      <p:sp>
        <p:nvSpPr>
          <p:cNvPr id="69" name="TextBox 68"/>
          <p:cNvSpPr txBox="1"/>
          <p:nvPr/>
        </p:nvSpPr>
        <p:spPr>
          <a:xfrm>
            <a:off x="6271742" y="1415452"/>
            <a:ext cx="1370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/>
              <a:t>Server-side Testing</a:t>
            </a:r>
            <a:endParaRPr lang="en-US" sz="1200" u="sng"/>
          </a:p>
        </p:txBody>
      </p:sp>
      <p:sp>
        <p:nvSpPr>
          <p:cNvPr id="70" name="TextBox 69"/>
          <p:cNvSpPr txBox="1"/>
          <p:nvPr/>
        </p:nvSpPr>
        <p:spPr>
          <a:xfrm>
            <a:off x="1981201" y="3859815"/>
            <a:ext cx="133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/>
              <a:t>Client-side Testing</a:t>
            </a:r>
            <a:endParaRPr lang="en-US" sz="1200" u="sng"/>
          </a:p>
        </p:txBody>
      </p:sp>
      <p:sp>
        <p:nvSpPr>
          <p:cNvPr id="71" name="TextBox 70"/>
          <p:cNvSpPr txBox="1"/>
          <p:nvPr/>
        </p:nvSpPr>
        <p:spPr>
          <a:xfrm>
            <a:off x="6279939" y="3771218"/>
            <a:ext cx="185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/>
              <a:t>Man-in-the-middle Testing</a:t>
            </a:r>
            <a:endParaRPr lang="en-US" sz="1200" u="sng"/>
          </a:p>
        </p:txBody>
      </p:sp>
      <p:cxnSp>
        <p:nvCxnSpPr>
          <p:cNvPr id="48" name="Straight Connector 47"/>
          <p:cNvCxnSpPr>
            <a:stCxn id="2" idx="2"/>
          </p:cNvCxnSpPr>
          <p:nvPr/>
        </p:nvCxnSpPr>
        <p:spPr>
          <a:xfrm>
            <a:off x="6096001" y="1417638"/>
            <a:ext cx="6865" cy="4836254"/>
          </a:xfrm>
          <a:prstGeom prst="line">
            <a:avLst/>
          </a:prstGeom>
          <a:ln w="3175" cmpd="sng">
            <a:solidFill>
              <a:srgbClr val="40315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030154" y="3667211"/>
            <a:ext cx="8180647" cy="0"/>
          </a:xfrm>
          <a:prstGeom prst="line">
            <a:avLst/>
          </a:prstGeom>
          <a:ln w="3175" cmpd="sng">
            <a:solidFill>
              <a:srgbClr val="40315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30154" y="2513582"/>
            <a:ext cx="2935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200"/>
              <a:t>Observe and record baseline network traffic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28891" y="2505081"/>
            <a:ext cx="3881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Spoofed client sends custom traffic to the server</a:t>
            </a:r>
          </a:p>
          <a:p>
            <a:r>
              <a:rPr lang="en-US" sz="1200"/>
              <a:t>Discover weaknesses in access control, application protocol, input validation of the server</a:t>
            </a:r>
          </a:p>
          <a:p>
            <a:endParaRPr lang="en-US" sz="1200"/>
          </a:p>
          <a:p>
            <a:r>
              <a:rPr lang="en-US" sz="1200"/>
              <a:t>Example Vulnerability: Able to login as any facebook user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81201" y="5074954"/>
            <a:ext cx="3826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Spoofed server sends custom traffic to client</a:t>
            </a:r>
          </a:p>
          <a:p>
            <a:r>
              <a:rPr lang="en-US" sz="1200"/>
              <a:t>Discover weaknesses in authentication, encryption, privacy, and confidentiality of the client</a:t>
            </a:r>
          </a:p>
          <a:p>
            <a:endParaRPr lang="en-US" sz="1200"/>
          </a:p>
          <a:p>
            <a:r>
              <a:rPr lang="en-US" sz="1200"/>
              <a:t>Example Vulnerability: Able to retrieve user’s address book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28891" y="5140911"/>
            <a:ext cx="3881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Proxy that spoofs both client and server to manipulate existing traffic</a:t>
            </a:r>
          </a:p>
          <a:p>
            <a:r>
              <a:rPr lang="en-US" sz="1200"/>
              <a:t>Discover weaknesses in authentication, encryption, integrity, privacy, and confidentiality of the client/server connection</a:t>
            </a:r>
          </a:p>
          <a:p>
            <a:endParaRPr lang="en-US" sz="1200"/>
          </a:p>
          <a:p>
            <a:r>
              <a:rPr lang="en-US" sz="1200"/>
              <a:t>Example Vulnerability: Able to modify user’s facebook post</a:t>
            </a:r>
          </a:p>
        </p:txBody>
      </p:sp>
    </p:spTree>
    <p:extLst>
      <p:ext uri="{BB962C8B-B14F-4D97-AF65-F5344CB8AC3E}">
        <p14:creationId xmlns:p14="http://schemas.microsoft.com/office/powerpoint/2010/main" val="37429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 Password Reset Website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fully understand a protocol before you can exploit it</a:t>
            </a:r>
          </a:p>
          <a:p>
            <a:r>
              <a:rPr lang="en-US" dirty="0" smtClean="0"/>
              <a:t>Hackers know the applications sometimes better than the software developer</a:t>
            </a:r>
          </a:p>
          <a:p>
            <a:r>
              <a:rPr lang="en-US" dirty="0" smtClean="0"/>
              <a:t>Let’s perform an SQL Injection attack to retrieve more information than we should have access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2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BF725465D2946AFCD922DCDA97121" ma:contentTypeVersion="2" ma:contentTypeDescription="Create a new document." ma:contentTypeScope="" ma:versionID="8e5ff449fe16f71f6330d537a49131e3">
  <xsd:schema xmlns:xsd="http://www.w3.org/2001/XMLSchema" xmlns:xs="http://www.w3.org/2001/XMLSchema" xmlns:p="http://schemas.microsoft.com/office/2006/metadata/properties" xmlns:ns2="14eecc27-e225-4674-b094-39c3b00be17c" targetNamespace="http://schemas.microsoft.com/office/2006/metadata/properties" ma:root="true" ma:fieldsID="0adc4ae9fec511eab805b0df498eb10d" ns2:_="">
    <xsd:import namespace="14eecc27-e225-4674-b094-39c3b00be1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ecc27-e225-4674-b094-39c3b00be1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2C70CF-832D-4D37-9F9B-7E44039BD92D}"/>
</file>

<file path=customXml/itemProps2.xml><?xml version="1.0" encoding="utf-8"?>
<ds:datastoreItem xmlns:ds="http://schemas.openxmlformats.org/officeDocument/2006/customXml" ds:itemID="{57C3EF8F-FB19-4D6B-986A-DF8D63EF03A2}"/>
</file>

<file path=customXml/itemProps3.xml><?xml version="1.0" encoding="utf-8"?>
<ds:datastoreItem xmlns:ds="http://schemas.openxmlformats.org/officeDocument/2006/customXml" ds:itemID="{56E6D4D4-7A17-4C22-828D-72C037BAFE6E}"/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518</Words>
  <Application>Microsoft Macintosh PowerPoint</Application>
  <PresentationFormat>Widescreen</PresentationFormat>
  <Paragraphs>93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Anatomy of a Client/Server Web Application</vt:lpstr>
      <vt:lpstr>Website Architectures</vt:lpstr>
      <vt:lpstr>Creating a Simple Backend Heavy Web App</vt:lpstr>
      <vt:lpstr>Breakdown of a Web Request</vt:lpstr>
      <vt:lpstr>Breakdown of a Web Request (cont’d)</vt:lpstr>
      <vt:lpstr>REST API</vt:lpstr>
      <vt:lpstr>Web Clients</vt:lpstr>
      <vt:lpstr>Application Protocol Analysis</vt:lpstr>
      <vt:lpstr>Cooper Password Reset Website Example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</dc:creator>
  <cp:lastModifiedBy>Michael Chen</cp:lastModifiedBy>
  <cp:revision>26</cp:revision>
  <dcterms:created xsi:type="dcterms:W3CDTF">2020-02-10T02:41:58Z</dcterms:created>
  <dcterms:modified xsi:type="dcterms:W3CDTF">2020-02-11T06:19:59Z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0x010100F34BF725465D2946AFCD922DCDA97121</vt:lpwstr>
  </property>
</Properties>
</file>