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emf" ContentType="image/x-e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9" r:id="rId2"/>
    <p:sldId id="256" r:id="rId3"/>
    <p:sldId id="258" r:id="rId4"/>
    <p:sldId id="260" r:id="rId5"/>
    <p:sldId id="270" r:id="rId6"/>
    <p:sldId id="280" r:id="rId7"/>
    <p:sldId id="279" r:id="rId8"/>
    <p:sldId id="282" r:id="rId9"/>
    <p:sldId id="263" r:id="rId10"/>
    <p:sldId id="273" r:id="rId11"/>
    <p:sldId id="271" r:id="rId12"/>
    <p:sldId id="275" r:id="rId13"/>
    <p:sldId id="276" r:id="rId14"/>
    <p:sldId id="274" r:id="rId15"/>
    <p:sldId id="267" r:id="rId16"/>
    <p:sldId id="298" r:id="rId17"/>
    <p:sldId id="299" r:id="rId18"/>
    <p:sldId id="268" r:id="rId19"/>
    <p:sldId id="297" r:id="rId20"/>
    <p:sldId id="278" r:id="rId21"/>
    <p:sldId id="300" r:id="rId22"/>
    <p:sldId id="301" r:id="rId23"/>
    <p:sldId id="306" r:id="rId24"/>
    <p:sldId id="307" r:id="rId25"/>
    <p:sldId id="308" r:id="rId26"/>
    <p:sldId id="309" r:id="rId27"/>
    <p:sldId id="264" r:id="rId28"/>
    <p:sldId id="295" r:id="rId29"/>
    <p:sldId id="296" r:id="rId30"/>
    <p:sldId id="265" r:id="rId31"/>
    <p:sldId id="286" r:id="rId32"/>
    <p:sldId id="287" r:id="rId33"/>
    <p:sldId id="288" r:id="rId34"/>
    <p:sldId id="289" r:id="rId35"/>
    <p:sldId id="290" r:id="rId36"/>
    <p:sldId id="291" r:id="rId37"/>
    <p:sldId id="292" r:id="rId38"/>
    <p:sldId id="293" r:id="rId39"/>
    <p:sldId id="294" r:id="rId40"/>
    <p:sldId id="2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91"/>
    <p:restoredTop sz="94613"/>
  </p:normalViewPr>
  <p:slideViewPr>
    <p:cSldViewPr snapToGrid="0" snapToObjects="1">
      <p:cViewPr>
        <p:scale>
          <a:sx n="100" d="100"/>
          <a:sy n="100" d="100"/>
        </p:scale>
        <p:origin x="744"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customXml" Target="../customXml/item1.xml"/><Relationship Id="rId7" Type="http://schemas.openxmlformats.org/officeDocument/2006/relationships/slide" Target="slides/slide6.xml"/><Relationship Id="rId29" Type="http://schemas.openxmlformats.org/officeDocument/2006/relationships/slide" Target="slides/slide28.xml"/><Relationship Id="rId2" Type="http://schemas.openxmlformats.org/officeDocument/2006/relationships/slide" Target="slides/slide1.xml"/><Relationship Id="rId16" Type="http://schemas.openxmlformats.org/officeDocument/2006/relationships/slide" Target="slides/slide15.xml"/><Relationship Id="rId24" Type="http://schemas.openxmlformats.org/officeDocument/2006/relationships/slide" Target="slides/slide23.xml"/><Relationship Id="rId32" Type="http://schemas.openxmlformats.org/officeDocument/2006/relationships/slide" Target="slides/slide31.xml"/><Relationship Id="rId11" Type="http://schemas.openxmlformats.org/officeDocument/2006/relationships/slide" Target="slides/slide10.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5" Type="http://schemas.openxmlformats.org/officeDocument/2006/relationships/slide" Target="slides/slide4.xml"/><Relationship Id="rId36" Type="http://schemas.openxmlformats.org/officeDocument/2006/relationships/slide" Target="slides/slide35.xml"/><Relationship Id="rId15" Type="http://schemas.openxmlformats.org/officeDocument/2006/relationships/slide" Target="slides/slide14.xml"/><Relationship Id="rId49" Type="http://schemas.openxmlformats.org/officeDocument/2006/relationships/customXml" Target="../customXml/item3.xml"/><Relationship Id="rId31" Type="http://schemas.openxmlformats.org/officeDocument/2006/relationships/slide" Target="slides/slide30.xml"/><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 Type="http://schemas.openxmlformats.org/officeDocument/2006/relationships/slide" Target="slides/slide3.xml"/><Relationship Id="rId30" Type="http://schemas.openxmlformats.org/officeDocument/2006/relationships/slide" Target="slides/slide29.xml"/><Relationship Id="rId9" Type="http://schemas.openxmlformats.org/officeDocument/2006/relationships/slide" Target="slides/slide8.xml"/><Relationship Id="rId35" Type="http://schemas.openxmlformats.org/officeDocument/2006/relationships/slide" Target="slides/slide34.xml"/><Relationship Id="rId14" Type="http://schemas.openxmlformats.org/officeDocument/2006/relationships/slide" Target="slides/slide13.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46" Type="http://schemas.openxmlformats.org/officeDocument/2006/relationships/tableStyles" Target="tableStyles.xml"/><Relationship Id="rId25" Type="http://schemas.openxmlformats.org/officeDocument/2006/relationships/slide" Target="slides/slide24.xml"/><Relationship Id="rId33" Type="http://schemas.openxmlformats.org/officeDocument/2006/relationships/slide" Target="slides/slide32.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B71F7-B5A2-0246-8CA1-905E4FDB1A8E}" type="datetimeFigureOut">
              <a:rPr lang="en-US" smtClean="0"/>
              <a:t>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F2714-3DED-2842-800C-EE8AF67976CD}" type="slidenum">
              <a:rPr lang="en-US" smtClean="0"/>
              <a:t>‹#›</a:t>
            </a:fld>
            <a:endParaRPr lang="en-US"/>
          </a:p>
        </p:txBody>
      </p:sp>
    </p:spTree>
    <p:extLst>
      <p:ext uri="{BB962C8B-B14F-4D97-AF65-F5344CB8AC3E}">
        <p14:creationId xmlns:p14="http://schemas.microsoft.com/office/powerpoint/2010/main" val="88721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1788" y="698500"/>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1</a:t>
            </a:fld>
            <a:endParaRPr lang="en-US"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0890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39416B-25DA-DC4C-8BFC-8E24D0128253}"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85858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9416B-25DA-DC4C-8BFC-8E24D0128253}"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52715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9416B-25DA-DC4C-8BFC-8E24D0128253}"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59737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9416B-25DA-DC4C-8BFC-8E24D0128253}"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35088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39416B-25DA-DC4C-8BFC-8E24D0128253}" type="datetimeFigureOut">
              <a:rPr lang="en-US" smtClean="0"/>
              <a:t>2/12/20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101633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39416B-25DA-DC4C-8BFC-8E24D0128253}"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69129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39416B-25DA-DC4C-8BFC-8E24D0128253}" type="datetimeFigureOut">
              <a:rPr lang="en-US" smtClean="0"/>
              <a:t>2/12/20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475277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39416B-25DA-DC4C-8BFC-8E24D0128253}" type="datetimeFigureOut">
              <a:rPr lang="en-US" smtClean="0"/>
              <a:t>2/12/20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44115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9416B-25DA-DC4C-8BFC-8E24D0128253}" type="datetimeFigureOut">
              <a:rPr lang="en-US" smtClean="0"/>
              <a:t>2/12/20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93690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9416B-25DA-DC4C-8BFC-8E24D0128253}"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197270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39416B-25DA-DC4C-8BFC-8E24D0128253}" type="datetimeFigureOut">
              <a:rPr lang="en-US" smtClean="0"/>
              <a:t>2/12/20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686C-BFB7-1A41-B44F-08C3DCEE0F27}" type="slidenum">
              <a:rPr lang="en-US" smtClean="0"/>
              <a:t>‹#›</a:t>
            </a:fld>
            <a:endParaRPr lang="en-US"/>
          </a:p>
        </p:txBody>
      </p:sp>
    </p:spTree>
    <p:extLst>
      <p:ext uri="{BB962C8B-B14F-4D97-AF65-F5344CB8AC3E}">
        <p14:creationId xmlns:p14="http://schemas.microsoft.com/office/powerpoint/2010/main" val="3207420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9416B-25DA-DC4C-8BFC-8E24D0128253}" type="datetimeFigureOut">
              <a:rPr lang="en-US" smtClean="0"/>
              <a:t>2/12/20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5686C-BFB7-1A41-B44F-08C3DCEE0F27}" type="slidenum">
              <a:rPr lang="en-US" smtClean="0"/>
              <a:t>‹#›</a:t>
            </a:fld>
            <a:endParaRPr lang="en-US"/>
          </a:p>
        </p:txBody>
      </p:sp>
    </p:spTree>
    <p:extLst>
      <p:ext uri="{BB962C8B-B14F-4D97-AF65-F5344CB8AC3E}">
        <p14:creationId xmlns:p14="http://schemas.microsoft.com/office/powerpoint/2010/main" val="349766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NUL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image" Target="../media/image13.png"/><Relationship Id="rId7"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4.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5.wmf"/><Relationship Id="rId5" Type="http://schemas.openxmlformats.org/officeDocument/2006/relationships/oleObject" Target="../embeddings/oleObject3.bin"/><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5.wmf"/><Relationship Id="rId5" Type="http://schemas.openxmlformats.org/officeDocument/2006/relationships/oleObject" Target="../embeddings/oleObject5.bin"/><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5.wmf"/><Relationship Id="rId5" Type="http://schemas.openxmlformats.org/officeDocument/2006/relationships/oleObject" Target="../embeddings/oleObject7.bin"/><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Reliability_(computer_networking)" TargetMode="External"/><Relationship Id="rId4" Type="http://schemas.openxmlformats.org/officeDocument/2006/relationships/hyperlink" Target="https://en.wikipedia.org/wiki/Flow_control_(data)" TargetMode="External"/><Relationship Id="rId5" Type="http://schemas.openxmlformats.org/officeDocument/2006/relationships/hyperlink" Target="https://en.wikipedia.org/wiki/Multiplexing" TargetMode="External"/><Relationship Id="rId1" Type="http://schemas.openxmlformats.org/officeDocument/2006/relationships/slideLayout" Target="../slideLayouts/slideLayout2.xml"/><Relationship Id="rId2" Type="http://schemas.openxmlformats.org/officeDocument/2006/relationships/hyperlink" Target="https://en.wikipedia.org/wiki/Connection-oriented_communic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hared_medium" TargetMode="Externa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 Stack</a:t>
            </a:r>
            <a:endParaRPr lang="en-US" dirty="0"/>
          </a:p>
        </p:txBody>
      </p:sp>
      <p:sp>
        <p:nvSpPr>
          <p:cNvPr id="4" name="Slide Number Placeholder 3"/>
          <p:cNvSpPr>
            <a:spLocks noGrp="1"/>
          </p:cNvSpPr>
          <p:nvPr>
            <p:ph type="sldNum" idx="12"/>
          </p:nvPr>
        </p:nvSpPr>
        <p:spPr/>
        <p:txBody>
          <a:bodyPr/>
          <a:lstStyle/>
          <a:p>
            <a:pPr>
              <a:buClr>
                <a:schemeClr val="dk1"/>
              </a:buClr>
              <a:buSzPct val="25000"/>
            </a:pPr>
            <a:r>
              <a:rPr lang="en-US" sz="1400">
                <a:solidFill>
                  <a:schemeClr val="dk1"/>
                </a:solidFill>
                <a:latin typeface="Times New Roman"/>
                <a:ea typeface="Times New Roman"/>
                <a:cs typeface="Times New Roman"/>
                <a:sym typeface="Times New Roman"/>
              </a:rPr>
              <a:t>1-</a:t>
            </a:r>
            <a:fld id="{00000000-1234-1234-1234-123412341234}" type="slidenum">
              <a:rPr lang="en-US" sz="1400">
                <a:solidFill>
                  <a:schemeClr val="dk1"/>
                </a:solidFill>
                <a:latin typeface="Times New Roman"/>
                <a:ea typeface="Times New Roman"/>
                <a:cs typeface="Times New Roman"/>
                <a:sym typeface="Times New Roman"/>
              </a:rPr>
              <a:pPr>
                <a:buClr>
                  <a:schemeClr val="dk1"/>
                </a:buClr>
                <a:buSzPct val="25000"/>
              </a:pPr>
              <a:t>1</a:t>
            </a:fld>
            <a:endParaRPr lang="en-US" sz="1400">
              <a:solidFill>
                <a:schemeClr val="dk1"/>
              </a:solidFill>
              <a:latin typeface="Times New Roman"/>
              <a:ea typeface="Times New Roman"/>
              <a:cs typeface="Times New Roman"/>
              <a:sym typeface="Times New Roman"/>
            </a:endParaRPr>
          </a:p>
        </p:txBody>
      </p:sp>
      <p:pic>
        <p:nvPicPr>
          <p:cNvPr id="1028" name="Picture 4" descr="mage result for iphone xr zero backgroun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860" y="4865130"/>
            <a:ext cx="913289" cy="9132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ge result for Wi-Fi route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353" y="5118045"/>
            <a:ext cx="591383" cy="395241"/>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age result for wifi&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425" y="5165282"/>
            <a:ext cx="263306" cy="2633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87657" y="5597686"/>
            <a:ext cx="697627" cy="200055"/>
          </a:xfrm>
          <a:prstGeom prst="rect">
            <a:avLst/>
          </a:prstGeom>
          <a:noFill/>
        </p:spPr>
        <p:txBody>
          <a:bodyPr wrap="none" rtlCol="0">
            <a:spAutoFit/>
          </a:bodyPr>
          <a:lstStyle/>
          <a:p>
            <a:r>
              <a:rPr lang="en-US" sz="700" dirty="0"/>
              <a:t>802.11 (Wi-Fi)</a:t>
            </a:r>
          </a:p>
        </p:txBody>
      </p:sp>
      <p:cxnSp>
        <p:nvCxnSpPr>
          <p:cNvPr id="12" name="Straight Connector 11"/>
          <p:cNvCxnSpPr>
            <a:stCxn id="1044" idx="3"/>
            <a:endCxn id="1074" idx="1"/>
          </p:cNvCxnSpPr>
          <p:nvPr/>
        </p:nvCxnSpPr>
        <p:spPr>
          <a:xfrm flipV="1">
            <a:off x="3282735" y="5311489"/>
            <a:ext cx="890508" cy="4177"/>
          </a:xfrm>
          <a:prstGeom prst="line">
            <a:avLst/>
          </a:prstGeom>
          <a:ln w="50800" cap="sq" cmpd="dbl">
            <a:solidFill>
              <a:schemeClr val="bg1">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82601" y="5595460"/>
            <a:ext cx="641522" cy="215444"/>
          </a:xfrm>
          <a:prstGeom prst="rect">
            <a:avLst/>
          </a:prstGeom>
          <a:noFill/>
        </p:spPr>
        <p:txBody>
          <a:bodyPr wrap="none" rtlCol="0">
            <a:spAutoFit/>
          </a:bodyPr>
          <a:lstStyle/>
          <a:p>
            <a:r>
              <a:rPr lang="en-US" sz="800" dirty="0"/>
              <a:t>Fiber Optic</a:t>
            </a:r>
          </a:p>
        </p:txBody>
      </p:sp>
      <p:pic>
        <p:nvPicPr>
          <p:cNvPr id="1074" name="Picture 50" descr="mage result for aggregation switch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243" y="5196299"/>
            <a:ext cx="547150" cy="230379"/>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mage result for router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343" y="5071781"/>
            <a:ext cx="479414" cy="479414"/>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Connector 59"/>
          <p:cNvCxnSpPr>
            <a:stCxn id="1074" idx="3"/>
            <a:endCxn id="1076" idx="1"/>
          </p:cNvCxnSpPr>
          <p:nvPr/>
        </p:nvCxnSpPr>
        <p:spPr>
          <a:xfrm>
            <a:off x="4720393" y="5311488"/>
            <a:ext cx="13399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048169" y="5461315"/>
            <a:ext cx="768239" cy="215444"/>
          </a:xfrm>
          <a:prstGeom prst="rect">
            <a:avLst/>
          </a:prstGeom>
          <a:noFill/>
        </p:spPr>
        <p:txBody>
          <a:bodyPr wrap="square" rtlCol="0">
            <a:spAutoFit/>
          </a:bodyPr>
          <a:lstStyle/>
          <a:p>
            <a:pPr algn="ctr"/>
            <a:r>
              <a:rPr lang="en-US" sz="800" dirty="0"/>
              <a:t>Switch</a:t>
            </a:r>
          </a:p>
        </p:txBody>
      </p:sp>
      <p:sp>
        <p:nvSpPr>
          <p:cNvPr id="72" name="TextBox 71"/>
          <p:cNvSpPr txBox="1"/>
          <p:nvPr/>
        </p:nvSpPr>
        <p:spPr>
          <a:xfrm>
            <a:off x="6024295" y="5441572"/>
            <a:ext cx="551511" cy="215444"/>
          </a:xfrm>
          <a:prstGeom prst="rect">
            <a:avLst/>
          </a:prstGeom>
          <a:noFill/>
        </p:spPr>
        <p:txBody>
          <a:bodyPr wrap="square" rtlCol="0">
            <a:spAutoFit/>
          </a:bodyPr>
          <a:lstStyle/>
          <a:p>
            <a:pPr algn="ctr"/>
            <a:r>
              <a:rPr lang="en-US" sz="800" dirty="0"/>
              <a:t>Router</a:t>
            </a:r>
          </a:p>
        </p:txBody>
      </p:sp>
      <p:sp>
        <p:nvSpPr>
          <p:cNvPr id="75" name="TextBox 74"/>
          <p:cNvSpPr txBox="1"/>
          <p:nvPr/>
        </p:nvSpPr>
        <p:spPr>
          <a:xfrm>
            <a:off x="5137655" y="5595460"/>
            <a:ext cx="373820" cy="215444"/>
          </a:xfrm>
          <a:prstGeom prst="rect">
            <a:avLst/>
          </a:prstGeom>
          <a:noFill/>
        </p:spPr>
        <p:txBody>
          <a:bodyPr wrap="none" rtlCol="0">
            <a:spAutoFit/>
          </a:bodyPr>
          <a:lstStyle/>
          <a:p>
            <a:r>
              <a:rPr lang="en-US" sz="800" dirty="0"/>
              <a:t>Cat5</a:t>
            </a:r>
          </a:p>
        </p:txBody>
      </p:sp>
      <p:pic>
        <p:nvPicPr>
          <p:cNvPr id="8194" name="Picture 2" descr="mage result for server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184" y="4806720"/>
            <a:ext cx="1576832" cy="1050683"/>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Connector 85"/>
          <p:cNvCxnSpPr>
            <a:stCxn id="1076" idx="3"/>
            <a:endCxn id="8194" idx="1"/>
          </p:cNvCxnSpPr>
          <p:nvPr/>
        </p:nvCxnSpPr>
        <p:spPr>
          <a:xfrm>
            <a:off x="6539758" y="5311489"/>
            <a:ext cx="1282427" cy="2057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997657" y="5580071"/>
            <a:ext cx="373820" cy="215444"/>
          </a:xfrm>
          <a:prstGeom prst="rect">
            <a:avLst/>
          </a:prstGeom>
          <a:noFill/>
        </p:spPr>
        <p:txBody>
          <a:bodyPr wrap="none" rtlCol="0">
            <a:spAutoFit/>
          </a:bodyPr>
          <a:lstStyle/>
          <a:p>
            <a:r>
              <a:rPr lang="en-US" sz="800" dirty="0"/>
              <a:t>Cat5</a:t>
            </a:r>
          </a:p>
        </p:txBody>
      </p:sp>
      <p:sp>
        <p:nvSpPr>
          <p:cNvPr id="30" name="Double Bracket 29"/>
          <p:cNvSpPr/>
          <p:nvPr/>
        </p:nvSpPr>
        <p:spPr>
          <a:xfrm>
            <a:off x="4690525" y="5857403"/>
            <a:ext cx="1339950" cy="321389"/>
          </a:xfrm>
          <a:prstGeom prst="bracketPair">
            <a:avLst/>
          </a:prstGeom>
          <a:solidFill>
            <a:schemeClr val="bg1">
              <a:lumMod val="95000"/>
              <a:alpha val="40000"/>
            </a:scheme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1 - Physical Layer</a:t>
            </a:r>
          </a:p>
        </p:txBody>
      </p:sp>
      <p:sp>
        <p:nvSpPr>
          <p:cNvPr id="92" name="Double Bracket 91"/>
          <p:cNvSpPr/>
          <p:nvPr/>
        </p:nvSpPr>
        <p:spPr>
          <a:xfrm>
            <a:off x="4690525" y="4703757"/>
            <a:ext cx="1369818" cy="321389"/>
          </a:xfrm>
          <a:prstGeom prst="bracketPair">
            <a:avLst/>
          </a:prstGeom>
          <a:solidFill>
            <a:srgbClr val="FFC000">
              <a:alpha val="52000"/>
            </a:srgb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2- Link Layer - Ethernet</a:t>
            </a:r>
          </a:p>
        </p:txBody>
      </p:sp>
      <p:sp>
        <p:nvSpPr>
          <p:cNvPr id="93" name="Double Bracket 92"/>
          <p:cNvSpPr/>
          <p:nvPr/>
        </p:nvSpPr>
        <p:spPr>
          <a:xfrm>
            <a:off x="1839261" y="3936606"/>
            <a:ext cx="6174072" cy="321389"/>
          </a:xfrm>
          <a:prstGeom prst="bracketPair">
            <a:avLst/>
          </a:prstGeom>
          <a:solidFill>
            <a:srgbClr val="0070C0">
              <a:alpha val="37000"/>
            </a:srgb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dirty="0"/>
              <a:t>3 - Network Layer - IP</a:t>
            </a:r>
          </a:p>
        </p:txBody>
      </p:sp>
      <p:sp>
        <p:nvSpPr>
          <p:cNvPr id="94" name="Double Bracket 93"/>
          <p:cNvSpPr/>
          <p:nvPr/>
        </p:nvSpPr>
        <p:spPr>
          <a:xfrm>
            <a:off x="1839261" y="3409528"/>
            <a:ext cx="6174073" cy="321389"/>
          </a:xfrm>
          <a:prstGeom prst="bracketPair">
            <a:avLst/>
          </a:prstGeom>
          <a:solidFill>
            <a:schemeClr val="accent6">
              <a:lumMod val="50000"/>
              <a:alpha val="40000"/>
            </a:scheme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dirty="0"/>
              <a:t>4 - Transport Layer - TCP</a:t>
            </a:r>
          </a:p>
        </p:txBody>
      </p:sp>
      <p:sp>
        <p:nvSpPr>
          <p:cNvPr id="95" name="Double Bracket 94"/>
          <p:cNvSpPr/>
          <p:nvPr/>
        </p:nvSpPr>
        <p:spPr>
          <a:xfrm>
            <a:off x="1839262" y="2529827"/>
            <a:ext cx="6174073" cy="321389"/>
          </a:xfrm>
          <a:prstGeom prst="bracketPair">
            <a:avLst/>
          </a:prstGeom>
          <a:solidFill>
            <a:srgbClr val="00B050">
              <a:alpha val="25000"/>
            </a:srgb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00" dirty="0"/>
              <a:t>5 - Application Layer - HTTPS</a:t>
            </a:r>
          </a:p>
        </p:txBody>
      </p:sp>
      <p:pic>
        <p:nvPicPr>
          <p:cNvPr id="96" name="Picture 60" descr="mage result for twitter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372" y="2529826"/>
            <a:ext cx="478454" cy="389148"/>
          </a:xfrm>
          <a:prstGeom prst="rect">
            <a:avLst/>
          </a:prstGeom>
          <a:noFill/>
          <a:extLst>
            <a:ext uri="{909E8E84-426E-40DD-AFC4-6F175D3DCCD1}">
              <a14:hiddenFill xmlns:a14="http://schemas.microsoft.com/office/drawing/2010/main">
                <a:solidFill>
                  <a:srgbClr val="FFFFFF"/>
                </a:solidFill>
              </a14:hiddenFill>
            </a:ext>
          </a:extLst>
        </p:spPr>
      </p:pic>
      <p:sp>
        <p:nvSpPr>
          <p:cNvPr id="97" name="Double Bracket 96"/>
          <p:cNvSpPr/>
          <p:nvPr/>
        </p:nvSpPr>
        <p:spPr>
          <a:xfrm>
            <a:off x="3211777" y="4697392"/>
            <a:ext cx="986246" cy="321389"/>
          </a:xfrm>
          <a:prstGeom prst="bracketPair">
            <a:avLst/>
          </a:prstGeom>
          <a:solidFill>
            <a:srgbClr val="FFC000">
              <a:alpha val="52000"/>
            </a:srgb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2- Link Layer - Ethernet</a:t>
            </a:r>
          </a:p>
        </p:txBody>
      </p:sp>
      <p:sp>
        <p:nvSpPr>
          <p:cNvPr id="98" name="Double Bracket 97"/>
          <p:cNvSpPr/>
          <p:nvPr/>
        </p:nvSpPr>
        <p:spPr>
          <a:xfrm>
            <a:off x="6482234" y="4717605"/>
            <a:ext cx="1531100" cy="321389"/>
          </a:xfrm>
          <a:prstGeom prst="bracketPair">
            <a:avLst/>
          </a:prstGeom>
          <a:solidFill>
            <a:srgbClr val="FFC000">
              <a:alpha val="52000"/>
            </a:srgb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2- Link Layer - Ethernet</a:t>
            </a:r>
          </a:p>
        </p:txBody>
      </p:sp>
      <p:sp>
        <p:nvSpPr>
          <p:cNvPr id="101" name="Double Bracket 100"/>
          <p:cNvSpPr/>
          <p:nvPr/>
        </p:nvSpPr>
        <p:spPr>
          <a:xfrm>
            <a:off x="6482234" y="5876356"/>
            <a:ext cx="1531099" cy="321389"/>
          </a:xfrm>
          <a:prstGeom prst="bracketPair">
            <a:avLst/>
          </a:prstGeom>
          <a:solidFill>
            <a:schemeClr val="bg1">
              <a:lumMod val="95000"/>
              <a:alpha val="40000"/>
            </a:scheme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1 - Physical Layer</a:t>
            </a:r>
          </a:p>
        </p:txBody>
      </p:sp>
      <p:sp>
        <p:nvSpPr>
          <p:cNvPr id="102" name="Double Bracket 101"/>
          <p:cNvSpPr/>
          <p:nvPr/>
        </p:nvSpPr>
        <p:spPr>
          <a:xfrm>
            <a:off x="3211778" y="5868316"/>
            <a:ext cx="986245" cy="321389"/>
          </a:xfrm>
          <a:prstGeom prst="bracketPair">
            <a:avLst/>
          </a:prstGeom>
          <a:solidFill>
            <a:schemeClr val="bg1">
              <a:lumMod val="95000"/>
              <a:alpha val="40000"/>
            </a:scheme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1 - Physical Layer</a:t>
            </a:r>
          </a:p>
        </p:txBody>
      </p:sp>
      <p:sp>
        <p:nvSpPr>
          <p:cNvPr id="103" name="Double Bracket 102"/>
          <p:cNvSpPr/>
          <p:nvPr/>
        </p:nvSpPr>
        <p:spPr>
          <a:xfrm>
            <a:off x="1839262" y="5878136"/>
            <a:ext cx="920756" cy="321389"/>
          </a:xfrm>
          <a:prstGeom prst="bracketPair">
            <a:avLst/>
          </a:prstGeom>
          <a:solidFill>
            <a:schemeClr val="bg1">
              <a:lumMod val="95000"/>
              <a:alpha val="40000"/>
            </a:scheme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1 - Physical Layer</a:t>
            </a:r>
          </a:p>
        </p:txBody>
      </p:sp>
      <p:pic>
        <p:nvPicPr>
          <p:cNvPr id="8196" name="Picture 4" descr="mage result for twitter app ic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063" y="2494400"/>
            <a:ext cx="424574" cy="424574"/>
          </a:xfrm>
          <a:prstGeom prst="rect">
            <a:avLst/>
          </a:prstGeom>
          <a:noFill/>
          <a:extLst>
            <a:ext uri="{909E8E84-426E-40DD-AFC4-6F175D3DCCD1}">
              <a14:hiddenFill xmlns:a14="http://schemas.microsoft.com/office/drawing/2010/main">
                <a:solidFill>
                  <a:srgbClr val="FFFFFF"/>
                </a:solidFill>
              </a14:hiddenFill>
            </a:ext>
          </a:extLst>
        </p:spPr>
      </p:pic>
      <p:sp>
        <p:nvSpPr>
          <p:cNvPr id="104" name="Double Bracket 103"/>
          <p:cNvSpPr/>
          <p:nvPr/>
        </p:nvSpPr>
        <p:spPr>
          <a:xfrm>
            <a:off x="1839262" y="4687448"/>
            <a:ext cx="920756" cy="321389"/>
          </a:xfrm>
          <a:prstGeom prst="bracketPair">
            <a:avLst/>
          </a:prstGeom>
          <a:solidFill>
            <a:srgbClr val="FFC000">
              <a:alpha val="52000"/>
            </a:srgbClr>
          </a:solid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800" dirty="0"/>
              <a:t>2- Link Layer - Ethernet</a:t>
            </a:r>
          </a:p>
        </p:txBody>
      </p:sp>
      <p:pic>
        <p:nvPicPr>
          <p:cNvPr id="8198" name="Picture 6" descr="mage result for ios ico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26" y="3477701"/>
            <a:ext cx="715343" cy="715343"/>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mage result for redhat linux&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167" y="3693568"/>
            <a:ext cx="526865" cy="45556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8118367" y="2892917"/>
            <a:ext cx="926857" cy="246221"/>
          </a:xfrm>
          <a:prstGeom prst="rect">
            <a:avLst/>
          </a:prstGeom>
          <a:noFill/>
        </p:spPr>
        <p:txBody>
          <a:bodyPr wrap="none" rtlCol="0">
            <a:spAutoFit/>
          </a:bodyPr>
          <a:lstStyle/>
          <a:p>
            <a:r>
              <a:rPr lang="en-US" sz="1000"/>
              <a:t>Twitter Server</a:t>
            </a:r>
          </a:p>
        </p:txBody>
      </p:sp>
      <p:sp>
        <p:nvSpPr>
          <p:cNvPr id="109" name="TextBox 108"/>
          <p:cNvSpPr txBox="1"/>
          <p:nvPr/>
        </p:nvSpPr>
        <p:spPr>
          <a:xfrm>
            <a:off x="8154225" y="4138777"/>
            <a:ext cx="859531" cy="246221"/>
          </a:xfrm>
          <a:prstGeom prst="rect">
            <a:avLst/>
          </a:prstGeom>
          <a:noFill/>
        </p:spPr>
        <p:txBody>
          <a:bodyPr wrap="none" rtlCol="0">
            <a:spAutoFit/>
          </a:bodyPr>
          <a:lstStyle/>
          <a:p>
            <a:r>
              <a:rPr lang="en-US" sz="1000" dirty="0" err="1"/>
              <a:t>Redhat</a:t>
            </a:r>
            <a:r>
              <a:rPr lang="en-US" sz="1000" dirty="0"/>
              <a:t> Linux</a:t>
            </a:r>
          </a:p>
        </p:txBody>
      </p:sp>
      <p:sp>
        <p:nvSpPr>
          <p:cNvPr id="111" name="TextBox 110"/>
          <p:cNvSpPr txBox="1"/>
          <p:nvPr/>
        </p:nvSpPr>
        <p:spPr>
          <a:xfrm>
            <a:off x="8271243" y="5683770"/>
            <a:ext cx="748923" cy="246221"/>
          </a:xfrm>
          <a:prstGeom prst="rect">
            <a:avLst/>
          </a:prstGeom>
          <a:noFill/>
        </p:spPr>
        <p:txBody>
          <a:bodyPr wrap="none" rtlCol="0">
            <a:spAutoFit/>
          </a:bodyPr>
          <a:lstStyle/>
          <a:p>
            <a:r>
              <a:rPr lang="en-US" sz="1000"/>
              <a:t>Dell Server</a:t>
            </a:r>
            <a:endParaRPr lang="en-US" sz="1000" dirty="0"/>
          </a:p>
        </p:txBody>
      </p:sp>
      <p:sp>
        <p:nvSpPr>
          <p:cNvPr id="112" name="TextBox 111"/>
          <p:cNvSpPr txBox="1"/>
          <p:nvPr/>
        </p:nvSpPr>
        <p:spPr>
          <a:xfrm>
            <a:off x="941744" y="5868316"/>
            <a:ext cx="710451" cy="246221"/>
          </a:xfrm>
          <a:prstGeom prst="rect">
            <a:avLst/>
          </a:prstGeom>
          <a:noFill/>
        </p:spPr>
        <p:txBody>
          <a:bodyPr wrap="none" rtlCol="0">
            <a:spAutoFit/>
          </a:bodyPr>
          <a:lstStyle/>
          <a:p>
            <a:r>
              <a:rPr lang="en-US" sz="1000" dirty="0"/>
              <a:t>iPhone XR</a:t>
            </a:r>
          </a:p>
        </p:txBody>
      </p:sp>
      <p:sp>
        <p:nvSpPr>
          <p:cNvPr id="114" name="TextBox 113"/>
          <p:cNvSpPr txBox="1"/>
          <p:nvPr/>
        </p:nvSpPr>
        <p:spPr>
          <a:xfrm>
            <a:off x="1157771" y="4069933"/>
            <a:ext cx="397866" cy="246221"/>
          </a:xfrm>
          <a:prstGeom prst="rect">
            <a:avLst/>
          </a:prstGeom>
          <a:noFill/>
        </p:spPr>
        <p:txBody>
          <a:bodyPr wrap="square" rtlCol="0">
            <a:spAutoFit/>
          </a:bodyPr>
          <a:lstStyle/>
          <a:p>
            <a:r>
              <a:rPr lang="en-US" sz="1000"/>
              <a:t>iOS</a:t>
            </a:r>
            <a:endParaRPr lang="en-US" sz="1000" dirty="0"/>
          </a:p>
        </p:txBody>
      </p:sp>
      <p:sp>
        <p:nvSpPr>
          <p:cNvPr id="115" name="TextBox 114"/>
          <p:cNvSpPr txBox="1"/>
          <p:nvPr/>
        </p:nvSpPr>
        <p:spPr>
          <a:xfrm>
            <a:off x="860011" y="2913180"/>
            <a:ext cx="957270" cy="246221"/>
          </a:xfrm>
          <a:prstGeom prst="rect">
            <a:avLst/>
          </a:prstGeom>
          <a:noFill/>
        </p:spPr>
        <p:txBody>
          <a:bodyPr wrap="square" rtlCol="0">
            <a:spAutoFit/>
          </a:bodyPr>
          <a:lstStyle/>
          <a:p>
            <a:pPr algn="ctr"/>
            <a:r>
              <a:rPr lang="en-US" sz="1000"/>
              <a:t>Twitter App</a:t>
            </a:r>
            <a:endParaRPr lang="en-US" sz="1000" dirty="0"/>
          </a:p>
        </p:txBody>
      </p:sp>
      <p:sp>
        <p:nvSpPr>
          <p:cNvPr id="3" name="Rectangle 2"/>
          <p:cNvSpPr/>
          <p:nvPr/>
        </p:nvSpPr>
        <p:spPr>
          <a:xfrm>
            <a:off x="6761336" y="453577"/>
            <a:ext cx="4946861" cy="1456809"/>
          </a:xfrm>
          <a:prstGeom prst="rect">
            <a:avLst/>
          </a:prstGeom>
          <a:ln>
            <a:solidFill>
              <a:schemeClr val="accent1"/>
            </a:solidFill>
          </a:ln>
        </p:spPr>
        <p:txBody>
          <a:bodyPr wrap="square">
            <a:spAutoFit/>
          </a:bodyPr>
          <a:lstStyle/>
          <a:p>
            <a:pPr lvl="0">
              <a:buClr>
                <a:schemeClr val="accent2"/>
              </a:buClr>
              <a:buSzPct val="85000"/>
            </a:pPr>
            <a:r>
              <a:rPr lang="en-US" sz="1400" b="0" i="0" u="none" strike="noStrike" cap="none" dirty="0" smtClean="0">
                <a:solidFill>
                  <a:srgbClr val="FF0000"/>
                </a:solidFill>
                <a:latin typeface="Helvetica" charset="0"/>
                <a:ea typeface="Helvetica" charset="0"/>
                <a:cs typeface="Helvetica" charset="0"/>
                <a:sym typeface="Comic Sans MS"/>
              </a:rPr>
              <a:t>5- application:</a:t>
            </a:r>
            <a:r>
              <a:rPr lang="en-US" sz="1400" b="0" i="0" u="none" strike="noStrike" cap="none" dirty="0" smtClean="0">
                <a:solidFill>
                  <a:schemeClr val="dk1"/>
                </a:solidFill>
                <a:latin typeface="Helvetica" charset="0"/>
                <a:ea typeface="Helvetica" charset="0"/>
                <a:cs typeface="Helvetica" charset="0"/>
                <a:sym typeface="Comic Sans MS"/>
              </a:rPr>
              <a:t> supporting network applications</a:t>
            </a:r>
          </a:p>
          <a:p>
            <a:pPr lvl="0">
              <a:spcBef>
                <a:spcPts val="480"/>
              </a:spcBef>
              <a:buClr>
                <a:schemeClr val="accent2"/>
              </a:buClr>
              <a:buSzPct val="85000"/>
            </a:pPr>
            <a:r>
              <a:rPr lang="en-US" sz="1400" b="0" i="0" u="none" strike="noStrike" cap="none" dirty="0" smtClean="0">
                <a:solidFill>
                  <a:srgbClr val="FF0000"/>
                </a:solidFill>
                <a:latin typeface="Helvetica" charset="0"/>
                <a:ea typeface="Helvetica" charset="0"/>
                <a:cs typeface="Helvetica" charset="0"/>
                <a:sym typeface="Comic Sans MS"/>
              </a:rPr>
              <a:t>4- transport:</a:t>
            </a:r>
            <a:r>
              <a:rPr lang="en-US" sz="1400" b="0" i="0" u="none" strike="noStrike" cap="none" dirty="0" smtClean="0">
                <a:solidFill>
                  <a:schemeClr val="dk1"/>
                </a:solidFill>
                <a:latin typeface="Helvetica" charset="0"/>
                <a:ea typeface="Helvetica" charset="0"/>
                <a:cs typeface="Helvetica" charset="0"/>
                <a:sym typeface="Comic Sans MS"/>
              </a:rPr>
              <a:t> process-process data transfer</a:t>
            </a:r>
            <a:endParaRPr lang="en-US" sz="1200" b="0" i="0" u="none" strike="noStrike" cap="none" dirty="0" smtClean="0">
              <a:solidFill>
                <a:schemeClr val="dk1"/>
              </a:solidFill>
              <a:latin typeface="Helvetica" charset="0"/>
              <a:ea typeface="Helvetica" charset="0"/>
              <a:cs typeface="Helvetica" charset="0"/>
              <a:sym typeface="Comic Sans MS"/>
            </a:endParaRPr>
          </a:p>
          <a:p>
            <a:pPr lvl="0">
              <a:spcBef>
                <a:spcPts val="480"/>
              </a:spcBef>
              <a:buClr>
                <a:schemeClr val="accent2"/>
              </a:buClr>
              <a:buSzPct val="85000"/>
            </a:pPr>
            <a:r>
              <a:rPr lang="en-US" sz="1400" b="0" i="0" u="none" strike="noStrike" cap="none" dirty="0" smtClean="0">
                <a:solidFill>
                  <a:srgbClr val="FF0000"/>
                </a:solidFill>
                <a:latin typeface="Helvetica" charset="0"/>
                <a:ea typeface="Helvetica" charset="0"/>
                <a:cs typeface="Helvetica" charset="0"/>
                <a:sym typeface="Comic Sans MS"/>
              </a:rPr>
              <a:t>3- network:</a:t>
            </a:r>
            <a:r>
              <a:rPr lang="en-US" sz="1400" b="0" i="0" u="none" strike="noStrike" cap="none" dirty="0" smtClean="0">
                <a:solidFill>
                  <a:schemeClr val="dk1"/>
                </a:solidFill>
                <a:latin typeface="Helvetica" charset="0"/>
                <a:ea typeface="Helvetica" charset="0"/>
                <a:cs typeface="Helvetica" charset="0"/>
                <a:sym typeface="Comic Sans MS"/>
              </a:rPr>
              <a:t> routing of datagrams from source to destination</a:t>
            </a:r>
            <a:endParaRPr lang="en-US" sz="1200" b="0" i="0" u="none" strike="noStrike" cap="none" dirty="0" smtClean="0">
              <a:solidFill>
                <a:schemeClr val="dk1"/>
              </a:solidFill>
              <a:latin typeface="Helvetica" charset="0"/>
              <a:ea typeface="Helvetica" charset="0"/>
              <a:cs typeface="Helvetica" charset="0"/>
              <a:sym typeface="Comic Sans MS"/>
            </a:endParaRPr>
          </a:p>
          <a:p>
            <a:pPr lvl="0">
              <a:spcBef>
                <a:spcPts val="480"/>
              </a:spcBef>
              <a:buClr>
                <a:schemeClr val="accent2"/>
              </a:buClr>
              <a:buSzPct val="85000"/>
            </a:pPr>
            <a:r>
              <a:rPr lang="en-US" sz="1400" b="0" i="0" u="none" strike="noStrike" cap="none" dirty="0" smtClean="0">
                <a:solidFill>
                  <a:srgbClr val="FF0000"/>
                </a:solidFill>
                <a:latin typeface="Helvetica" charset="0"/>
                <a:ea typeface="Helvetica" charset="0"/>
                <a:cs typeface="Helvetica" charset="0"/>
                <a:sym typeface="Comic Sans MS"/>
              </a:rPr>
              <a:t>2- link:</a:t>
            </a:r>
            <a:r>
              <a:rPr lang="en-US" sz="1400" b="0" i="0" u="none" strike="noStrike" cap="none" dirty="0" smtClean="0">
                <a:solidFill>
                  <a:schemeClr val="dk1"/>
                </a:solidFill>
                <a:latin typeface="Helvetica" charset="0"/>
                <a:ea typeface="Helvetica" charset="0"/>
                <a:cs typeface="Helvetica" charset="0"/>
                <a:sym typeface="Comic Sans MS"/>
              </a:rPr>
              <a:t> data transfer between neighboring  network elements</a:t>
            </a:r>
            <a:endParaRPr lang="en-US" sz="1200" b="0" i="0" u="none" strike="noStrike" cap="none" dirty="0" smtClean="0">
              <a:solidFill>
                <a:schemeClr val="dk1"/>
              </a:solidFill>
              <a:latin typeface="Helvetica" charset="0"/>
              <a:ea typeface="Helvetica" charset="0"/>
              <a:cs typeface="Helvetica" charset="0"/>
              <a:sym typeface="Comic Sans MS"/>
            </a:endParaRPr>
          </a:p>
          <a:p>
            <a:pPr lvl="0">
              <a:spcBef>
                <a:spcPts val="480"/>
              </a:spcBef>
              <a:buClr>
                <a:schemeClr val="accent2"/>
              </a:buClr>
              <a:buSzPct val="85000"/>
            </a:pPr>
            <a:r>
              <a:rPr lang="en-US" sz="1400" b="0" i="0" u="none" strike="noStrike" cap="none" dirty="0" smtClean="0">
                <a:solidFill>
                  <a:srgbClr val="FF0000"/>
                </a:solidFill>
                <a:latin typeface="Helvetica" charset="0"/>
                <a:ea typeface="Helvetica" charset="0"/>
                <a:cs typeface="Helvetica" charset="0"/>
                <a:sym typeface="Comic Sans MS"/>
              </a:rPr>
              <a:t>1- physical:</a:t>
            </a:r>
            <a:r>
              <a:rPr lang="en-US" sz="1400" b="0" i="0" u="none" strike="noStrike" cap="none" dirty="0" smtClean="0">
                <a:solidFill>
                  <a:schemeClr val="dk1"/>
                </a:solidFill>
                <a:latin typeface="Helvetica" charset="0"/>
                <a:ea typeface="Helvetica" charset="0"/>
                <a:cs typeface="Helvetica" charset="0"/>
                <a:sym typeface="Comic Sans MS"/>
              </a:rPr>
              <a:t> bits “on the wire”</a:t>
            </a:r>
          </a:p>
        </p:txBody>
      </p:sp>
    </p:spTree>
    <p:extLst>
      <p:ext uri="{BB962C8B-B14F-4D97-AF65-F5344CB8AC3E}">
        <p14:creationId xmlns:p14="http://schemas.microsoft.com/office/powerpoint/2010/main" val="1245457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DEMUX?</a:t>
            </a:r>
            <a:endParaRPr lang="en-US" dirty="0"/>
          </a:p>
        </p:txBody>
      </p:sp>
      <p:pic>
        <p:nvPicPr>
          <p:cNvPr id="4100" name="Picture 4" descr="mage result for i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350" y="4005594"/>
            <a:ext cx="480811" cy="98047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Elbow Connector 19"/>
          <p:cNvCxnSpPr>
            <a:stCxn id="19" idx="3"/>
            <a:endCxn id="25" idx="0"/>
          </p:cNvCxnSpPr>
          <p:nvPr/>
        </p:nvCxnSpPr>
        <p:spPr>
          <a:xfrm flipV="1">
            <a:off x="2292246" y="3177152"/>
            <a:ext cx="5277586" cy="2618648"/>
          </a:xfrm>
          <a:prstGeom prst="bentConnector2">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45557" y="1690688"/>
            <a:ext cx="3418821" cy="3970318"/>
          </a:xfrm>
          <a:prstGeom prst="rect">
            <a:avLst/>
          </a:prstGeom>
          <a:noFill/>
        </p:spPr>
        <p:txBody>
          <a:bodyPr wrap="none" rtlCol="0">
            <a:spAutoFit/>
          </a:bodyPr>
          <a:lstStyle/>
          <a:p>
            <a:r>
              <a:rPr lang="en-US" dirty="0" smtClean="0"/>
              <a:t>Layer 5 </a:t>
            </a:r>
            <a:r>
              <a:rPr lang="mr-IN" dirty="0" smtClean="0"/>
              <a:t>–</a:t>
            </a:r>
            <a:r>
              <a:rPr lang="en-US" dirty="0" smtClean="0"/>
              <a:t> Application</a:t>
            </a:r>
          </a:p>
          <a:p>
            <a:r>
              <a:rPr lang="en-US" dirty="0"/>
              <a:t>	</a:t>
            </a:r>
            <a:r>
              <a:rPr lang="en-US" dirty="0" smtClean="0"/>
              <a:t>Multiple Apps</a:t>
            </a:r>
          </a:p>
          <a:p>
            <a:endParaRPr lang="en-US" dirty="0"/>
          </a:p>
          <a:p>
            <a:r>
              <a:rPr lang="en-US" dirty="0" smtClean="0"/>
              <a:t>Layer 4 </a:t>
            </a:r>
            <a:r>
              <a:rPr lang="mr-IN" dirty="0" smtClean="0"/>
              <a:t>–</a:t>
            </a:r>
            <a:r>
              <a:rPr lang="en-US" dirty="0" smtClean="0"/>
              <a:t> Transport</a:t>
            </a:r>
          </a:p>
          <a:p>
            <a:r>
              <a:rPr lang="en-US" dirty="0" smtClean="0"/>
              <a:t>	Single-to-Multi</a:t>
            </a:r>
            <a:endParaRPr lang="en-US" dirty="0"/>
          </a:p>
          <a:p>
            <a:endParaRPr lang="en-US" dirty="0" smtClean="0"/>
          </a:p>
          <a:p>
            <a:r>
              <a:rPr lang="en-US" dirty="0" smtClean="0"/>
              <a:t>Layer 3 </a:t>
            </a:r>
            <a:r>
              <a:rPr lang="mr-IN" dirty="0" smtClean="0"/>
              <a:t>–</a:t>
            </a:r>
            <a:r>
              <a:rPr lang="en-US" dirty="0" smtClean="0"/>
              <a:t> Network</a:t>
            </a:r>
          </a:p>
          <a:p>
            <a:r>
              <a:rPr lang="en-US" dirty="0"/>
              <a:t>	</a:t>
            </a:r>
            <a:r>
              <a:rPr lang="en-US" dirty="0" smtClean="0"/>
              <a:t>Single Network Interface</a:t>
            </a:r>
          </a:p>
          <a:p>
            <a:r>
              <a:rPr lang="en-US" dirty="0" smtClean="0"/>
              <a:t/>
            </a:r>
            <a:br>
              <a:rPr lang="en-US" dirty="0" smtClean="0"/>
            </a:br>
            <a:r>
              <a:rPr lang="en-US" dirty="0" smtClean="0"/>
              <a:t>Layer 2 - Link Layer</a:t>
            </a:r>
          </a:p>
          <a:p>
            <a:r>
              <a:rPr lang="en-US" dirty="0"/>
              <a:t>	</a:t>
            </a:r>
            <a:r>
              <a:rPr lang="en-US" dirty="0" smtClean="0"/>
              <a:t>Single Link</a:t>
            </a:r>
          </a:p>
          <a:p>
            <a:endParaRPr lang="en-US" dirty="0"/>
          </a:p>
          <a:p>
            <a:r>
              <a:rPr lang="en-US" dirty="0" smtClean="0"/>
              <a:t>Layer 1 </a:t>
            </a:r>
            <a:r>
              <a:rPr lang="mr-IN" dirty="0" smtClean="0"/>
              <a:t>–</a:t>
            </a:r>
            <a:r>
              <a:rPr lang="en-US" dirty="0" smtClean="0"/>
              <a:t> Physical Layer</a:t>
            </a:r>
          </a:p>
          <a:p>
            <a:r>
              <a:rPr lang="en-US" dirty="0"/>
              <a:t>	</a:t>
            </a:r>
            <a:r>
              <a:rPr lang="en-US" dirty="0" smtClean="0"/>
              <a:t>Single Physical Interface</a:t>
            </a:r>
            <a:endParaRPr lang="en-US" dirty="0"/>
          </a:p>
        </p:txBody>
      </p:sp>
      <p:sp>
        <p:nvSpPr>
          <p:cNvPr id="25" name="Trapezoid 24"/>
          <p:cNvSpPr/>
          <p:nvPr/>
        </p:nvSpPr>
        <p:spPr>
          <a:xfrm rot="10800000">
            <a:off x="6678680" y="2595901"/>
            <a:ext cx="1782305" cy="581251"/>
          </a:xfrm>
          <a:prstGeom prst="trapezoid">
            <a:avLst>
              <a:gd name="adj" fmla="val 96655"/>
            </a:avLst>
          </a:prstGeom>
          <a:solidFill>
            <a:schemeClr val="bg1">
              <a:lumMod val="95000"/>
              <a:alpha val="21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endCxn id="25" idx="0"/>
          </p:cNvCxnSpPr>
          <p:nvPr/>
        </p:nvCxnSpPr>
        <p:spPr>
          <a:xfrm>
            <a:off x="6760868" y="2334787"/>
            <a:ext cx="808964" cy="842365"/>
          </a:xfrm>
          <a:prstGeom prst="straightConnector1">
            <a:avLst/>
          </a:prstGeom>
          <a:ln w="381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5" idx="0"/>
          </p:cNvCxnSpPr>
          <p:nvPr/>
        </p:nvCxnSpPr>
        <p:spPr>
          <a:xfrm flipH="1">
            <a:off x="7569832" y="2334788"/>
            <a:ext cx="22818" cy="842364"/>
          </a:xfrm>
          <a:prstGeom prst="straightConnector1">
            <a:avLst/>
          </a:prstGeom>
          <a:ln w="38100">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25" idx="0"/>
          </p:cNvCxnSpPr>
          <p:nvPr/>
        </p:nvCxnSpPr>
        <p:spPr>
          <a:xfrm flipH="1">
            <a:off x="7569832" y="2307305"/>
            <a:ext cx="849085" cy="869847"/>
          </a:xfrm>
          <a:prstGeom prst="straightConnector1">
            <a:avLst/>
          </a:prstGeom>
          <a:ln w="38100">
            <a:tailEnd type="none" w="lg" len="lg"/>
          </a:ln>
        </p:spPr>
        <p:style>
          <a:lnRef idx="1">
            <a:schemeClr val="accent1"/>
          </a:lnRef>
          <a:fillRef idx="0">
            <a:schemeClr val="accent1"/>
          </a:fillRef>
          <a:effectRef idx="0">
            <a:schemeClr val="accent1"/>
          </a:effectRef>
          <a:fontRef idx="minor">
            <a:schemeClr val="tx1"/>
          </a:fontRef>
        </p:style>
      </p:cxnSp>
      <p:sp>
        <p:nvSpPr>
          <p:cNvPr id="4105" name="TextBox 4104"/>
          <p:cNvSpPr txBox="1"/>
          <p:nvPr/>
        </p:nvSpPr>
        <p:spPr>
          <a:xfrm>
            <a:off x="2057759" y="1385125"/>
            <a:ext cx="4199604" cy="2554545"/>
          </a:xfrm>
          <a:prstGeom prst="rect">
            <a:avLst/>
          </a:prstGeom>
          <a:solidFill>
            <a:schemeClr val="bg1">
              <a:lumMod val="95000"/>
            </a:schemeClr>
          </a:solidFill>
        </p:spPr>
        <p:txBody>
          <a:bodyPr wrap="square" rtlCol="0">
            <a:spAutoFit/>
          </a:bodyPr>
          <a:lstStyle/>
          <a:p>
            <a:r>
              <a:rPr lang="en-US" sz="1600" dirty="0" smtClean="0">
                <a:solidFill>
                  <a:srgbClr val="FF0000"/>
                </a:solidFill>
              </a:rPr>
              <a:t>How does a server receive data from multiple clients through a single physical interface?</a:t>
            </a:r>
          </a:p>
          <a:p>
            <a:pPr marL="285750" indent="-285750">
              <a:buFont typeface="Arial" charset="0"/>
              <a:buChar char="•"/>
            </a:pPr>
            <a:r>
              <a:rPr lang="en-US" sz="1600" dirty="0" smtClean="0"/>
              <a:t>The Transport Layer handles this by creating sockets and assigning port numbers to distinguish multiple traffic streams. </a:t>
            </a:r>
          </a:p>
          <a:p>
            <a:pPr marL="285750" indent="-285750">
              <a:buFont typeface="Arial" charset="0"/>
              <a:buChar char="•"/>
            </a:pPr>
            <a:r>
              <a:rPr lang="en-US" sz="1600" dirty="0" smtClean="0"/>
              <a:t>An application, such as Apache, can have multiple child processes, each of which has their own socket. This allows a single application to handle multiple data connections.</a:t>
            </a:r>
            <a:endParaRPr lang="en-US" sz="1600" dirty="0"/>
          </a:p>
        </p:txBody>
      </p:sp>
      <p:pic>
        <p:nvPicPr>
          <p:cNvPr id="19" name="Picture 2" descr="mage result for 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10" y="5229203"/>
            <a:ext cx="2165336" cy="113319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mage result for datacenter rack server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386" y="4431097"/>
            <a:ext cx="1945954" cy="194595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4100" idx="3"/>
          </p:cNvCxnSpPr>
          <p:nvPr/>
        </p:nvCxnSpPr>
        <p:spPr>
          <a:xfrm>
            <a:off x="1443161" y="4495833"/>
            <a:ext cx="1076263" cy="1285203"/>
          </a:xfrm>
          <a:prstGeom prst="line">
            <a:avLst/>
          </a:prstGeom>
        </p:spPr>
        <p:style>
          <a:lnRef idx="1">
            <a:schemeClr val="accent1"/>
          </a:lnRef>
          <a:fillRef idx="0">
            <a:schemeClr val="accent1"/>
          </a:fillRef>
          <a:effectRef idx="0">
            <a:schemeClr val="accent1"/>
          </a:effectRef>
          <a:fontRef idx="minor">
            <a:schemeClr val="tx1"/>
          </a:fontRef>
        </p:style>
      </p:cxnSp>
      <p:pic>
        <p:nvPicPr>
          <p:cNvPr id="6150" name="Picture 6" descr="mage result for ipad pro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323" y="2662955"/>
            <a:ext cx="1057278" cy="105727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a:stCxn id="6150" idx="3"/>
          </p:cNvCxnSpPr>
          <p:nvPr/>
        </p:nvCxnSpPr>
        <p:spPr>
          <a:xfrm>
            <a:off x="1658601" y="3191594"/>
            <a:ext cx="1145395" cy="2604206"/>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2" descr="mage result for apache 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9860" y="1267332"/>
            <a:ext cx="1585549" cy="60515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9" name="Picture 4" descr="mage result for ssh server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1530" y="1234619"/>
            <a:ext cx="614773" cy="61477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280181" y="1824966"/>
            <a:ext cx="864532" cy="369332"/>
          </a:xfrm>
          <a:prstGeom prst="rect">
            <a:avLst/>
          </a:prstGeom>
          <a:noFill/>
        </p:spPr>
        <p:txBody>
          <a:bodyPr wrap="none" rtlCol="0">
            <a:spAutoFit/>
          </a:bodyPr>
          <a:lstStyle/>
          <a:p>
            <a:r>
              <a:rPr lang="en-US" dirty="0" smtClean="0"/>
              <a:t>Port 80</a:t>
            </a:r>
            <a:endParaRPr lang="en-US" dirty="0"/>
          </a:p>
        </p:txBody>
      </p:sp>
      <p:sp>
        <p:nvSpPr>
          <p:cNvPr id="42" name="TextBox 41"/>
          <p:cNvSpPr txBox="1"/>
          <p:nvPr/>
        </p:nvSpPr>
        <p:spPr>
          <a:xfrm>
            <a:off x="6313753" y="3243375"/>
            <a:ext cx="1162691" cy="369332"/>
          </a:xfrm>
          <a:prstGeom prst="rect">
            <a:avLst/>
          </a:prstGeom>
          <a:noFill/>
        </p:spPr>
        <p:txBody>
          <a:bodyPr wrap="none" rtlCol="0">
            <a:spAutoFit/>
          </a:bodyPr>
          <a:lstStyle/>
          <a:p>
            <a:r>
              <a:rPr lang="en-US" smtClean="0"/>
              <a:t>IP Address</a:t>
            </a:r>
            <a:endParaRPr lang="en-US"/>
          </a:p>
        </p:txBody>
      </p:sp>
      <p:sp>
        <p:nvSpPr>
          <p:cNvPr id="43" name="TextBox 42"/>
          <p:cNvSpPr txBox="1"/>
          <p:nvPr/>
        </p:nvSpPr>
        <p:spPr>
          <a:xfrm>
            <a:off x="7154340" y="1837511"/>
            <a:ext cx="864532" cy="369332"/>
          </a:xfrm>
          <a:prstGeom prst="rect">
            <a:avLst/>
          </a:prstGeom>
          <a:noFill/>
        </p:spPr>
        <p:txBody>
          <a:bodyPr wrap="none" rtlCol="0">
            <a:spAutoFit/>
          </a:bodyPr>
          <a:lstStyle/>
          <a:p>
            <a:r>
              <a:rPr lang="en-US" smtClean="0"/>
              <a:t>Port 80</a:t>
            </a:r>
            <a:endParaRPr lang="en-US"/>
          </a:p>
        </p:txBody>
      </p:sp>
      <p:sp>
        <p:nvSpPr>
          <p:cNvPr id="45" name="TextBox 44"/>
          <p:cNvSpPr txBox="1"/>
          <p:nvPr/>
        </p:nvSpPr>
        <p:spPr>
          <a:xfrm>
            <a:off x="8028719" y="1835680"/>
            <a:ext cx="864532" cy="369332"/>
          </a:xfrm>
          <a:prstGeom prst="rect">
            <a:avLst/>
          </a:prstGeom>
          <a:noFill/>
        </p:spPr>
        <p:txBody>
          <a:bodyPr wrap="none" rtlCol="0">
            <a:spAutoFit/>
          </a:bodyPr>
          <a:lstStyle/>
          <a:p>
            <a:r>
              <a:rPr lang="en-US" dirty="0" smtClean="0"/>
              <a:t>Port 22</a:t>
            </a:r>
            <a:endParaRPr lang="en-US" dirty="0"/>
          </a:p>
        </p:txBody>
      </p:sp>
      <p:sp>
        <p:nvSpPr>
          <p:cNvPr id="46" name="Rectangle 45"/>
          <p:cNvSpPr/>
          <p:nvPr/>
        </p:nvSpPr>
        <p:spPr>
          <a:xfrm>
            <a:off x="6666110" y="2126243"/>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304354" y="2126243"/>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467780" y="2141581"/>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53300" y="6039230"/>
            <a:ext cx="4445904" cy="646331"/>
          </a:xfrm>
          <a:prstGeom prst="rect">
            <a:avLst/>
          </a:prstGeom>
          <a:noFill/>
          <a:ln>
            <a:solidFill>
              <a:schemeClr val="tx1"/>
            </a:solidFill>
          </a:ln>
        </p:spPr>
        <p:txBody>
          <a:bodyPr wrap="square" rtlCol="0">
            <a:spAutoFit/>
          </a:bodyPr>
          <a:lstStyle/>
          <a:p>
            <a:r>
              <a:rPr lang="en-US" dirty="0" smtClean="0"/>
              <a:t>But how does the server MXU or distinguish between 2 inbound clients to Port 80?</a:t>
            </a:r>
            <a:endParaRPr lang="en-US" dirty="0"/>
          </a:p>
        </p:txBody>
      </p:sp>
    </p:spTree>
    <p:extLst>
      <p:ext uri="{BB962C8B-B14F-4D97-AF65-F5344CB8AC3E}">
        <p14:creationId xmlns:p14="http://schemas.microsoft.com/office/powerpoint/2010/main" val="1781199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MUX?</a:t>
            </a:r>
            <a:endParaRPr lang="en-US" dirty="0"/>
          </a:p>
        </p:txBody>
      </p:sp>
      <p:pic>
        <p:nvPicPr>
          <p:cNvPr id="4100" name="Picture 4" descr="mage result for i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434" y="3758402"/>
            <a:ext cx="978350" cy="19950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age result for 4g l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8422" y="4266860"/>
            <a:ext cx="925378" cy="11983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age result for 4g l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285" y="4041848"/>
            <a:ext cx="824194" cy="82419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Elbow Connector 19"/>
          <p:cNvCxnSpPr>
            <a:stCxn id="25" idx="0"/>
            <a:endCxn id="4102" idx="1"/>
          </p:cNvCxnSpPr>
          <p:nvPr/>
        </p:nvCxnSpPr>
        <p:spPr>
          <a:xfrm rot="16200000" flipH="1">
            <a:off x="7047829" y="1485449"/>
            <a:ext cx="1688890" cy="5072296"/>
          </a:xfrm>
          <a:prstGeom prst="bentConnector2">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7410" y="1690688"/>
            <a:ext cx="3418821" cy="3970318"/>
          </a:xfrm>
          <a:prstGeom prst="rect">
            <a:avLst/>
          </a:prstGeom>
          <a:noFill/>
        </p:spPr>
        <p:txBody>
          <a:bodyPr wrap="none" rtlCol="0">
            <a:spAutoFit/>
          </a:bodyPr>
          <a:lstStyle/>
          <a:p>
            <a:r>
              <a:rPr lang="en-US" dirty="0" smtClean="0"/>
              <a:t>Layer 5 </a:t>
            </a:r>
            <a:r>
              <a:rPr lang="mr-IN" dirty="0" smtClean="0"/>
              <a:t>–</a:t>
            </a:r>
            <a:r>
              <a:rPr lang="en-US" dirty="0" smtClean="0"/>
              <a:t> Application</a:t>
            </a:r>
          </a:p>
          <a:p>
            <a:r>
              <a:rPr lang="en-US" dirty="0"/>
              <a:t>	</a:t>
            </a:r>
            <a:r>
              <a:rPr lang="en-US" dirty="0" smtClean="0"/>
              <a:t>Multiple Apps</a:t>
            </a:r>
          </a:p>
          <a:p>
            <a:endParaRPr lang="en-US" dirty="0"/>
          </a:p>
          <a:p>
            <a:r>
              <a:rPr lang="en-US" dirty="0" smtClean="0"/>
              <a:t>Layer 4 </a:t>
            </a:r>
            <a:r>
              <a:rPr lang="mr-IN" dirty="0" smtClean="0"/>
              <a:t>–</a:t>
            </a:r>
            <a:r>
              <a:rPr lang="en-US" dirty="0" smtClean="0"/>
              <a:t> Transport</a:t>
            </a:r>
          </a:p>
          <a:p>
            <a:r>
              <a:rPr lang="en-US" dirty="0" smtClean="0"/>
              <a:t>	Multi-to-Single</a:t>
            </a:r>
            <a:endParaRPr lang="en-US" dirty="0"/>
          </a:p>
          <a:p>
            <a:endParaRPr lang="en-US" dirty="0" smtClean="0"/>
          </a:p>
          <a:p>
            <a:r>
              <a:rPr lang="en-US" dirty="0" smtClean="0"/>
              <a:t>Layer 3 </a:t>
            </a:r>
            <a:r>
              <a:rPr lang="mr-IN" dirty="0" smtClean="0"/>
              <a:t>–</a:t>
            </a:r>
            <a:r>
              <a:rPr lang="en-US" dirty="0" smtClean="0"/>
              <a:t> Network</a:t>
            </a:r>
          </a:p>
          <a:p>
            <a:r>
              <a:rPr lang="en-US" dirty="0"/>
              <a:t>	</a:t>
            </a:r>
            <a:r>
              <a:rPr lang="en-US" dirty="0" smtClean="0"/>
              <a:t>Single Network Interface</a:t>
            </a:r>
          </a:p>
          <a:p>
            <a:r>
              <a:rPr lang="en-US" dirty="0" smtClean="0"/>
              <a:t/>
            </a:r>
            <a:br>
              <a:rPr lang="en-US" dirty="0" smtClean="0"/>
            </a:br>
            <a:r>
              <a:rPr lang="en-US" dirty="0" smtClean="0"/>
              <a:t>Layer 2 - Link Layer</a:t>
            </a:r>
          </a:p>
          <a:p>
            <a:r>
              <a:rPr lang="en-US" dirty="0"/>
              <a:t>	</a:t>
            </a:r>
            <a:r>
              <a:rPr lang="en-US" dirty="0" smtClean="0"/>
              <a:t>Single Link</a:t>
            </a:r>
          </a:p>
          <a:p>
            <a:endParaRPr lang="en-US" dirty="0"/>
          </a:p>
          <a:p>
            <a:r>
              <a:rPr lang="en-US" dirty="0" smtClean="0"/>
              <a:t>Layer 1 </a:t>
            </a:r>
            <a:r>
              <a:rPr lang="mr-IN" dirty="0" smtClean="0"/>
              <a:t>–</a:t>
            </a:r>
            <a:r>
              <a:rPr lang="en-US" dirty="0" smtClean="0"/>
              <a:t> Physical Layer</a:t>
            </a:r>
          </a:p>
          <a:p>
            <a:r>
              <a:rPr lang="en-US" dirty="0"/>
              <a:t>	</a:t>
            </a:r>
            <a:r>
              <a:rPr lang="en-US" dirty="0" smtClean="0"/>
              <a:t>Single Physical Interface</a:t>
            </a:r>
            <a:endParaRPr lang="en-US" dirty="0"/>
          </a:p>
        </p:txBody>
      </p:sp>
      <p:sp>
        <p:nvSpPr>
          <p:cNvPr id="25" name="Trapezoid 24"/>
          <p:cNvSpPr/>
          <p:nvPr/>
        </p:nvSpPr>
        <p:spPr>
          <a:xfrm rot="10800000">
            <a:off x="4464974" y="2595901"/>
            <a:ext cx="1782305" cy="581251"/>
          </a:xfrm>
          <a:prstGeom prst="trapezoid">
            <a:avLst>
              <a:gd name="adj" fmla="val 96655"/>
            </a:avLst>
          </a:prstGeom>
          <a:solidFill>
            <a:schemeClr val="bg1">
              <a:lumMod val="95000"/>
              <a:alpha val="21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0" name="Picture 14" descr="mage result for whatsapp app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8723" y="1021292"/>
            <a:ext cx="696878" cy="696878"/>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mage result for twitter app icon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505" y="1021293"/>
            <a:ext cx="696878" cy="696878"/>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mage result for instagram app icon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171" y="1049411"/>
            <a:ext cx="642080" cy="641277"/>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a:stCxn id="81" idx="2"/>
            <a:endCxn id="25" idx="0"/>
          </p:cNvCxnSpPr>
          <p:nvPr/>
        </p:nvCxnSpPr>
        <p:spPr>
          <a:xfrm>
            <a:off x="4557196" y="2318681"/>
            <a:ext cx="798930" cy="858471"/>
          </a:xfrm>
          <a:prstGeom prst="straightConnector1">
            <a:avLst/>
          </a:prstGeom>
          <a:ln w="381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0" idx="2"/>
            <a:endCxn id="25" idx="0"/>
          </p:cNvCxnSpPr>
          <p:nvPr/>
        </p:nvCxnSpPr>
        <p:spPr>
          <a:xfrm flipH="1">
            <a:off x="5356126" y="2321214"/>
            <a:ext cx="23563" cy="855938"/>
          </a:xfrm>
          <a:prstGeom prst="straightConnector1">
            <a:avLst/>
          </a:prstGeom>
          <a:ln w="38100">
            <a:tailEnd type="non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9" idx="2"/>
            <a:endCxn id="25" idx="0"/>
          </p:cNvCxnSpPr>
          <p:nvPr/>
        </p:nvCxnSpPr>
        <p:spPr>
          <a:xfrm flipH="1">
            <a:off x="5356126" y="2305713"/>
            <a:ext cx="849085" cy="871439"/>
          </a:xfrm>
          <a:prstGeom prst="straightConnector1">
            <a:avLst/>
          </a:prstGeom>
          <a:ln w="38100">
            <a:tailEnd type="none" w="lg" len="lg"/>
          </a:ln>
        </p:spPr>
        <p:style>
          <a:lnRef idx="1">
            <a:schemeClr val="accent1"/>
          </a:lnRef>
          <a:fillRef idx="0">
            <a:schemeClr val="accent1"/>
          </a:fillRef>
          <a:effectRef idx="0">
            <a:schemeClr val="accent1"/>
          </a:effectRef>
          <a:fontRef idx="minor">
            <a:schemeClr val="tx1"/>
          </a:fontRef>
        </p:style>
      </p:cxnSp>
      <p:sp>
        <p:nvSpPr>
          <p:cNvPr id="4105" name="TextBox 4104"/>
          <p:cNvSpPr txBox="1"/>
          <p:nvPr/>
        </p:nvSpPr>
        <p:spPr>
          <a:xfrm>
            <a:off x="7289100" y="969362"/>
            <a:ext cx="4199604" cy="2585323"/>
          </a:xfrm>
          <a:prstGeom prst="rect">
            <a:avLst/>
          </a:prstGeom>
          <a:solidFill>
            <a:schemeClr val="bg1">
              <a:lumMod val="95000"/>
            </a:schemeClr>
          </a:solidFill>
        </p:spPr>
        <p:txBody>
          <a:bodyPr wrap="square" rtlCol="0">
            <a:spAutoFit/>
          </a:bodyPr>
          <a:lstStyle/>
          <a:p>
            <a:r>
              <a:rPr lang="en-US" dirty="0" smtClean="0">
                <a:solidFill>
                  <a:srgbClr val="FF0000"/>
                </a:solidFill>
              </a:rPr>
              <a:t>How do multiple apps all send data through a single physical interface?</a:t>
            </a:r>
          </a:p>
          <a:p>
            <a:pPr marL="285750" indent="-285750">
              <a:buFont typeface="Arial" charset="0"/>
              <a:buChar char="•"/>
            </a:pPr>
            <a:r>
              <a:rPr lang="en-US" dirty="0" smtClean="0"/>
              <a:t>The Transport Layer handles this by creating a TCP/IP.</a:t>
            </a:r>
          </a:p>
          <a:p>
            <a:pPr marL="285750" indent="-285750">
              <a:buFont typeface="Arial" charset="0"/>
              <a:buChar char="•"/>
            </a:pPr>
            <a:r>
              <a:rPr lang="en-US" dirty="0" smtClean="0"/>
              <a:t>These port numbers are generated randomly at the start of a new connection (between 1024 and 65535)</a:t>
            </a:r>
          </a:p>
          <a:p>
            <a:pPr marL="285750" indent="-285750">
              <a:buFont typeface="Arial" charset="0"/>
              <a:buChar char="•"/>
            </a:pPr>
            <a:r>
              <a:rPr lang="en-US" dirty="0" smtClean="0"/>
              <a:t>This randomness reduces the risk of collision at the destination server</a:t>
            </a:r>
            <a:endParaRPr lang="en-US" dirty="0"/>
          </a:p>
        </p:txBody>
      </p:sp>
      <p:sp>
        <p:nvSpPr>
          <p:cNvPr id="79" name="Rectangle 78"/>
          <p:cNvSpPr/>
          <p:nvPr/>
        </p:nvSpPr>
        <p:spPr>
          <a:xfrm>
            <a:off x="6103159" y="2063187"/>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5277637" y="2078688"/>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455144" y="2076155"/>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4126097" y="3306515"/>
            <a:ext cx="1162691" cy="369332"/>
          </a:xfrm>
          <a:prstGeom prst="rect">
            <a:avLst/>
          </a:prstGeom>
          <a:noFill/>
        </p:spPr>
        <p:txBody>
          <a:bodyPr wrap="none" rtlCol="0">
            <a:spAutoFit/>
          </a:bodyPr>
          <a:lstStyle/>
          <a:p>
            <a:r>
              <a:rPr lang="en-US" smtClean="0"/>
              <a:t>IP Address</a:t>
            </a:r>
            <a:endParaRPr lang="en-US"/>
          </a:p>
        </p:txBody>
      </p:sp>
      <p:sp>
        <p:nvSpPr>
          <p:cNvPr id="92" name="TextBox 91"/>
          <p:cNvSpPr txBox="1"/>
          <p:nvPr/>
        </p:nvSpPr>
        <p:spPr>
          <a:xfrm>
            <a:off x="3932040" y="1657879"/>
            <a:ext cx="988989" cy="307777"/>
          </a:xfrm>
          <a:prstGeom prst="rect">
            <a:avLst/>
          </a:prstGeom>
          <a:noFill/>
        </p:spPr>
        <p:txBody>
          <a:bodyPr wrap="none" rtlCol="0">
            <a:spAutoFit/>
          </a:bodyPr>
          <a:lstStyle/>
          <a:p>
            <a:r>
              <a:rPr lang="en-US" sz="1400" smtClean="0"/>
              <a:t>Port 18120</a:t>
            </a:r>
            <a:endParaRPr lang="en-US" sz="1400" dirty="0"/>
          </a:p>
        </p:txBody>
      </p:sp>
      <p:sp>
        <p:nvSpPr>
          <p:cNvPr id="93" name="TextBox 92"/>
          <p:cNvSpPr txBox="1"/>
          <p:nvPr/>
        </p:nvSpPr>
        <p:spPr>
          <a:xfrm>
            <a:off x="4903317" y="1673535"/>
            <a:ext cx="988989" cy="307777"/>
          </a:xfrm>
          <a:prstGeom prst="rect">
            <a:avLst/>
          </a:prstGeom>
          <a:noFill/>
        </p:spPr>
        <p:txBody>
          <a:bodyPr wrap="none" rtlCol="0">
            <a:spAutoFit/>
          </a:bodyPr>
          <a:lstStyle/>
          <a:p>
            <a:r>
              <a:rPr lang="en-US" sz="1400" dirty="0" smtClean="0"/>
              <a:t>Port 45910</a:t>
            </a:r>
            <a:endParaRPr lang="en-US" sz="1400" dirty="0"/>
          </a:p>
        </p:txBody>
      </p:sp>
      <p:sp>
        <p:nvSpPr>
          <p:cNvPr id="94" name="TextBox 93"/>
          <p:cNvSpPr txBox="1"/>
          <p:nvPr/>
        </p:nvSpPr>
        <p:spPr>
          <a:xfrm>
            <a:off x="5863434" y="1672445"/>
            <a:ext cx="988989" cy="307777"/>
          </a:xfrm>
          <a:prstGeom prst="rect">
            <a:avLst/>
          </a:prstGeom>
          <a:noFill/>
        </p:spPr>
        <p:txBody>
          <a:bodyPr wrap="none" rtlCol="0">
            <a:spAutoFit/>
          </a:bodyPr>
          <a:lstStyle/>
          <a:p>
            <a:r>
              <a:rPr lang="en-US" sz="1400" dirty="0" smtClean="0"/>
              <a:t>Port 22152</a:t>
            </a:r>
            <a:endParaRPr lang="en-US" sz="1400" dirty="0"/>
          </a:p>
        </p:txBody>
      </p:sp>
      <p:sp>
        <p:nvSpPr>
          <p:cNvPr id="4123" name="TextBox 4122"/>
          <p:cNvSpPr txBox="1"/>
          <p:nvPr/>
        </p:nvSpPr>
        <p:spPr>
          <a:xfrm>
            <a:off x="6352609" y="5935130"/>
            <a:ext cx="5504392" cy="646331"/>
          </a:xfrm>
          <a:prstGeom prst="rect">
            <a:avLst/>
          </a:prstGeom>
          <a:noFill/>
          <a:ln>
            <a:solidFill>
              <a:schemeClr val="tx1"/>
            </a:solidFill>
          </a:ln>
        </p:spPr>
        <p:txBody>
          <a:bodyPr wrap="none" rtlCol="0">
            <a:spAutoFit/>
          </a:bodyPr>
          <a:lstStyle/>
          <a:p>
            <a:r>
              <a:rPr lang="en-US" dirty="0" smtClean="0"/>
              <a:t>How does randomness reduce collision?</a:t>
            </a:r>
          </a:p>
          <a:p>
            <a:r>
              <a:rPr lang="en-US" dirty="0" smtClean="0"/>
              <a:t>Is there another way this can be done that isn’t random?</a:t>
            </a:r>
            <a:endParaRPr lang="en-US" dirty="0"/>
          </a:p>
        </p:txBody>
      </p:sp>
    </p:spTree>
    <p:extLst>
      <p:ext uri="{BB962C8B-B14F-4D97-AF65-F5344CB8AC3E}">
        <p14:creationId xmlns:p14="http://schemas.microsoft.com/office/powerpoint/2010/main" val="28048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vs TCP</a:t>
            </a:r>
            <a:endParaRPr lang="en-US" dirty="0"/>
          </a:p>
        </p:txBody>
      </p:sp>
      <p:pic>
        <p:nvPicPr>
          <p:cNvPr id="7170" name="Picture 2" descr="mage result for udp format"/>
          <p:cNvPicPr>
            <a:picLocks noChangeAspect="1" noChangeArrowheads="1"/>
          </p:cNvPicPr>
          <p:nvPr/>
        </p:nvPicPr>
        <p:blipFill rotWithShape="1">
          <a:blip r:embed="rId2">
            <a:extLst>
              <a:ext uri="{28A0092B-C50C-407E-A947-70E740481C1C}">
                <a14:useLocalDpi xmlns:a14="http://schemas.microsoft.com/office/drawing/2010/main" val="0"/>
              </a:ext>
            </a:extLst>
          </a:blip>
          <a:srcRect b="34128"/>
          <a:stretch/>
        </p:blipFill>
        <p:spPr bwMode="auto">
          <a:xfrm>
            <a:off x="3768994" y="4238386"/>
            <a:ext cx="8423006" cy="21136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mage result for udp format"/>
          <p:cNvPicPr>
            <a:picLocks noChangeAspect="1" noChangeArrowheads="1"/>
          </p:cNvPicPr>
          <p:nvPr/>
        </p:nvPicPr>
        <p:blipFill rotWithShape="1">
          <a:blip r:embed="rId3">
            <a:extLst>
              <a:ext uri="{28A0092B-C50C-407E-A947-70E740481C1C}">
                <a14:useLocalDpi xmlns:a14="http://schemas.microsoft.com/office/drawing/2010/main" val="0"/>
              </a:ext>
            </a:extLst>
          </a:blip>
          <a:srcRect b="42486"/>
          <a:stretch/>
        </p:blipFill>
        <p:spPr bwMode="auto">
          <a:xfrm>
            <a:off x="3768994" y="1112614"/>
            <a:ext cx="8177294" cy="33156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019" y="597019"/>
            <a:ext cx="1515928" cy="430887"/>
          </a:xfrm>
          <a:prstGeom prst="rect">
            <a:avLst/>
          </a:prstGeom>
          <a:noFill/>
        </p:spPr>
        <p:txBody>
          <a:bodyPr wrap="none" rtlCol="0">
            <a:spAutoFit/>
          </a:bodyPr>
          <a:lstStyle/>
          <a:p>
            <a:r>
              <a:rPr lang="en-US" sz="2200" smtClean="0"/>
              <a:t>TCP Header</a:t>
            </a:r>
            <a:endParaRPr lang="en-US" sz="2200"/>
          </a:p>
        </p:txBody>
      </p:sp>
      <p:sp>
        <p:nvSpPr>
          <p:cNvPr id="7" name="TextBox 6"/>
          <p:cNvSpPr txBox="1"/>
          <p:nvPr/>
        </p:nvSpPr>
        <p:spPr>
          <a:xfrm>
            <a:off x="580859" y="5295222"/>
            <a:ext cx="3448252" cy="923330"/>
          </a:xfrm>
          <a:prstGeom prst="rect">
            <a:avLst/>
          </a:prstGeom>
          <a:noFill/>
        </p:spPr>
        <p:txBody>
          <a:bodyPr wrap="none" rtlCol="0">
            <a:spAutoFit/>
          </a:bodyPr>
          <a:lstStyle/>
          <a:p>
            <a:r>
              <a:rPr lang="en-US" dirty="0" smtClean="0"/>
              <a:t>UDP Sockets are identified by</a:t>
            </a:r>
          </a:p>
          <a:p>
            <a:pPr marL="285750" indent="-285750">
              <a:buFont typeface="Arial" charset="0"/>
              <a:buChar char="•"/>
            </a:pPr>
            <a:r>
              <a:rPr lang="en-US" dirty="0" smtClean="0"/>
              <a:t>Destination IP Address (Layer 3)</a:t>
            </a:r>
          </a:p>
          <a:p>
            <a:pPr marL="285750" indent="-285750">
              <a:buFont typeface="Arial" charset="0"/>
              <a:buChar char="•"/>
            </a:pPr>
            <a:r>
              <a:rPr lang="en-US" dirty="0" smtClean="0"/>
              <a:t>Destination Port (Layer 4)</a:t>
            </a:r>
            <a:endParaRPr lang="en-US" dirty="0"/>
          </a:p>
        </p:txBody>
      </p:sp>
      <p:sp>
        <p:nvSpPr>
          <p:cNvPr id="9" name="TextBox 8"/>
          <p:cNvSpPr txBox="1"/>
          <p:nvPr/>
        </p:nvSpPr>
        <p:spPr>
          <a:xfrm>
            <a:off x="580859" y="2792082"/>
            <a:ext cx="3448252" cy="1477328"/>
          </a:xfrm>
          <a:prstGeom prst="rect">
            <a:avLst/>
          </a:prstGeom>
          <a:noFill/>
        </p:spPr>
        <p:txBody>
          <a:bodyPr wrap="none" rtlCol="0">
            <a:spAutoFit/>
          </a:bodyPr>
          <a:lstStyle/>
          <a:p>
            <a:r>
              <a:rPr lang="en-US" dirty="0" smtClean="0"/>
              <a:t>TCP Sockets are identified by</a:t>
            </a:r>
          </a:p>
          <a:p>
            <a:pPr marL="285750" indent="-285750">
              <a:buFont typeface="Arial" charset="0"/>
              <a:buChar char="•"/>
            </a:pPr>
            <a:r>
              <a:rPr lang="en-US" dirty="0" smtClean="0"/>
              <a:t>Source IP Address (Layer 3)</a:t>
            </a:r>
          </a:p>
          <a:p>
            <a:pPr marL="285750" indent="-285750">
              <a:buFont typeface="Arial" charset="0"/>
              <a:buChar char="•"/>
            </a:pPr>
            <a:r>
              <a:rPr lang="en-US" dirty="0" smtClean="0"/>
              <a:t>Source Port</a:t>
            </a:r>
            <a:r>
              <a:rPr lang="en-US" dirty="0" smtClean="0"/>
              <a:t> (Layer 4)</a:t>
            </a:r>
            <a:endParaRPr lang="en-US" dirty="0" smtClean="0"/>
          </a:p>
          <a:p>
            <a:pPr marL="285750" indent="-285750">
              <a:buFont typeface="Arial" charset="0"/>
              <a:buChar char="•"/>
            </a:pPr>
            <a:r>
              <a:rPr lang="en-US" dirty="0" smtClean="0"/>
              <a:t>Destination IP Address</a:t>
            </a:r>
            <a:r>
              <a:rPr lang="en-US" dirty="0" smtClean="0"/>
              <a:t> (Layer 3)</a:t>
            </a:r>
            <a:endParaRPr lang="en-US" dirty="0" smtClean="0"/>
          </a:p>
          <a:p>
            <a:pPr marL="285750" indent="-285750">
              <a:buFont typeface="Arial" charset="0"/>
              <a:buChar char="•"/>
            </a:pPr>
            <a:r>
              <a:rPr lang="en-US" dirty="0" smtClean="0"/>
              <a:t>Destination Port</a:t>
            </a:r>
            <a:r>
              <a:rPr lang="en-US" dirty="0" smtClean="0"/>
              <a:t> (Layer 4)</a:t>
            </a:r>
            <a:endParaRPr lang="en-US" dirty="0"/>
          </a:p>
        </p:txBody>
      </p:sp>
      <p:sp>
        <p:nvSpPr>
          <p:cNvPr id="10" name="TextBox 9"/>
          <p:cNvSpPr txBox="1"/>
          <p:nvPr/>
        </p:nvSpPr>
        <p:spPr>
          <a:xfrm>
            <a:off x="580859" y="1514847"/>
            <a:ext cx="3273511" cy="923330"/>
          </a:xfrm>
          <a:prstGeom prst="rect">
            <a:avLst/>
          </a:prstGeom>
          <a:noFill/>
        </p:spPr>
        <p:txBody>
          <a:bodyPr wrap="square" rtlCol="0">
            <a:spAutoFit/>
          </a:bodyPr>
          <a:lstStyle/>
          <a:p>
            <a:r>
              <a:rPr lang="en-US" dirty="0" smtClean="0"/>
              <a:t>TCP and UDP use different identifiers to determine distinct connections</a:t>
            </a:r>
            <a:endParaRPr lang="en-US" dirty="0"/>
          </a:p>
        </p:txBody>
      </p:sp>
    </p:spTree>
    <p:extLst>
      <p:ext uri="{BB962C8B-B14F-4D97-AF65-F5344CB8AC3E}">
        <p14:creationId xmlns:p14="http://schemas.microsoft.com/office/powerpoint/2010/main" val="65515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Numbers</a:t>
            </a:r>
            <a:endParaRPr lang="en-US" dirty="0"/>
          </a:p>
        </p:txBody>
      </p:sp>
      <p:sp>
        <p:nvSpPr>
          <p:cNvPr id="3" name="Content Placeholder 2"/>
          <p:cNvSpPr>
            <a:spLocks noGrp="1"/>
          </p:cNvSpPr>
          <p:nvPr>
            <p:ph idx="1"/>
          </p:nvPr>
        </p:nvSpPr>
        <p:spPr>
          <a:xfrm>
            <a:off x="838200" y="1580828"/>
            <a:ext cx="10515600" cy="4943958"/>
          </a:xfrm>
        </p:spPr>
        <p:txBody>
          <a:bodyPr>
            <a:normAutofit fontScale="70000" lnSpcReduction="20000"/>
          </a:bodyPr>
          <a:lstStyle/>
          <a:p>
            <a:pPr marL="0" indent="0">
              <a:buNone/>
            </a:pPr>
            <a:r>
              <a:rPr lang="en-US" dirty="0" smtClean="0"/>
              <a:t>Well-Known Port Numbers [0-1023]</a:t>
            </a:r>
          </a:p>
          <a:p>
            <a:pPr marL="0" indent="0">
              <a:buNone/>
            </a:pPr>
            <a:r>
              <a:rPr lang="en-US" dirty="0" smtClean="0"/>
              <a:t>Other port numbers [1024-65535]</a:t>
            </a:r>
          </a:p>
          <a:p>
            <a:endParaRPr lang="en-US" dirty="0"/>
          </a:p>
          <a:p>
            <a:pPr marL="0" indent="0">
              <a:buNone/>
            </a:pPr>
            <a:r>
              <a:rPr lang="en-US" dirty="0" smtClean="0"/>
              <a:t>TCP Ports You Should Know</a:t>
            </a:r>
          </a:p>
          <a:p>
            <a:r>
              <a:rPr lang="en-US" dirty="0" smtClean="0"/>
              <a:t>20, 21 </a:t>
            </a:r>
            <a:r>
              <a:rPr lang="mr-IN" dirty="0" smtClean="0"/>
              <a:t>–</a:t>
            </a:r>
            <a:r>
              <a:rPr lang="en-US" dirty="0" smtClean="0"/>
              <a:t> FTP (File Transfer Protocol)</a:t>
            </a:r>
          </a:p>
          <a:p>
            <a:r>
              <a:rPr lang="en-US" dirty="0" smtClean="0"/>
              <a:t>22 </a:t>
            </a:r>
            <a:r>
              <a:rPr lang="mr-IN" dirty="0" smtClean="0"/>
              <a:t>–</a:t>
            </a:r>
            <a:r>
              <a:rPr lang="en-US" dirty="0" smtClean="0"/>
              <a:t> SSH (Secure Shell)</a:t>
            </a:r>
          </a:p>
          <a:p>
            <a:r>
              <a:rPr lang="en-US" dirty="0" smtClean="0"/>
              <a:t>23 </a:t>
            </a:r>
            <a:r>
              <a:rPr lang="mr-IN" dirty="0" smtClean="0"/>
              <a:t>–</a:t>
            </a:r>
            <a:r>
              <a:rPr lang="en-US" dirty="0" smtClean="0"/>
              <a:t> Telnet </a:t>
            </a:r>
          </a:p>
          <a:p>
            <a:r>
              <a:rPr lang="en-US" dirty="0" smtClean="0"/>
              <a:t>25 </a:t>
            </a:r>
            <a:r>
              <a:rPr lang="mr-IN" dirty="0" smtClean="0"/>
              <a:t>–</a:t>
            </a:r>
            <a:r>
              <a:rPr lang="en-US" dirty="0" smtClean="0"/>
              <a:t> SMTP (Simple Mail Transfer Protocol)</a:t>
            </a:r>
          </a:p>
          <a:p>
            <a:r>
              <a:rPr lang="en-US" dirty="0" smtClean="0"/>
              <a:t>80 </a:t>
            </a:r>
            <a:r>
              <a:rPr lang="mr-IN" dirty="0" smtClean="0"/>
              <a:t>–</a:t>
            </a:r>
            <a:r>
              <a:rPr lang="en-US" dirty="0" smtClean="0"/>
              <a:t> HTTP (</a:t>
            </a:r>
            <a:r>
              <a:rPr lang="en-US" dirty="0" err="1" smtClean="0"/>
              <a:t>HyperText</a:t>
            </a:r>
            <a:r>
              <a:rPr lang="en-US" dirty="0" smtClean="0"/>
              <a:t> Transfer Protocol)</a:t>
            </a:r>
          </a:p>
          <a:p>
            <a:r>
              <a:rPr lang="en-US" dirty="0" smtClean="0"/>
              <a:t>443 </a:t>
            </a:r>
            <a:r>
              <a:rPr lang="mr-IN" dirty="0" smtClean="0"/>
              <a:t>–</a:t>
            </a:r>
            <a:r>
              <a:rPr lang="en-US" dirty="0" smtClean="0"/>
              <a:t> HTTPS (HTTP with Secure Sockets Layer)</a:t>
            </a:r>
            <a:endParaRPr lang="en-US" dirty="0" smtClean="0"/>
          </a:p>
          <a:p>
            <a:r>
              <a:rPr lang="en-US" dirty="0" smtClean="0"/>
              <a:t>8080 </a:t>
            </a:r>
            <a:r>
              <a:rPr lang="mr-IN" dirty="0" smtClean="0"/>
              <a:t>–</a:t>
            </a:r>
            <a:r>
              <a:rPr lang="en-US" dirty="0" smtClean="0"/>
              <a:t> HTTP-alt</a:t>
            </a:r>
          </a:p>
          <a:p>
            <a:endParaRPr lang="en-US" dirty="0" smtClean="0"/>
          </a:p>
          <a:p>
            <a:pPr marL="0" indent="0">
              <a:buNone/>
            </a:pPr>
            <a:r>
              <a:rPr lang="en-US" dirty="0" smtClean="0"/>
              <a:t>UDP Ports You Should Know</a:t>
            </a:r>
          </a:p>
          <a:p>
            <a:r>
              <a:rPr lang="en-US" dirty="0" smtClean="0"/>
              <a:t>53 </a:t>
            </a:r>
            <a:r>
              <a:rPr lang="mr-IN" dirty="0" smtClean="0"/>
              <a:t>–</a:t>
            </a:r>
            <a:r>
              <a:rPr lang="en-US" dirty="0" smtClean="0"/>
              <a:t> DNS (Domain Name System)</a:t>
            </a:r>
            <a:endParaRPr lang="en-US" dirty="0" smtClean="0"/>
          </a:p>
        </p:txBody>
      </p:sp>
      <p:sp>
        <p:nvSpPr>
          <p:cNvPr id="8" name="TextBox 7"/>
          <p:cNvSpPr txBox="1"/>
          <p:nvPr/>
        </p:nvSpPr>
        <p:spPr>
          <a:xfrm>
            <a:off x="6696756" y="1553191"/>
            <a:ext cx="4657044" cy="2554545"/>
          </a:xfrm>
          <a:prstGeom prst="rect">
            <a:avLst/>
          </a:prstGeom>
          <a:noFill/>
          <a:ln>
            <a:solidFill>
              <a:schemeClr val="tx1"/>
            </a:solidFill>
          </a:ln>
        </p:spPr>
        <p:txBody>
          <a:bodyPr wrap="none" rtlCol="0">
            <a:spAutoFit/>
          </a:bodyPr>
          <a:lstStyle/>
          <a:p>
            <a:r>
              <a:rPr lang="en-US" sz="2000" dirty="0" smtClean="0"/>
              <a:t>Scanning for Open Ports</a:t>
            </a:r>
          </a:p>
          <a:p>
            <a:endParaRPr lang="en-US" sz="2000" dirty="0" smtClean="0"/>
          </a:p>
          <a:p>
            <a:r>
              <a:rPr lang="en-US" sz="2000" dirty="0" smtClean="0"/>
              <a:t>If you have access to the host, you can run:</a:t>
            </a:r>
            <a:endParaRPr lang="en-US" sz="2000" dirty="0"/>
          </a:p>
          <a:p>
            <a:r>
              <a:rPr lang="en-US" sz="2000" dirty="0" err="1"/>
              <a:t>n</a:t>
            </a:r>
            <a:r>
              <a:rPr lang="en-US" sz="2000" dirty="0" err="1" smtClean="0"/>
              <a:t>etstat</a:t>
            </a:r>
            <a:r>
              <a:rPr lang="en-US" sz="2000" dirty="0" smtClean="0"/>
              <a:t> -</a:t>
            </a:r>
            <a:r>
              <a:rPr lang="en-US" sz="2000" dirty="0" err="1" smtClean="0"/>
              <a:t>atup</a:t>
            </a:r>
            <a:endParaRPr lang="en-US" sz="2000" dirty="0" smtClean="0"/>
          </a:p>
          <a:p>
            <a:endParaRPr lang="en-US" sz="2000" dirty="0"/>
          </a:p>
          <a:p>
            <a:r>
              <a:rPr lang="en-US" sz="2000" dirty="0" smtClean="0"/>
              <a:t>If you are remote, you can use:</a:t>
            </a:r>
          </a:p>
          <a:p>
            <a:r>
              <a:rPr lang="en-US" sz="2000" dirty="0" err="1"/>
              <a:t>n</a:t>
            </a:r>
            <a:r>
              <a:rPr lang="en-US" sz="2000" dirty="0" err="1" smtClean="0"/>
              <a:t>map</a:t>
            </a:r>
            <a:endParaRPr lang="en-US" sz="2000" dirty="0" smtClean="0"/>
          </a:p>
          <a:p>
            <a:r>
              <a:rPr lang="en-US" sz="2000" dirty="0" err="1"/>
              <a:t>n</a:t>
            </a:r>
            <a:r>
              <a:rPr lang="en-US" sz="2000" dirty="0" err="1" smtClean="0"/>
              <a:t>etcat</a:t>
            </a:r>
            <a:r>
              <a:rPr lang="en-US" sz="2000" dirty="0" smtClean="0"/>
              <a:t> or </a:t>
            </a:r>
            <a:r>
              <a:rPr lang="en-US" sz="2000" dirty="0" err="1" smtClean="0"/>
              <a:t>nc</a:t>
            </a:r>
            <a:endParaRPr lang="en-US" sz="2000" dirty="0"/>
          </a:p>
        </p:txBody>
      </p:sp>
    </p:spTree>
    <p:extLst>
      <p:ext uri="{BB962C8B-B14F-4D97-AF65-F5344CB8AC3E}">
        <p14:creationId xmlns:p14="http://schemas.microsoft.com/office/powerpoint/2010/main" val="8217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Questions</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596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621530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307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56B30A34-1479-CB43-A79E-FDE852DDF278}" type="slidenum">
              <a:rPr lang="en-US" altLang="x-none" sz="1400">
                <a:latin typeface="Arial" charset="0"/>
              </a:rPr>
              <a:pPr/>
              <a:t>16</a:t>
            </a:fld>
            <a:endParaRPr lang="en-US" altLang="x-none" sz="1400">
              <a:latin typeface="Arial" charset="0"/>
            </a:endParaRPr>
          </a:p>
        </p:txBody>
      </p:sp>
      <p:sp>
        <p:nvSpPr>
          <p:cNvPr id="30724" name="Rectangle 2"/>
          <p:cNvSpPr>
            <a:spLocks noGrp="1" noChangeArrowheads="1"/>
          </p:cNvSpPr>
          <p:nvPr>
            <p:ph type="title"/>
          </p:nvPr>
        </p:nvSpPr>
        <p:spPr>
          <a:xfrm>
            <a:off x="2057400" y="228600"/>
            <a:ext cx="8343900" cy="1143000"/>
          </a:xfrm>
        </p:spPr>
        <p:txBody>
          <a:bodyPr/>
          <a:lstStyle/>
          <a:p>
            <a:r>
              <a:rPr lang="en-US" altLang="x-none" sz="3600"/>
              <a:t>UDP: User Datagram Protocol </a:t>
            </a:r>
            <a:r>
              <a:rPr lang="en-US" altLang="x-none" sz="2800"/>
              <a:t>[RFC 768]</a:t>
            </a:r>
            <a:endParaRPr lang="en-US" altLang="x-none"/>
          </a:p>
        </p:txBody>
      </p:sp>
      <p:sp>
        <p:nvSpPr>
          <p:cNvPr id="30725" name="Rectangle 3"/>
          <p:cNvSpPr>
            <a:spLocks noGrp="1" noChangeArrowheads="1"/>
          </p:cNvSpPr>
          <p:nvPr>
            <p:ph type="body" sz="half" idx="1"/>
          </p:nvPr>
        </p:nvSpPr>
        <p:spPr>
          <a:xfrm>
            <a:off x="1952625" y="1447800"/>
            <a:ext cx="3810000" cy="4648200"/>
          </a:xfrm>
        </p:spPr>
        <p:txBody>
          <a:bodyPr/>
          <a:lstStyle/>
          <a:p>
            <a:r>
              <a:rPr lang="en-US" altLang="x-none" sz="2000"/>
              <a:t>“no frills,” “bare bones” Internet transport protocol</a:t>
            </a:r>
          </a:p>
          <a:p>
            <a:r>
              <a:rPr lang="en-US" altLang="x-none" sz="2000"/>
              <a:t>“best effort” service, UDP segments may be:</a:t>
            </a:r>
          </a:p>
          <a:p>
            <a:pPr lvl="1"/>
            <a:r>
              <a:rPr lang="en-US" altLang="x-none" sz="2000"/>
              <a:t>lost</a:t>
            </a:r>
          </a:p>
          <a:p>
            <a:pPr lvl="1"/>
            <a:r>
              <a:rPr lang="en-US" altLang="x-none" sz="2000"/>
              <a:t>delivered out of order to app</a:t>
            </a:r>
          </a:p>
          <a:p>
            <a:r>
              <a:rPr lang="en-US" altLang="x-none" sz="2000" i="1">
                <a:solidFill>
                  <a:srgbClr val="FF0000"/>
                </a:solidFill>
              </a:rPr>
              <a:t>connectionless:</a:t>
            </a:r>
            <a:endParaRPr lang="en-US" altLang="x-none" sz="2400"/>
          </a:p>
          <a:p>
            <a:pPr lvl="1"/>
            <a:r>
              <a:rPr lang="en-US" altLang="x-none" sz="2000"/>
              <a:t>no handshaking between UDP sender, receiver</a:t>
            </a:r>
          </a:p>
          <a:p>
            <a:pPr lvl="1"/>
            <a:r>
              <a:rPr lang="en-US" altLang="x-none" sz="2000"/>
              <a:t>each UDP segment handled independently of others</a:t>
            </a:r>
          </a:p>
          <a:p>
            <a:endParaRPr lang="en-US" altLang="x-none" sz="2400"/>
          </a:p>
        </p:txBody>
      </p:sp>
      <p:sp>
        <p:nvSpPr>
          <p:cNvPr id="30726" name="Rectangle 4"/>
          <p:cNvSpPr>
            <a:spLocks noGrp="1" noChangeArrowheads="1"/>
          </p:cNvSpPr>
          <p:nvPr>
            <p:ph type="body" sz="half" idx="2"/>
          </p:nvPr>
        </p:nvSpPr>
        <p:spPr>
          <a:xfrm>
            <a:off x="6276975" y="1781176"/>
            <a:ext cx="3810000" cy="3819525"/>
          </a:xfrm>
        </p:spPr>
        <p:txBody>
          <a:bodyPr/>
          <a:lstStyle/>
          <a:p>
            <a:pPr>
              <a:buFont typeface="ZapfDingbats" charset="0"/>
              <a:buNone/>
            </a:pPr>
            <a:r>
              <a:rPr lang="en-US" altLang="x-none" sz="2400">
                <a:solidFill>
                  <a:srgbClr val="FF0000"/>
                </a:solidFill>
              </a:rPr>
              <a:t>Why is there a UDP?</a:t>
            </a:r>
            <a:endParaRPr lang="en-US" altLang="x-none" sz="2400"/>
          </a:p>
          <a:p>
            <a:r>
              <a:rPr lang="en-US" altLang="x-none" sz="2000"/>
              <a:t>no connection establishment (which can add delay)</a:t>
            </a:r>
          </a:p>
          <a:p>
            <a:r>
              <a:rPr lang="en-US" altLang="x-none" sz="2000"/>
              <a:t>simple: no connection state at sender, receiver</a:t>
            </a:r>
          </a:p>
          <a:p>
            <a:r>
              <a:rPr lang="en-US" altLang="x-none" sz="2000"/>
              <a:t>small segment header</a:t>
            </a:r>
          </a:p>
          <a:p>
            <a:r>
              <a:rPr lang="en-US" altLang="x-none" sz="2000"/>
              <a:t>no congestion control: UDP can blast away as fast as desired</a:t>
            </a:r>
            <a:endParaRPr lang="en-US" altLang="x-none" sz="2400"/>
          </a:p>
          <a:p>
            <a:endParaRPr lang="en-US" altLang="x-none" sz="2400"/>
          </a:p>
        </p:txBody>
      </p:sp>
      <p:sp>
        <p:nvSpPr>
          <p:cNvPr id="30727" name="Rectangle 5"/>
          <p:cNvSpPr>
            <a:spLocks noChangeArrowheads="1"/>
          </p:cNvSpPr>
          <p:nvPr/>
        </p:nvSpPr>
        <p:spPr bwMode="auto">
          <a:xfrm>
            <a:off x="6115051" y="1638301"/>
            <a:ext cx="4048125" cy="38385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Tree>
    <p:extLst>
      <p:ext uri="{BB962C8B-B14F-4D97-AF65-F5344CB8AC3E}">
        <p14:creationId xmlns:p14="http://schemas.microsoft.com/office/powerpoint/2010/main" val="1441054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317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91A2EEC3-837E-3B4B-912A-CF28E4DC2E53}" type="slidenum">
              <a:rPr lang="en-US" altLang="x-none" sz="1400">
                <a:latin typeface="Arial" charset="0"/>
              </a:rPr>
              <a:pPr/>
              <a:t>17</a:t>
            </a:fld>
            <a:endParaRPr lang="en-US" altLang="x-none" sz="1400">
              <a:latin typeface="Arial" charset="0"/>
            </a:endParaRPr>
          </a:p>
        </p:txBody>
      </p:sp>
      <p:sp>
        <p:nvSpPr>
          <p:cNvPr id="31748" name="Rectangle 2"/>
          <p:cNvSpPr>
            <a:spLocks noGrp="1" noChangeArrowheads="1"/>
          </p:cNvSpPr>
          <p:nvPr>
            <p:ph type="title"/>
          </p:nvPr>
        </p:nvSpPr>
        <p:spPr>
          <a:xfrm>
            <a:off x="2057400" y="228600"/>
            <a:ext cx="8343900" cy="1143000"/>
          </a:xfrm>
        </p:spPr>
        <p:txBody>
          <a:bodyPr/>
          <a:lstStyle/>
          <a:p>
            <a:r>
              <a:rPr lang="en-US" altLang="x-none" sz="3600"/>
              <a:t>UDP: more</a:t>
            </a:r>
            <a:endParaRPr lang="en-US" altLang="x-none"/>
          </a:p>
        </p:txBody>
      </p:sp>
      <p:sp>
        <p:nvSpPr>
          <p:cNvPr id="31749" name="Rectangle 3"/>
          <p:cNvSpPr>
            <a:spLocks noGrp="1" noChangeArrowheads="1"/>
          </p:cNvSpPr>
          <p:nvPr>
            <p:ph type="body" sz="half" idx="1"/>
          </p:nvPr>
        </p:nvSpPr>
        <p:spPr>
          <a:xfrm>
            <a:off x="1952625" y="1447800"/>
            <a:ext cx="3810000" cy="4648200"/>
          </a:xfrm>
        </p:spPr>
        <p:txBody>
          <a:bodyPr/>
          <a:lstStyle/>
          <a:p>
            <a:r>
              <a:rPr lang="en-US" altLang="x-none" sz="2000"/>
              <a:t>often used for streaming multimedia apps</a:t>
            </a:r>
          </a:p>
          <a:p>
            <a:pPr lvl="1"/>
            <a:r>
              <a:rPr lang="en-US" altLang="x-none" sz="2000"/>
              <a:t>loss tolerant</a:t>
            </a:r>
          </a:p>
          <a:p>
            <a:pPr lvl="1"/>
            <a:r>
              <a:rPr lang="en-US" altLang="x-none" sz="2000"/>
              <a:t>rate sensitive</a:t>
            </a:r>
          </a:p>
          <a:p>
            <a:r>
              <a:rPr lang="en-US" altLang="x-none" sz="2400"/>
              <a:t>other UDP uses</a:t>
            </a:r>
          </a:p>
          <a:p>
            <a:pPr lvl="1"/>
            <a:r>
              <a:rPr lang="en-US" altLang="x-none" sz="2000"/>
              <a:t>DNS</a:t>
            </a:r>
          </a:p>
          <a:p>
            <a:pPr lvl="1"/>
            <a:r>
              <a:rPr lang="en-US" altLang="x-none" sz="2000"/>
              <a:t>SNMP</a:t>
            </a:r>
            <a:endParaRPr lang="en-US" altLang="x-none" sz="1800"/>
          </a:p>
          <a:p>
            <a:r>
              <a:rPr lang="en-US" altLang="x-none" sz="2000"/>
              <a:t>reliable transfer over UDP: add reliability at application layer</a:t>
            </a:r>
          </a:p>
          <a:p>
            <a:pPr lvl="1"/>
            <a:r>
              <a:rPr lang="en-US" altLang="x-none" sz="2000"/>
              <a:t>application-specific error recovery!</a:t>
            </a:r>
          </a:p>
        </p:txBody>
      </p:sp>
      <p:sp>
        <p:nvSpPr>
          <p:cNvPr id="31750" name="Rectangle 7"/>
          <p:cNvSpPr>
            <a:spLocks noChangeArrowheads="1"/>
          </p:cNvSpPr>
          <p:nvPr/>
        </p:nvSpPr>
        <p:spPr bwMode="auto">
          <a:xfrm>
            <a:off x="6867526" y="2000250"/>
            <a:ext cx="3324225" cy="320040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31751" name="Rectangle 8"/>
          <p:cNvSpPr>
            <a:spLocks noChangeArrowheads="1"/>
          </p:cNvSpPr>
          <p:nvPr/>
        </p:nvSpPr>
        <p:spPr bwMode="auto">
          <a:xfrm>
            <a:off x="6791326" y="2095500"/>
            <a:ext cx="3324225" cy="3200400"/>
          </a:xfrm>
          <a:prstGeom prst="rect">
            <a:avLst/>
          </a:prstGeom>
          <a:solidFill>
            <a:schemeClr val="bg1"/>
          </a:solidFill>
          <a:ln w="19050">
            <a:solidFill>
              <a:schemeClr val="tx1"/>
            </a:solidFill>
            <a:miter lim="800000"/>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sz="2400">
              <a:latin typeface="Times New Roman" charset="0"/>
            </a:endParaRPr>
          </a:p>
        </p:txBody>
      </p:sp>
      <p:sp>
        <p:nvSpPr>
          <p:cNvPr id="31752" name="Text Box 9"/>
          <p:cNvSpPr txBox="1">
            <a:spLocks noChangeArrowheads="1"/>
          </p:cNvSpPr>
          <p:nvPr/>
        </p:nvSpPr>
        <p:spPr bwMode="auto">
          <a:xfrm>
            <a:off x="6775450" y="2117726"/>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source port #</a:t>
            </a:r>
            <a:endParaRPr lang="en-US" altLang="x-none" sz="2400">
              <a:latin typeface="Times New Roman" charset="0"/>
            </a:endParaRPr>
          </a:p>
        </p:txBody>
      </p:sp>
      <p:sp>
        <p:nvSpPr>
          <p:cNvPr id="31753" name="Text Box 10"/>
          <p:cNvSpPr txBox="1">
            <a:spLocks noChangeArrowheads="1"/>
          </p:cNvSpPr>
          <p:nvPr/>
        </p:nvSpPr>
        <p:spPr bwMode="auto">
          <a:xfrm>
            <a:off x="8555038" y="2117726"/>
            <a:ext cx="1452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dest port #</a:t>
            </a:r>
            <a:endParaRPr lang="en-US" altLang="x-none" sz="1800">
              <a:latin typeface="Times New Roman" charset="0"/>
            </a:endParaRPr>
          </a:p>
        </p:txBody>
      </p:sp>
      <p:sp>
        <p:nvSpPr>
          <p:cNvPr id="31754" name="Line 11"/>
          <p:cNvSpPr>
            <a:spLocks noChangeShapeType="1"/>
          </p:cNvSpPr>
          <p:nvPr/>
        </p:nvSpPr>
        <p:spPr bwMode="auto">
          <a:xfrm flipV="1">
            <a:off x="6781800" y="2495550"/>
            <a:ext cx="33289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12"/>
          <p:cNvSpPr>
            <a:spLocks noChangeShapeType="1"/>
          </p:cNvSpPr>
          <p:nvPr/>
        </p:nvSpPr>
        <p:spPr bwMode="auto">
          <a:xfrm flipV="1">
            <a:off x="6772276" y="2895600"/>
            <a:ext cx="3324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3"/>
          <p:cNvSpPr>
            <a:spLocks noChangeShapeType="1"/>
          </p:cNvSpPr>
          <p:nvPr/>
        </p:nvSpPr>
        <p:spPr bwMode="auto">
          <a:xfrm flipV="1">
            <a:off x="8429625" y="2095500"/>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57" name="Text Box 14"/>
          <p:cNvSpPr txBox="1">
            <a:spLocks noChangeArrowheads="1"/>
          </p:cNvSpPr>
          <p:nvPr/>
        </p:nvSpPr>
        <p:spPr bwMode="auto">
          <a:xfrm>
            <a:off x="7931151" y="1665288"/>
            <a:ext cx="949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32 bits</a:t>
            </a:r>
            <a:endParaRPr lang="en-US" altLang="x-none" sz="2400">
              <a:latin typeface="Times New Roman" charset="0"/>
            </a:endParaRPr>
          </a:p>
        </p:txBody>
      </p:sp>
      <p:sp>
        <p:nvSpPr>
          <p:cNvPr id="31758" name="Line 15"/>
          <p:cNvSpPr>
            <a:spLocks noChangeShapeType="1"/>
          </p:cNvSpPr>
          <p:nvPr/>
        </p:nvSpPr>
        <p:spPr bwMode="auto">
          <a:xfrm>
            <a:off x="8886825" y="1862138"/>
            <a:ext cx="1200150" cy="47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9" name="Line 16"/>
          <p:cNvSpPr>
            <a:spLocks noChangeShapeType="1"/>
          </p:cNvSpPr>
          <p:nvPr/>
        </p:nvSpPr>
        <p:spPr bwMode="auto">
          <a:xfrm rot="10800000">
            <a:off x="6777038" y="1871663"/>
            <a:ext cx="11287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60" name="Text Box 17"/>
          <p:cNvSpPr txBox="1">
            <a:spLocks noChangeArrowheads="1"/>
          </p:cNvSpPr>
          <p:nvPr/>
        </p:nvSpPr>
        <p:spPr bwMode="auto">
          <a:xfrm>
            <a:off x="7648576" y="3951289"/>
            <a:ext cx="15017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Application</a:t>
            </a:r>
          </a:p>
          <a:p>
            <a:r>
              <a:rPr lang="en-US" altLang="x-none" sz="2000"/>
              <a:t>data </a:t>
            </a:r>
          </a:p>
          <a:p>
            <a:r>
              <a:rPr lang="en-US" altLang="x-none" sz="2000"/>
              <a:t>(message)</a:t>
            </a:r>
            <a:endParaRPr lang="en-US" altLang="x-none" sz="2400">
              <a:latin typeface="Times New Roman" charset="0"/>
            </a:endParaRPr>
          </a:p>
        </p:txBody>
      </p:sp>
      <p:sp>
        <p:nvSpPr>
          <p:cNvPr id="31761" name="Text Box 19"/>
          <p:cNvSpPr txBox="1">
            <a:spLocks noChangeArrowheads="1"/>
          </p:cNvSpPr>
          <p:nvPr/>
        </p:nvSpPr>
        <p:spPr bwMode="auto">
          <a:xfrm>
            <a:off x="7219950" y="5518151"/>
            <a:ext cx="265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UDP segment format</a:t>
            </a:r>
            <a:endParaRPr lang="en-US" altLang="x-none" sz="2400">
              <a:latin typeface="Times New Roman" charset="0"/>
            </a:endParaRPr>
          </a:p>
        </p:txBody>
      </p:sp>
      <p:sp>
        <p:nvSpPr>
          <p:cNvPr id="31762" name="Line 20"/>
          <p:cNvSpPr>
            <a:spLocks noChangeShapeType="1"/>
          </p:cNvSpPr>
          <p:nvPr/>
        </p:nvSpPr>
        <p:spPr bwMode="auto">
          <a:xfrm flipV="1">
            <a:off x="8429625" y="2505075"/>
            <a:ext cx="0" cy="395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763" name="Text Box 22"/>
          <p:cNvSpPr txBox="1">
            <a:spLocks noChangeArrowheads="1"/>
          </p:cNvSpPr>
          <p:nvPr/>
        </p:nvSpPr>
        <p:spPr bwMode="auto">
          <a:xfrm>
            <a:off x="7156450" y="2508251"/>
            <a:ext cx="850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length</a:t>
            </a:r>
            <a:endParaRPr lang="en-US" altLang="x-none" sz="2400">
              <a:latin typeface="Times New Roman" charset="0"/>
            </a:endParaRPr>
          </a:p>
        </p:txBody>
      </p:sp>
      <p:sp>
        <p:nvSpPr>
          <p:cNvPr id="31764" name="Text Box 23"/>
          <p:cNvSpPr txBox="1">
            <a:spLocks noChangeArrowheads="1"/>
          </p:cNvSpPr>
          <p:nvPr/>
        </p:nvSpPr>
        <p:spPr bwMode="auto">
          <a:xfrm>
            <a:off x="8704264" y="2498726"/>
            <a:ext cx="1208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checksum</a:t>
            </a:r>
            <a:endParaRPr lang="en-US" altLang="x-none" sz="2400">
              <a:latin typeface="Times New Roman" charset="0"/>
            </a:endParaRPr>
          </a:p>
        </p:txBody>
      </p:sp>
      <p:sp>
        <p:nvSpPr>
          <p:cNvPr id="31765" name="Text Box 24"/>
          <p:cNvSpPr txBox="1">
            <a:spLocks noChangeArrowheads="1"/>
          </p:cNvSpPr>
          <p:nvPr/>
        </p:nvSpPr>
        <p:spPr bwMode="auto">
          <a:xfrm>
            <a:off x="5021264" y="2212976"/>
            <a:ext cx="1608137"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a:r>
              <a:rPr lang="en-US" altLang="x-none" sz="1800"/>
              <a:t>Length, in</a:t>
            </a:r>
          </a:p>
          <a:p>
            <a:pPr algn="r"/>
            <a:r>
              <a:rPr lang="en-US" altLang="x-none" sz="1800"/>
              <a:t>bytes of UDP</a:t>
            </a:r>
          </a:p>
          <a:p>
            <a:pPr algn="r"/>
            <a:r>
              <a:rPr lang="en-US" altLang="x-none" sz="1800"/>
              <a:t>segment,</a:t>
            </a:r>
          </a:p>
          <a:p>
            <a:pPr algn="r"/>
            <a:r>
              <a:rPr lang="en-US" altLang="x-none" sz="1800"/>
              <a:t>including</a:t>
            </a:r>
          </a:p>
          <a:p>
            <a:pPr algn="r"/>
            <a:r>
              <a:rPr lang="en-US" altLang="x-none" sz="1800"/>
              <a:t>header</a:t>
            </a:r>
            <a:endParaRPr lang="en-US" altLang="x-none" sz="2400">
              <a:latin typeface="Times New Roman" charset="0"/>
            </a:endParaRPr>
          </a:p>
        </p:txBody>
      </p:sp>
      <p:sp>
        <p:nvSpPr>
          <p:cNvPr id="31766" name="Line 25"/>
          <p:cNvSpPr>
            <a:spLocks noChangeShapeType="1"/>
          </p:cNvSpPr>
          <p:nvPr/>
        </p:nvSpPr>
        <p:spPr bwMode="auto">
          <a:xfrm>
            <a:off x="6505576" y="2543176"/>
            <a:ext cx="714375" cy="1428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4887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20900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614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3E31595F-E4CE-7545-AA4C-30B975D0839E}" type="slidenum">
              <a:rPr lang="en-US" altLang="x-none" sz="1400">
                <a:latin typeface="Arial" charset="0"/>
              </a:rPr>
              <a:pPr/>
              <a:t>19</a:t>
            </a:fld>
            <a:endParaRPr lang="en-US" altLang="x-none" sz="1400">
              <a:latin typeface="Arial" charset="0"/>
            </a:endParaRPr>
          </a:p>
        </p:txBody>
      </p:sp>
      <p:sp>
        <p:nvSpPr>
          <p:cNvPr id="6149" name="Rectangle 2"/>
          <p:cNvSpPr>
            <a:spLocks noGrp="1" noChangeArrowheads="1"/>
          </p:cNvSpPr>
          <p:nvPr>
            <p:ph type="title"/>
          </p:nvPr>
        </p:nvSpPr>
        <p:spPr>
          <a:xfrm>
            <a:off x="2057401" y="228600"/>
            <a:ext cx="8143875" cy="1143000"/>
          </a:xfrm>
        </p:spPr>
        <p:txBody>
          <a:bodyPr/>
          <a:lstStyle/>
          <a:p>
            <a:r>
              <a:rPr lang="en-US" altLang="x-none"/>
              <a:t>TCP: Overview</a:t>
            </a:r>
            <a:r>
              <a:rPr lang="en-US" altLang="x-none" u="none"/>
              <a:t>   </a:t>
            </a:r>
            <a:r>
              <a:rPr lang="en-US" altLang="x-none" sz="2000"/>
              <a:t>RFCs: 793, 1122, 1323, 2018, 2581</a:t>
            </a:r>
            <a:endParaRPr lang="en-US" altLang="x-none"/>
          </a:p>
        </p:txBody>
      </p:sp>
      <p:sp>
        <p:nvSpPr>
          <p:cNvPr id="6150" name="Rectangle 3"/>
          <p:cNvSpPr>
            <a:spLocks noGrp="1" noChangeArrowheads="1"/>
          </p:cNvSpPr>
          <p:nvPr>
            <p:ph type="body" sz="half" idx="1"/>
          </p:nvPr>
        </p:nvSpPr>
        <p:spPr>
          <a:xfrm>
            <a:off x="6334126" y="1552575"/>
            <a:ext cx="3895725" cy="4648200"/>
          </a:xfrm>
        </p:spPr>
        <p:txBody>
          <a:bodyPr/>
          <a:lstStyle/>
          <a:p>
            <a:r>
              <a:rPr lang="en-US" altLang="x-none" sz="2400">
                <a:solidFill>
                  <a:srgbClr val="FF0000"/>
                </a:solidFill>
              </a:rPr>
              <a:t>full duplex data:</a:t>
            </a:r>
            <a:endParaRPr lang="en-US" altLang="x-none" sz="2400"/>
          </a:p>
          <a:p>
            <a:pPr lvl="1"/>
            <a:r>
              <a:rPr lang="en-US" altLang="x-none" sz="2000"/>
              <a:t>bi-directional data flow in same connection</a:t>
            </a:r>
          </a:p>
          <a:p>
            <a:pPr lvl="1"/>
            <a:r>
              <a:rPr lang="en-US" altLang="x-none" sz="2000"/>
              <a:t>MSS: maximum segment size</a:t>
            </a:r>
          </a:p>
          <a:p>
            <a:r>
              <a:rPr lang="en-US" altLang="x-none" sz="2400">
                <a:solidFill>
                  <a:srgbClr val="FF0000"/>
                </a:solidFill>
              </a:rPr>
              <a:t>connection-oriented:</a:t>
            </a:r>
            <a:r>
              <a:rPr lang="en-US" altLang="x-none" sz="2400"/>
              <a:t> </a:t>
            </a:r>
          </a:p>
          <a:p>
            <a:pPr lvl="1"/>
            <a:r>
              <a:rPr lang="en-US" altLang="x-none" sz="2000"/>
              <a:t>handshaking (exchange of control msgs) init’s sender, receiver state before data exchange</a:t>
            </a:r>
          </a:p>
          <a:p>
            <a:r>
              <a:rPr lang="en-US" altLang="x-none" sz="2400">
                <a:solidFill>
                  <a:srgbClr val="FF0000"/>
                </a:solidFill>
              </a:rPr>
              <a:t>flow controlled:</a:t>
            </a:r>
          </a:p>
          <a:p>
            <a:pPr lvl="1"/>
            <a:r>
              <a:rPr lang="en-US" altLang="x-none" sz="2000"/>
              <a:t>sender will not overwhelm receiver</a:t>
            </a:r>
          </a:p>
        </p:txBody>
      </p:sp>
      <p:sp>
        <p:nvSpPr>
          <p:cNvPr id="6151" name="Rectangle 4"/>
          <p:cNvSpPr>
            <a:spLocks noGrp="1" noChangeArrowheads="1"/>
          </p:cNvSpPr>
          <p:nvPr>
            <p:ph type="body" sz="half" idx="2"/>
          </p:nvPr>
        </p:nvSpPr>
        <p:spPr>
          <a:xfrm>
            <a:off x="2095500" y="1543050"/>
            <a:ext cx="3981450" cy="4648200"/>
          </a:xfrm>
        </p:spPr>
        <p:txBody>
          <a:bodyPr/>
          <a:lstStyle/>
          <a:p>
            <a:r>
              <a:rPr lang="en-US" altLang="x-none" sz="2400">
                <a:solidFill>
                  <a:srgbClr val="FF0000"/>
                </a:solidFill>
              </a:rPr>
              <a:t>point-to-point:</a:t>
            </a:r>
            <a:endParaRPr lang="en-US" altLang="x-none" sz="2400"/>
          </a:p>
          <a:p>
            <a:pPr lvl="1"/>
            <a:r>
              <a:rPr lang="en-US" altLang="x-none" sz="2000"/>
              <a:t>one sender, one receiver</a:t>
            </a:r>
            <a:r>
              <a:rPr lang="en-US" altLang="x-none" sz="2000">
                <a:solidFill>
                  <a:srgbClr val="FF0000"/>
                </a:solidFill>
              </a:rPr>
              <a:t> </a:t>
            </a:r>
          </a:p>
          <a:p>
            <a:r>
              <a:rPr lang="en-US" altLang="x-none" sz="2400">
                <a:solidFill>
                  <a:srgbClr val="FF0000"/>
                </a:solidFill>
              </a:rPr>
              <a:t>reliable, in-order </a:t>
            </a:r>
            <a:r>
              <a:rPr lang="en-US" altLang="x-none" sz="2400" i="1">
                <a:solidFill>
                  <a:srgbClr val="FF0000"/>
                </a:solidFill>
              </a:rPr>
              <a:t>byte steam:</a:t>
            </a:r>
            <a:endParaRPr lang="en-US" altLang="x-none" sz="2400" i="1"/>
          </a:p>
          <a:p>
            <a:pPr lvl="1"/>
            <a:r>
              <a:rPr lang="en-US" altLang="x-none" sz="2000"/>
              <a:t>no “message boundaries”</a:t>
            </a:r>
          </a:p>
          <a:p>
            <a:r>
              <a:rPr lang="en-US" altLang="x-none" sz="2400">
                <a:solidFill>
                  <a:srgbClr val="FF0000"/>
                </a:solidFill>
              </a:rPr>
              <a:t>pipelined:</a:t>
            </a:r>
            <a:endParaRPr lang="en-US" altLang="x-none" sz="2400"/>
          </a:p>
          <a:p>
            <a:pPr lvl="1"/>
            <a:r>
              <a:rPr lang="en-US" altLang="x-none" sz="2000"/>
              <a:t>TCP congestion and flow control set window size</a:t>
            </a:r>
          </a:p>
          <a:p>
            <a:r>
              <a:rPr lang="en-US" altLang="x-none" sz="2400" i="1">
                <a:solidFill>
                  <a:srgbClr val="FF0000"/>
                </a:solidFill>
              </a:rPr>
              <a:t>send &amp; receive buffers</a:t>
            </a:r>
            <a:endParaRPr lang="en-US" altLang="x-none" sz="2400" i="1"/>
          </a:p>
          <a:p>
            <a:endParaRPr lang="en-US" altLang="x-none" sz="2400"/>
          </a:p>
        </p:txBody>
      </p:sp>
      <p:graphicFrame>
        <p:nvGraphicFramePr>
          <p:cNvPr id="6146" name="Object 5"/>
          <p:cNvGraphicFramePr>
            <a:graphicFrameLocks noChangeAspect="1"/>
          </p:cNvGraphicFramePr>
          <p:nvPr/>
        </p:nvGraphicFramePr>
        <p:xfrm>
          <a:off x="1033463" y="5421314"/>
          <a:ext cx="6026151" cy="1023937"/>
        </p:xfrm>
        <a:graphic>
          <a:graphicData uri="http://schemas.openxmlformats.org/presentationml/2006/ole">
            <mc:AlternateContent xmlns:mc="http://schemas.openxmlformats.org/markup-compatibility/2006">
              <mc:Choice xmlns:v="urn:schemas-microsoft-com:vml" Requires="v">
                <p:oleObj spid="_x0000_s26633" name="VISIO" r:id="rId3" imgW="6602760" imgH="1123200" progId="Visio.Drawing.5">
                  <p:embed/>
                </p:oleObj>
              </mc:Choice>
              <mc:Fallback>
                <p:oleObj name="VISIO" r:id="rId3" imgW="6602760" imgH="112320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5421314"/>
                        <a:ext cx="6026151"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6298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 Layer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562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ge result for udp 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553" y="515148"/>
            <a:ext cx="8440765" cy="595074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5829300" y="1825625"/>
            <a:ext cx="3556000" cy="75247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5983" y="2208768"/>
            <a:ext cx="1375633" cy="369332"/>
          </a:xfrm>
          <a:prstGeom prst="rect">
            <a:avLst/>
          </a:prstGeom>
          <a:noFill/>
          <a:ln>
            <a:solidFill>
              <a:srgbClr val="00B050"/>
            </a:solidFill>
          </a:ln>
        </p:spPr>
        <p:txBody>
          <a:bodyPr wrap="none" rtlCol="0">
            <a:spAutoFit/>
          </a:bodyPr>
          <a:lstStyle/>
          <a:p>
            <a:r>
              <a:rPr lang="en-US" dirty="0" smtClean="0"/>
              <a:t>Flow Control</a:t>
            </a:r>
            <a:endParaRPr lang="en-US" dirty="0"/>
          </a:p>
        </p:txBody>
      </p:sp>
      <p:cxnSp>
        <p:nvCxnSpPr>
          <p:cNvPr id="8" name="Straight Connector 7"/>
          <p:cNvCxnSpPr>
            <a:stCxn id="5" idx="6"/>
            <a:endCxn id="6" idx="1"/>
          </p:cNvCxnSpPr>
          <p:nvPr/>
        </p:nvCxnSpPr>
        <p:spPr>
          <a:xfrm>
            <a:off x="9385300" y="2201863"/>
            <a:ext cx="1280683" cy="19157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2574" y="1974482"/>
            <a:ext cx="1443921" cy="646331"/>
          </a:xfrm>
          <a:prstGeom prst="rect">
            <a:avLst/>
          </a:prstGeom>
          <a:noFill/>
          <a:ln>
            <a:solidFill>
              <a:srgbClr val="C00000"/>
            </a:solidFill>
          </a:ln>
        </p:spPr>
        <p:txBody>
          <a:bodyPr wrap="none" rtlCol="0">
            <a:spAutoFit/>
          </a:bodyPr>
          <a:lstStyle/>
          <a:p>
            <a:r>
              <a:rPr lang="en-US" dirty="0" smtClean="0"/>
              <a:t>Connection</a:t>
            </a:r>
          </a:p>
          <a:p>
            <a:r>
              <a:rPr lang="en-US" dirty="0" smtClean="0"/>
              <a:t>Management</a:t>
            </a:r>
            <a:endParaRPr lang="en-US" dirty="0"/>
          </a:p>
        </p:txBody>
      </p:sp>
      <p:sp>
        <p:nvSpPr>
          <p:cNvPr id="10" name="Oval 9"/>
          <p:cNvSpPr/>
          <p:nvPr/>
        </p:nvSpPr>
        <p:spPr>
          <a:xfrm>
            <a:off x="2146300" y="1222007"/>
            <a:ext cx="7454900" cy="75247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930400" y="2294196"/>
            <a:ext cx="4089400" cy="75247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9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665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401BC24B-DB71-F84B-BE59-147E12F8CE83}" type="slidenum">
              <a:rPr lang="en-US" altLang="x-none" sz="1400">
                <a:latin typeface="Arial" charset="0"/>
              </a:rPr>
              <a:pPr/>
              <a:t>21</a:t>
            </a:fld>
            <a:endParaRPr lang="en-US" altLang="x-none" sz="1400">
              <a:latin typeface="Arial" charset="0"/>
            </a:endParaRPr>
          </a:p>
        </p:txBody>
      </p:sp>
      <p:sp>
        <p:nvSpPr>
          <p:cNvPr id="66564" name="Rectangle 2"/>
          <p:cNvSpPr>
            <a:spLocks noGrp="1" noChangeArrowheads="1"/>
          </p:cNvSpPr>
          <p:nvPr>
            <p:ph type="title"/>
          </p:nvPr>
        </p:nvSpPr>
        <p:spPr>
          <a:xfrm>
            <a:off x="2057400" y="190500"/>
            <a:ext cx="7772400" cy="781050"/>
          </a:xfrm>
        </p:spPr>
        <p:txBody>
          <a:bodyPr/>
          <a:lstStyle/>
          <a:p>
            <a:r>
              <a:rPr lang="en-US" altLang="x-none" sz="3600"/>
              <a:t>TCP segment structure</a:t>
            </a:r>
            <a:endParaRPr lang="en-US" altLang="x-none"/>
          </a:p>
        </p:txBody>
      </p:sp>
      <p:grpSp>
        <p:nvGrpSpPr>
          <p:cNvPr id="66565" name="Group 3"/>
          <p:cNvGrpSpPr>
            <a:grpSpLocks/>
          </p:cNvGrpSpPr>
          <p:nvPr/>
        </p:nvGrpSpPr>
        <p:grpSpPr bwMode="auto">
          <a:xfrm>
            <a:off x="4271963" y="1103314"/>
            <a:ext cx="4089400" cy="5330825"/>
            <a:chOff x="2818" y="659"/>
            <a:chExt cx="2576" cy="3358"/>
          </a:xfrm>
        </p:grpSpPr>
        <p:sp>
          <p:nvSpPr>
            <p:cNvPr id="66581"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66582"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sz="2400">
                <a:latin typeface="Times New Roman" charset="0"/>
              </a:endParaRPr>
            </a:p>
          </p:txBody>
        </p:sp>
        <p:sp>
          <p:nvSpPr>
            <p:cNvPr id="66583"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source port #</a:t>
              </a:r>
              <a:endParaRPr lang="en-US" altLang="x-none" sz="2400">
                <a:latin typeface="Times New Roman" charset="0"/>
              </a:endParaRPr>
            </a:p>
          </p:txBody>
        </p:sp>
        <p:sp>
          <p:nvSpPr>
            <p:cNvPr id="66584"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dest port #</a:t>
              </a:r>
              <a:endParaRPr lang="en-US" altLang="x-none" sz="1800">
                <a:latin typeface="Times New Roman" charset="0"/>
              </a:endParaRPr>
            </a:p>
          </p:txBody>
        </p:sp>
        <p:sp>
          <p:nvSpPr>
            <p:cNvPr id="66585"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6"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7"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8"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32 bits</a:t>
              </a:r>
              <a:endParaRPr lang="en-US" altLang="x-none" sz="2400">
                <a:latin typeface="Times New Roman" charset="0"/>
              </a:endParaRPr>
            </a:p>
          </p:txBody>
        </p:sp>
        <p:sp>
          <p:nvSpPr>
            <p:cNvPr id="66589"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90"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6591"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application</a:t>
              </a:r>
            </a:p>
            <a:p>
              <a:r>
                <a:rPr lang="en-US" altLang="x-none" sz="2000"/>
                <a:t>data </a:t>
              </a:r>
            </a:p>
            <a:p>
              <a:r>
                <a:rPr lang="en-US" altLang="x-none" sz="2000"/>
                <a:t>(variable length)</a:t>
              </a:r>
              <a:endParaRPr lang="en-US" altLang="x-none" sz="2400">
                <a:latin typeface="Times New Roman" charset="0"/>
              </a:endParaRPr>
            </a:p>
          </p:txBody>
        </p:sp>
        <p:sp>
          <p:nvSpPr>
            <p:cNvPr id="66592"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sequence number</a:t>
              </a:r>
              <a:endParaRPr lang="en-US" altLang="x-none" sz="2400">
                <a:latin typeface="Times New Roman" charset="0"/>
              </a:endParaRPr>
            </a:p>
          </p:txBody>
        </p:sp>
        <p:sp>
          <p:nvSpPr>
            <p:cNvPr id="66593"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94"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acknowledgement number</a:t>
              </a:r>
              <a:endParaRPr lang="en-US" altLang="x-none" sz="2000">
                <a:latin typeface="Times New Roman" charset="0"/>
              </a:endParaRPr>
            </a:p>
          </p:txBody>
        </p:sp>
        <p:sp>
          <p:nvSpPr>
            <p:cNvPr id="66595"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96"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97"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98"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99" name="Text Box 22"/>
            <p:cNvSpPr txBox="1">
              <a:spLocks noChangeArrowheads="1"/>
            </p:cNvSpPr>
            <p:nvPr/>
          </p:nvSpPr>
          <p:spPr bwMode="auto">
            <a:xfrm>
              <a:off x="4126" y="1712"/>
              <a:ext cx="1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Receive window</a:t>
              </a:r>
              <a:endParaRPr lang="en-US" altLang="x-none" sz="1800">
                <a:latin typeface="Times New Roman" charset="0"/>
              </a:endParaRPr>
            </a:p>
          </p:txBody>
        </p:sp>
        <p:sp>
          <p:nvSpPr>
            <p:cNvPr id="66600" name="Text Box 23"/>
            <p:cNvSpPr txBox="1">
              <a:spLocks noChangeArrowheads="1"/>
            </p:cNvSpPr>
            <p:nvPr/>
          </p:nvSpPr>
          <p:spPr bwMode="auto">
            <a:xfrm>
              <a:off x="4119" y="1961"/>
              <a:ext cx="12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Urg data pointer</a:t>
              </a:r>
              <a:endParaRPr lang="en-US" altLang="x-none" sz="1800">
                <a:latin typeface="Times New Roman" charset="0"/>
              </a:endParaRPr>
            </a:p>
          </p:txBody>
        </p:sp>
        <p:sp>
          <p:nvSpPr>
            <p:cNvPr id="66601"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checksum</a:t>
              </a:r>
              <a:endParaRPr lang="en-US" altLang="x-none" sz="1800">
                <a:latin typeface="Times New Roman" charset="0"/>
              </a:endParaRPr>
            </a:p>
          </p:txBody>
        </p:sp>
        <p:sp>
          <p:nvSpPr>
            <p:cNvPr id="66602"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F</a:t>
              </a:r>
              <a:endParaRPr lang="en-US" altLang="x-none" sz="2400">
                <a:latin typeface="Times New Roman" charset="0"/>
              </a:endParaRPr>
            </a:p>
          </p:txBody>
        </p:sp>
        <p:sp>
          <p:nvSpPr>
            <p:cNvPr id="66603"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04"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05"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06"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07"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08"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09"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S</a:t>
              </a:r>
              <a:endParaRPr lang="en-US" altLang="x-none" sz="2400">
                <a:latin typeface="Times New Roman" charset="0"/>
              </a:endParaRPr>
            </a:p>
          </p:txBody>
        </p:sp>
        <p:sp>
          <p:nvSpPr>
            <p:cNvPr id="66610"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R</a:t>
              </a:r>
              <a:endParaRPr lang="en-US" altLang="x-none" sz="2400">
                <a:latin typeface="Times New Roman" charset="0"/>
              </a:endParaRPr>
            </a:p>
          </p:txBody>
        </p:sp>
        <p:sp>
          <p:nvSpPr>
            <p:cNvPr id="66611"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P</a:t>
              </a:r>
              <a:endParaRPr lang="en-US" altLang="x-none" sz="2400">
                <a:latin typeface="Times New Roman" charset="0"/>
              </a:endParaRPr>
            </a:p>
          </p:txBody>
        </p:sp>
        <p:sp>
          <p:nvSpPr>
            <p:cNvPr id="66612"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A</a:t>
              </a:r>
              <a:endParaRPr lang="en-US" altLang="x-none" sz="2400">
                <a:latin typeface="Times New Roman" charset="0"/>
              </a:endParaRPr>
            </a:p>
          </p:txBody>
        </p:sp>
        <p:sp>
          <p:nvSpPr>
            <p:cNvPr id="66613"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U</a:t>
              </a:r>
              <a:endParaRPr lang="en-US" altLang="x-none" sz="2400">
                <a:latin typeface="Times New Roman" charset="0"/>
              </a:endParaRPr>
            </a:p>
          </p:txBody>
        </p:sp>
        <p:sp>
          <p:nvSpPr>
            <p:cNvPr id="66614" name="Text Box 37"/>
            <p:cNvSpPr txBox="1">
              <a:spLocks noChangeArrowheads="1"/>
            </p:cNvSpPr>
            <p:nvPr/>
          </p:nvSpPr>
          <p:spPr bwMode="auto">
            <a:xfrm>
              <a:off x="2818" y="1665"/>
              <a:ext cx="3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head</a:t>
              </a:r>
            </a:p>
            <a:p>
              <a:r>
                <a:rPr lang="en-US" altLang="x-none" sz="1400"/>
                <a:t>len</a:t>
              </a:r>
              <a:endParaRPr lang="en-US" altLang="x-none" sz="1800">
                <a:latin typeface="Times New Roman" charset="0"/>
              </a:endParaRPr>
            </a:p>
          </p:txBody>
        </p:sp>
        <p:sp>
          <p:nvSpPr>
            <p:cNvPr id="66615" name="Text Box 38"/>
            <p:cNvSpPr txBox="1">
              <a:spLocks noChangeArrowheads="1"/>
            </p:cNvSpPr>
            <p:nvPr/>
          </p:nvSpPr>
          <p:spPr bwMode="auto">
            <a:xfrm>
              <a:off x="3121" y="1665"/>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not</a:t>
              </a:r>
            </a:p>
            <a:p>
              <a:r>
                <a:rPr lang="en-US" altLang="x-none" sz="1400"/>
                <a:t>used</a:t>
              </a:r>
              <a:endParaRPr lang="en-US" altLang="x-none" sz="1800">
                <a:latin typeface="Times New Roman" charset="0"/>
              </a:endParaRPr>
            </a:p>
          </p:txBody>
        </p:sp>
        <p:sp>
          <p:nvSpPr>
            <p:cNvPr id="66616"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617"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Options (variable length)</a:t>
              </a:r>
              <a:endParaRPr lang="en-US" altLang="x-none" sz="2400">
                <a:latin typeface="Times New Roman" charset="0"/>
              </a:endParaRPr>
            </a:p>
          </p:txBody>
        </p:sp>
      </p:grpSp>
      <p:sp>
        <p:nvSpPr>
          <p:cNvPr id="66566" name="Text Box 41"/>
          <p:cNvSpPr txBox="1">
            <a:spLocks noChangeArrowheads="1"/>
          </p:cNvSpPr>
          <p:nvPr/>
        </p:nvSpPr>
        <p:spPr bwMode="auto">
          <a:xfrm>
            <a:off x="1701800" y="1431925"/>
            <a:ext cx="2287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a:r>
              <a:rPr lang="en-US" altLang="x-none" sz="1800"/>
              <a:t>URG: urgent data </a:t>
            </a:r>
          </a:p>
          <a:p>
            <a:pPr algn="r"/>
            <a:r>
              <a:rPr lang="en-US" altLang="x-none" sz="1800"/>
              <a:t>(generally not used)</a:t>
            </a:r>
            <a:endParaRPr lang="en-US" altLang="x-none" sz="1000">
              <a:latin typeface="Times New Roman" charset="0"/>
            </a:endParaRPr>
          </a:p>
        </p:txBody>
      </p:sp>
      <p:sp>
        <p:nvSpPr>
          <p:cNvPr id="66567" name="Text Box 42"/>
          <p:cNvSpPr txBox="1">
            <a:spLocks noChangeArrowheads="1"/>
          </p:cNvSpPr>
          <p:nvPr/>
        </p:nvSpPr>
        <p:spPr bwMode="auto">
          <a:xfrm>
            <a:off x="2471739" y="2155825"/>
            <a:ext cx="147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a:r>
              <a:rPr lang="en-US" altLang="x-none" sz="1800"/>
              <a:t>ACK: ACK #</a:t>
            </a:r>
          </a:p>
          <a:p>
            <a:pPr algn="r"/>
            <a:r>
              <a:rPr lang="en-US" altLang="x-none" sz="1800"/>
              <a:t>valid</a:t>
            </a:r>
            <a:endParaRPr lang="en-US" altLang="x-none" sz="1000">
              <a:latin typeface="Times New Roman" charset="0"/>
            </a:endParaRPr>
          </a:p>
        </p:txBody>
      </p:sp>
      <p:sp>
        <p:nvSpPr>
          <p:cNvPr id="66568" name="Text Box 43"/>
          <p:cNvSpPr txBox="1">
            <a:spLocks noChangeArrowheads="1"/>
          </p:cNvSpPr>
          <p:nvPr/>
        </p:nvSpPr>
        <p:spPr bwMode="auto">
          <a:xfrm>
            <a:off x="1673225" y="2832100"/>
            <a:ext cx="2287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a:r>
              <a:rPr lang="en-US" altLang="x-none" sz="1800"/>
              <a:t>PSH: push data now</a:t>
            </a:r>
          </a:p>
          <a:p>
            <a:pPr algn="r"/>
            <a:r>
              <a:rPr lang="en-US" altLang="x-none" sz="1800"/>
              <a:t>(generally not used)</a:t>
            </a:r>
          </a:p>
        </p:txBody>
      </p:sp>
      <p:sp>
        <p:nvSpPr>
          <p:cNvPr id="66569" name="Text Box 44"/>
          <p:cNvSpPr txBox="1">
            <a:spLocks noChangeArrowheads="1"/>
          </p:cNvSpPr>
          <p:nvPr/>
        </p:nvSpPr>
        <p:spPr bwMode="auto">
          <a:xfrm>
            <a:off x="2000251" y="3632201"/>
            <a:ext cx="197961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a:r>
              <a:rPr lang="en-US" altLang="x-none" sz="1800"/>
              <a:t>RST, SYN, FIN:</a:t>
            </a:r>
          </a:p>
          <a:p>
            <a:pPr algn="r"/>
            <a:r>
              <a:rPr lang="en-US" altLang="x-none" sz="1800"/>
              <a:t>connection estab</a:t>
            </a:r>
          </a:p>
          <a:p>
            <a:pPr algn="r"/>
            <a:r>
              <a:rPr lang="en-US" altLang="x-none" sz="1800"/>
              <a:t>(setup, teardown</a:t>
            </a:r>
          </a:p>
          <a:p>
            <a:pPr algn="r"/>
            <a:r>
              <a:rPr lang="en-US" altLang="x-none" sz="1800"/>
              <a:t>commands)</a:t>
            </a:r>
          </a:p>
        </p:txBody>
      </p:sp>
      <p:sp>
        <p:nvSpPr>
          <p:cNvPr id="66570" name="Line 45"/>
          <p:cNvSpPr>
            <a:spLocks noChangeShapeType="1"/>
          </p:cNvSpPr>
          <p:nvPr/>
        </p:nvSpPr>
        <p:spPr bwMode="auto">
          <a:xfrm>
            <a:off x="3895726" y="1800226"/>
            <a:ext cx="1495425" cy="9620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1" name="Line 46"/>
          <p:cNvSpPr>
            <a:spLocks noChangeShapeType="1"/>
          </p:cNvSpPr>
          <p:nvPr/>
        </p:nvSpPr>
        <p:spPr bwMode="auto">
          <a:xfrm>
            <a:off x="3867151" y="2476501"/>
            <a:ext cx="1647825" cy="3524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2" name="Line 47"/>
          <p:cNvSpPr>
            <a:spLocks noChangeShapeType="1"/>
          </p:cNvSpPr>
          <p:nvPr/>
        </p:nvSpPr>
        <p:spPr bwMode="auto">
          <a:xfrm flipV="1">
            <a:off x="3876676" y="2828925"/>
            <a:ext cx="1838325" cy="457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3" name="Freeform 48"/>
          <p:cNvSpPr>
            <a:spLocks/>
          </p:cNvSpPr>
          <p:nvPr/>
        </p:nvSpPr>
        <p:spPr bwMode="auto">
          <a:xfrm>
            <a:off x="3914776" y="3105150"/>
            <a:ext cx="2314575" cy="704850"/>
          </a:xfrm>
          <a:custGeom>
            <a:avLst/>
            <a:gdLst>
              <a:gd name="T0" fmla="*/ 0 w 1458"/>
              <a:gd name="T1" fmla="*/ 704850 h 444"/>
              <a:gd name="T2" fmla="*/ 1981200 w 1458"/>
              <a:gd name="T3" fmla="*/ 0 h 444"/>
              <a:gd name="T4" fmla="*/ 2314575 w 1458"/>
              <a:gd name="T5" fmla="*/ 9525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4" name="Text Box 49"/>
          <p:cNvSpPr txBox="1">
            <a:spLocks noChangeArrowheads="1"/>
          </p:cNvSpPr>
          <p:nvPr/>
        </p:nvSpPr>
        <p:spPr bwMode="auto">
          <a:xfrm>
            <a:off x="8963025" y="3013075"/>
            <a:ext cx="13477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r>
              <a:rPr lang="en-US" altLang="x-none" sz="1800"/>
              <a:t># bytes </a:t>
            </a:r>
          </a:p>
          <a:p>
            <a:pPr algn="l"/>
            <a:r>
              <a:rPr lang="en-US" altLang="x-none" sz="1800"/>
              <a:t>rcvr willing</a:t>
            </a:r>
          </a:p>
          <a:p>
            <a:pPr algn="l"/>
            <a:r>
              <a:rPr lang="en-US" altLang="x-none" sz="1800"/>
              <a:t>to accept</a:t>
            </a:r>
          </a:p>
        </p:txBody>
      </p:sp>
      <p:sp>
        <p:nvSpPr>
          <p:cNvPr id="66575" name="Text Box 50"/>
          <p:cNvSpPr txBox="1">
            <a:spLocks noChangeArrowheads="1"/>
          </p:cNvSpPr>
          <p:nvPr/>
        </p:nvSpPr>
        <p:spPr bwMode="auto">
          <a:xfrm>
            <a:off x="8656638" y="1527176"/>
            <a:ext cx="18208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r>
              <a:rPr lang="en-US" altLang="x-none" sz="1800"/>
              <a:t>counting</a:t>
            </a:r>
          </a:p>
          <a:p>
            <a:pPr algn="l"/>
            <a:r>
              <a:rPr lang="en-US" altLang="x-none" sz="1800"/>
              <a:t>by bytes </a:t>
            </a:r>
          </a:p>
          <a:p>
            <a:pPr algn="l"/>
            <a:r>
              <a:rPr lang="en-US" altLang="x-none" sz="1800"/>
              <a:t>of data</a:t>
            </a:r>
          </a:p>
          <a:p>
            <a:pPr algn="l"/>
            <a:r>
              <a:rPr lang="en-US" altLang="x-none" sz="1800"/>
              <a:t>(not segments!)</a:t>
            </a:r>
          </a:p>
        </p:txBody>
      </p:sp>
      <p:sp>
        <p:nvSpPr>
          <p:cNvPr id="66576" name="Text Box 51"/>
          <p:cNvSpPr txBox="1">
            <a:spLocks noChangeArrowheads="1"/>
          </p:cNvSpPr>
          <p:nvPr/>
        </p:nvSpPr>
        <p:spPr bwMode="auto">
          <a:xfrm>
            <a:off x="2519363" y="4965700"/>
            <a:ext cx="1352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a:r>
              <a:rPr lang="en-US" altLang="x-none" sz="1800"/>
              <a:t>Internet</a:t>
            </a:r>
          </a:p>
          <a:p>
            <a:pPr algn="r"/>
            <a:r>
              <a:rPr lang="en-US" altLang="x-none" sz="1800"/>
              <a:t>checksum</a:t>
            </a:r>
          </a:p>
          <a:p>
            <a:pPr algn="r"/>
            <a:r>
              <a:rPr lang="en-US" altLang="x-none" sz="1800"/>
              <a:t>(as in UDP)</a:t>
            </a:r>
          </a:p>
        </p:txBody>
      </p:sp>
      <p:sp>
        <p:nvSpPr>
          <p:cNvPr id="66577" name="Line 52"/>
          <p:cNvSpPr>
            <a:spLocks noChangeShapeType="1"/>
          </p:cNvSpPr>
          <p:nvPr/>
        </p:nvSpPr>
        <p:spPr bwMode="auto">
          <a:xfrm flipV="1">
            <a:off x="3790951" y="3429000"/>
            <a:ext cx="2105025" cy="1981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8" name="Line 53"/>
          <p:cNvSpPr>
            <a:spLocks noChangeShapeType="1"/>
          </p:cNvSpPr>
          <p:nvPr/>
        </p:nvSpPr>
        <p:spPr bwMode="auto">
          <a:xfrm flipH="1" flipV="1">
            <a:off x="8210551" y="3019426"/>
            <a:ext cx="809625" cy="4667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79" name="Line 54"/>
          <p:cNvSpPr>
            <a:spLocks noChangeShapeType="1"/>
          </p:cNvSpPr>
          <p:nvPr/>
        </p:nvSpPr>
        <p:spPr bwMode="auto">
          <a:xfrm flipH="1">
            <a:off x="8143875" y="1724026"/>
            <a:ext cx="552450" cy="8858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580" name="Line 55"/>
          <p:cNvSpPr>
            <a:spLocks noChangeShapeType="1"/>
          </p:cNvSpPr>
          <p:nvPr/>
        </p:nvSpPr>
        <p:spPr bwMode="auto">
          <a:xfrm flipH="1">
            <a:off x="8105775" y="1714501"/>
            <a:ext cx="571500" cy="5238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57897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717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147FBD88-C6FC-6944-9B5C-44E50A01B733}" type="slidenum">
              <a:rPr lang="en-US" altLang="x-none" sz="1400">
                <a:latin typeface="Arial" charset="0"/>
              </a:rPr>
              <a:pPr/>
              <a:t>22</a:t>
            </a:fld>
            <a:endParaRPr lang="en-US" altLang="x-none" sz="1400">
              <a:latin typeface="Arial" charset="0"/>
            </a:endParaRPr>
          </a:p>
        </p:txBody>
      </p:sp>
      <p:sp>
        <p:nvSpPr>
          <p:cNvPr id="7174" name="Line 2"/>
          <p:cNvSpPr>
            <a:spLocks noChangeShapeType="1"/>
          </p:cNvSpPr>
          <p:nvPr/>
        </p:nvSpPr>
        <p:spPr bwMode="auto">
          <a:xfrm>
            <a:off x="6496051" y="4686301"/>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5" name="Line 3"/>
          <p:cNvSpPr>
            <a:spLocks noChangeShapeType="1"/>
          </p:cNvSpPr>
          <p:nvPr/>
        </p:nvSpPr>
        <p:spPr bwMode="auto">
          <a:xfrm>
            <a:off x="6419851"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6" name="Rectangle 4"/>
          <p:cNvSpPr>
            <a:spLocks noGrp="1" noChangeArrowheads="1"/>
          </p:cNvSpPr>
          <p:nvPr>
            <p:ph type="title"/>
          </p:nvPr>
        </p:nvSpPr>
        <p:spPr/>
        <p:txBody>
          <a:bodyPr/>
          <a:lstStyle/>
          <a:p>
            <a:r>
              <a:rPr lang="en-US" altLang="x-none"/>
              <a:t>TCP seq. #’s and ACKs</a:t>
            </a:r>
          </a:p>
        </p:txBody>
      </p:sp>
      <p:sp>
        <p:nvSpPr>
          <p:cNvPr id="7177" name="Rectangle 5"/>
          <p:cNvSpPr>
            <a:spLocks noGrp="1" noChangeArrowheads="1"/>
          </p:cNvSpPr>
          <p:nvPr>
            <p:ph type="body" sz="half" idx="1"/>
          </p:nvPr>
        </p:nvSpPr>
        <p:spPr>
          <a:xfrm>
            <a:off x="1876425" y="1295400"/>
            <a:ext cx="3257550" cy="4648200"/>
          </a:xfrm>
        </p:spPr>
        <p:txBody>
          <a:bodyPr/>
          <a:lstStyle/>
          <a:p>
            <a:pPr>
              <a:buFont typeface="ZapfDingbats" charset="0"/>
              <a:buNone/>
            </a:pPr>
            <a:r>
              <a:rPr lang="en-US" altLang="x-none" sz="2000" u="sng">
                <a:solidFill>
                  <a:srgbClr val="FF0000"/>
                </a:solidFill>
              </a:rPr>
              <a:t>Seq. #’s:</a:t>
            </a:r>
            <a:endParaRPr lang="en-US" altLang="x-none" sz="2000"/>
          </a:p>
          <a:p>
            <a:pPr lvl="1"/>
            <a:r>
              <a:rPr lang="en-US" altLang="x-none" sz="2000"/>
              <a:t>byte stream “number” of first byte in segment’s data</a:t>
            </a:r>
            <a:endParaRPr lang="en-US" altLang="x-none" sz="1800"/>
          </a:p>
          <a:p>
            <a:pPr>
              <a:buFont typeface="ZapfDingbats" charset="0"/>
              <a:buNone/>
            </a:pPr>
            <a:r>
              <a:rPr lang="en-US" altLang="x-none" sz="2000" u="sng">
                <a:solidFill>
                  <a:srgbClr val="FF0000"/>
                </a:solidFill>
              </a:rPr>
              <a:t>ACKs:</a:t>
            </a:r>
            <a:endParaRPr lang="en-US" altLang="x-none" sz="2000"/>
          </a:p>
          <a:p>
            <a:pPr lvl="1"/>
            <a:r>
              <a:rPr lang="en-US" altLang="x-none" sz="2000"/>
              <a:t>seq # of next byte expected from other side</a:t>
            </a:r>
          </a:p>
          <a:p>
            <a:pPr lvl="1"/>
            <a:r>
              <a:rPr lang="en-US" altLang="x-none" sz="2000"/>
              <a:t>cumulative ACK</a:t>
            </a:r>
          </a:p>
          <a:p>
            <a:pPr>
              <a:buFont typeface="ZapfDingbats" charset="0"/>
              <a:buNone/>
            </a:pPr>
            <a:r>
              <a:rPr lang="en-US" altLang="x-none" sz="2000">
                <a:solidFill>
                  <a:srgbClr val="FF0000"/>
                </a:solidFill>
              </a:rPr>
              <a:t>Q:</a:t>
            </a:r>
            <a:r>
              <a:rPr lang="en-US" altLang="x-none" sz="2000"/>
              <a:t> how receiver handles out-of-order segments</a:t>
            </a:r>
          </a:p>
          <a:p>
            <a:pPr lvl="1"/>
            <a:r>
              <a:rPr lang="en-US" altLang="x-none" sz="2000"/>
              <a:t>A: TCP spec doesn’t say, - up to implementer</a:t>
            </a:r>
          </a:p>
        </p:txBody>
      </p:sp>
      <p:graphicFrame>
        <p:nvGraphicFramePr>
          <p:cNvPr id="7170" name="Object 6"/>
          <p:cNvGraphicFramePr>
            <a:graphicFrameLocks noChangeAspect="1"/>
          </p:cNvGraphicFramePr>
          <p:nvPr/>
        </p:nvGraphicFramePr>
        <p:xfrm>
          <a:off x="5657851" y="1408113"/>
          <a:ext cx="606425" cy="481012"/>
        </p:xfrm>
        <a:graphic>
          <a:graphicData uri="http://schemas.openxmlformats.org/presentationml/2006/ole">
            <mc:AlternateContent xmlns:mc="http://schemas.openxmlformats.org/markup-compatibility/2006">
              <mc:Choice xmlns:v="urn:schemas-microsoft-com:vml" Requires="v">
                <p:oleObj spid="_x0000_s30735" name="Clip" r:id="rId3" imgW="1305000" imgH="1085760" progId="MS_ClipArt_Gallery.2">
                  <p:embed/>
                </p:oleObj>
              </mc:Choice>
              <mc:Fallback>
                <p:oleObj name="Clip" r:id="rId3"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1"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171" name="Object 7"/>
          <p:cNvGraphicFramePr>
            <a:graphicFrameLocks noChangeAspect="1"/>
          </p:cNvGraphicFramePr>
          <p:nvPr/>
        </p:nvGraphicFramePr>
        <p:xfrm>
          <a:off x="9182101" y="1322388"/>
          <a:ext cx="606425" cy="481012"/>
        </p:xfrm>
        <a:graphic>
          <a:graphicData uri="http://schemas.openxmlformats.org/presentationml/2006/ole">
            <mc:AlternateContent xmlns:mc="http://schemas.openxmlformats.org/markup-compatibility/2006">
              <mc:Choice xmlns:v="urn:schemas-microsoft-com:vml" Requires="v">
                <p:oleObj spid="_x0000_s30736" name="Clip" r:id="rId5" imgW="1305000" imgH="1085760" progId="MS_ClipArt_Gallery.2">
                  <p:embed/>
                </p:oleObj>
              </mc:Choice>
              <mc:Fallback>
                <p:oleObj name="Clip" r:id="rId5"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2101"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178" name="Text Box 8"/>
          <p:cNvSpPr txBox="1">
            <a:spLocks noChangeArrowheads="1"/>
          </p:cNvSpPr>
          <p:nvPr/>
        </p:nvSpPr>
        <p:spPr bwMode="auto">
          <a:xfrm>
            <a:off x="6307139" y="1460501"/>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Host A</a:t>
            </a:r>
            <a:endParaRPr lang="en-US" altLang="x-none" sz="1000">
              <a:latin typeface="Times New Roman" charset="0"/>
            </a:endParaRPr>
          </a:p>
        </p:txBody>
      </p:sp>
      <p:sp>
        <p:nvSpPr>
          <p:cNvPr id="7179" name="Text Box 9"/>
          <p:cNvSpPr txBox="1">
            <a:spLocks noChangeArrowheads="1"/>
          </p:cNvSpPr>
          <p:nvPr/>
        </p:nvSpPr>
        <p:spPr bwMode="auto">
          <a:xfrm>
            <a:off x="8299451" y="1450976"/>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Host B</a:t>
            </a:r>
            <a:endParaRPr lang="en-US" altLang="x-none" sz="1000">
              <a:latin typeface="Times New Roman" charset="0"/>
            </a:endParaRPr>
          </a:p>
        </p:txBody>
      </p:sp>
      <p:sp>
        <p:nvSpPr>
          <p:cNvPr id="7180" name="Text Box 10"/>
          <p:cNvSpPr txBox="1">
            <a:spLocks noChangeArrowheads="1"/>
          </p:cNvSpPr>
          <p:nvPr/>
        </p:nvSpPr>
        <p:spPr bwMode="auto">
          <a:xfrm rot="706751">
            <a:off x="6505576"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Seq=42, ACK=79, data = ‘C’</a:t>
            </a:r>
            <a:endParaRPr lang="en-US" altLang="x-none" sz="1000">
              <a:latin typeface="Times New Roman" charset="0"/>
            </a:endParaRPr>
          </a:p>
        </p:txBody>
      </p:sp>
      <p:sp>
        <p:nvSpPr>
          <p:cNvPr id="7181" name="Text Box 11"/>
          <p:cNvSpPr txBox="1">
            <a:spLocks noChangeArrowheads="1"/>
          </p:cNvSpPr>
          <p:nvPr/>
        </p:nvSpPr>
        <p:spPr bwMode="auto">
          <a:xfrm rot="-844223">
            <a:off x="6561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Seq=79, ACK=43, data = ‘C’</a:t>
            </a:r>
            <a:endParaRPr lang="en-US" altLang="x-none" sz="1000">
              <a:latin typeface="Times New Roman" charset="0"/>
            </a:endParaRPr>
          </a:p>
        </p:txBody>
      </p:sp>
      <p:sp>
        <p:nvSpPr>
          <p:cNvPr id="7182" name="Text Box 12"/>
          <p:cNvSpPr txBox="1">
            <a:spLocks noChangeArrowheads="1"/>
          </p:cNvSpPr>
          <p:nvPr/>
        </p:nvSpPr>
        <p:spPr bwMode="auto">
          <a:xfrm rot="683987">
            <a:off x="6623051" y="4519613"/>
            <a:ext cx="156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r>
              <a:rPr lang="en-US" altLang="x-none" sz="1400">
                <a:latin typeface="Arial" charset="0"/>
              </a:rPr>
              <a:t>Seq=43, ACK=80</a:t>
            </a:r>
            <a:endParaRPr lang="en-US" altLang="x-none" sz="1000">
              <a:latin typeface="Times New Roman" charset="0"/>
            </a:endParaRPr>
          </a:p>
        </p:txBody>
      </p:sp>
      <p:sp>
        <p:nvSpPr>
          <p:cNvPr id="7183" name="Text Box 13"/>
          <p:cNvSpPr txBox="1">
            <a:spLocks noChangeArrowheads="1"/>
          </p:cNvSpPr>
          <p:nvPr/>
        </p:nvSpPr>
        <p:spPr bwMode="auto">
          <a:xfrm>
            <a:off x="5546726"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User</a:t>
            </a:r>
          </a:p>
          <a:p>
            <a:r>
              <a:rPr lang="en-US" altLang="x-none"/>
              <a:t>types</a:t>
            </a:r>
          </a:p>
          <a:p>
            <a:r>
              <a:rPr lang="en-US" altLang="x-none"/>
              <a:t>‘C’</a:t>
            </a:r>
            <a:endParaRPr lang="en-US" altLang="x-none" sz="1000">
              <a:latin typeface="Times New Roman" charset="0"/>
            </a:endParaRPr>
          </a:p>
        </p:txBody>
      </p:sp>
      <p:sp>
        <p:nvSpPr>
          <p:cNvPr id="7184" name="Text Box 14"/>
          <p:cNvSpPr txBox="1">
            <a:spLocks noChangeArrowheads="1"/>
          </p:cNvSpPr>
          <p:nvPr/>
        </p:nvSpPr>
        <p:spPr bwMode="auto">
          <a:xfrm>
            <a:off x="5324475" y="4046539"/>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host ACKs</a:t>
            </a:r>
          </a:p>
          <a:p>
            <a:r>
              <a:rPr lang="en-US" altLang="x-none"/>
              <a:t>receipt </a:t>
            </a:r>
          </a:p>
          <a:p>
            <a:r>
              <a:rPr lang="en-US" altLang="x-none"/>
              <a:t>of echoed</a:t>
            </a:r>
          </a:p>
          <a:p>
            <a:r>
              <a:rPr lang="en-US" altLang="x-none"/>
              <a:t>‘C’</a:t>
            </a:r>
            <a:endParaRPr lang="en-US" altLang="x-none" sz="1000">
              <a:latin typeface="Times New Roman" charset="0"/>
            </a:endParaRPr>
          </a:p>
        </p:txBody>
      </p:sp>
      <p:sp>
        <p:nvSpPr>
          <p:cNvPr id="7185" name="Text Box 15"/>
          <p:cNvSpPr txBox="1">
            <a:spLocks noChangeArrowheads="1"/>
          </p:cNvSpPr>
          <p:nvPr/>
        </p:nvSpPr>
        <p:spPr bwMode="auto">
          <a:xfrm>
            <a:off x="9020175" y="2589214"/>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host ACKs</a:t>
            </a:r>
          </a:p>
          <a:p>
            <a:r>
              <a:rPr lang="en-US" altLang="x-none"/>
              <a:t>receipt of</a:t>
            </a:r>
          </a:p>
          <a:p>
            <a:r>
              <a:rPr lang="en-US" altLang="x-none"/>
              <a:t>‘C’, echoes</a:t>
            </a:r>
          </a:p>
          <a:p>
            <a:r>
              <a:rPr lang="en-US" altLang="x-none"/>
              <a:t>back ‘C’</a:t>
            </a:r>
            <a:endParaRPr lang="en-US" altLang="x-none" sz="1000">
              <a:latin typeface="Times New Roman" charset="0"/>
            </a:endParaRPr>
          </a:p>
        </p:txBody>
      </p:sp>
      <p:sp>
        <p:nvSpPr>
          <p:cNvPr id="7186" name="Line 16"/>
          <p:cNvSpPr>
            <a:spLocks noChangeShapeType="1"/>
          </p:cNvSpPr>
          <p:nvPr/>
        </p:nvSpPr>
        <p:spPr bwMode="auto">
          <a:xfrm flipH="1">
            <a:off x="6410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7" name="Line 17"/>
          <p:cNvSpPr>
            <a:spLocks noChangeShapeType="1"/>
          </p:cNvSpPr>
          <p:nvPr/>
        </p:nvSpPr>
        <p:spPr bwMode="auto">
          <a:xfrm flipH="1">
            <a:off x="10144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7188" name="Group 18"/>
          <p:cNvGrpSpPr>
            <a:grpSpLocks/>
          </p:cNvGrpSpPr>
          <p:nvPr/>
        </p:nvGrpSpPr>
        <p:grpSpPr bwMode="auto">
          <a:xfrm>
            <a:off x="9817101" y="5527676"/>
            <a:ext cx="658813" cy="366713"/>
            <a:chOff x="3304" y="3530"/>
            <a:chExt cx="415" cy="231"/>
          </a:xfrm>
        </p:grpSpPr>
        <p:sp>
          <p:nvSpPr>
            <p:cNvPr id="719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719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solidFill>
                    <a:srgbClr val="FF0000"/>
                  </a:solidFill>
                </a:rPr>
                <a:t>time</a:t>
              </a:r>
              <a:endParaRPr lang="en-US" altLang="x-none" sz="1000">
                <a:latin typeface="Times New Roman" charset="0"/>
              </a:endParaRPr>
            </a:p>
          </p:txBody>
        </p:sp>
      </p:grpSp>
      <p:sp>
        <p:nvSpPr>
          <p:cNvPr id="7189" name="Text Box 21"/>
          <p:cNvSpPr txBox="1">
            <a:spLocks noChangeArrowheads="1"/>
          </p:cNvSpPr>
          <p:nvPr/>
        </p:nvSpPr>
        <p:spPr bwMode="auto">
          <a:xfrm>
            <a:off x="6916738" y="5794376"/>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simple telnet scenario</a:t>
            </a:r>
            <a:endParaRPr lang="en-US" altLang="x-none" sz="1000">
              <a:latin typeface="Times New Roman" charset="0"/>
            </a:endParaRPr>
          </a:p>
        </p:txBody>
      </p:sp>
    </p:spTree>
    <p:extLst>
      <p:ext uri="{BB962C8B-B14F-4D97-AF65-F5344CB8AC3E}">
        <p14:creationId xmlns:p14="http://schemas.microsoft.com/office/powerpoint/2010/main" val="1411274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829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1FA2BAFB-9BC8-F645-89EB-3552C99EE030}" type="slidenum">
              <a:rPr lang="en-US" altLang="x-none" sz="1400">
                <a:latin typeface="Arial" charset="0"/>
              </a:rPr>
              <a:pPr/>
              <a:t>23</a:t>
            </a:fld>
            <a:endParaRPr lang="en-US" altLang="x-none" sz="1400">
              <a:latin typeface="Arial" charset="0"/>
            </a:endParaRPr>
          </a:p>
        </p:txBody>
      </p:sp>
      <p:sp>
        <p:nvSpPr>
          <p:cNvPr id="82948" name="Rectangle 2"/>
          <p:cNvSpPr>
            <a:spLocks noGrp="1" noChangeArrowheads="1"/>
          </p:cNvSpPr>
          <p:nvPr>
            <p:ph type="title"/>
          </p:nvPr>
        </p:nvSpPr>
        <p:spPr>
          <a:xfrm>
            <a:off x="2057400" y="0"/>
            <a:ext cx="7772400" cy="895350"/>
          </a:xfrm>
        </p:spPr>
        <p:txBody>
          <a:bodyPr/>
          <a:lstStyle/>
          <a:p>
            <a:r>
              <a:rPr lang="en-US" altLang="x-none" sz="3200"/>
              <a:t>TCP Connection Management</a:t>
            </a:r>
            <a:endParaRPr lang="en-US" altLang="x-none"/>
          </a:p>
        </p:txBody>
      </p:sp>
      <p:sp>
        <p:nvSpPr>
          <p:cNvPr id="82949" name="Rectangle 3"/>
          <p:cNvSpPr>
            <a:spLocks noGrp="1" noChangeArrowheads="1"/>
          </p:cNvSpPr>
          <p:nvPr>
            <p:ph type="body" sz="half" idx="1"/>
          </p:nvPr>
        </p:nvSpPr>
        <p:spPr>
          <a:xfrm>
            <a:off x="1981200" y="914400"/>
            <a:ext cx="3810000" cy="4648200"/>
          </a:xfrm>
        </p:spPr>
        <p:txBody>
          <a:bodyPr/>
          <a:lstStyle/>
          <a:p>
            <a:pPr>
              <a:buFont typeface="ZapfDingbats" charset="0"/>
              <a:buNone/>
            </a:pPr>
            <a:r>
              <a:rPr lang="en-US" altLang="x-none" sz="2400" u="sng">
                <a:solidFill>
                  <a:srgbClr val="FF0000"/>
                </a:solidFill>
              </a:rPr>
              <a:t>Recall:</a:t>
            </a:r>
            <a:r>
              <a:rPr lang="en-US" altLang="x-none" sz="2400"/>
              <a:t> </a:t>
            </a:r>
            <a:r>
              <a:rPr lang="en-US" altLang="x-none" sz="2000"/>
              <a:t>TCP sender, receiver establish “connection” before exchanging data segments</a:t>
            </a:r>
          </a:p>
          <a:p>
            <a:r>
              <a:rPr lang="en-US" altLang="x-none" sz="2000"/>
              <a:t>initialize TCP variables:</a:t>
            </a:r>
            <a:endParaRPr lang="en-US" altLang="x-none" sz="2400"/>
          </a:p>
          <a:p>
            <a:pPr lvl="1"/>
            <a:r>
              <a:rPr lang="en-US" altLang="x-none" sz="2000"/>
              <a:t>seq. #s</a:t>
            </a:r>
          </a:p>
          <a:p>
            <a:pPr lvl="1"/>
            <a:r>
              <a:rPr lang="en-US" altLang="x-none" sz="2000"/>
              <a:t>buffers, flow control info (e.g. </a:t>
            </a:r>
            <a:r>
              <a:rPr lang="en-US" altLang="x-none" sz="2000" b="1">
                <a:latin typeface="Courier New" charset="0"/>
              </a:rPr>
              <a:t>RcvWindow</a:t>
            </a:r>
            <a:r>
              <a:rPr lang="en-US" altLang="x-none" sz="2000"/>
              <a:t>)</a:t>
            </a:r>
          </a:p>
          <a:p>
            <a:r>
              <a:rPr lang="en-US" altLang="x-none" sz="2000" i="1"/>
              <a:t>client:</a:t>
            </a:r>
            <a:r>
              <a:rPr lang="en-US" altLang="x-none" sz="2000"/>
              <a:t> connection initiator</a:t>
            </a:r>
          </a:p>
          <a:p>
            <a:pPr>
              <a:buFont typeface="ZapfDingbats" charset="0"/>
              <a:buNone/>
            </a:pPr>
            <a:r>
              <a:rPr lang="en-US" altLang="x-none" sz="1600" b="1">
                <a:latin typeface="Courier New" charset="0"/>
              </a:rPr>
              <a:t>  Socket clientSocket = new   Socket("hostname","port number");</a:t>
            </a:r>
            <a:r>
              <a:rPr lang="en-US" altLang="x-none" sz="2400"/>
              <a:t> </a:t>
            </a:r>
          </a:p>
          <a:p>
            <a:r>
              <a:rPr lang="en-US" altLang="x-none" sz="2000" i="1"/>
              <a:t>server:</a:t>
            </a:r>
            <a:r>
              <a:rPr lang="en-US" altLang="x-none" sz="2000"/>
              <a:t> contacted by client</a:t>
            </a:r>
          </a:p>
          <a:p>
            <a:pPr>
              <a:buFont typeface="ZapfDingbats" charset="0"/>
              <a:buNone/>
            </a:pPr>
            <a:r>
              <a:rPr lang="en-US" altLang="x-none" sz="1600" b="1">
                <a:latin typeface="Courier New" charset="0"/>
              </a:rPr>
              <a:t>  Socket connectionSocket = welcomeSocket.accept();</a:t>
            </a:r>
            <a:endParaRPr lang="en-US" altLang="x-none" sz="1600">
              <a:latin typeface="Arial" charset="0"/>
            </a:endParaRPr>
          </a:p>
        </p:txBody>
      </p:sp>
      <p:sp>
        <p:nvSpPr>
          <p:cNvPr id="82950" name="Rectangle 4"/>
          <p:cNvSpPr>
            <a:spLocks noGrp="1" noChangeArrowheads="1"/>
          </p:cNvSpPr>
          <p:nvPr>
            <p:ph type="body" sz="half" idx="2"/>
          </p:nvPr>
        </p:nvSpPr>
        <p:spPr>
          <a:xfrm>
            <a:off x="6019800" y="838200"/>
            <a:ext cx="4114800" cy="5048250"/>
          </a:xfrm>
        </p:spPr>
        <p:txBody>
          <a:bodyPr/>
          <a:lstStyle/>
          <a:p>
            <a:pPr>
              <a:buFont typeface="ZapfDingbats" charset="0"/>
              <a:buNone/>
            </a:pPr>
            <a:r>
              <a:rPr lang="en-US" altLang="x-none" u="sng">
                <a:solidFill>
                  <a:srgbClr val="FF0000"/>
                </a:solidFill>
              </a:rPr>
              <a:t>Three way handshake:</a:t>
            </a:r>
            <a:endParaRPr lang="en-US" altLang="x-none" sz="2400"/>
          </a:p>
          <a:p>
            <a:pPr>
              <a:spcBef>
                <a:spcPct val="60000"/>
              </a:spcBef>
              <a:buFont typeface="ZapfDingbats" charset="0"/>
              <a:buNone/>
            </a:pPr>
            <a:r>
              <a:rPr lang="en-US" altLang="x-none" sz="2000" u="sng">
                <a:solidFill>
                  <a:srgbClr val="FF0000"/>
                </a:solidFill>
              </a:rPr>
              <a:t>Step 1:</a:t>
            </a:r>
            <a:r>
              <a:rPr lang="en-US" altLang="x-none" sz="2400"/>
              <a:t> </a:t>
            </a:r>
            <a:r>
              <a:rPr lang="en-US" altLang="x-none" sz="2000"/>
              <a:t>client host sends TCP SYN segment to server</a:t>
            </a:r>
          </a:p>
          <a:p>
            <a:pPr lvl="1"/>
            <a:r>
              <a:rPr lang="en-US" altLang="x-none" sz="2000"/>
              <a:t>specifies initial seq #</a:t>
            </a:r>
          </a:p>
          <a:p>
            <a:pPr lvl="1"/>
            <a:r>
              <a:rPr lang="en-US" altLang="x-none" sz="2000"/>
              <a:t>no data</a:t>
            </a:r>
          </a:p>
          <a:p>
            <a:pPr>
              <a:buFont typeface="ZapfDingbats" charset="0"/>
              <a:buNone/>
            </a:pPr>
            <a:r>
              <a:rPr lang="en-US" altLang="x-none" sz="2000" u="sng">
                <a:solidFill>
                  <a:srgbClr val="FF0000"/>
                </a:solidFill>
              </a:rPr>
              <a:t>Step 2:</a:t>
            </a:r>
            <a:r>
              <a:rPr lang="en-US" altLang="x-none" sz="2400"/>
              <a:t> </a:t>
            </a:r>
            <a:r>
              <a:rPr lang="en-US" altLang="x-none" sz="2000"/>
              <a:t>server host receives SYN, replies with SYNACK segment</a:t>
            </a:r>
          </a:p>
          <a:p>
            <a:pPr lvl="1">
              <a:spcBef>
                <a:spcPct val="40000"/>
              </a:spcBef>
            </a:pPr>
            <a:r>
              <a:rPr lang="en-US" altLang="x-none" sz="2000"/>
              <a:t>server allocates buffers</a:t>
            </a:r>
          </a:p>
          <a:p>
            <a:pPr lvl="1"/>
            <a:r>
              <a:rPr lang="en-US" altLang="x-none" sz="2000"/>
              <a:t>specifies server initial seq. #</a:t>
            </a:r>
          </a:p>
          <a:p>
            <a:pPr>
              <a:buFont typeface="ZapfDingbats" charset="0"/>
              <a:buNone/>
            </a:pPr>
            <a:r>
              <a:rPr lang="en-US" altLang="x-none" sz="2000" u="sng">
                <a:solidFill>
                  <a:srgbClr val="FF0000"/>
                </a:solidFill>
              </a:rPr>
              <a:t>Step 3:</a:t>
            </a:r>
            <a:r>
              <a:rPr lang="en-US" altLang="x-none" sz="2000"/>
              <a:t> client receives SYNACK, replies with ACK segment, which may contain data</a:t>
            </a:r>
          </a:p>
          <a:p>
            <a:pPr>
              <a:spcBef>
                <a:spcPct val="60000"/>
              </a:spcBef>
              <a:buFont typeface="ZapfDingbats" charset="0"/>
              <a:buNone/>
            </a:pPr>
            <a:endParaRPr lang="en-US" altLang="x-none" sz="2000"/>
          </a:p>
        </p:txBody>
      </p:sp>
    </p:spTree>
    <p:extLst>
      <p:ext uri="{BB962C8B-B14F-4D97-AF65-F5344CB8AC3E}">
        <p14:creationId xmlns:p14="http://schemas.microsoft.com/office/powerpoint/2010/main" val="181965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1126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03C0BB0B-6D40-844D-9E21-D1B36D337106}" type="slidenum">
              <a:rPr lang="en-US" altLang="x-none" sz="1400">
                <a:latin typeface="Arial" charset="0"/>
              </a:rPr>
              <a:pPr/>
              <a:t>24</a:t>
            </a:fld>
            <a:endParaRPr lang="en-US" altLang="x-none" sz="1400">
              <a:latin typeface="Arial" charset="0"/>
            </a:endParaRPr>
          </a:p>
        </p:txBody>
      </p:sp>
      <p:sp>
        <p:nvSpPr>
          <p:cNvPr id="11270" name="Rectangle 2"/>
          <p:cNvSpPr>
            <a:spLocks noGrp="1" noChangeArrowheads="1"/>
          </p:cNvSpPr>
          <p:nvPr>
            <p:ph type="title"/>
          </p:nvPr>
        </p:nvSpPr>
        <p:spPr>
          <a:xfrm>
            <a:off x="2114550" y="514350"/>
            <a:ext cx="7772400" cy="895350"/>
          </a:xfrm>
        </p:spPr>
        <p:txBody>
          <a:bodyPr/>
          <a:lstStyle/>
          <a:p>
            <a:r>
              <a:rPr lang="en-US" altLang="x-none" sz="3200"/>
              <a:t>TCP Connection Management (cont.)</a:t>
            </a:r>
            <a:endParaRPr lang="en-US" altLang="x-none"/>
          </a:p>
        </p:txBody>
      </p:sp>
      <p:sp>
        <p:nvSpPr>
          <p:cNvPr id="11271" name="Rectangle 3"/>
          <p:cNvSpPr>
            <a:spLocks noGrp="1" noChangeArrowheads="1"/>
          </p:cNvSpPr>
          <p:nvPr>
            <p:ph type="body" sz="half" idx="2"/>
          </p:nvPr>
        </p:nvSpPr>
        <p:spPr>
          <a:xfrm>
            <a:off x="2066926" y="1695451"/>
            <a:ext cx="3762375" cy="3457575"/>
          </a:xfrm>
        </p:spPr>
        <p:txBody>
          <a:bodyPr>
            <a:normAutofit lnSpcReduction="10000"/>
          </a:bodyPr>
          <a:lstStyle/>
          <a:p>
            <a:pPr>
              <a:spcBef>
                <a:spcPct val="60000"/>
              </a:spcBef>
              <a:buFont typeface="ZapfDingbats" charset="0"/>
              <a:buNone/>
            </a:pPr>
            <a:r>
              <a:rPr lang="en-US" altLang="x-none" sz="2400" u="sng">
                <a:solidFill>
                  <a:srgbClr val="FF0000"/>
                </a:solidFill>
              </a:rPr>
              <a:t>Closing a connection:</a:t>
            </a:r>
          </a:p>
          <a:p>
            <a:pPr>
              <a:spcBef>
                <a:spcPct val="60000"/>
              </a:spcBef>
              <a:buFont typeface="ZapfDingbats" charset="0"/>
              <a:buNone/>
            </a:pPr>
            <a:r>
              <a:rPr lang="en-US" altLang="x-none" sz="2000"/>
              <a:t>client closes socket:</a:t>
            </a:r>
            <a:r>
              <a:rPr lang="en-US" altLang="x-none" sz="2400" u="sng">
                <a:solidFill>
                  <a:srgbClr val="FF0000"/>
                </a:solidFill>
              </a:rPr>
              <a:t> </a:t>
            </a:r>
            <a:r>
              <a:rPr lang="en-US" altLang="x-none" sz="2000" b="1">
                <a:latin typeface="Courier New" charset="0"/>
              </a:rPr>
              <a:t>clientSocket.close();</a:t>
            </a:r>
            <a:r>
              <a:rPr lang="en-US" altLang="x-none" sz="1800">
                <a:latin typeface="Arial" charset="0"/>
              </a:rPr>
              <a:t> </a:t>
            </a:r>
            <a:endParaRPr lang="en-US" altLang="x-none" sz="2400" u="sng">
              <a:solidFill>
                <a:srgbClr val="FF0000"/>
              </a:solidFill>
            </a:endParaRPr>
          </a:p>
          <a:p>
            <a:pPr>
              <a:spcBef>
                <a:spcPct val="60000"/>
              </a:spcBef>
              <a:buFont typeface="ZapfDingbats" charset="0"/>
              <a:buNone/>
            </a:pPr>
            <a:r>
              <a:rPr lang="en-US" altLang="x-none" sz="2400" u="sng">
                <a:solidFill>
                  <a:srgbClr val="FF0000"/>
                </a:solidFill>
              </a:rPr>
              <a:t>Step 1:</a:t>
            </a:r>
            <a:r>
              <a:rPr lang="en-US" altLang="x-none" sz="2400"/>
              <a:t> </a:t>
            </a:r>
            <a:r>
              <a:rPr lang="en-US" altLang="x-none" sz="2000">
                <a:solidFill>
                  <a:schemeClr val="accent2"/>
                </a:solidFill>
              </a:rPr>
              <a:t>client</a:t>
            </a:r>
            <a:r>
              <a:rPr lang="en-US" altLang="x-none" sz="2000"/>
              <a:t> end system sends TCP FIN control segment to server</a:t>
            </a:r>
            <a:r>
              <a:rPr lang="en-US" altLang="x-none" sz="2400" u="sng">
                <a:solidFill>
                  <a:srgbClr val="FF0000"/>
                </a:solidFill>
              </a:rPr>
              <a:t> </a:t>
            </a:r>
          </a:p>
          <a:p>
            <a:pPr>
              <a:spcBef>
                <a:spcPct val="60000"/>
              </a:spcBef>
              <a:buFont typeface="ZapfDingbats" charset="0"/>
              <a:buNone/>
            </a:pPr>
            <a:r>
              <a:rPr lang="en-US" altLang="x-none" sz="2400" u="sng">
                <a:solidFill>
                  <a:srgbClr val="FF0000"/>
                </a:solidFill>
              </a:rPr>
              <a:t>Step 2:</a:t>
            </a:r>
            <a:r>
              <a:rPr lang="en-US" altLang="x-none" sz="2400"/>
              <a:t> </a:t>
            </a:r>
            <a:r>
              <a:rPr lang="en-US" altLang="x-none" sz="2000">
                <a:solidFill>
                  <a:schemeClr val="accent2"/>
                </a:solidFill>
              </a:rPr>
              <a:t>server</a:t>
            </a:r>
            <a:r>
              <a:rPr lang="en-US" altLang="x-none" sz="2000"/>
              <a:t> receives FIN, replies with ACK. Closes connection, sends FIN. </a:t>
            </a:r>
          </a:p>
        </p:txBody>
      </p:sp>
      <p:grpSp>
        <p:nvGrpSpPr>
          <p:cNvPr id="11272" name="Group 4"/>
          <p:cNvGrpSpPr>
            <a:grpSpLocks/>
          </p:cNvGrpSpPr>
          <p:nvPr/>
        </p:nvGrpSpPr>
        <p:grpSpPr bwMode="auto">
          <a:xfrm>
            <a:off x="5842000" y="1731964"/>
            <a:ext cx="4254500" cy="4186237"/>
            <a:chOff x="2720" y="1091"/>
            <a:chExt cx="2680" cy="2637"/>
          </a:xfrm>
        </p:grpSpPr>
        <p:sp>
          <p:nvSpPr>
            <p:cNvPr id="11273" name="Line 5"/>
            <p:cNvSpPr>
              <a:spLocks noChangeShapeType="1"/>
            </p:cNvSpPr>
            <p:nvPr/>
          </p:nvSpPr>
          <p:spPr bwMode="auto">
            <a:xfrm>
              <a:off x="3396" y="1512"/>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1266" name="Object 6"/>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spid="_x0000_s36879" name="Clip" r:id="rId3" imgW="1305000" imgH="1085760" progId="MS_ClipArt_Gallery.2">
                    <p:embed/>
                  </p:oleObj>
                </mc:Choice>
                <mc:Fallback>
                  <p:oleObj name="Clip" r:id="rId3"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74" name="Text Box 7"/>
            <p:cNvSpPr txBox="1">
              <a:spLocks noChangeArrowheads="1"/>
            </p:cNvSpPr>
            <p:nvPr/>
          </p:nvSpPr>
          <p:spPr bwMode="auto">
            <a:xfrm>
              <a:off x="3437" y="1091"/>
              <a:ext cx="4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client</a:t>
              </a:r>
              <a:endParaRPr lang="en-US" altLang="x-none" sz="1000">
                <a:latin typeface="Times New Roman" charset="0"/>
              </a:endParaRPr>
            </a:p>
          </p:txBody>
        </p:sp>
        <p:sp>
          <p:nvSpPr>
            <p:cNvPr id="11275" name="Text Box 8"/>
            <p:cNvSpPr txBox="1">
              <a:spLocks noChangeArrowheads="1"/>
            </p:cNvSpPr>
            <p:nvPr/>
          </p:nvSpPr>
          <p:spPr bwMode="auto">
            <a:xfrm rot="706751">
              <a:off x="4083" y="1538"/>
              <a:ext cx="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FIN</a:t>
              </a:r>
              <a:endParaRPr lang="en-US" altLang="x-none" sz="1000">
                <a:latin typeface="Times New Roman" charset="0"/>
              </a:endParaRPr>
            </a:p>
          </p:txBody>
        </p:sp>
        <p:graphicFrame>
          <p:nvGraphicFramePr>
            <p:cNvPr id="11267" name="Object 9"/>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spid="_x0000_s36880" name="Clip" r:id="rId5" imgW="1305000" imgH="1085760" progId="MS_ClipArt_Gallery.2">
                    <p:embed/>
                  </p:oleObj>
                </mc:Choice>
                <mc:Fallback>
                  <p:oleObj name="Clip" r:id="rId5"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1276" name="Text Box 10"/>
            <p:cNvSpPr txBox="1">
              <a:spLocks noChangeArrowheads="1"/>
            </p:cNvSpPr>
            <p:nvPr/>
          </p:nvSpPr>
          <p:spPr bwMode="auto">
            <a:xfrm>
              <a:off x="4363" y="1103"/>
              <a:ext cx="5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server</a:t>
              </a:r>
              <a:endParaRPr lang="en-US" altLang="x-none" sz="1000">
                <a:latin typeface="Times New Roman" charset="0"/>
              </a:endParaRPr>
            </a:p>
          </p:txBody>
        </p:sp>
        <p:sp>
          <p:nvSpPr>
            <p:cNvPr id="11277" name="Line 11"/>
            <p:cNvSpPr>
              <a:spLocks noChangeShapeType="1"/>
            </p:cNvSpPr>
            <p:nvPr/>
          </p:nvSpPr>
          <p:spPr bwMode="auto">
            <a:xfrm>
              <a:off x="3402" y="2796"/>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8" name="Line 12"/>
            <p:cNvSpPr>
              <a:spLocks noChangeShapeType="1"/>
            </p:cNvSpPr>
            <p:nvPr/>
          </p:nvSpPr>
          <p:spPr bwMode="auto">
            <a:xfrm flipH="1">
              <a:off x="3294" y="2706"/>
              <a:ext cx="0" cy="84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9" name="Line 13"/>
            <p:cNvSpPr>
              <a:spLocks noChangeShapeType="1"/>
            </p:cNvSpPr>
            <p:nvPr/>
          </p:nvSpPr>
          <p:spPr bwMode="auto">
            <a:xfrm flipH="1">
              <a:off x="4992" y="1368"/>
              <a:ext cx="0" cy="21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0" name="Line 14"/>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1" name="Text Box 15"/>
            <p:cNvSpPr txBox="1">
              <a:spLocks noChangeArrowheads="1"/>
            </p:cNvSpPr>
            <p:nvPr/>
          </p:nvSpPr>
          <p:spPr bwMode="auto">
            <a:xfrm rot="-926867">
              <a:off x="3302" y="20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ACK</a:t>
              </a:r>
              <a:endParaRPr lang="en-US" altLang="x-none" sz="1000">
                <a:latin typeface="Times New Roman" charset="0"/>
              </a:endParaRPr>
            </a:p>
          </p:txBody>
        </p:sp>
        <p:sp>
          <p:nvSpPr>
            <p:cNvPr id="11282" name="Text Box 16"/>
            <p:cNvSpPr txBox="1">
              <a:spLocks noChangeArrowheads="1"/>
            </p:cNvSpPr>
            <p:nvPr/>
          </p:nvSpPr>
          <p:spPr bwMode="auto">
            <a:xfrm rot="706751">
              <a:off x="4010" y="2799"/>
              <a:ext cx="3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ACK</a:t>
              </a:r>
            </a:p>
          </p:txBody>
        </p:sp>
        <p:sp>
          <p:nvSpPr>
            <p:cNvPr id="11283" name="Line 17"/>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4" name="Text Box 18"/>
            <p:cNvSpPr txBox="1">
              <a:spLocks noChangeArrowheads="1"/>
            </p:cNvSpPr>
            <p:nvPr/>
          </p:nvSpPr>
          <p:spPr bwMode="auto">
            <a:xfrm rot="-926867">
              <a:off x="3332" y="2292"/>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FIN</a:t>
              </a:r>
              <a:endParaRPr lang="en-US" altLang="x-none" sz="1000">
                <a:latin typeface="Times New Roman" charset="0"/>
              </a:endParaRPr>
            </a:p>
          </p:txBody>
        </p:sp>
        <p:sp>
          <p:nvSpPr>
            <p:cNvPr id="11285" name="Line 19"/>
            <p:cNvSpPr>
              <a:spLocks noChangeShapeType="1"/>
            </p:cNvSpPr>
            <p:nvPr/>
          </p:nvSpPr>
          <p:spPr bwMode="auto">
            <a:xfrm>
              <a:off x="3390" y="1464"/>
              <a:ext cx="0" cy="210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86" name="Text Box 20"/>
            <p:cNvSpPr txBox="1">
              <a:spLocks noChangeArrowheads="1"/>
            </p:cNvSpPr>
            <p:nvPr/>
          </p:nvSpPr>
          <p:spPr bwMode="auto">
            <a:xfrm>
              <a:off x="2930" y="1388"/>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close</a:t>
              </a:r>
            </a:p>
          </p:txBody>
        </p:sp>
        <p:sp>
          <p:nvSpPr>
            <p:cNvPr id="11287" name="Text Box 21"/>
            <p:cNvSpPr txBox="1">
              <a:spLocks noChangeArrowheads="1"/>
            </p:cNvSpPr>
            <p:nvPr/>
          </p:nvSpPr>
          <p:spPr bwMode="auto">
            <a:xfrm>
              <a:off x="4946" y="2102"/>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close</a:t>
              </a:r>
            </a:p>
          </p:txBody>
        </p:sp>
        <p:sp>
          <p:nvSpPr>
            <p:cNvPr id="11288" name="Text Box 22"/>
            <p:cNvSpPr txBox="1">
              <a:spLocks noChangeArrowheads="1"/>
            </p:cNvSpPr>
            <p:nvPr/>
          </p:nvSpPr>
          <p:spPr bwMode="auto">
            <a:xfrm>
              <a:off x="2720" y="3497"/>
              <a:ext cx="5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closed</a:t>
              </a:r>
            </a:p>
          </p:txBody>
        </p:sp>
        <p:sp>
          <p:nvSpPr>
            <p:cNvPr id="11289" name="Line 23"/>
            <p:cNvSpPr>
              <a:spLocks noChangeShapeType="1"/>
            </p:cNvSpPr>
            <p:nvPr/>
          </p:nvSpPr>
          <p:spPr bwMode="auto">
            <a:xfrm>
              <a:off x="3228" y="2694"/>
              <a:ext cx="1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0" name="Line 24"/>
            <p:cNvSpPr>
              <a:spLocks noChangeShapeType="1"/>
            </p:cNvSpPr>
            <p:nvPr/>
          </p:nvSpPr>
          <p:spPr bwMode="auto">
            <a:xfrm>
              <a:off x="3237" y="3564"/>
              <a:ext cx="1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91" name="Text Box 25"/>
            <p:cNvSpPr txBox="1">
              <a:spLocks noChangeArrowheads="1"/>
            </p:cNvSpPr>
            <p:nvPr/>
          </p:nvSpPr>
          <p:spPr bwMode="auto">
            <a:xfrm rot="-5400000">
              <a:off x="2759" y="3026"/>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timed wait</a:t>
              </a:r>
            </a:p>
          </p:txBody>
        </p:sp>
      </p:grpSp>
    </p:spTree>
    <p:extLst>
      <p:ext uri="{BB962C8B-B14F-4D97-AF65-F5344CB8AC3E}">
        <p14:creationId xmlns:p14="http://schemas.microsoft.com/office/powerpoint/2010/main" val="85520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1229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5971B42C-2798-F74D-ACAE-EC0847725ACD}" type="slidenum">
              <a:rPr lang="en-US" altLang="x-none" sz="1400">
                <a:latin typeface="Arial" charset="0"/>
              </a:rPr>
              <a:pPr/>
              <a:t>25</a:t>
            </a:fld>
            <a:endParaRPr lang="en-US" altLang="x-none" sz="1400">
              <a:latin typeface="Arial" charset="0"/>
            </a:endParaRPr>
          </a:p>
        </p:txBody>
      </p:sp>
      <p:sp>
        <p:nvSpPr>
          <p:cNvPr id="12294" name="Rectangle 2"/>
          <p:cNvSpPr>
            <a:spLocks noGrp="1" noChangeArrowheads="1"/>
          </p:cNvSpPr>
          <p:nvPr>
            <p:ph type="title"/>
          </p:nvPr>
        </p:nvSpPr>
        <p:spPr>
          <a:xfrm>
            <a:off x="2114550" y="514350"/>
            <a:ext cx="7772400" cy="895350"/>
          </a:xfrm>
        </p:spPr>
        <p:txBody>
          <a:bodyPr/>
          <a:lstStyle/>
          <a:p>
            <a:r>
              <a:rPr lang="en-US" altLang="x-none" sz="3200"/>
              <a:t>TCP Connection Management (cont.)</a:t>
            </a:r>
            <a:endParaRPr lang="en-US" altLang="x-none"/>
          </a:p>
        </p:txBody>
      </p:sp>
      <p:sp>
        <p:nvSpPr>
          <p:cNvPr id="12295" name="Rectangle 3"/>
          <p:cNvSpPr>
            <a:spLocks noGrp="1" noChangeArrowheads="1"/>
          </p:cNvSpPr>
          <p:nvPr>
            <p:ph type="body" sz="half" idx="2"/>
          </p:nvPr>
        </p:nvSpPr>
        <p:spPr>
          <a:xfrm>
            <a:off x="2066926" y="1695451"/>
            <a:ext cx="3762375" cy="3457575"/>
          </a:xfrm>
        </p:spPr>
        <p:txBody>
          <a:bodyPr/>
          <a:lstStyle/>
          <a:p>
            <a:pPr>
              <a:spcBef>
                <a:spcPct val="60000"/>
              </a:spcBef>
              <a:buFont typeface="ZapfDingbats" charset="0"/>
              <a:buNone/>
            </a:pPr>
            <a:r>
              <a:rPr lang="en-US" altLang="x-none" sz="2400" u="sng">
                <a:solidFill>
                  <a:srgbClr val="FF0000"/>
                </a:solidFill>
              </a:rPr>
              <a:t>Step 3:</a:t>
            </a:r>
            <a:r>
              <a:rPr lang="en-US" altLang="x-none" sz="2400"/>
              <a:t> </a:t>
            </a:r>
            <a:r>
              <a:rPr lang="en-US" altLang="x-none" sz="2000">
                <a:solidFill>
                  <a:schemeClr val="accent2"/>
                </a:solidFill>
              </a:rPr>
              <a:t>client</a:t>
            </a:r>
            <a:r>
              <a:rPr lang="en-US" altLang="x-none" sz="2000"/>
              <a:t> receives FIN, replies with ACK. </a:t>
            </a:r>
          </a:p>
          <a:p>
            <a:pPr lvl="1">
              <a:spcBef>
                <a:spcPct val="60000"/>
              </a:spcBef>
            </a:pPr>
            <a:r>
              <a:rPr lang="en-US" altLang="x-none" sz="2000"/>
              <a:t>Enters “timed wait” - will respond with ACK to received FINs </a:t>
            </a:r>
          </a:p>
          <a:p>
            <a:pPr>
              <a:spcBef>
                <a:spcPct val="60000"/>
              </a:spcBef>
              <a:buFont typeface="ZapfDingbats" charset="0"/>
              <a:buNone/>
            </a:pPr>
            <a:r>
              <a:rPr lang="en-US" altLang="x-none" sz="2400" u="sng">
                <a:solidFill>
                  <a:srgbClr val="FF0000"/>
                </a:solidFill>
              </a:rPr>
              <a:t>Step 4:</a:t>
            </a:r>
            <a:r>
              <a:rPr lang="en-US" altLang="x-none" sz="2400"/>
              <a:t> </a:t>
            </a:r>
            <a:r>
              <a:rPr lang="en-US" altLang="x-none" sz="2000">
                <a:solidFill>
                  <a:schemeClr val="accent2"/>
                </a:solidFill>
              </a:rPr>
              <a:t>server</a:t>
            </a:r>
            <a:r>
              <a:rPr lang="en-US" altLang="x-none" sz="2000"/>
              <a:t>, receives ACK.  Connection closed. </a:t>
            </a:r>
          </a:p>
          <a:p>
            <a:pPr>
              <a:spcBef>
                <a:spcPct val="60000"/>
              </a:spcBef>
              <a:buFont typeface="ZapfDingbats" charset="0"/>
              <a:buNone/>
            </a:pPr>
            <a:r>
              <a:rPr lang="en-US" altLang="x-none" sz="2400" u="sng">
                <a:solidFill>
                  <a:srgbClr val="FF0000"/>
                </a:solidFill>
              </a:rPr>
              <a:t>Note:</a:t>
            </a:r>
            <a:r>
              <a:rPr lang="en-US" altLang="x-none" sz="2400"/>
              <a:t> </a:t>
            </a:r>
            <a:r>
              <a:rPr lang="en-US" altLang="x-none" sz="2000"/>
              <a:t>with small modification, can handle simultaneous FINs.</a:t>
            </a:r>
          </a:p>
        </p:txBody>
      </p:sp>
      <p:sp>
        <p:nvSpPr>
          <p:cNvPr id="12296" name="Line 4"/>
          <p:cNvSpPr>
            <a:spLocks noChangeShapeType="1"/>
          </p:cNvSpPr>
          <p:nvPr/>
        </p:nvSpPr>
        <p:spPr bwMode="auto">
          <a:xfrm>
            <a:off x="6915150" y="2400300"/>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2290" name="Object 5"/>
          <p:cNvGraphicFramePr>
            <a:graphicFrameLocks noChangeAspect="1"/>
          </p:cNvGraphicFramePr>
          <p:nvPr/>
        </p:nvGraphicFramePr>
        <p:xfrm>
          <a:off x="6502401" y="1731963"/>
          <a:ext cx="485775" cy="385762"/>
        </p:xfrm>
        <a:graphic>
          <a:graphicData uri="http://schemas.openxmlformats.org/presentationml/2006/ole">
            <mc:AlternateContent xmlns:mc="http://schemas.openxmlformats.org/markup-compatibility/2006">
              <mc:Choice xmlns:v="urn:schemas-microsoft-com:vml" Requires="v">
                <p:oleObj spid="_x0000_s37903" name="Clip" r:id="rId3" imgW="1305000" imgH="1085760" progId="MS_ClipArt_Gallery.2">
                  <p:embed/>
                </p:oleObj>
              </mc:Choice>
              <mc:Fallback>
                <p:oleObj name="Clip" r:id="rId3"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2401" y="17319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297" name="Text Box 6"/>
          <p:cNvSpPr txBox="1">
            <a:spLocks noChangeArrowheads="1"/>
          </p:cNvSpPr>
          <p:nvPr/>
        </p:nvSpPr>
        <p:spPr bwMode="auto">
          <a:xfrm>
            <a:off x="6980239" y="1731963"/>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client</a:t>
            </a:r>
            <a:endParaRPr lang="en-US" altLang="x-none" sz="1000">
              <a:latin typeface="Times New Roman" charset="0"/>
            </a:endParaRPr>
          </a:p>
        </p:txBody>
      </p:sp>
      <p:sp>
        <p:nvSpPr>
          <p:cNvPr id="12298" name="Text Box 7"/>
          <p:cNvSpPr txBox="1">
            <a:spLocks noChangeArrowheads="1"/>
          </p:cNvSpPr>
          <p:nvPr/>
        </p:nvSpPr>
        <p:spPr bwMode="auto">
          <a:xfrm rot="706751">
            <a:off x="8005763" y="2441575"/>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FIN</a:t>
            </a:r>
            <a:endParaRPr lang="en-US" altLang="x-none" sz="1000">
              <a:latin typeface="Times New Roman" charset="0"/>
            </a:endParaRPr>
          </a:p>
        </p:txBody>
      </p:sp>
      <p:graphicFrame>
        <p:nvGraphicFramePr>
          <p:cNvPr id="12291" name="Object 8"/>
          <p:cNvGraphicFramePr>
            <a:graphicFrameLocks noChangeAspect="1"/>
          </p:cNvGraphicFramePr>
          <p:nvPr/>
        </p:nvGraphicFramePr>
        <p:xfrm>
          <a:off x="9159876" y="1741488"/>
          <a:ext cx="485775" cy="385762"/>
        </p:xfrm>
        <a:graphic>
          <a:graphicData uri="http://schemas.openxmlformats.org/presentationml/2006/ole">
            <mc:AlternateContent xmlns:mc="http://schemas.openxmlformats.org/markup-compatibility/2006">
              <mc:Choice xmlns:v="urn:schemas-microsoft-com:vml" Requires="v">
                <p:oleObj spid="_x0000_s37904" name="Clip" r:id="rId5" imgW="1305000" imgH="1085760" progId="MS_ClipArt_Gallery.2">
                  <p:embed/>
                </p:oleObj>
              </mc:Choice>
              <mc:Fallback>
                <p:oleObj name="Clip" r:id="rId5" imgW="1305000" imgH="10857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876" y="174148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2299" name="Text Box 9"/>
          <p:cNvSpPr txBox="1">
            <a:spLocks noChangeArrowheads="1"/>
          </p:cNvSpPr>
          <p:nvPr/>
        </p:nvSpPr>
        <p:spPr bwMode="auto">
          <a:xfrm>
            <a:off x="8450263" y="1751013"/>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server</a:t>
            </a:r>
            <a:endParaRPr lang="en-US" altLang="x-none" sz="1000">
              <a:latin typeface="Times New Roman" charset="0"/>
            </a:endParaRPr>
          </a:p>
        </p:txBody>
      </p:sp>
      <p:sp>
        <p:nvSpPr>
          <p:cNvPr id="12300" name="Line 10"/>
          <p:cNvSpPr>
            <a:spLocks noChangeShapeType="1"/>
          </p:cNvSpPr>
          <p:nvPr/>
        </p:nvSpPr>
        <p:spPr bwMode="auto">
          <a:xfrm>
            <a:off x="6924675" y="4438650"/>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1"/>
          <p:cNvSpPr>
            <a:spLocks noChangeShapeType="1"/>
          </p:cNvSpPr>
          <p:nvPr/>
        </p:nvSpPr>
        <p:spPr bwMode="auto">
          <a:xfrm flipH="1">
            <a:off x="6753225" y="4295776"/>
            <a:ext cx="0" cy="134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2"/>
          <p:cNvSpPr>
            <a:spLocks noChangeShapeType="1"/>
          </p:cNvSpPr>
          <p:nvPr/>
        </p:nvSpPr>
        <p:spPr bwMode="auto">
          <a:xfrm flipH="1">
            <a:off x="9448800" y="2171700"/>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3"/>
          <p:cNvSpPr>
            <a:spLocks noChangeShapeType="1"/>
          </p:cNvSpPr>
          <p:nvPr/>
        </p:nvSpPr>
        <p:spPr bwMode="auto">
          <a:xfrm flipH="1">
            <a:off x="6886575" y="3133726"/>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4" name="Text Box 14"/>
          <p:cNvSpPr txBox="1">
            <a:spLocks noChangeArrowheads="1"/>
          </p:cNvSpPr>
          <p:nvPr/>
        </p:nvSpPr>
        <p:spPr bwMode="auto">
          <a:xfrm rot="-926867">
            <a:off x="6765925" y="32289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ACK</a:t>
            </a:r>
            <a:endParaRPr lang="en-US" altLang="x-none" sz="1000">
              <a:latin typeface="Times New Roman" charset="0"/>
            </a:endParaRPr>
          </a:p>
        </p:txBody>
      </p:sp>
      <p:sp>
        <p:nvSpPr>
          <p:cNvPr id="12305" name="Text Box 15"/>
          <p:cNvSpPr txBox="1">
            <a:spLocks noChangeArrowheads="1"/>
          </p:cNvSpPr>
          <p:nvPr/>
        </p:nvSpPr>
        <p:spPr bwMode="auto">
          <a:xfrm rot="706751">
            <a:off x="7889876" y="4443413"/>
            <a:ext cx="550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ACK</a:t>
            </a:r>
          </a:p>
        </p:txBody>
      </p:sp>
      <p:sp>
        <p:nvSpPr>
          <p:cNvPr id="12306" name="Line 16"/>
          <p:cNvSpPr>
            <a:spLocks noChangeShapeType="1"/>
          </p:cNvSpPr>
          <p:nvPr/>
        </p:nvSpPr>
        <p:spPr bwMode="auto">
          <a:xfrm flipH="1">
            <a:off x="6934200" y="3543301"/>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7" name="Text Box 17"/>
          <p:cNvSpPr txBox="1">
            <a:spLocks noChangeArrowheads="1"/>
          </p:cNvSpPr>
          <p:nvPr/>
        </p:nvSpPr>
        <p:spPr bwMode="auto">
          <a:xfrm rot="-926867">
            <a:off x="6813550" y="3638550"/>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FIN</a:t>
            </a:r>
            <a:endParaRPr lang="en-US" altLang="x-none" sz="1000">
              <a:latin typeface="Times New Roman" charset="0"/>
            </a:endParaRPr>
          </a:p>
        </p:txBody>
      </p:sp>
      <p:sp>
        <p:nvSpPr>
          <p:cNvPr id="12308" name="Line 18"/>
          <p:cNvSpPr>
            <a:spLocks noChangeShapeType="1"/>
          </p:cNvSpPr>
          <p:nvPr/>
        </p:nvSpPr>
        <p:spPr bwMode="auto">
          <a:xfrm>
            <a:off x="6905625" y="2324101"/>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9" name="Text Box 19"/>
          <p:cNvSpPr txBox="1">
            <a:spLocks noChangeArrowheads="1"/>
          </p:cNvSpPr>
          <p:nvPr/>
        </p:nvSpPr>
        <p:spPr bwMode="auto">
          <a:xfrm>
            <a:off x="6029326" y="2203451"/>
            <a:ext cx="898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closing</a:t>
            </a:r>
          </a:p>
        </p:txBody>
      </p:sp>
      <p:sp>
        <p:nvSpPr>
          <p:cNvPr id="12310" name="Text Box 20"/>
          <p:cNvSpPr txBox="1">
            <a:spLocks noChangeArrowheads="1"/>
          </p:cNvSpPr>
          <p:nvPr/>
        </p:nvSpPr>
        <p:spPr bwMode="auto">
          <a:xfrm>
            <a:off x="9401176" y="3327401"/>
            <a:ext cx="898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closing</a:t>
            </a:r>
          </a:p>
        </p:txBody>
      </p:sp>
      <p:sp>
        <p:nvSpPr>
          <p:cNvPr id="12311" name="Text Box 21"/>
          <p:cNvSpPr txBox="1">
            <a:spLocks noChangeArrowheads="1"/>
          </p:cNvSpPr>
          <p:nvPr/>
        </p:nvSpPr>
        <p:spPr bwMode="auto">
          <a:xfrm>
            <a:off x="5842001" y="5551488"/>
            <a:ext cx="855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closed</a:t>
            </a:r>
          </a:p>
        </p:txBody>
      </p:sp>
      <p:sp>
        <p:nvSpPr>
          <p:cNvPr id="12312" name="Line 22"/>
          <p:cNvSpPr>
            <a:spLocks noChangeShapeType="1"/>
          </p:cNvSpPr>
          <p:nvPr/>
        </p:nvSpPr>
        <p:spPr bwMode="auto">
          <a:xfrm>
            <a:off x="6648450" y="42767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3" name="Line 23"/>
          <p:cNvSpPr>
            <a:spLocks noChangeShapeType="1"/>
          </p:cNvSpPr>
          <p:nvPr/>
        </p:nvSpPr>
        <p:spPr bwMode="auto">
          <a:xfrm>
            <a:off x="6662738" y="565785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4" name="Text Box 24"/>
          <p:cNvSpPr txBox="1">
            <a:spLocks noChangeArrowheads="1"/>
          </p:cNvSpPr>
          <p:nvPr/>
        </p:nvSpPr>
        <p:spPr bwMode="auto">
          <a:xfrm rot="-5400000">
            <a:off x="5903119" y="480456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timed wait</a:t>
            </a:r>
          </a:p>
        </p:txBody>
      </p:sp>
      <p:sp>
        <p:nvSpPr>
          <p:cNvPr id="12315" name="Text Box 25"/>
          <p:cNvSpPr txBox="1">
            <a:spLocks noChangeArrowheads="1"/>
          </p:cNvSpPr>
          <p:nvPr/>
        </p:nvSpPr>
        <p:spPr bwMode="auto">
          <a:xfrm>
            <a:off x="9404351" y="4808538"/>
            <a:ext cx="855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800"/>
              <a:t>closed</a:t>
            </a:r>
          </a:p>
        </p:txBody>
      </p:sp>
    </p:spTree>
    <p:extLst>
      <p:ext uri="{BB962C8B-B14F-4D97-AF65-F5344CB8AC3E}">
        <p14:creationId xmlns:p14="http://schemas.microsoft.com/office/powerpoint/2010/main" val="47374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Questions</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5255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95630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798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F4E50222-3C9D-FE41-9B5D-782C7EBEACE3}" type="slidenum">
              <a:rPr lang="en-US" altLang="x-none" sz="1400">
                <a:latin typeface="Arial" charset="0"/>
              </a:rPr>
              <a:pPr/>
              <a:t>28</a:t>
            </a:fld>
            <a:endParaRPr lang="en-US" altLang="x-none" sz="1400">
              <a:latin typeface="Arial" charset="0"/>
            </a:endParaRPr>
          </a:p>
        </p:txBody>
      </p:sp>
      <p:sp>
        <p:nvSpPr>
          <p:cNvPr id="79876" name="Rectangle 2"/>
          <p:cNvSpPr>
            <a:spLocks noGrp="1" noChangeArrowheads="1"/>
          </p:cNvSpPr>
          <p:nvPr>
            <p:ph type="title"/>
          </p:nvPr>
        </p:nvSpPr>
        <p:spPr/>
        <p:txBody>
          <a:bodyPr/>
          <a:lstStyle/>
          <a:p>
            <a:r>
              <a:rPr lang="en-US" altLang="x-none"/>
              <a:t>TCP Flow Control</a:t>
            </a:r>
          </a:p>
        </p:txBody>
      </p:sp>
      <p:sp>
        <p:nvSpPr>
          <p:cNvPr id="79877" name="Rectangle 3"/>
          <p:cNvSpPr>
            <a:spLocks noGrp="1" noChangeArrowheads="1"/>
          </p:cNvSpPr>
          <p:nvPr>
            <p:ph type="body" sz="half" idx="1"/>
          </p:nvPr>
        </p:nvSpPr>
        <p:spPr>
          <a:xfrm>
            <a:off x="2057400" y="1600200"/>
            <a:ext cx="3810000" cy="1295400"/>
          </a:xfrm>
        </p:spPr>
        <p:txBody>
          <a:bodyPr/>
          <a:lstStyle/>
          <a:p>
            <a:r>
              <a:rPr lang="en-US" altLang="x-none" sz="2400"/>
              <a:t>receive side of TCP connection has a receive buffer:</a:t>
            </a:r>
          </a:p>
        </p:txBody>
      </p:sp>
      <p:sp>
        <p:nvSpPr>
          <p:cNvPr id="79878" name="Rectangle 4"/>
          <p:cNvSpPr>
            <a:spLocks noGrp="1" noChangeArrowheads="1"/>
          </p:cNvSpPr>
          <p:nvPr>
            <p:ph type="body" sz="half" idx="2"/>
          </p:nvPr>
        </p:nvSpPr>
        <p:spPr>
          <a:xfrm>
            <a:off x="6553200" y="3276600"/>
            <a:ext cx="3810000" cy="2895600"/>
          </a:xfrm>
        </p:spPr>
        <p:txBody>
          <a:bodyPr/>
          <a:lstStyle/>
          <a:p>
            <a:r>
              <a:rPr lang="en-US" altLang="x-none" sz="2400" i="1">
                <a:solidFill>
                  <a:srgbClr val="FF0000"/>
                </a:solidFill>
              </a:rPr>
              <a:t>speed-matching service:</a:t>
            </a:r>
            <a:r>
              <a:rPr lang="en-US" altLang="x-none" sz="2400"/>
              <a:t> matching  send rate to receiving application’s drain rate</a:t>
            </a:r>
          </a:p>
        </p:txBody>
      </p:sp>
      <p:sp>
        <p:nvSpPr>
          <p:cNvPr id="79879" name="Rectangle 7"/>
          <p:cNvSpPr>
            <a:spLocks noChangeArrowheads="1"/>
          </p:cNvSpPr>
          <p:nvPr/>
        </p:nvSpPr>
        <p:spPr bwMode="auto">
          <a:xfrm>
            <a:off x="1981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spcBef>
                <a:spcPct val="20000"/>
              </a:spcBef>
              <a:buClr>
                <a:schemeClr val="accent2"/>
              </a:buClr>
              <a:buSzPct val="85000"/>
              <a:buFont typeface="ZapfDingbats" charset="0"/>
              <a:buChar char="r"/>
            </a:pPr>
            <a:r>
              <a:rPr lang="en-US" altLang="x-none" sz="2400"/>
              <a:t>app process may be slow at reading from buffer</a:t>
            </a:r>
          </a:p>
        </p:txBody>
      </p:sp>
      <p:grpSp>
        <p:nvGrpSpPr>
          <p:cNvPr id="79880" name="Group 8"/>
          <p:cNvGrpSpPr>
            <a:grpSpLocks/>
          </p:cNvGrpSpPr>
          <p:nvPr/>
        </p:nvGrpSpPr>
        <p:grpSpPr bwMode="auto">
          <a:xfrm>
            <a:off x="6705601" y="1066801"/>
            <a:ext cx="3057525" cy="1692275"/>
            <a:chOff x="564" y="803"/>
            <a:chExt cx="1926" cy="1066"/>
          </a:xfrm>
        </p:grpSpPr>
        <p:sp>
          <p:nvSpPr>
            <p:cNvPr id="79890" name="Rectangle 9"/>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79891" name="Text Box 10"/>
            <p:cNvSpPr txBox="1">
              <a:spLocks noChangeArrowheads="1"/>
            </p:cNvSpPr>
            <p:nvPr/>
          </p:nvSpPr>
          <p:spPr bwMode="auto">
            <a:xfrm>
              <a:off x="618" y="1043"/>
              <a:ext cx="180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t>sender won’t overflow</a:t>
              </a:r>
            </a:p>
            <a:p>
              <a:r>
                <a:rPr lang="en-US" altLang="x-none" sz="2000"/>
                <a:t>receiver’s buffer by</a:t>
              </a:r>
            </a:p>
            <a:p>
              <a:r>
                <a:rPr lang="en-US" altLang="x-none" sz="2000"/>
                <a:t>transmitting too much,</a:t>
              </a:r>
            </a:p>
            <a:p>
              <a:r>
                <a:rPr lang="en-US" altLang="x-none" sz="2000"/>
                <a:t> too fast</a:t>
              </a:r>
              <a:endParaRPr lang="en-US" altLang="x-none" sz="1000">
                <a:latin typeface="Times New Roman" charset="0"/>
              </a:endParaRPr>
            </a:p>
          </p:txBody>
        </p:sp>
        <p:grpSp>
          <p:nvGrpSpPr>
            <p:cNvPr id="79892" name="Group 11"/>
            <p:cNvGrpSpPr>
              <a:grpSpLocks/>
            </p:cNvGrpSpPr>
            <p:nvPr/>
          </p:nvGrpSpPr>
          <p:grpSpPr bwMode="auto">
            <a:xfrm>
              <a:off x="604" y="803"/>
              <a:ext cx="1193" cy="288"/>
              <a:chOff x="3448" y="305"/>
              <a:chExt cx="1193" cy="288"/>
            </a:xfrm>
          </p:grpSpPr>
          <p:sp>
            <p:nvSpPr>
              <p:cNvPr id="79893" name="Rectangle 12"/>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79894" name="Text Box 13"/>
              <p:cNvSpPr txBox="1">
                <a:spLocks noChangeArrowheads="1"/>
              </p:cNvSpPr>
              <p:nvPr/>
            </p:nvSpPr>
            <p:spPr bwMode="auto">
              <a:xfrm>
                <a:off x="3448" y="305"/>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400">
                    <a:solidFill>
                      <a:srgbClr val="FF0000"/>
                    </a:solidFill>
                  </a:rPr>
                  <a:t>flow control</a:t>
                </a:r>
                <a:endParaRPr lang="en-US" altLang="x-none" sz="1000">
                  <a:latin typeface="Times New Roman" charset="0"/>
                </a:endParaRPr>
              </a:p>
            </p:txBody>
          </p:sp>
        </p:grpSp>
      </p:grpSp>
      <p:grpSp>
        <p:nvGrpSpPr>
          <p:cNvPr id="79881" name="Group 29"/>
          <p:cNvGrpSpPr>
            <a:grpSpLocks/>
          </p:cNvGrpSpPr>
          <p:nvPr/>
        </p:nvGrpSpPr>
        <p:grpSpPr bwMode="auto">
          <a:xfrm>
            <a:off x="1755775" y="3097214"/>
            <a:ext cx="4610100" cy="1330325"/>
            <a:chOff x="192" y="1884"/>
            <a:chExt cx="2904" cy="838"/>
          </a:xfrm>
        </p:grpSpPr>
        <p:sp>
          <p:nvSpPr>
            <p:cNvPr id="79882" name="Rectangle 15"/>
            <p:cNvSpPr>
              <a:spLocks noChangeArrowheads="1"/>
            </p:cNvSpPr>
            <p:nvPr/>
          </p:nvSpPr>
          <p:spPr bwMode="auto">
            <a:xfrm>
              <a:off x="923" y="1884"/>
              <a:ext cx="1433" cy="838"/>
            </a:xfrm>
            <a:prstGeom prst="rect">
              <a:avLst/>
            </a:prstGeom>
            <a:solidFill>
              <a:schemeClr val="accent1"/>
            </a:solidFill>
            <a:ln w="19050">
              <a:solidFill>
                <a:schemeClr val="tx1"/>
              </a:solidFill>
              <a:miter lim="800000"/>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79883" name="Line 16"/>
            <p:cNvSpPr>
              <a:spLocks noChangeShapeType="1"/>
            </p:cNvSpPr>
            <p:nvPr/>
          </p:nvSpPr>
          <p:spPr bwMode="auto">
            <a:xfrm>
              <a:off x="354" y="2292"/>
              <a:ext cx="576"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884" name="Text Box 17"/>
            <p:cNvSpPr txBox="1">
              <a:spLocks noChangeArrowheads="1"/>
            </p:cNvSpPr>
            <p:nvPr/>
          </p:nvSpPr>
          <p:spPr bwMode="auto">
            <a:xfrm>
              <a:off x="192" y="2120"/>
              <a:ext cx="74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IP</a:t>
              </a:r>
            </a:p>
            <a:p>
              <a:r>
                <a:rPr lang="en-US" altLang="x-none"/>
                <a:t>datagrams</a:t>
              </a:r>
            </a:p>
          </p:txBody>
        </p:sp>
        <p:sp>
          <p:nvSpPr>
            <p:cNvPr id="79885" name="Rectangle 18"/>
            <p:cNvSpPr>
              <a:spLocks noChangeArrowheads="1"/>
            </p:cNvSpPr>
            <p:nvPr/>
          </p:nvSpPr>
          <p:spPr bwMode="auto">
            <a:xfrm>
              <a:off x="934" y="1892"/>
              <a:ext cx="804" cy="8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79886" name="Text Box 19"/>
            <p:cNvSpPr txBox="1">
              <a:spLocks noChangeArrowheads="1"/>
            </p:cNvSpPr>
            <p:nvPr/>
          </p:nvSpPr>
          <p:spPr bwMode="auto">
            <a:xfrm>
              <a:off x="1699" y="2131"/>
              <a:ext cx="6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TCP data</a:t>
              </a:r>
            </a:p>
            <a:p>
              <a:r>
                <a:rPr lang="en-US" altLang="x-none" sz="1400"/>
                <a:t>(in buffer)</a:t>
              </a:r>
            </a:p>
          </p:txBody>
        </p:sp>
        <p:sp>
          <p:nvSpPr>
            <p:cNvPr id="79887" name="Text Box 20"/>
            <p:cNvSpPr txBox="1">
              <a:spLocks noChangeArrowheads="1"/>
            </p:cNvSpPr>
            <p:nvPr/>
          </p:nvSpPr>
          <p:spPr bwMode="auto">
            <a:xfrm>
              <a:off x="900" y="2058"/>
              <a:ext cx="86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(currently)</a:t>
              </a:r>
            </a:p>
            <a:p>
              <a:r>
                <a:rPr lang="en-US" altLang="x-none" sz="1400"/>
                <a:t>unused buffer</a:t>
              </a:r>
            </a:p>
            <a:p>
              <a:r>
                <a:rPr lang="en-US" altLang="x-none" sz="1400"/>
                <a:t>space</a:t>
              </a:r>
            </a:p>
          </p:txBody>
        </p:sp>
        <p:sp>
          <p:nvSpPr>
            <p:cNvPr id="79888" name="Line 21"/>
            <p:cNvSpPr>
              <a:spLocks noChangeShapeType="1"/>
            </p:cNvSpPr>
            <p:nvPr/>
          </p:nvSpPr>
          <p:spPr bwMode="auto">
            <a:xfrm>
              <a:off x="2359" y="2288"/>
              <a:ext cx="489"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9889" name="Text Box 22"/>
            <p:cNvSpPr txBox="1">
              <a:spLocks noChangeArrowheads="1"/>
            </p:cNvSpPr>
            <p:nvPr/>
          </p:nvSpPr>
          <p:spPr bwMode="auto">
            <a:xfrm>
              <a:off x="2345" y="2102"/>
              <a:ext cx="75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application</a:t>
              </a:r>
            </a:p>
            <a:p>
              <a:r>
                <a:rPr lang="en-US" altLang="x-none"/>
                <a:t>process</a:t>
              </a:r>
            </a:p>
          </p:txBody>
        </p:sp>
      </p:grpSp>
      <p:sp>
        <p:nvSpPr>
          <p:cNvPr id="2" name="TextBox 1"/>
          <p:cNvSpPr txBox="1"/>
          <p:nvPr/>
        </p:nvSpPr>
        <p:spPr>
          <a:xfrm>
            <a:off x="7375526" y="219633"/>
            <a:ext cx="4346639" cy="369332"/>
          </a:xfrm>
          <a:prstGeom prst="rect">
            <a:avLst/>
          </a:prstGeom>
          <a:noFill/>
        </p:spPr>
        <p:txBody>
          <a:bodyPr wrap="none" rtlCol="0">
            <a:spAutoFit/>
          </a:bodyPr>
          <a:lstStyle/>
          <a:p>
            <a:r>
              <a:rPr lang="en-US" dirty="0" smtClean="0"/>
              <a:t>TCP Header: Window Size </a:t>
            </a:r>
            <a:r>
              <a:rPr lang="en-US" smtClean="0"/>
              <a:t>(Receive Window)</a:t>
            </a:r>
            <a:endParaRPr lang="en-US"/>
          </a:p>
        </p:txBody>
      </p:sp>
    </p:spTree>
    <p:extLst>
      <p:ext uri="{BB962C8B-B14F-4D97-AF65-F5344CB8AC3E}">
        <p14:creationId xmlns:p14="http://schemas.microsoft.com/office/powerpoint/2010/main" val="187221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808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8AEE15F6-D970-5B43-A031-56517F629BD0}" type="slidenum">
              <a:rPr lang="en-US" altLang="x-none" sz="1400">
                <a:latin typeface="Arial" charset="0"/>
              </a:rPr>
              <a:pPr/>
              <a:t>29</a:t>
            </a:fld>
            <a:endParaRPr lang="en-US" altLang="x-none" sz="1400">
              <a:latin typeface="Arial" charset="0"/>
            </a:endParaRPr>
          </a:p>
        </p:txBody>
      </p:sp>
      <p:sp>
        <p:nvSpPr>
          <p:cNvPr id="80900" name="Rectangle 1026"/>
          <p:cNvSpPr>
            <a:spLocks noGrp="1" noChangeArrowheads="1"/>
          </p:cNvSpPr>
          <p:nvPr>
            <p:ph type="title"/>
          </p:nvPr>
        </p:nvSpPr>
        <p:spPr/>
        <p:txBody>
          <a:bodyPr/>
          <a:lstStyle/>
          <a:p>
            <a:r>
              <a:rPr lang="en-US" altLang="x-none"/>
              <a:t>TCP Flow control: how it works</a:t>
            </a:r>
          </a:p>
        </p:txBody>
      </p:sp>
      <p:sp>
        <p:nvSpPr>
          <p:cNvPr id="80901" name="Rectangle 1027"/>
          <p:cNvSpPr>
            <a:spLocks noGrp="1" noChangeArrowheads="1"/>
          </p:cNvSpPr>
          <p:nvPr>
            <p:ph type="body" sz="half" idx="1"/>
          </p:nvPr>
        </p:nvSpPr>
        <p:spPr>
          <a:xfrm>
            <a:off x="2057400" y="3276600"/>
            <a:ext cx="4343400" cy="2971800"/>
          </a:xfrm>
        </p:spPr>
        <p:txBody>
          <a:bodyPr/>
          <a:lstStyle/>
          <a:p>
            <a:pPr>
              <a:buFont typeface="ZapfDingbats" charset="0"/>
              <a:buNone/>
            </a:pPr>
            <a:r>
              <a:rPr lang="en-US" altLang="x-none" sz="2400"/>
              <a:t>(suppose TCP receiver discards out-of-order segments)</a:t>
            </a:r>
          </a:p>
          <a:p>
            <a:r>
              <a:rPr lang="en-US" altLang="x-none" sz="2400"/>
              <a:t>unused buffer space:</a:t>
            </a:r>
            <a:endParaRPr lang="en-US" altLang="x-none" sz="2400">
              <a:latin typeface="Courier New" charset="0"/>
            </a:endParaRPr>
          </a:p>
          <a:p>
            <a:pPr>
              <a:buFont typeface="ZapfDingbats" charset="0"/>
              <a:buNone/>
            </a:pPr>
            <a:r>
              <a:rPr lang="en-US" altLang="x-none" sz="2000" b="1">
                <a:latin typeface="Courier New" charset="0"/>
              </a:rPr>
              <a:t>= rwnd</a:t>
            </a:r>
            <a:endParaRPr lang="en-US" altLang="x-none" sz="2000"/>
          </a:p>
          <a:p>
            <a:pPr>
              <a:buFont typeface="ZapfDingbats" charset="0"/>
              <a:buNone/>
            </a:pPr>
            <a:r>
              <a:rPr lang="en-US" altLang="x-none" sz="2000" b="1">
                <a:latin typeface="Courier New" charset="0"/>
              </a:rPr>
              <a:t>= RcvBuffer-[LastByteRcvd - LastByteRead]</a:t>
            </a:r>
          </a:p>
        </p:txBody>
      </p:sp>
      <p:sp>
        <p:nvSpPr>
          <p:cNvPr id="80902" name="Rectangle 1028"/>
          <p:cNvSpPr>
            <a:spLocks noGrp="1" noChangeArrowheads="1"/>
          </p:cNvSpPr>
          <p:nvPr>
            <p:ph type="body" sz="half" idx="2"/>
          </p:nvPr>
        </p:nvSpPr>
        <p:spPr>
          <a:xfrm>
            <a:off x="6553200" y="1447800"/>
            <a:ext cx="3886200" cy="4648200"/>
          </a:xfrm>
        </p:spPr>
        <p:txBody>
          <a:bodyPr/>
          <a:lstStyle/>
          <a:p>
            <a:r>
              <a:rPr lang="en-US" altLang="x-none" sz="2400"/>
              <a:t>receiver: advertises unused buffer space by including </a:t>
            </a:r>
            <a:r>
              <a:rPr lang="en-US" altLang="x-none" sz="2000">
                <a:latin typeface="Courier" charset="0"/>
              </a:rPr>
              <a:t>rwnd </a:t>
            </a:r>
            <a:r>
              <a:rPr lang="en-US" altLang="x-none" sz="2400"/>
              <a:t>value in segment header</a:t>
            </a:r>
          </a:p>
          <a:p>
            <a:r>
              <a:rPr lang="en-US" altLang="x-none" sz="2400"/>
              <a:t>sender: limits # of unACKed bytes to </a:t>
            </a:r>
            <a:r>
              <a:rPr lang="en-US" altLang="x-none" sz="2000">
                <a:latin typeface="Courier New" charset="0"/>
              </a:rPr>
              <a:t>rwnd</a:t>
            </a:r>
          </a:p>
          <a:p>
            <a:pPr lvl="1"/>
            <a:r>
              <a:rPr lang="en-US" altLang="x-none" sz="2000"/>
              <a:t>guarantees receiver’s buffer doesn’t overflow</a:t>
            </a:r>
            <a:endParaRPr lang="en-US" altLang="x-none" sz="2000">
              <a:latin typeface="Courier New" charset="0"/>
            </a:endParaRPr>
          </a:p>
        </p:txBody>
      </p:sp>
      <p:grpSp>
        <p:nvGrpSpPr>
          <p:cNvPr id="80903" name="Group 1046"/>
          <p:cNvGrpSpPr>
            <a:grpSpLocks/>
          </p:cNvGrpSpPr>
          <p:nvPr/>
        </p:nvGrpSpPr>
        <p:grpSpPr bwMode="auto">
          <a:xfrm>
            <a:off x="1914525" y="1289051"/>
            <a:ext cx="4610100" cy="1870075"/>
            <a:chOff x="3073" y="2935"/>
            <a:chExt cx="2904" cy="1178"/>
          </a:xfrm>
        </p:grpSpPr>
        <p:sp>
          <p:nvSpPr>
            <p:cNvPr id="80904" name="Rectangle 1030"/>
            <p:cNvSpPr>
              <a:spLocks noChangeArrowheads="1"/>
            </p:cNvSpPr>
            <p:nvPr/>
          </p:nvSpPr>
          <p:spPr bwMode="auto">
            <a:xfrm>
              <a:off x="3804" y="2935"/>
              <a:ext cx="1433" cy="838"/>
            </a:xfrm>
            <a:prstGeom prst="rect">
              <a:avLst/>
            </a:prstGeom>
            <a:solidFill>
              <a:schemeClr val="accent1"/>
            </a:solidFill>
            <a:ln w="19050">
              <a:solidFill>
                <a:schemeClr val="tx1"/>
              </a:solidFill>
              <a:miter lim="800000"/>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0905" name="Line 1031"/>
            <p:cNvSpPr>
              <a:spLocks noChangeShapeType="1"/>
            </p:cNvSpPr>
            <p:nvPr/>
          </p:nvSpPr>
          <p:spPr bwMode="auto">
            <a:xfrm>
              <a:off x="3235" y="3343"/>
              <a:ext cx="576"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06" name="Text Box 1032"/>
            <p:cNvSpPr txBox="1">
              <a:spLocks noChangeArrowheads="1"/>
            </p:cNvSpPr>
            <p:nvPr/>
          </p:nvSpPr>
          <p:spPr bwMode="auto">
            <a:xfrm>
              <a:off x="3073" y="3171"/>
              <a:ext cx="74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IP</a:t>
              </a:r>
            </a:p>
            <a:p>
              <a:r>
                <a:rPr lang="en-US" altLang="x-none"/>
                <a:t>datagrams</a:t>
              </a:r>
            </a:p>
          </p:txBody>
        </p:sp>
        <p:sp>
          <p:nvSpPr>
            <p:cNvPr id="80907" name="Rectangle 1033"/>
            <p:cNvSpPr>
              <a:spLocks noChangeArrowheads="1"/>
            </p:cNvSpPr>
            <p:nvPr/>
          </p:nvSpPr>
          <p:spPr bwMode="auto">
            <a:xfrm>
              <a:off x="3815" y="2943"/>
              <a:ext cx="804" cy="8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0908" name="Text Box 1034"/>
            <p:cNvSpPr txBox="1">
              <a:spLocks noChangeArrowheads="1"/>
            </p:cNvSpPr>
            <p:nvPr/>
          </p:nvSpPr>
          <p:spPr bwMode="auto">
            <a:xfrm>
              <a:off x="4580" y="3182"/>
              <a:ext cx="6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TCP data</a:t>
              </a:r>
            </a:p>
            <a:p>
              <a:r>
                <a:rPr lang="en-US" altLang="x-none" sz="1400"/>
                <a:t>(in buffer)</a:t>
              </a:r>
            </a:p>
          </p:txBody>
        </p:sp>
        <p:sp>
          <p:nvSpPr>
            <p:cNvPr id="80909" name="Text Box 1035"/>
            <p:cNvSpPr txBox="1">
              <a:spLocks noChangeArrowheads="1"/>
            </p:cNvSpPr>
            <p:nvPr/>
          </p:nvSpPr>
          <p:spPr bwMode="auto">
            <a:xfrm>
              <a:off x="3781" y="3109"/>
              <a:ext cx="867"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(currently)</a:t>
              </a:r>
            </a:p>
            <a:p>
              <a:r>
                <a:rPr lang="en-US" altLang="x-none" sz="1400"/>
                <a:t>unused buffer</a:t>
              </a:r>
            </a:p>
            <a:p>
              <a:r>
                <a:rPr lang="en-US" altLang="x-none" sz="1400"/>
                <a:t>space</a:t>
              </a:r>
            </a:p>
          </p:txBody>
        </p:sp>
        <p:sp>
          <p:nvSpPr>
            <p:cNvPr id="80910" name="Line 1037"/>
            <p:cNvSpPr>
              <a:spLocks noChangeShapeType="1"/>
            </p:cNvSpPr>
            <p:nvPr/>
          </p:nvSpPr>
          <p:spPr bwMode="auto">
            <a:xfrm>
              <a:off x="5240" y="3339"/>
              <a:ext cx="489" cy="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11" name="Text Box 1038"/>
            <p:cNvSpPr txBox="1">
              <a:spLocks noChangeArrowheads="1"/>
            </p:cNvSpPr>
            <p:nvPr/>
          </p:nvSpPr>
          <p:spPr bwMode="auto">
            <a:xfrm>
              <a:off x="5226" y="3153"/>
              <a:ext cx="75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a:t>application</a:t>
              </a:r>
            </a:p>
            <a:p>
              <a:r>
                <a:rPr lang="en-US" altLang="x-none"/>
                <a:t>process</a:t>
              </a:r>
            </a:p>
          </p:txBody>
        </p:sp>
        <p:sp>
          <p:nvSpPr>
            <p:cNvPr id="80912" name="Text Box 1039"/>
            <p:cNvSpPr txBox="1">
              <a:spLocks noChangeArrowheads="1"/>
            </p:cNvSpPr>
            <p:nvPr/>
          </p:nvSpPr>
          <p:spPr bwMode="auto">
            <a:xfrm>
              <a:off x="4016" y="3786"/>
              <a:ext cx="3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solidFill>
                    <a:srgbClr val="FF0000"/>
                  </a:solidFill>
                </a:rPr>
                <a:t>rwnd</a:t>
              </a:r>
            </a:p>
          </p:txBody>
        </p:sp>
        <p:sp>
          <p:nvSpPr>
            <p:cNvPr id="80913" name="Line 1040"/>
            <p:cNvSpPr>
              <a:spLocks noChangeShapeType="1"/>
            </p:cNvSpPr>
            <p:nvPr/>
          </p:nvSpPr>
          <p:spPr bwMode="auto">
            <a:xfrm>
              <a:off x="4359" y="3888"/>
              <a:ext cx="23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14" name="Line 1041"/>
            <p:cNvSpPr>
              <a:spLocks noChangeShapeType="1"/>
            </p:cNvSpPr>
            <p:nvPr/>
          </p:nvSpPr>
          <p:spPr bwMode="auto">
            <a:xfrm flipH="1">
              <a:off x="3819" y="3888"/>
              <a:ext cx="19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15" name="Text Box 1042"/>
            <p:cNvSpPr txBox="1">
              <a:spLocks noChangeArrowheads="1"/>
            </p:cNvSpPr>
            <p:nvPr/>
          </p:nvSpPr>
          <p:spPr bwMode="auto">
            <a:xfrm>
              <a:off x="4196" y="3921"/>
              <a:ext cx="6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solidFill>
                    <a:srgbClr val="FF0000"/>
                  </a:solidFill>
                </a:rPr>
                <a:t>RcvBuffer</a:t>
              </a:r>
            </a:p>
          </p:txBody>
        </p:sp>
        <p:sp>
          <p:nvSpPr>
            <p:cNvPr id="80916" name="Line 1043"/>
            <p:cNvSpPr>
              <a:spLocks noChangeShapeType="1"/>
            </p:cNvSpPr>
            <p:nvPr/>
          </p:nvSpPr>
          <p:spPr bwMode="auto">
            <a:xfrm flipV="1">
              <a:off x="4839" y="4014"/>
              <a:ext cx="381" cy="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917" name="Line 1045"/>
            <p:cNvSpPr>
              <a:spLocks noChangeShapeType="1"/>
            </p:cNvSpPr>
            <p:nvPr/>
          </p:nvSpPr>
          <p:spPr bwMode="auto">
            <a:xfrm flipH="1" flipV="1">
              <a:off x="3825" y="4014"/>
              <a:ext cx="387" cy="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 name="TextBox 21"/>
          <p:cNvSpPr txBox="1"/>
          <p:nvPr/>
        </p:nvSpPr>
        <p:spPr>
          <a:xfrm>
            <a:off x="7375526" y="219633"/>
            <a:ext cx="4346639" cy="369332"/>
          </a:xfrm>
          <a:prstGeom prst="rect">
            <a:avLst/>
          </a:prstGeom>
          <a:noFill/>
        </p:spPr>
        <p:txBody>
          <a:bodyPr wrap="none" rtlCol="0">
            <a:spAutoFit/>
          </a:bodyPr>
          <a:lstStyle/>
          <a:p>
            <a:r>
              <a:rPr lang="en-US" dirty="0" smtClean="0"/>
              <a:t>TCP Header: Window Size </a:t>
            </a:r>
            <a:r>
              <a:rPr lang="en-US" smtClean="0"/>
              <a:t>(Receive Window)</a:t>
            </a:r>
            <a:endParaRPr lang="en-US"/>
          </a:p>
        </p:txBody>
      </p:sp>
    </p:spTree>
    <p:extLst>
      <p:ext uri="{BB962C8B-B14F-4D97-AF65-F5344CB8AC3E}">
        <p14:creationId xmlns:p14="http://schemas.microsoft.com/office/powerpoint/2010/main" val="2012898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Sockets, Ports, IP Addresses</a:t>
            </a:r>
          </a:p>
          <a:p>
            <a:pPr lvl="1"/>
            <a:r>
              <a:rPr lang="en-US" dirty="0" smtClean="0"/>
              <a:t>Multiplexing and </a:t>
            </a:r>
            <a:r>
              <a:rPr lang="en-US" dirty="0" err="1" smtClean="0"/>
              <a:t>Demultiplexing</a:t>
            </a:r>
            <a:r>
              <a:rPr lang="en-US" dirty="0" smtClean="0"/>
              <a:t> </a:t>
            </a:r>
          </a:p>
          <a:p>
            <a:r>
              <a:rPr lang="en-US" dirty="0" smtClean="0"/>
              <a:t>UDP (User Datagram Protocol) </a:t>
            </a:r>
          </a:p>
          <a:p>
            <a:r>
              <a:rPr lang="en-US" dirty="0" smtClean="0"/>
              <a:t>TCP (Transmission Control Protocol)</a:t>
            </a:r>
          </a:p>
          <a:p>
            <a:pPr lvl="1"/>
            <a:r>
              <a:rPr lang="en-US" dirty="0" smtClean="0"/>
              <a:t>Connection Management</a:t>
            </a:r>
          </a:p>
          <a:p>
            <a:pPr lvl="1"/>
            <a:r>
              <a:rPr lang="en-US" dirty="0" smtClean="0"/>
              <a:t>Reliable Data Transfer</a:t>
            </a:r>
          </a:p>
          <a:p>
            <a:pPr lvl="1"/>
            <a:r>
              <a:rPr lang="en-US" dirty="0" smtClean="0"/>
              <a:t>Flow Control</a:t>
            </a:r>
          </a:p>
          <a:p>
            <a:pPr lvl="1"/>
            <a:r>
              <a:rPr lang="en-US" dirty="0" smtClean="0"/>
              <a:t>Congestion Control</a:t>
            </a:r>
            <a:r>
              <a:rPr lang="en-US" dirty="0" smtClean="0"/>
              <a:t> </a:t>
            </a:r>
          </a:p>
          <a:p>
            <a:endParaRPr lang="en-US" dirty="0"/>
          </a:p>
        </p:txBody>
      </p:sp>
    </p:spTree>
    <p:extLst>
      <p:ext uri="{BB962C8B-B14F-4D97-AF65-F5344CB8AC3E}">
        <p14:creationId xmlns:p14="http://schemas.microsoft.com/office/powerpoint/2010/main" val="120585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Congestion Control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1673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860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B34429FA-56E4-3147-AF38-FCD64D1EA55F}" type="slidenum">
              <a:rPr lang="en-US" altLang="x-none" sz="1400">
                <a:latin typeface="Arial" charset="0"/>
              </a:rPr>
              <a:pPr/>
              <a:t>31</a:t>
            </a:fld>
            <a:endParaRPr lang="en-US" altLang="x-none" sz="1400">
              <a:latin typeface="Arial" charset="0"/>
            </a:endParaRPr>
          </a:p>
        </p:txBody>
      </p:sp>
      <p:sp>
        <p:nvSpPr>
          <p:cNvPr id="86020" name="Rectangle 2"/>
          <p:cNvSpPr>
            <a:spLocks noGrp="1" noChangeArrowheads="1"/>
          </p:cNvSpPr>
          <p:nvPr>
            <p:ph type="title"/>
          </p:nvPr>
        </p:nvSpPr>
        <p:spPr/>
        <p:txBody>
          <a:bodyPr/>
          <a:lstStyle/>
          <a:p>
            <a:r>
              <a:rPr lang="en-US" altLang="x-none" sz="3600"/>
              <a:t>Principles of Congestion Control</a:t>
            </a:r>
            <a:endParaRPr lang="en-US" altLang="x-none"/>
          </a:p>
        </p:txBody>
      </p:sp>
      <p:sp>
        <p:nvSpPr>
          <p:cNvPr id="86021" name="Rectangle 3"/>
          <p:cNvSpPr>
            <a:spLocks noGrp="1" noChangeArrowheads="1"/>
          </p:cNvSpPr>
          <p:nvPr>
            <p:ph type="body" sz="half" idx="1"/>
          </p:nvPr>
        </p:nvSpPr>
        <p:spPr>
          <a:xfrm>
            <a:off x="2057401" y="1600200"/>
            <a:ext cx="7762875" cy="4648200"/>
          </a:xfrm>
        </p:spPr>
        <p:txBody>
          <a:bodyPr/>
          <a:lstStyle/>
          <a:p>
            <a:pPr>
              <a:buFont typeface="ZapfDingbats" charset="0"/>
              <a:buNone/>
            </a:pPr>
            <a:r>
              <a:rPr lang="en-US" altLang="x-none">
                <a:solidFill>
                  <a:srgbClr val="FF0000"/>
                </a:solidFill>
              </a:rPr>
              <a:t>Congestion:</a:t>
            </a:r>
            <a:endParaRPr lang="en-US" altLang="x-none" sz="2400"/>
          </a:p>
          <a:p>
            <a:r>
              <a:rPr lang="en-US" altLang="x-none" sz="2400"/>
              <a:t>informally: “too many sources sending too much data too fast for </a:t>
            </a:r>
            <a:r>
              <a:rPr lang="en-US" altLang="x-none" sz="2400" i="1">
                <a:solidFill>
                  <a:schemeClr val="accent2"/>
                </a:solidFill>
              </a:rPr>
              <a:t>network</a:t>
            </a:r>
            <a:r>
              <a:rPr lang="en-US" altLang="x-none" sz="2400"/>
              <a:t> to handle”</a:t>
            </a:r>
          </a:p>
          <a:p>
            <a:r>
              <a:rPr lang="en-US" altLang="x-none" sz="2400"/>
              <a:t>different from flow control!</a:t>
            </a:r>
          </a:p>
          <a:p>
            <a:r>
              <a:rPr lang="en-US" altLang="x-none" sz="2400"/>
              <a:t>manifestations:</a:t>
            </a:r>
          </a:p>
          <a:p>
            <a:pPr lvl="1"/>
            <a:r>
              <a:rPr lang="en-US" altLang="x-none"/>
              <a:t>lost packets (buffer overflow at routers)</a:t>
            </a:r>
          </a:p>
          <a:p>
            <a:pPr lvl="1"/>
            <a:r>
              <a:rPr lang="en-US" altLang="x-none"/>
              <a:t>long delays (queueing in router buffers)</a:t>
            </a:r>
          </a:p>
          <a:p>
            <a:r>
              <a:rPr lang="en-US" altLang="x-none" sz="2400"/>
              <a:t>a top-10 problem!</a:t>
            </a:r>
          </a:p>
          <a:p>
            <a:endParaRPr lang="en-US" altLang="x-none" sz="2000"/>
          </a:p>
        </p:txBody>
      </p:sp>
    </p:spTree>
    <p:extLst>
      <p:ext uri="{BB962C8B-B14F-4D97-AF65-F5344CB8AC3E}">
        <p14:creationId xmlns:p14="http://schemas.microsoft.com/office/powerpoint/2010/main" val="506804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8704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FAB22ECC-7E6E-594D-B515-3C3A1E7CFDF6}" type="slidenum">
              <a:rPr lang="en-US" altLang="x-none" sz="1400">
                <a:latin typeface="Arial" charset="0"/>
              </a:rPr>
              <a:pPr/>
              <a:t>32</a:t>
            </a:fld>
            <a:endParaRPr lang="en-US" altLang="x-none" sz="1400">
              <a:latin typeface="Arial" charset="0"/>
            </a:endParaRPr>
          </a:p>
        </p:txBody>
      </p:sp>
      <p:sp>
        <p:nvSpPr>
          <p:cNvPr id="87044" name="Rectangle 2"/>
          <p:cNvSpPr>
            <a:spLocks noGrp="1" noChangeArrowheads="1"/>
          </p:cNvSpPr>
          <p:nvPr>
            <p:ph type="title"/>
          </p:nvPr>
        </p:nvSpPr>
        <p:spPr/>
        <p:txBody>
          <a:bodyPr/>
          <a:lstStyle/>
          <a:p>
            <a:r>
              <a:rPr lang="en-US" altLang="x-none" sz="3200"/>
              <a:t>Causes/costs of congestion: scenario 1</a:t>
            </a:r>
            <a:r>
              <a:rPr lang="en-US" altLang="x-none"/>
              <a:t> </a:t>
            </a:r>
          </a:p>
        </p:txBody>
      </p:sp>
      <p:sp>
        <p:nvSpPr>
          <p:cNvPr id="87045" name="Rectangle 3"/>
          <p:cNvSpPr>
            <a:spLocks noGrp="1" noChangeArrowheads="1"/>
          </p:cNvSpPr>
          <p:nvPr>
            <p:ph type="body" sz="half" idx="1"/>
          </p:nvPr>
        </p:nvSpPr>
        <p:spPr>
          <a:xfrm>
            <a:off x="1771651" y="1447800"/>
            <a:ext cx="3152775" cy="4648200"/>
          </a:xfrm>
        </p:spPr>
        <p:txBody>
          <a:bodyPr/>
          <a:lstStyle/>
          <a:p>
            <a:r>
              <a:rPr lang="en-US" altLang="x-none" sz="2400"/>
              <a:t>two senders, two receivers</a:t>
            </a:r>
          </a:p>
          <a:p>
            <a:r>
              <a:rPr lang="en-US" altLang="x-none" sz="2400"/>
              <a:t>one router, infinite buffers </a:t>
            </a:r>
          </a:p>
          <a:p>
            <a:r>
              <a:rPr lang="en-US" altLang="x-none" sz="2400"/>
              <a:t>no retransmission</a:t>
            </a:r>
          </a:p>
          <a:p>
            <a:endParaRPr lang="en-US" altLang="x-none" sz="2400"/>
          </a:p>
        </p:txBody>
      </p:sp>
      <p:sp>
        <p:nvSpPr>
          <p:cNvPr id="87046" name="Rectangle 4"/>
          <p:cNvSpPr>
            <a:spLocks noGrp="1" noChangeArrowheads="1"/>
          </p:cNvSpPr>
          <p:nvPr>
            <p:ph type="body" sz="half" idx="2"/>
          </p:nvPr>
        </p:nvSpPr>
        <p:spPr>
          <a:xfrm>
            <a:off x="7562851" y="4171950"/>
            <a:ext cx="2790825" cy="2038350"/>
          </a:xfrm>
        </p:spPr>
        <p:txBody>
          <a:bodyPr/>
          <a:lstStyle/>
          <a:p>
            <a:r>
              <a:rPr lang="en-US" altLang="x-none" sz="2400"/>
              <a:t>large delays when congested</a:t>
            </a:r>
          </a:p>
          <a:p>
            <a:r>
              <a:rPr lang="en-US" altLang="x-none" sz="2400"/>
              <a:t>maximum achievable throughput</a:t>
            </a:r>
          </a:p>
        </p:txBody>
      </p:sp>
      <p:pic>
        <p:nvPicPr>
          <p:cNvPr id="87047" name="Picture 6" descr="congestion_per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4" y="4210050"/>
            <a:ext cx="588327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048" name="Group 243"/>
          <p:cNvGrpSpPr>
            <a:grpSpLocks/>
          </p:cNvGrpSpPr>
          <p:nvPr/>
        </p:nvGrpSpPr>
        <p:grpSpPr bwMode="auto">
          <a:xfrm>
            <a:off x="4900613" y="1322388"/>
            <a:ext cx="5332412" cy="2559050"/>
            <a:chOff x="1448" y="2704"/>
            <a:chExt cx="3359" cy="1612"/>
          </a:xfrm>
        </p:grpSpPr>
        <p:sp>
          <p:nvSpPr>
            <p:cNvPr id="87049" name="Oval 7"/>
            <p:cNvSpPr>
              <a:spLocks noChangeArrowheads="1"/>
            </p:cNvSpPr>
            <p:nvPr/>
          </p:nvSpPr>
          <p:spPr bwMode="auto">
            <a:xfrm>
              <a:off x="2871" y="3774"/>
              <a:ext cx="670" cy="148"/>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050" name="Line 8"/>
            <p:cNvSpPr>
              <a:spLocks noChangeShapeType="1"/>
            </p:cNvSpPr>
            <p:nvPr/>
          </p:nvSpPr>
          <p:spPr bwMode="auto">
            <a:xfrm>
              <a:off x="2871" y="3762"/>
              <a:ext cx="0" cy="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51" name="Line 9"/>
            <p:cNvSpPr>
              <a:spLocks noChangeShapeType="1"/>
            </p:cNvSpPr>
            <p:nvPr/>
          </p:nvSpPr>
          <p:spPr bwMode="auto">
            <a:xfrm>
              <a:off x="3541" y="3762"/>
              <a:ext cx="0" cy="9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052" name="Rectangle 10"/>
            <p:cNvSpPr>
              <a:spLocks noChangeArrowheads="1"/>
            </p:cNvSpPr>
            <p:nvPr/>
          </p:nvSpPr>
          <p:spPr bwMode="auto">
            <a:xfrm>
              <a:off x="2871" y="3762"/>
              <a:ext cx="159" cy="9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87053" name="Rectangle 11"/>
            <p:cNvSpPr>
              <a:spLocks noChangeArrowheads="1"/>
            </p:cNvSpPr>
            <p:nvPr/>
          </p:nvSpPr>
          <p:spPr bwMode="auto">
            <a:xfrm>
              <a:off x="3338" y="3756"/>
              <a:ext cx="203" cy="9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87054" name="Oval 12"/>
            <p:cNvSpPr>
              <a:spLocks noChangeArrowheads="1"/>
            </p:cNvSpPr>
            <p:nvPr/>
          </p:nvSpPr>
          <p:spPr bwMode="auto">
            <a:xfrm>
              <a:off x="2864" y="3656"/>
              <a:ext cx="670" cy="172"/>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87055" name="Group 13"/>
            <p:cNvGrpSpPr>
              <a:grpSpLocks/>
            </p:cNvGrpSpPr>
            <p:nvPr/>
          </p:nvGrpSpPr>
          <p:grpSpPr bwMode="auto">
            <a:xfrm>
              <a:off x="3026" y="3693"/>
              <a:ext cx="332" cy="101"/>
              <a:chOff x="2848" y="848"/>
              <a:chExt cx="140" cy="98"/>
            </a:xfrm>
          </p:grpSpPr>
          <p:sp>
            <p:nvSpPr>
              <p:cNvPr id="87282" name="Line 14"/>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283" name="Line 15"/>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284" name="Line 16"/>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7056" name="Group 17"/>
            <p:cNvGrpSpPr>
              <a:grpSpLocks/>
            </p:cNvGrpSpPr>
            <p:nvPr/>
          </p:nvGrpSpPr>
          <p:grpSpPr bwMode="auto">
            <a:xfrm flipV="1">
              <a:off x="3026" y="3692"/>
              <a:ext cx="332" cy="100"/>
              <a:chOff x="2848" y="848"/>
              <a:chExt cx="140" cy="98"/>
            </a:xfrm>
          </p:grpSpPr>
          <p:sp>
            <p:nvSpPr>
              <p:cNvPr id="87279" name="Line 18"/>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280" name="Line 19"/>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281" name="Line 20"/>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7057" name="Text Box 21"/>
            <p:cNvSpPr txBox="1">
              <a:spLocks noChangeArrowheads="1"/>
            </p:cNvSpPr>
            <p:nvPr/>
          </p:nvSpPr>
          <p:spPr bwMode="auto">
            <a:xfrm>
              <a:off x="3026" y="3250"/>
              <a:ext cx="8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eaLnBrk="1" hangingPunct="1"/>
              <a:r>
                <a:rPr lang="en-US" altLang="x-none" sz="1000">
                  <a:solidFill>
                    <a:schemeClr val="tx2"/>
                  </a:solidFill>
                  <a:latin typeface="Arial" charset="0"/>
                </a:rPr>
                <a:t>unlimited shared output link buffers</a:t>
              </a:r>
              <a:endParaRPr lang="en-US" altLang="x-none" sz="2000">
                <a:solidFill>
                  <a:schemeClr val="tx2"/>
                </a:solidFill>
              </a:endParaRPr>
            </a:p>
          </p:txBody>
        </p:sp>
        <p:sp>
          <p:nvSpPr>
            <p:cNvPr id="87058" name="Line 22"/>
            <p:cNvSpPr>
              <a:spLocks noChangeShapeType="1"/>
            </p:cNvSpPr>
            <p:nvPr/>
          </p:nvSpPr>
          <p:spPr bwMode="auto">
            <a:xfrm flipH="1">
              <a:off x="2168" y="3544"/>
              <a:ext cx="582" cy="5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9" name="Line 23"/>
            <p:cNvSpPr>
              <a:spLocks noChangeShapeType="1"/>
            </p:cNvSpPr>
            <p:nvPr/>
          </p:nvSpPr>
          <p:spPr bwMode="auto">
            <a:xfrm flipH="1">
              <a:off x="2474" y="3544"/>
              <a:ext cx="2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060" name="Group 24"/>
            <p:cNvGrpSpPr>
              <a:grpSpLocks/>
            </p:cNvGrpSpPr>
            <p:nvPr/>
          </p:nvGrpSpPr>
          <p:grpSpPr bwMode="auto">
            <a:xfrm>
              <a:off x="1988" y="2704"/>
              <a:ext cx="617" cy="947"/>
              <a:chOff x="12464" y="10193"/>
              <a:chExt cx="1481" cy="2272"/>
            </a:xfrm>
          </p:grpSpPr>
          <p:grpSp>
            <p:nvGrpSpPr>
              <p:cNvPr id="87231" name="Group 25"/>
              <p:cNvGrpSpPr>
                <a:grpSpLocks/>
              </p:cNvGrpSpPr>
              <p:nvPr/>
            </p:nvGrpSpPr>
            <p:grpSpPr bwMode="auto">
              <a:xfrm>
                <a:off x="12464" y="11102"/>
                <a:ext cx="1481" cy="1363"/>
                <a:chOff x="5850" y="13487"/>
                <a:chExt cx="2023" cy="1840"/>
              </a:xfrm>
            </p:grpSpPr>
            <p:sp>
              <p:nvSpPr>
                <p:cNvPr id="87240" name="Freeform 26"/>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1" name="Freeform 27"/>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2" name="Freeform 28"/>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3" name="Freeform 29"/>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4" name="Freeform 30"/>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5" name="Freeform 31"/>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6" name="Freeform 32"/>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7" name="Freeform 33"/>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8" name="Freeform 34"/>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49" name="Freeform 35"/>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0" name="Freeform 36"/>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1" name="Freeform 37"/>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2" name="Freeform 38"/>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3" name="Freeform 39"/>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4" name="Freeform 40"/>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5" name="Freeform 41"/>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6" name="Freeform 42"/>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7" name="Freeform 43"/>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8" name="Freeform 44"/>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59" name="Freeform 45"/>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0" name="Freeform 46"/>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1" name="Freeform 47"/>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2" name="Freeform 48"/>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3" name="Freeform 49"/>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4" name="Freeform 50"/>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5" name="Freeform 51"/>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6" name="Freeform 52"/>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7" name="Freeform 53"/>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8" name="Freeform 54"/>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69" name="Rectangle 55"/>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270" name="Freeform 56"/>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1" name="Freeform 57"/>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2" name="Freeform 58"/>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3" name="Freeform 59"/>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4" name="Freeform 60"/>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5" name="Freeform 61"/>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6" name="Freeform 62"/>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7" name="Freeform 63"/>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78" name="Freeform 64"/>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232" name="Group 65"/>
              <p:cNvGrpSpPr>
                <a:grpSpLocks/>
              </p:cNvGrpSpPr>
              <p:nvPr/>
            </p:nvGrpSpPr>
            <p:grpSpPr bwMode="auto">
              <a:xfrm>
                <a:off x="12806" y="10667"/>
                <a:ext cx="983" cy="1369"/>
                <a:chOff x="12762" y="10336"/>
                <a:chExt cx="1027" cy="1700"/>
              </a:xfrm>
            </p:grpSpPr>
            <p:sp>
              <p:nvSpPr>
                <p:cNvPr id="87234" name="Rectangle 66"/>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235" name="Rectangle 67"/>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236" name="Line 68"/>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237" name="Line 69"/>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238" name="Line 70"/>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239" name="Line 71"/>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233" name="Text Box 72"/>
              <p:cNvSpPr txBox="1">
                <a:spLocks noChangeArrowheads="1"/>
              </p:cNvSpPr>
              <p:nvPr/>
            </p:nvSpPr>
            <p:spPr bwMode="auto">
              <a:xfrm>
                <a:off x="12809" y="10193"/>
                <a:ext cx="95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solidFill>
                      <a:schemeClr val="tx2"/>
                    </a:solidFill>
                    <a:latin typeface="Arial" charset="0"/>
                  </a:rPr>
                  <a:t>Host A</a:t>
                </a:r>
                <a:endParaRPr lang="en-US" altLang="x-none" sz="2000">
                  <a:solidFill>
                    <a:schemeClr val="tx2"/>
                  </a:solidFill>
                </a:endParaRPr>
              </a:p>
            </p:txBody>
          </p:sp>
        </p:grpSp>
        <p:sp>
          <p:nvSpPr>
            <p:cNvPr id="87061" name="Text Box 73"/>
            <p:cNvSpPr txBox="1">
              <a:spLocks noChangeArrowheads="1"/>
            </p:cNvSpPr>
            <p:nvPr/>
          </p:nvSpPr>
          <p:spPr bwMode="auto">
            <a:xfrm>
              <a:off x="2540" y="2764"/>
              <a:ext cx="7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400">
                  <a:solidFill>
                    <a:srgbClr val="FF0000"/>
                  </a:solidFill>
                  <a:latin typeface="Symbol" charset="2"/>
                </a:rPr>
                <a:t>l</a:t>
              </a:r>
              <a:r>
                <a:rPr lang="en-US" altLang="x-none" sz="1200" baseline="-25000">
                  <a:solidFill>
                    <a:srgbClr val="FF0000"/>
                  </a:solidFill>
                  <a:latin typeface="Arial" charset="0"/>
                </a:rPr>
                <a:t>in </a:t>
              </a:r>
              <a:r>
                <a:rPr lang="en-US" altLang="x-none" sz="1200">
                  <a:solidFill>
                    <a:srgbClr val="FF0000"/>
                  </a:solidFill>
                  <a:latin typeface="Arial" charset="0"/>
                </a:rPr>
                <a:t>: </a:t>
              </a:r>
              <a:r>
                <a:rPr lang="en-US" altLang="x-none" sz="1000">
                  <a:solidFill>
                    <a:srgbClr val="FF0000"/>
                  </a:solidFill>
                  <a:latin typeface="Arial" charset="0"/>
                </a:rPr>
                <a:t>original data</a:t>
              </a:r>
              <a:endParaRPr lang="en-US" altLang="x-none" sz="2000">
                <a:solidFill>
                  <a:schemeClr val="tx2"/>
                </a:solidFill>
              </a:endParaRPr>
            </a:p>
          </p:txBody>
        </p:sp>
        <p:sp>
          <p:nvSpPr>
            <p:cNvPr id="87062" name="Line 74"/>
            <p:cNvSpPr>
              <a:spLocks noChangeShapeType="1"/>
            </p:cNvSpPr>
            <p:nvPr/>
          </p:nvSpPr>
          <p:spPr bwMode="auto">
            <a:xfrm flipH="1">
              <a:off x="1892" y="4084"/>
              <a:ext cx="27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063" name="Group 75"/>
            <p:cNvGrpSpPr>
              <a:grpSpLocks/>
            </p:cNvGrpSpPr>
            <p:nvPr/>
          </p:nvGrpSpPr>
          <p:grpSpPr bwMode="auto">
            <a:xfrm>
              <a:off x="1448" y="3268"/>
              <a:ext cx="617" cy="947"/>
              <a:chOff x="12464" y="10193"/>
              <a:chExt cx="1481" cy="2272"/>
            </a:xfrm>
          </p:grpSpPr>
          <p:grpSp>
            <p:nvGrpSpPr>
              <p:cNvPr id="87183" name="Group 76"/>
              <p:cNvGrpSpPr>
                <a:grpSpLocks/>
              </p:cNvGrpSpPr>
              <p:nvPr/>
            </p:nvGrpSpPr>
            <p:grpSpPr bwMode="auto">
              <a:xfrm>
                <a:off x="12464" y="11102"/>
                <a:ext cx="1481" cy="1363"/>
                <a:chOff x="5850" y="13487"/>
                <a:chExt cx="2023" cy="1840"/>
              </a:xfrm>
            </p:grpSpPr>
            <p:sp>
              <p:nvSpPr>
                <p:cNvPr id="87192" name="Freeform 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3" name="Freeform 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4" name="Freeform 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5" name="Freeform 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6" name="Freeform 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7" name="Freeform 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8" name="Freeform 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99" name="Freeform 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0" name="Freeform 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1" name="Freeform 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2" name="Freeform 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3" name="Freeform 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4" name="Freeform 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5" name="Freeform 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6" name="Freeform 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7" name="Freeform 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8" name="Freeform 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09" name="Freeform 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0" name="Freeform 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1" name="Freeform 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2" name="Freeform 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3" name="Freeform 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4" name="Freeform 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5" name="Freeform 1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6" name="Freeform 1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7" name="Freeform 1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8" name="Freeform 1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19" name="Freeform 1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0" name="Freeform 1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1" name="Rectangle 106"/>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222" name="Freeform 1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3" name="Freeform 1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4" name="Freeform 1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5" name="Freeform 1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6" name="Freeform 1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7" name="Freeform 1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8" name="Freeform 1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29" name="Freeform 1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230" name="Freeform 1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184" name="Group 116"/>
              <p:cNvGrpSpPr>
                <a:grpSpLocks/>
              </p:cNvGrpSpPr>
              <p:nvPr/>
            </p:nvGrpSpPr>
            <p:grpSpPr bwMode="auto">
              <a:xfrm>
                <a:off x="12806" y="10667"/>
                <a:ext cx="983" cy="1369"/>
                <a:chOff x="12762" y="10336"/>
                <a:chExt cx="1027" cy="1700"/>
              </a:xfrm>
            </p:grpSpPr>
            <p:sp>
              <p:nvSpPr>
                <p:cNvPr id="87186" name="Rectangle 1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187" name="Rectangle 1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188" name="Line 119"/>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89" name="Line 120"/>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90" name="Line 121"/>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91" name="Line 122"/>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185" name="Text Box 123"/>
              <p:cNvSpPr txBox="1">
                <a:spLocks noChangeArrowheads="1"/>
              </p:cNvSpPr>
              <p:nvPr/>
            </p:nvSpPr>
            <p:spPr bwMode="auto">
              <a:xfrm>
                <a:off x="12809" y="10193"/>
                <a:ext cx="95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solidFill>
                      <a:schemeClr val="tx2"/>
                    </a:solidFill>
                    <a:latin typeface="Arial" charset="0"/>
                  </a:rPr>
                  <a:t>Host B</a:t>
                </a:r>
                <a:endParaRPr lang="en-US" altLang="x-none" sz="2000">
                  <a:solidFill>
                    <a:schemeClr val="tx2"/>
                  </a:solidFill>
                </a:endParaRPr>
              </a:p>
            </p:txBody>
          </p:sp>
        </p:grpSp>
        <p:sp>
          <p:nvSpPr>
            <p:cNvPr id="87064" name="Line 124"/>
            <p:cNvSpPr>
              <a:spLocks noChangeShapeType="1"/>
            </p:cNvSpPr>
            <p:nvPr/>
          </p:nvSpPr>
          <p:spPr bwMode="auto">
            <a:xfrm flipH="1">
              <a:off x="2474" y="379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5" name="Line 125"/>
            <p:cNvSpPr>
              <a:spLocks noChangeShapeType="1"/>
            </p:cNvSpPr>
            <p:nvPr/>
          </p:nvSpPr>
          <p:spPr bwMode="auto">
            <a:xfrm flipH="1">
              <a:off x="3494" y="3796"/>
              <a:ext cx="3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6" name="Line 126"/>
            <p:cNvSpPr>
              <a:spLocks noChangeShapeType="1"/>
            </p:cNvSpPr>
            <p:nvPr/>
          </p:nvSpPr>
          <p:spPr bwMode="auto">
            <a:xfrm flipH="1">
              <a:off x="3572" y="3544"/>
              <a:ext cx="582" cy="5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7" name="Line 127"/>
            <p:cNvSpPr>
              <a:spLocks noChangeShapeType="1"/>
            </p:cNvSpPr>
            <p:nvPr/>
          </p:nvSpPr>
          <p:spPr bwMode="auto">
            <a:xfrm flipH="1">
              <a:off x="3566" y="4090"/>
              <a:ext cx="3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8" name="Line 128"/>
            <p:cNvSpPr>
              <a:spLocks noChangeShapeType="1"/>
            </p:cNvSpPr>
            <p:nvPr/>
          </p:nvSpPr>
          <p:spPr bwMode="auto">
            <a:xfrm flipH="1">
              <a:off x="4135" y="3550"/>
              <a:ext cx="27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7069" name="Group 129"/>
            <p:cNvGrpSpPr>
              <a:grpSpLocks/>
            </p:cNvGrpSpPr>
            <p:nvPr/>
          </p:nvGrpSpPr>
          <p:grpSpPr bwMode="auto">
            <a:xfrm>
              <a:off x="4190" y="3149"/>
              <a:ext cx="617" cy="568"/>
              <a:chOff x="5850" y="13487"/>
              <a:chExt cx="2023" cy="1840"/>
            </a:xfrm>
          </p:grpSpPr>
          <p:sp>
            <p:nvSpPr>
              <p:cNvPr id="87144" name="Freeform 13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45" name="Freeform 13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46" name="Freeform 13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47" name="Freeform 13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48" name="Freeform 13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49" name="Freeform 13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0" name="Freeform 13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1" name="Freeform 13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2" name="Freeform 13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3" name="Freeform 13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4" name="Freeform 14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5" name="Freeform 14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6" name="Freeform 14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7" name="Freeform 14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8" name="Freeform 14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59" name="Freeform 14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0" name="Freeform 14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1" name="Freeform 14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2" name="Freeform 14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3" name="Freeform 14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4" name="Freeform 15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5" name="Freeform 15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6" name="Freeform 15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7" name="Freeform 15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8" name="Freeform 15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69" name="Freeform 15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0" name="Freeform 15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1" name="Freeform 15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2" name="Freeform 15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3" name="Rectangle 159"/>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174" name="Freeform 16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5" name="Freeform 16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6" name="Freeform 16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7" name="Freeform 16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8" name="Freeform 16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79" name="Freeform 16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80" name="Freeform 16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81" name="Freeform 16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82" name="Freeform 16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070" name="Group 169"/>
            <p:cNvGrpSpPr>
              <a:grpSpLocks/>
            </p:cNvGrpSpPr>
            <p:nvPr/>
          </p:nvGrpSpPr>
          <p:grpSpPr bwMode="auto">
            <a:xfrm>
              <a:off x="4332" y="2968"/>
              <a:ext cx="410" cy="570"/>
              <a:chOff x="12762" y="10336"/>
              <a:chExt cx="1027" cy="1700"/>
            </a:xfrm>
          </p:grpSpPr>
          <p:sp>
            <p:nvSpPr>
              <p:cNvPr id="87138" name="Rectangle 17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139" name="Rectangle 17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140" name="Line 17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41" name="Line 17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42" name="Line 17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143" name="Line 17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7071" name="Group 176"/>
            <p:cNvGrpSpPr>
              <a:grpSpLocks/>
            </p:cNvGrpSpPr>
            <p:nvPr/>
          </p:nvGrpSpPr>
          <p:grpSpPr bwMode="auto">
            <a:xfrm>
              <a:off x="3811" y="3748"/>
              <a:ext cx="618" cy="568"/>
              <a:chOff x="5850" y="13487"/>
              <a:chExt cx="2023" cy="1840"/>
            </a:xfrm>
          </p:grpSpPr>
          <p:sp>
            <p:nvSpPr>
              <p:cNvPr id="87099" name="Freeform 177"/>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0" name="Freeform 178"/>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1" name="Freeform 179"/>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2" name="Freeform 180"/>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3" name="Freeform 181"/>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4" name="Freeform 182"/>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5" name="Freeform 183"/>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6" name="Freeform 184"/>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7" name="Freeform 185"/>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8" name="Freeform 186"/>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09" name="Freeform 187"/>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0" name="Freeform 188"/>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1" name="Freeform 189"/>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2" name="Freeform 190"/>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3" name="Freeform 191"/>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4" name="Freeform 192"/>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5" name="Freeform 193"/>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6" name="Freeform 194"/>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7" name="Freeform 195"/>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8" name="Freeform 196"/>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19" name="Freeform 197"/>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0" name="Freeform 198"/>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1" name="Freeform 199"/>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2" name="Freeform 200"/>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3" name="Freeform 201"/>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4" name="Freeform 202"/>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5" name="Freeform 203"/>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6" name="Freeform 204"/>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7" name="Freeform 205"/>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28" name="Rectangle 206"/>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129" name="Freeform 207"/>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0" name="Freeform 208"/>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1" name="Freeform 209"/>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2" name="Freeform 210"/>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3" name="Freeform 211"/>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4" name="Freeform 212"/>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5" name="Freeform 213"/>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6" name="Freeform 214"/>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137" name="Freeform 215"/>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072" name="Group 216"/>
            <p:cNvGrpSpPr>
              <a:grpSpLocks/>
            </p:cNvGrpSpPr>
            <p:nvPr/>
          </p:nvGrpSpPr>
          <p:grpSpPr bwMode="auto">
            <a:xfrm>
              <a:off x="4092" y="3609"/>
              <a:ext cx="410" cy="571"/>
              <a:chOff x="12762" y="10336"/>
              <a:chExt cx="1027" cy="1700"/>
            </a:xfrm>
          </p:grpSpPr>
          <p:sp>
            <p:nvSpPr>
              <p:cNvPr id="87093" name="Rectangle 217"/>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094" name="Rectangle 218"/>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095" name="Line 219"/>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6" name="Line 220"/>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7" name="Line 221"/>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8" name="Line 222"/>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073" name="Oval 223"/>
            <p:cNvSpPr>
              <a:spLocks noChangeArrowheads="1"/>
            </p:cNvSpPr>
            <p:nvPr/>
          </p:nvSpPr>
          <p:spPr bwMode="auto">
            <a:xfrm>
              <a:off x="2342" y="2938"/>
              <a:ext cx="58" cy="57"/>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074" name="Oval 224"/>
            <p:cNvSpPr>
              <a:spLocks noChangeArrowheads="1"/>
            </p:cNvSpPr>
            <p:nvPr/>
          </p:nvSpPr>
          <p:spPr bwMode="auto">
            <a:xfrm>
              <a:off x="1748" y="3490"/>
              <a:ext cx="58" cy="57"/>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075" name="Line 225"/>
            <p:cNvSpPr>
              <a:spLocks noChangeShapeType="1"/>
            </p:cNvSpPr>
            <p:nvPr/>
          </p:nvSpPr>
          <p:spPr bwMode="auto">
            <a:xfrm flipH="1">
              <a:off x="2414" y="2878"/>
              <a:ext cx="186" cy="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6" name="Text Box 226"/>
            <p:cNvSpPr txBox="1">
              <a:spLocks noChangeArrowheads="1"/>
            </p:cNvSpPr>
            <p:nvPr/>
          </p:nvSpPr>
          <p:spPr bwMode="auto">
            <a:xfrm>
              <a:off x="4220" y="2710"/>
              <a:ext cx="3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400">
                  <a:solidFill>
                    <a:srgbClr val="FF0000"/>
                  </a:solidFill>
                  <a:latin typeface="Symbol" charset="2"/>
                </a:rPr>
                <a:t>l</a:t>
              </a:r>
              <a:r>
                <a:rPr lang="en-US" altLang="x-none" sz="1200" baseline="-25000">
                  <a:solidFill>
                    <a:srgbClr val="FF0000"/>
                  </a:solidFill>
                  <a:latin typeface="Arial" charset="0"/>
                </a:rPr>
                <a:t>out</a:t>
              </a:r>
              <a:endParaRPr lang="en-US" altLang="x-none" sz="2000">
                <a:solidFill>
                  <a:schemeClr val="tx2"/>
                </a:solidFill>
              </a:endParaRPr>
            </a:p>
          </p:txBody>
        </p:sp>
        <p:sp>
          <p:nvSpPr>
            <p:cNvPr id="87077" name="Line 227"/>
            <p:cNvSpPr>
              <a:spLocks noChangeShapeType="1"/>
            </p:cNvSpPr>
            <p:nvPr/>
          </p:nvSpPr>
          <p:spPr bwMode="auto">
            <a:xfrm>
              <a:off x="4340" y="2890"/>
              <a:ext cx="126" cy="1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78" name="Line 228"/>
            <p:cNvSpPr>
              <a:spLocks noChangeShapeType="1"/>
            </p:cNvSpPr>
            <p:nvPr/>
          </p:nvSpPr>
          <p:spPr bwMode="auto">
            <a:xfrm flipH="1">
              <a:off x="3368" y="3466"/>
              <a:ext cx="210" cy="2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7079" name="Group 229"/>
            <p:cNvGrpSpPr>
              <a:grpSpLocks/>
            </p:cNvGrpSpPr>
            <p:nvPr/>
          </p:nvGrpSpPr>
          <p:grpSpPr bwMode="auto">
            <a:xfrm>
              <a:off x="3098" y="3712"/>
              <a:ext cx="424" cy="168"/>
              <a:chOff x="10808" y="10250"/>
              <a:chExt cx="1018" cy="403"/>
            </a:xfrm>
          </p:grpSpPr>
          <p:sp>
            <p:nvSpPr>
              <p:cNvPr id="87082"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7083" name="Freeform 231"/>
              <p:cNvSpPr>
                <a:spLocks/>
              </p:cNvSpPr>
              <p:nvPr/>
            </p:nvSpPr>
            <p:spPr bwMode="auto">
              <a:xfrm>
                <a:off x="11198" y="10272"/>
                <a:ext cx="610" cy="374"/>
              </a:xfrm>
              <a:custGeom>
                <a:avLst/>
                <a:gdLst>
                  <a:gd name="T0" fmla="*/ 0 w 855"/>
                  <a:gd name="T1" fmla="*/ 0 h 390"/>
                  <a:gd name="T2" fmla="*/ 610 w 855"/>
                  <a:gd name="T3" fmla="*/ 0 h 390"/>
                  <a:gd name="T4" fmla="*/ 610 w 855"/>
                  <a:gd name="T5" fmla="*/ 374 h 390"/>
                  <a:gd name="T6" fmla="*/ 32 w 855"/>
                  <a:gd name="T7" fmla="*/ 37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84" name="Line 232"/>
              <p:cNvSpPr>
                <a:spLocks noChangeShapeType="1"/>
              </p:cNvSpPr>
              <p:nvPr/>
            </p:nvSpPr>
            <p:spPr bwMode="auto">
              <a:xfrm>
                <a:off x="10808" y="10272"/>
                <a:ext cx="390"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85" name="Line 233"/>
              <p:cNvSpPr>
                <a:spLocks noChangeShapeType="1"/>
              </p:cNvSpPr>
              <p:nvPr/>
            </p:nvSpPr>
            <p:spPr bwMode="auto">
              <a:xfrm>
                <a:off x="10830" y="10646"/>
                <a:ext cx="387" cy="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7086" name="Line 234"/>
              <p:cNvSpPr>
                <a:spLocks noChangeShapeType="1"/>
              </p:cNvSpPr>
              <p:nvPr/>
            </p:nvSpPr>
            <p:spPr bwMode="auto">
              <a:xfrm>
                <a:off x="11744" y="10329"/>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7" name="Line 235"/>
              <p:cNvSpPr>
                <a:spLocks noChangeShapeType="1"/>
              </p:cNvSpPr>
              <p:nvPr/>
            </p:nvSpPr>
            <p:spPr bwMode="auto">
              <a:xfrm>
                <a:off x="11679" y="10329"/>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8" name="Line 236"/>
              <p:cNvSpPr>
                <a:spLocks noChangeShapeType="1"/>
              </p:cNvSpPr>
              <p:nvPr/>
            </p:nvSpPr>
            <p:spPr bwMode="auto">
              <a:xfrm>
                <a:off x="11614" y="10329"/>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9" name="Line 237"/>
              <p:cNvSpPr>
                <a:spLocks noChangeShapeType="1"/>
              </p:cNvSpPr>
              <p:nvPr/>
            </p:nvSpPr>
            <p:spPr bwMode="auto">
              <a:xfrm>
                <a:off x="11549" y="1032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0" name="Line 238"/>
              <p:cNvSpPr>
                <a:spLocks noChangeShapeType="1"/>
              </p:cNvSpPr>
              <p:nvPr/>
            </p:nvSpPr>
            <p:spPr bwMode="auto">
              <a:xfrm>
                <a:off x="11484" y="10322"/>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1" name="Line 239"/>
              <p:cNvSpPr>
                <a:spLocks noChangeShapeType="1"/>
              </p:cNvSpPr>
              <p:nvPr/>
            </p:nvSpPr>
            <p:spPr bwMode="auto">
              <a:xfrm>
                <a:off x="11418" y="10322"/>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92"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7080" name="Freeform 241"/>
            <p:cNvSpPr>
              <a:spLocks/>
            </p:cNvSpPr>
            <p:nvPr/>
          </p:nvSpPr>
          <p:spPr bwMode="auto">
            <a:xfrm>
              <a:off x="1778" y="3538"/>
              <a:ext cx="2490" cy="600"/>
            </a:xfrm>
            <a:custGeom>
              <a:avLst/>
              <a:gdLst>
                <a:gd name="T0" fmla="*/ 0 w 6225"/>
                <a:gd name="T1" fmla="*/ 0 h 1501"/>
                <a:gd name="T2" fmla="*/ 0 w 6225"/>
                <a:gd name="T3" fmla="*/ 594 h 1501"/>
                <a:gd name="T4" fmla="*/ 402 w 6225"/>
                <a:gd name="T5" fmla="*/ 600 h 1501"/>
                <a:gd name="T6" fmla="*/ 744 w 6225"/>
                <a:gd name="T7" fmla="*/ 282 h 1501"/>
                <a:gd name="T8" fmla="*/ 2034 w 6225"/>
                <a:gd name="T9" fmla="*/ 288 h 1501"/>
                <a:gd name="T10" fmla="*/ 1722 w 6225"/>
                <a:gd name="T11" fmla="*/ 582 h 1501"/>
                <a:gd name="T12" fmla="*/ 2490 w 6225"/>
                <a:gd name="T13" fmla="*/ 582 h 1501"/>
                <a:gd name="T14" fmla="*/ 2488 w 6225"/>
                <a:gd name="T15" fmla="*/ 156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81" name="Freeform 242"/>
            <p:cNvSpPr>
              <a:spLocks/>
            </p:cNvSpPr>
            <p:nvPr/>
          </p:nvSpPr>
          <p:spPr bwMode="auto">
            <a:xfrm>
              <a:off x="2372" y="2968"/>
              <a:ext cx="2160" cy="804"/>
            </a:xfrm>
            <a:custGeom>
              <a:avLst/>
              <a:gdLst>
                <a:gd name="T0" fmla="*/ 0 w 5400"/>
                <a:gd name="T1" fmla="*/ 0 h 2010"/>
                <a:gd name="T2" fmla="*/ 0 w 5400"/>
                <a:gd name="T3" fmla="*/ 594 h 2010"/>
                <a:gd name="T4" fmla="*/ 402 w 5400"/>
                <a:gd name="T5" fmla="*/ 600 h 2010"/>
                <a:gd name="T6" fmla="*/ 216 w 5400"/>
                <a:gd name="T7" fmla="*/ 804 h 2010"/>
                <a:gd name="T8" fmla="*/ 1446 w 5400"/>
                <a:gd name="T9" fmla="*/ 804 h 2010"/>
                <a:gd name="T10" fmla="*/ 1740 w 5400"/>
                <a:gd name="T11" fmla="*/ 510 h 2010"/>
                <a:gd name="T12" fmla="*/ 2160 w 5400"/>
                <a:gd name="T13" fmla="*/ 516 h 2010"/>
                <a:gd name="T14" fmla="*/ 2160 w 5400"/>
                <a:gd name="T15" fmla="*/ 48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10883897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880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E00F9AFC-E1F4-B142-AE14-B883150F53B1}" type="slidenum">
              <a:rPr lang="en-US" altLang="x-none" sz="1400">
                <a:latin typeface="Arial" charset="0"/>
              </a:rPr>
              <a:pPr/>
              <a:t>33</a:t>
            </a:fld>
            <a:endParaRPr lang="en-US" altLang="x-none" sz="1400">
              <a:latin typeface="Arial" charset="0"/>
            </a:endParaRPr>
          </a:p>
        </p:txBody>
      </p:sp>
      <p:sp>
        <p:nvSpPr>
          <p:cNvPr id="88068" name="Rectangle 2"/>
          <p:cNvSpPr>
            <a:spLocks noGrp="1" noChangeArrowheads="1"/>
          </p:cNvSpPr>
          <p:nvPr>
            <p:ph type="title"/>
          </p:nvPr>
        </p:nvSpPr>
        <p:spPr/>
        <p:txBody>
          <a:bodyPr/>
          <a:lstStyle/>
          <a:p>
            <a:r>
              <a:rPr lang="en-US" altLang="x-none" sz="3200"/>
              <a:t>Causes/costs of congestion: scenario 2</a:t>
            </a:r>
            <a:r>
              <a:rPr lang="en-US" altLang="x-none"/>
              <a:t> </a:t>
            </a:r>
          </a:p>
        </p:txBody>
      </p:sp>
      <p:sp>
        <p:nvSpPr>
          <p:cNvPr id="88069" name="Rectangle 3"/>
          <p:cNvSpPr>
            <a:spLocks noGrp="1" noChangeArrowheads="1"/>
          </p:cNvSpPr>
          <p:nvPr>
            <p:ph type="body" sz="half" idx="1"/>
          </p:nvPr>
        </p:nvSpPr>
        <p:spPr>
          <a:xfrm>
            <a:off x="1828801" y="1495425"/>
            <a:ext cx="6391275" cy="4648200"/>
          </a:xfrm>
        </p:spPr>
        <p:txBody>
          <a:bodyPr/>
          <a:lstStyle/>
          <a:p>
            <a:r>
              <a:rPr lang="en-US" altLang="x-none" sz="2400"/>
              <a:t>one router, </a:t>
            </a:r>
            <a:r>
              <a:rPr lang="en-US" altLang="x-none" sz="2400" i="1">
                <a:solidFill>
                  <a:schemeClr val="accent2"/>
                </a:solidFill>
              </a:rPr>
              <a:t>finite</a:t>
            </a:r>
            <a:r>
              <a:rPr lang="en-US" altLang="x-none" sz="2400"/>
              <a:t> buffers </a:t>
            </a:r>
          </a:p>
          <a:p>
            <a:r>
              <a:rPr lang="en-US" altLang="x-none" sz="2400"/>
              <a:t>sender retransmission of lost packet</a:t>
            </a:r>
          </a:p>
          <a:p>
            <a:endParaRPr lang="en-US" altLang="x-none" sz="2400"/>
          </a:p>
        </p:txBody>
      </p:sp>
      <p:sp>
        <p:nvSpPr>
          <p:cNvPr id="88070" name="Oval 5"/>
          <p:cNvSpPr>
            <a:spLocks noChangeArrowheads="1"/>
          </p:cNvSpPr>
          <p:nvPr/>
        </p:nvSpPr>
        <p:spPr bwMode="auto">
          <a:xfrm>
            <a:off x="5319714" y="5014913"/>
            <a:ext cx="1304925" cy="303212"/>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071" name="Line 6"/>
          <p:cNvSpPr>
            <a:spLocks noChangeShapeType="1"/>
          </p:cNvSpPr>
          <p:nvPr/>
        </p:nvSpPr>
        <p:spPr bwMode="auto">
          <a:xfrm>
            <a:off x="5319713" y="4991101"/>
            <a:ext cx="0" cy="1873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2" name="Line 7"/>
          <p:cNvSpPr>
            <a:spLocks noChangeShapeType="1"/>
          </p:cNvSpPr>
          <p:nvPr/>
        </p:nvSpPr>
        <p:spPr bwMode="auto">
          <a:xfrm>
            <a:off x="6624638" y="4991101"/>
            <a:ext cx="0" cy="1873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073" name="Rectangle 8"/>
          <p:cNvSpPr>
            <a:spLocks noChangeArrowheads="1"/>
          </p:cNvSpPr>
          <p:nvPr/>
        </p:nvSpPr>
        <p:spPr bwMode="auto">
          <a:xfrm>
            <a:off x="5319713" y="4991100"/>
            <a:ext cx="309562" cy="18415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88074" name="Rectangle 9"/>
          <p:cNvSpPr>
            <a:spLocks noChangeArrowheads="1"/>
          </p:cNvSpPr>
          <p:nvPr/>
        </p:nvSpPr>
        <p:spPr bwMode="auto">
          <a:xfrm>
            <a:off x="6229350" y="4978400"/>
            <a:ext cx="395288" cy="184150"/>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88075" name="Oval 10"/>
          <p:cNvSpPr>
            <a:spLocks noChangeArrowheads="1"/>
          </p:cNvSpPr>
          <p:nvPr/>
        </p:nvSpPr>
        <p:spPr bwMode="auto">
          <a:xfrm>
            <a:off x="5305426" y="4773614"/>
            <a:ext cx="1306513" cy="352425"/>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88076" name="Group 11"/>
          <p:cNvGrpSpPr>
            <a:grpSpLocks/>
          </p:cNvGrpSpPr>
          <p:nvPr/>
        </p:nvGrpSpPr>
        <p:grpSpPr bwMode="auto">
          <a:xfrm>
            <a:off x="5621338" y="4849814"/>
            <a:ext cx="647700" cy="206375"/>
            <a:chOff x="2848" y="848"/>
            <a:chExt cx="140" cy="98"/>
          </a:xfrm>
        </p:grpSpPr>
        <p:sp>
          <p:nvSpPr>
            <p:cNvPr id="88301" name="Line 12"/>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302" name="Line 13"/>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303" name="Line 14"/>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8077" name="Group 15"/>
          <p:cNvGrpSpPr>
            <a:grpSpLocks/>
          </p:cNvGrpSpPr>
          <p:nvPr/>
        </p:nvGrpSpPr>
        <p:grpSpPr bwMode="auto">
          <a:xfrm flipV="1">
            <a:off x="5621338" y="4848225"/>
            <a:ext cx="647700" cy="204788"/>
            <a:chOff x="2848" y="848"/>
            <a:chExt cx="140" cy="98"/>
          </a:xfrm>
        </p:grpSpPr>
        <p:sp>
          <p:nvSpPr>
            <p:cNvPr id="88298" name="Line 16"/>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299" name="Line 17"/>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8300" name="Line 18"/>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8078" name="Text Box 19"/>
          <p:cNvSpPr txBox="1">
            <a:spLocks noChangeArrowheads="1"/>
          </p:cNvSpPr>
          <p:nvPr/>
        </p:nvSpPr>
        <p:spPr bwMode="auto">
          <a:xfrm>
            <a:off x="5270501" y="3989389"/>
            <a:ext cx="213677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eaLnBrk="1" hangingPunct="1"/>
            <a:r>
              <a:rPr lang="en-US" altLang="x-none">
                <a:solidFill>
                  <a:schemeClr val="tx2"/>
                </a:solidFill>
                <a:latin typeface="Arial" charset="0"/>
              </a:rPr>
              <a:t>finite shared output link buffers</a:t>
            </a:r>
            <a:endParaRPr lang="en-US" altLang="x-none">
              <a:solidFill>
                <a:schemeClr val="tx2"/>
              </a:solidFill>
            </a:endParaRPr>
          </a:p>
        </p:txBody>
      </p:sp>
      <p:sp>
        <p:nvSpPr>
          <p:cNvPr id="88079" name="Line 20"/>
          <p:cNvSpPr>
            <a:spLocks noChangeShapeType="1"/>
          </p:cNvSpPr>
          <p:nvPr/>
        </p:nvSpPr>
        <p:spPr bwMode="auto">
          <a:xfrm flipH="1">
            <a:off x="3948113" y="4545013"/>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0" name="Line 21"/>
          <p:cNvSpPr>
            <a:spLocks noChangeShapeType="1"/>
          </p:cNvSpPr>
          <p:nvPr/>
        </p:nvSpPr>
        <p:spPr bwMode="auto">
          <a:xfrm flipH="1">
            <a:off x="4545013" y="4545014"/>
            <a:ext cx="538162"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8081" name="Group 23"/>
          <p:cNvGrpSpPr>
            <a:grpSpLocks/>
          </p:cNvGrpSpPr>
          <p:nvPr/>
        </p:nvGrpSpPr>
        <p:grpSpPr bwMode="auto">
          <a:xfrm>
            <a:off x="3597276" y="3602038"/>
            <a:ext cx="1203325" cy="1162050"/>
            <a:chOff x="5850" y="13487"/>
            <a:chExt cx="2023" cy="1840"/>
          </a:xfrm>
        </p:grpSpPr>
        <p:sp>
          <p:nvSpPr>
            <p:cNvPr id="88259" name="Freeform 24"/>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0" name="Freeform 25"/>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1" name="Freeform 26"/>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2" name="Freeform 27"/>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3" name="Freeform 28"/>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4" name="Freeform 29"/>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5" name="Freeform 30"/>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6" name="Freeform 31"/>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7" name="Freeform 32"/>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8" name="Freeform 33"/>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69" name="Freeform 34"/>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0" name="Freeform 35"/>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1" name="Freeform 36"/>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2" name="Freeform 37"/>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3" name="Freeform 38"/>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4" name="Freeform 39"/>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5" name="Freeform 40"/>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6" name="Freeform 41"/>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7" name="Freeform 42"/>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8" name="Freeform 43"/>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79" name="Freeform 44"/>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0" name="Freeform 45"/>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1" name="Freeform 46"/>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2" name="Freeform 47"/>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3" name="Freeform 48"/>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4" name="Freeform 49"/>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5" name="Freeform 50"/>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6" name="Freeform 51"/>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7" name="Freeform 52"/>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88" name="Rectangle 53"/>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289" name="Freeform 54"/>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0" name="Freeform 55"/>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1" name="Freeform 56"/>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2" name="Freeform 57"/>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3" name="Freeform 58"/>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4" name="Freeform 59"/>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5" name="Freeform 60"/>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6" name="Freeform 61"/>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97" name="Freeform 62"/>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8082" name="Group 63"/>
          <p:cNvGrpSpPr>
            <a:grpSpLocks/>
          </p:cNvGrpSpPr>
          <p:nvPr/>
        </p:nvGrpSpPr>
        <p:grpSpPr bwMode="auto">
          <a:xfrm>
            <a:off x="3875088" y="3230563"/>
            <a:ext cx="798512" cy="1166812"/>
            <a:chOff x="12762" y="10336"/>
            <a:chExt cx="1027" cy="1700"/>
          </a:xfrm>
        </p:grpSpPr>
        <p:sp>
          <p:nvSpPr>
            <p:cNvPr id="88253" name="Rectangle 64"/>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254" name="Rectangle 65"/>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255" name="Line 66"/>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56" name="Line 67"/>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57" name="Line 68"/>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58" name="Line 69"/>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083" name="Text Box 70"/>
          <p:cNvSpPr txBox="1">
            <a:spLocks noChangeArrowheads="1"/>
          </p:cNvSpPr>
          <p:nvPr/>
        </p:nvSpPr>
        <p:spPr bwMode="auto">
          <a:xfrm>
            <a:off x="3878264" y="2825750"/>
            <a:ext cx="8524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a:solidFill>
                  <a:schemeClr val="tx2"/>
                </a:solidFill>
                <a:latin typeface="Arial" charset="0"/>
              </a:rPr>
              <a:t>Host A</a:t>
            </a:r>
            <a:endParaRPr lang="en-US" altLang="x-none">
              <a:solidFill>
                <a:schemeClr val="tx2"/>
              </a:solidFill>
            </a:endParaRPr>
          </a:p>
        </p:txBody>
      </p:sp>
      <p:sp>
        <p:nvSpPr>
          <p:cNvPr id="88084" name="Text Box 71"/>
          <p:cNvSpPr txBox="1">
            <a:spLocks noChangeArrowheads="1"/>
          </p:cNvSpPr>
          <p:nvPr/>
        </p:nvSpPr>
        <p:spPr bwMode="auto">
          <a:xfrm>
            <a:off x="4886325" y="2922589"/>
            <a:ext cx="146843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400">
                <a:solidFill>
                  <a:srgbClr val="FF0000"/>
                </a:solidFill>
                <a:latin typeface="Symbol" charset="2"/>
              </a:rPr>
              <a:t>l</a:t>
            </a:r>
            <a:r>
              <a:rPr lang="en-US" altLang="x-none" sz="1400" baseline="-25000">
                <a:solidFill>
                  <a:srgbClr val="FF0000"/>
                </a:solidFill>
                <a:latin typeface="Arial" charset="0"/>
              </a:rPr>
              <a:t>in </a:t>
            </a:r>
            <a:r>
              <a:rPr lang="en-US" altLang="x-none" sz="1400">
                <a:solidFill>
                  <a:srgbClr val="FF0000"/>
                </a:solidFill>
                <a:latin typeface="Arial" charset="0"/>
              </a:rPr>
              <a:t>: original data</a:t>
            </a:r>
            <a:endParaRPr lang="en-US" altLang="x-none" sz="1400">
              <a:solidFill>
                <a:schemeClr val="tx2"/>
              </a:solidFill>
            </a:endParaRPr>
          </a:p>
        </p:txBody>
      </p:sp>
      <p:sp>
        <p:nvSpPr>
          <p:cNvPr id="88085" name="Line 72"/>
          <p:cNvSpPr>
            <a:spLocks noChangeShapeType="1"/>
          </p:cNvSpPr>
          <p:nvPr/>
        </p:nvSpPr>
        <p:spPr bwMode="auto">
          <a:xfrm flipH="1">
            <a:off x="3409951" y="5649914"/>
            <a:ext cx="538163"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8086" name="Group 74"/>
          <p:cNvGrpSpPr>
            <a:grpSpLocks/>
          </p:cNvGrpSpPr>
          <p:nvPr/>
        </p:nvGrpSpPr>
        <p:grpSpPr bwMode="auto">
          <a:xfrm>
            <a:off x="2544764" y="4756150"/>
            <a:ext cx="1203325" cy="1162050"/>
            <a:chOff x="5850" y="13487"/>
            <a:chExt cx="2023" cy="1840"/>
          </a:xfrm>
        </p:grpSpPr>
        <p:sp>
          <p:nvSpPr>
            <p:cNvPr id="88214" name="Freeform 75"/>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15" name="Freeform 76"/>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16" name="Freeform 77"/>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17" name="Freeform 78"/>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18" name="Freeform 79"/>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19" name="Freeform 80"/>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0" name="Freeform 81"/>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1" name="Freeform 82"/>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2" name="Freeform 83"/>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3" name="Freeform 84"/>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4" name="Freeform 85"/>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5" name="Freeform 86"/>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6" name="Freeform 87"/>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7" name="Freeform 88"/>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8" name="Freeform 89"/>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29" name="Freeform 90"/>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0" name="Freeform 91"/>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1" name="Freeform 92"/>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2" name="Freeform 93"/>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3" name="Freeform 94"/>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4" name="Freeform 95"/>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5" name="Freeform 96"/>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6" name="Freeform 97"/>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7" name="Freeform 98"/>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8" name="Freeform 99"/>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39" name="Freeform 100"/>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0" name="Freeform 101"/>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1" name="Freeform 102"/>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2" name="Freeform 103"/>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3" name="Rectangle 104"/>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244" name="Freeform 105"/>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5" name="Freeform 106"/>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6" name="Freeform 107"/>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7" name="Freeform 108"/>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8" name="Freeform 109"/>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49" name="Freeform 110"/>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50" name="Freeform 111"/>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51" name="Freeform 112"/>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52" name="Freeform 113"/>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8087" name="Group 114"/>
          <p:cNvGrpSpPr>
            <a:grpSpLocks/>
          </p:cNvGrpSpPr>
          <p:nvPr/>
        </p:nvGrpSpPr>
        <p:grpSpPr bwMode="auto">
          <a:xfrm>
            <a:off x="2822576" y="4384676"/>
            <a:ext cx="798513" cy="1166813"/>
            <a:chOff x="12762" y="10336"/>
            <a:chExt cx="1027" cy="1700"/>
          </a:xfrm>
        </p:grpSpPr>
        <p:sp>
          <p:nvSpPr>
            <p:cNvPr id="88208" name="Rectangle 11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209" name="Rectangle 11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210" name="Line 117"/>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11" name="Line 118"/>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12" name="Line 119"/>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213" name="Line 120"/>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088" name="Text Box 121"/>
          <p:cNvSpPr txBox="1">
            <a:spLocks noChangeArrowheads="1"/>
          </p:cNvSpPr>
          <p:nvPr/>
        </p:nvSpPr>
        <p:spPr bwMode="auto">
          <a:xfrm>
            <a:off x="2774950" y="3967164"/>
            <a:ext cx="8778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a:solidFill>
                  <a:schemeClr val="tx2"/>
                </a:solidFill>
                <a:latin typeface="Arial" charset="0"/>
              </a:rPr>
              <a:t>Host B</a:t>
            </a:r>
            <a:endParaRPr lang="en-US" altLang="x-none">
              <a:solidFill>
                <a:schemeClr val="tx2"/>
              </a:solidFill>
            </a:endParaRPr>
          </a:p>
        </p:txBody>
      </p:sp>
      <p:sp>
        <p:nvSpPr>
          <p:cNvPr id="88089" name="Line 122"/>
          <p:cNvSpPr>
            <a:spLocks noChangeShapeType="1"/>
          </p:cNvSpPr>
          <p:nvPr/>
        </p:nvSpPr>
        <p:spPr bwMode="auto">
          <a:xfrm flipH="1">
            <a:off x="4545013" y="5060950"/>
            <a:ext cx="749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0" name="Line 123"/>
          <p:cNvSpPr>
            <a:spLocks noChangeShapeType="1"/>
          </p:cNvSpPr>
          <p:nvPr/>
        </p:nvSpPr>
        <p:spPr bwMode="auto">
          <a:xfrm flipH="1">
            <a:off x="6534151" y="5060950"/>
            <a:ext cx="747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1" name="Line 124"/>
          <p:cNvSpPr>
            <a:spLocks noChangeShapeType="1"/>
          </p:cNvSpPr>
          <p:nvPr/>
        </p:nvSpPr>
        <p:spPr bwMode="auto">
          <a:xfrm flipH="1">
            <a:off x="6684963" y="4545013"/>
            <a:ext cx="1135062" cy="1117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2" name="Line 125"/>
          <p:cNvSpPr>
            <a:spLocks noChangeShapeType="1"/>
          </p:cNvSpPr>
          <p:nvPr/>
        </p:nvSpPr>
        <p:spPr bwMode="auto">
          <a:xfrm flipH="1">
            <a:off x="6673851" y="5662613"/>
            <a:ext cx="6778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93" name="Line 126"/>
          <p:cNvSpPr>
            <a:spLocks noChangeShapeType="1"/>
          </p:cNvSpPr>
          <p:nvPr/>
        </p:nvSpPr>
        <p:spPr bwMode="auto">
          <a:xfrm flipH="1">
            <a:off x="7783513" y="4557713"/>
            <a:ext cx="5397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8094" name="Group 127"/>
          <p:cNvGrpSpPr>
            <a:grpSpLocks/>
          </p:cNvGrpSpPr>
          <p:nvPr/>
        </p:nvGrpSpPr>
        <p:grpSpPr bwMode="auto">
          <a:xfrm>
            <a:off x="7889876" y="3736975"/>
            <a:ext cx="1203325" cy="1162050"/>
            <a:chOff x="5850" y="13487"/>
            <a:chExt cx="2023" cy="1840"/>
          </a:xfrm>
        </p:grpSpPr>
        <p:sp>
          <p:nvSpPr>
            <p:cNvPr id="88169" name="Freeform 128"/>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0" name="Freeform 129"/>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1" name="Freeform 130"/>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2" name="Freeform 131"/>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3" name="Freeform 132"/>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4" name="Freeform 133"/>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5" name="Freeform 134"/>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6" name="Freeform 135"/>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7" name="Freeform 136"/>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8" name="Freeform 137"/>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79" name="Freeform 138"/>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0" name="Freeform 139"/>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1" name="Freeform 140"/>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2" name="Freeform 141"/>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3" name="Freeform 142"/>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4" name="Freeform 143"/>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5" name="Freeform 144"/>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6" name="Freeform 145"/>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7" name="Freeform 146"/>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8" name="Freeform 147"/>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89" name="Freeform 148"/>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0" name="Freeform 149"/>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1" name="Freeform 150"/>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2" name="Freeform 151"/>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3" name="Freeform 152"/>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4" name="Freeform 153"/>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5" name="Freeform 154"/>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6" name="Freeform 155"/>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7" name="Freeform 156"/>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98" name="Rectangle 157"/>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99" name="Freeform 158"/>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0" name="Freeform 159"/>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1" name="Freeform 160"/>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2" name="Freeform 161"/>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3" name="Freeform 162"/>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4" name="Freeform 163"/>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5" name="Freeform 164"/>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6" name="Freeform 165"/>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207" name="Freeform 166"/>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8095" name="Group 167"/>
          <p:cNvGrpSpPr>
            <a:grpSpLocks/>
          </p:cNvGrpSpPr>
          <p:nvPr/>
        </p:nvGrpSpPr>
        <p:grpSpPr bwMode="auto">
          <a:xfrm>
            <a:off x="8167688" y="3365501"/>
            <a:ext cx="798512" cy="1166813"/>
            <a:chOff x="12762" y="10336"/>
            <a:chExt cx="1027" cy="1700"/>
          </a:xfrm>
        </p:grpSpPr>
        <p:sp>
          <p:nvSpPr>
            <p:cNvPr id="88163" name="Rectangle 168"/>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64" name="Rectangle 169"/>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65" name="Line 170"/>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6" name="Line 171"/>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7" name="Line 172"/>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68" name="Line 173"/>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8096" name="Group 174"/>
          <p:cNvGrpSpPr>
            <a:grpSpLocks/>
          </p:cNvGrpSpPr>
          <p:nvPr/>
        </p:nvGrpSpPr>
        <p:grpSpPr bwMode="auto">
          <a:xfrm>
            <a:off x="7151688" y="4962525"/>
            <a:ext cx="1204912" cy="1162050"/>
            <a:chOff x="5850" y="13487"/>
            <a:chExt cx="2023" cy="1840"/>
          </a:xfrm>
        </p:grpSpPr>
        <p:sp>
          <p:nvSpPr>
            <p:cNvPr id="88124" name="Freeform 175"/>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5" name="Freeform 176"/>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6" name="Freeform 177"/>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7" name="Freeform 178"/>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8" name="Freeform 179"/>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29" name="Freeform 180"/>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0" name="Freeform 181"/>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1" name="Freeform 182"/>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2" name="Freeform 183"/>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3" name="Freeform 184"/>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4" name="Freeform 185"/>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5" name="Freeform 186"/>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6" name="Freeform 187"/>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7" name="Freeform 188"/>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8" name="Freeform 189"/>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39" name="Freeform 190"/>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0" name="Freeform 191"/>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1" name="Freeform 192"/>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2" name="Freeform 193"/>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3" name="Freeform 194"/>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4" name="Freeform 195"/>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5" name="Freeform 196"/>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6" name="Freeform 197"/>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7" name="Freeform 198"/>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8" name="Freeform 199"/>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49" name="Freeform 200"/>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0" name="Freeform 201"/>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1" name="Freeform 202"/>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2" name="Freeform 203"/>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3" name="Rectangle 204"/>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54" name="Freeform 205"/>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5" name="Freeform 206"/>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6" name="Freeform 207"/>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7" name="Freeform 208"/>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8" name="Freeform 209"/>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59" name="Freeform 210"/>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60" name="Freeform 211"/>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61" name="Freeform 212"/>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162" name="Freeform 213"/>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8097" name="Group 214"/>
          <p:cNvGrpSpPr>
            <a:grpSpLocks/>
          </p:cNvGrpSpPr>
          <p:nvPr/>
        </p:nvGrpSpPr>
        <p:grpSpPr bwMode="auto">
          <a:xfrm>
            <a:off x="7699376" y="4678363"/>
            <a:ext cx="798513" cy="1168400"/>
            <a:chOff x="12762" y="10336"/>
            <a:chExt cx="1027" cy="1700"/>
          </a:xfrm>
        </p:grpSpPr>
        <p:sp>
          <p:nvSpPr>
            <p:cNvPr id="88118" name="Rectangle 21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19" name="Rectangle 21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20" name="Line 217"/>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1" name="Line 218"/>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2" name="Line 219"/>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23" name="Line 220"/>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098" name="Oval 221"/>
          <p:cNvSpPr>
            <a:spLocks noChangeArrowheads="1"/>
          </p:cNvSpPr>
          <p:nvPr/>
        </p:nvSpPr>
        <p:spPr bwMode="auto">
          <a:xfrm>
            <a:off x="4287838" y="3305175"/>
            <a:ext cx="112712" cy="115888"/>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099" name="Oval 222"/>
          <p:cNvSpPr>
            <a:spLocks noChangeArrowheads="1"/>
          </p:cNvSpPr>
          <p:nvPr/>
        </p:nvSpPr>
        <p:spPr bwMode="auto">
          <a:xfrm>
            <a:off x="3128963" y="4433889"/>
            <a:ext cx="114300" cy="117475"/>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00" name="Line 223"/>
          <p:cNvSpPr>
            <a:spLocks noChangeShapeType="1"/>
          </p:cNvSpPr>
          <p:nvPr/>
        </p:nvSpPr>
        <p:spPr bwMode="auto">
          <a:xfrm flipH="1">
            <a:off x="4427539" y="3181350"/>
            <a:ext cx="363537" cy="134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01" name="Text Box 224"/>
          <p:cNvSpPr txBox="1">
            <a:spLocks noChangeArrowheads="1"/>
          </p:cNvSpPr>
          <p:nvPr/>
        </p:nvSpPr>
        <p:spPr bwMode="auto">
          <a:xfrm>
            <a:off x="7948613" y="2838451"/>
            <a:ext cx="590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a:solidFill>
                  <a:srgbClr val="FF0000"/>
                </a:solidFill>
                <a:latin typeface="Symbol" charset="2"/>
              </a:rPr>
              <a:t>l</a:t>
            </a:r>
            <a:r>
              <a:rPr lang="en-US" altLang="x-none" baseline="-25000">
                <a:solidFill>
                  <a:srgbClr val="FF0000"/>
                </a:solidFill>
                <a:latin typeface="Arial" charset="0"/>
              </a:rPr>
              <a:t>out</a:t>
            </a:r>
            <a:endParaRPr lang="en-US" altLang="x-none">
              <a:solidFill>
                <a:schemeClr val="tx2"/>
              </a:solidFill>
            </a:endParaRPr>
          </a:p>
        </p:txBody>
      </p:sp>
      <p:sp>
        <p:nvSpPr>
          <p:cNvPr id="88102" name="Line 225"/>
          <p:cNvSpPr>
            <a:spLocks noChangeShapeType="1"/>
          </p:cNvSpPr>
          <p:nvPr/>
        </p:nvSpPr>
        <p:spPr bwMode="auto">
          <a:xfrm>
            <a:off x="8183564" y="3206751"/>
            <a:ext cx="244475" cy="2825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103" name="Line 226"/>
          <p:cNvSpPr>
            <a:spLocks noChangeShapeType="1"/>
          </p:cNvSpPr>
          <p:nvPr/>
        </p:nvSpPr>
        <p:spPr bwMode="auto">
          <a:xfrm flipH="1">
            <a:off x="6288088" y="4495800"/>
            <a:ext cx="303212" cy="3063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8104" name="Group 227"/>
          <p:cNvGrpSpPr>
            <a:grpSpLocks/>
          </p:cNvGrpSpPr>
          <p:nvPr/>
        </p:nvGrpSpPr>
        <p:grpSpPr bwMode="auto">
          <a:xfrm>
            <a:off x="6111876" y="4900614"/>
            <a:ext cx="385763" cy="319087"/>
            <a:chOff x="11283" y="10423"/>
            <a:chExt cx="475" cy="374"/>
          </a:xfrm>
        </p:grpSpPr>
        <p:sp>
          <p:nvSpPr>
            <p:cNvPr id="88111" name="Rectangle 22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12" name="Line 229"/>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3" name="Line 230"/>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4" name="Line 231"/>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5" name="Line 232"/>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6" name="Line 233"/>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7" name="Line 234"/>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8105" name="Line 235"/>
          <p:cNvSpPr>
            <a:spLocks noChangeShapeType="1"/>
          </p:cNvSpPr>
          <p:nvPr/>
        </p:nvSpPr>
        <p:spPr bwMode="auto">
          <a:xfrm>
            <a:off x="6369051" y="3684588"/>
            <a:ext cx="339725" cy="0"/>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8106" name="Freeform 236"/>
          <p:cNvSpPr>
            <a:spLocks/>
          </p:cNvSpPr>
          <p:nvPr/>
        </p:nvSpPr>
        <p:spPr bwMode="auto">
          <a:xfrm>
            <a:off x="3187701" y="4532314"/>
            <a:ext cx="4854575" cy="1228725"/>
          </a:xfrm>
          <a:custGeom>
            <a:avLst/>
            <a:gdLst>
              <a:gd name="T0" fmla="*/ 0 w 6225"/>
              <a:gd name="T1" fmla="*/ 0 h 1501"/>
              <a:gd name="T2" fmla="*/ 0 w 6225"/>
              <a:gd name="T3" fmla="*/ 1216446 h 1501"/>
              <a:gd name="T4" fmla="*/ 783751 w 6225"/>
              <a:gd name="T5" fmla="*/ 1228725 h 1501"/>
              <a:gd name="T6" fmla="*/ 1450524 w 6225"/>
              <a:gd name="T7" fmla="*/ 577935 h 1501"/>
              <a:gd name="T8" fmla="*/ 3965545 w 6225"/>
              <a:gd name="T9" fmla="*/ 590214 h 1501"/>
              <a:gd name="T10" fmla="*/ 3357261 w 6225"/>
              <a:gd name="T11" fmla="*/ 1191888 h 1501"/>
              <a:gd name="T12" fmla="*/ 4854575 w 6225"/>
              <a:gd name="T13" fmla="*/ 1191888 h 1501"/>
              <a:gd name="T14" fmla="*/ 4850676 w 6225"/>
              <a:gd name="T15" fmla="*/ 320074 h 1501"/>
              <a:gd name="T16" fmla="*/ 0 60000 65536"/>
              <a:gd name="T17" fmla="*/ 0 60000 65536"/>
              <a:gd name="T18" fmla="*/ 0 60000 65536"/>
              <a:gd name="T19" fmla="*/ 0 60000 65536"/>
              <a:gd name="T20" fmla="*/ 0 60000 65536"/>
              <a:gd name="T21" fmla="*/ 0 60000 65536"/>
              <a:gd name="T22" fmla="*/ 0 60000 65536"/>
              <a:gd name="T23" fmla="*/ 0 60000 65536"/>
              <a:gd name="T24" fmla="*/ 0 w 6225"/>
              <a:gd name="T25" fmla="*/ 0 h 1501"/>
              <a:gd name="T26" fmla="*/ 6225 w 6225"/>
              <a:gd name="T27" fmla="*/ 1501 h 15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25" h="1501">
                <a:moveTo>
                  <a:pt x="0" y="0"/>
                </a:moveTo>
                <a:lnTo>
                  <a:pt x="0" y="1486"/>
                </a:lnTo>
                <a:lnTo>
                  <a:pt x="1005" y="1501"/>
                </a:lnTo>
                <a:lnTo>
                  <a:pt x="1860" y="706"/>
                </a:lnTo>
                <a:lnTo>
                  <a:pt x="5085" y="721"/>
                </a:lnTo>
                <a:lnTo>
                  <a:pt x="4305" y="1456"/>
                </a:lnTo>
                <a:lnTo>
                  <a:pt x="6225" y="1456"/>
                </a:lnTo>
                <a:lnTo>
                  <a:pt x="6220" y="391"/>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07" name="Freeform 237"/>
          <p:cNvSpPr>
            <a:spLocks/>
          </p:cNvSpPr>
          <p:nvPr/>
        </p:nvSpPr>
        <p:spPr bwMode="auto">
          <a:xfrm>
            <a:off x="4346575" y="3365500"/>
            <a:ext cx="4210050" cy="1646238"/>
          </a:xfrm>
          <a:custGeom>
            <a:avLst/>
            <a:gdLst>
              <a:gd name="T0" fmla="*/ 0 w 5400"/>
              <a:gd name="T1" fmla="*/ 0 h 2010"/>
              <a:gd name="T2" fmla="*/ 0 w 5400"/>
              <a:gd name="T3" fmla="*/ 1216251 h 2010"/>
              <a:gd name="T4" fmla="*/ 783537 w 5400"/>
              <a:gd name="T5" fmla="*/ 1228536 h 2010"/>
              <a:gd name="T6" fmla="*/ 421005 w 5400"/>
              <a:gd name="T7" fmla="*/ 1646238 h 2010"/>
              <a:gd name="T8" fmla="*/ 2818394 w 5400"/>
              <a:gd name="T9" fmla="*/ 1646238 h 2010"/>
              <a:gd name="T10" fmla="*/ 3391429 w 5400"/>
              <a:gd name="T11" fmla="*/ 1044256 h 2010"/>
              <a:gd name="T12" fmla="*/ 4210050 w 5400"/>
              <a:gd name="T13" fmla="*/ 1056541 h 2010"/>
              <a:gd name="T14" fmla="*/ 4210050 w 5400"/>
              <a:gd name="T15" fmla="*/ 98283 h 2010"/>
              <a:gd name="T16" fmla="*/ 0 60000 65536"/>
              <a:gd name="T17" fmla="*/ 0 60000 65536"/>
              <a:gd name="T18" fmla="*/ 0 60000 65536"/>
              <a:gd name="T19" fmla="*/ 0 60000 65536"/>
              <a:gd name="T20" fmla="*/ 0 60000 65536"/>
              <a:gd name="T21" fmla="*/ 0 60000 65536"/>
              <a:gd name="T22" fmla="*/ 0 60000 65536"/>
              <a:gd name="T23" fmla="*/ 0 60000 65536"/>
              <a:gd name="T24" fmla="*/ 0 w 5400"/>
              <a:gd name="T25" fmla="*/ 0 h 2010"/>
              <a:gd name="T26" fmla="*/ 5400 w 5400"/>
              <a:gd name="T27" fmla="*/ 2010 h 20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00" h="2010">
                <a:moveTo>
                  <a:pt x="0" y="0"/>
                </a:moveTo>
                <a:lnTo>
                  <a:pt x="0" y="1485"/>
                </a:lnTo>
                <a:lnTo>
                  <a:pt x="1005" y="1500"/>
                </a:lnTo>
                <a:lnTo>
                  <a:pt x="540" y="2010"/>
                </a:lnTo>
                <a:lnTo>
                  <a:pt x="3615" y="2010"/>
                </a:lnTo>
                <a:lnTo>
                  <a:pt x="4350" y="1275"/>
                </a:lnTo>
                <a:lnTo>
                  <a:pt x="5400" y="1290"/>
                </a:lnTo>
                <a:lnTo>
                  <a:pt x="5400" y="120"/>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108" name="Oval 238"/>
          <p:cNvSpPr>
            <a:spLocks noChangeArrowheads="1"/>
          </p:cNvSpPr>
          <p:nvPr/>
        </p:nvSpPr>
        <p:spPr bwMode="auto">
          <a:xfrm>
            <a:off x="4287838" y="3538539"/>
            <a:ext cx="112712" cy="115887"/>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8109" name="Text Box 239"/>
          <p:cNvSpPr txBox="1">
            <a:spLocks noChangeArrowheads="1"/>
          </p:cNvSpPr>
          <p:nvPr/>
        </p:nvSpPr>
        <p:spPr bwMode="auto">
          <a:xfrm>
            <a:off x="4565650" y="3341689"/>
            <a:ext cx="223678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eaLnBrk="1" hangingPunct="1"/>
            <a:r>
              <a:rPr lang="en-US" altLang="x-none" sz="1400">
                <a:solidFill>
                  <a:srgbClr val="FF0000"/>
                </a:solidFill>
                <a:latin typeface="Symbol" charset="2"/>
              </a:rPr>
              <a:t>l</a:t>
            </a:r>
            <a:r>
              <a:rPr lang="en-US" altLang="x-none" sz="1400">
                <a:solidFill>
                  <a:srgbClr val="FF0000"/>
                </a:solidFill>
                <a:latin typeface="Arial" charset="0"/>
              </a:rPr>
              <a:t>'</a:t>
            </a:r>
            <a:r>
              <a:rPr lang="en-US" altLang="x-none" sz="1400" baseline="-25000">
                <a:solidFill>
                  <a:srgbClr val="FF0000"/>
                </a:solidFill>
                <a:latin typeface="Arial" charset="0"/>
              </a:rPr>
              <a:t>in </a:t>
            </a:r>
            <a:r>
              <a:rPr lang="en-US" altLang="x-none" sz="1400">
                <a:solidFill>
                  <a:srgbClr val="FF0000"/>
                </a:solidFill>
                <a:latin typeface="Arial" charset="0"/>
              </a:rPr>
              <a:t>: original data, plus retransmitted data</a:t>
            </a:r>
            <a:endParaRPr lang="en-US" altLang="x-none" sz="1400">
              <a:solidFill>
                <a:schemeClr val="tx2"/>
              </a:solidFill>
            </a:endParaRPr>
          </a:p>
        </p:txBody>
      </p:sp>
      <p:sp>
        <p:nvSpPr>
          <p:cNvPr id="88110" name="Line 240"/>
          <p:cNvSpPr>
            <a:spLocks noChangeShapeType="1"/>
          </p:cNvSpPr>
          <p:nvPr/>
        </p:nvSpPr>
        <p:spPr bwMode="auto">
          <a:xfrm flipH="1">
            <a:off x="4440238" y="3524250"/>
            <a:ext cx="373062" cy="50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63991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8909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EDFAA8BB-2E7E-0C42-8C48-13677595DA96}" type="slidenum">
              <a:rPr lang="en-US" altLang="x-none" sz="1400">
                <a:latin typeface="Arial" charset="0"/>
              </a:rPr>
              <a:pPr/>
              <a:t>34</a:t>
            </a:fld>
            <a:endParaRPr lang="en-US" altLang="x-none" sz="1400">
              <a:latin typeface="Arial" charset="0"/>
            </a:endParaRPr>
          </a:p>
        </p:txBody>
      </p:sp>
      <p:sp>
        <p:nvSpPr>
          <p:cNvPr id="89092" name="Rectangle 2"/>
          <p:cNvSpPr>
            <a:spLocks noGrp="1" noChangeArrowheads="1"/>
          </p:cNvSpPr>
          <p:nvPr>
            <p:ph type="title"/>
          </p:nvPr>
        </p:nvSpPr>
        <p:spPr>
          <a:xfrm>
            <a:off x="1905000" y="0"/>
            <a:ext cx="7772400" cy="1143000"/>
          </a:xfrm>
        </p:spPr>
        <p:txBody>
          <a:bodyPr/>
          <a:lstStyle/>
          <a:p>
            <a:r>
              <a:rPr lang="en-US" altLang="x-none" sz="3200"/>
              <a:t>Causes/costs of congestion: scenario 2</a:t>
            </a:r>
            <a:r>
              <a:rPr lang="en-US" altLang="x-none"/>
              <a:t> </a:t>
            </a:r>
          </a:p>
        </p:txBody>
      </p:sp>
      <p:sp>
        <p:nvSpPr>
          <p:cNvPr id="89093" name="Rectangle 3"/>
          <p:cNvSpPr>
            <a:spLocks noGrp="1" noChangeArrowheads="1"/>
          </p:cNvSpPr>
          <p:nvPr>
            <p:ph type="body" sz="half" idx="1"/>
          </p:nvPr>
        </p:nvSpPr>
        <p:spPr>
          <a:xfrm>
            <a:off x="2057401" y="990600"/>
            <a:ext cx="8334375" cy="1924050"/>
          </a:xfrm>
        </p:spPr>
        <p:txBody>
          <a:bodyPr/>
          <a:lstStyle/>
          <a:p>
            <a:r>
              <a:rPr lang="en-US" altLang="x-none" sz="2000"/>
              <a:t>always:                   (goodput)</a:t>
            </a:r>
          </a:p>
          <a:p>
            <a:pPr>
              <a:lnSpc>
                <a:spcPct val="130000"/>
              </a:lnSpc>
            </a:pPr>
            <a:r>
              <a:rPr lang="en-US" altLang="x-none" sz="2000"/>
              <a:t>“perfect” retransmission only when loss:</a:t>
            </a:r>
          </a:p>
          <a:p>
            <a:pPr>
              <a:lnSpc>
                <a:spcPct val="130000"/>
              </a:lnSpc>
            </a:pPr>
            <a:r>
              <a:rPr lang="en-US" altLang="x-none" sz="2000"/>
              <a:t>retransmission of delayed (not lost) packet makes         larger (than perfect case) for same</a:t>
            </a:r>
          </a:p>
          <a:p>
            <a:endParaRPr lang="en-US" altLang="x-none" sz="2400"/>
          </a:p>
        </p:txBody>
      </p:sp>
      <p:grpSp>
        <p:nvGrpSpPr>
          <p:cNvPr id="89094" name="Group 4"/>
          <p:cNvGrpSpPr>
            <a:grpSpLocks/>
          </p:cNvGrpSpPr>
          <p:nvPr/>
        </p:nvGrpSpPr>
        <p:grpSpPr bwMode="auto">
          <a:xfrm>
            <a:off x="3352800" y="914400"/>
            <a:ext cx="1385888" cy="687388"/>
            <a:chOff x="1129" y="700"/>
            <a:chExt cx="873" cy="433"/>
          </a:xfrm>
        </p:grpSpPr>
        <p:grpSp>
          <p:nvGrpSpPr>
            <p:cNvPr id="89156" name="Group 5"/>
            <p:cNvGrpSpPr>
              <a:grpSpLocks/>
            </p:cNvGrpSpPr>
            <p:nvPr/>
          </p:nvGrpSpPr>
          <p:grpSpPr bwMode="auto">
            <a:xfrm>
              <a:off x="1129" y="704"/>
              <a:ext cx="364" cy="429"/>
              <a:chOff x="1129" y="704"/>
              <a:chExt cx="364" cy="429"/>
            </a:xfrm>
          </p:grpSpPr>
          <p:sp>
            <p:nvSpPr>
              <p:cNvPr id="89161" name="Text Box 6"/>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89162" name="Text Box 7"/>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in</a:t>
                </a:r>
                <a:endParaRPr lang="en-US" altLang="x-none" sz="2000">
                  <a:latin typeface="Times New Roman" charset="0"/>
                </a:endParaRPr>
              </a:p>
            </p:txBody>
          </p:sp>
        </p:grpSp>
        <p:grpSp>
          <p:nvGrpSpPr>
            <p:cNvPr id="89157" name="Group 8"/>
            <p:cNvGrpSpPr>
              <a:grpSpLocks/>
            </p:cNvGrpSpPr>
            <p:nvPr/>
          </p:nvGrpSpPr>
          <p:grpSpPr bwMode="auto">
            <a:xfrm>
              <a:off x="1541" y="700"/>
              <a:ext cx="461" cy="413"/>
              <a:chOff x="1645" y="788"/>
              <a:chExt cx="461" cy="413"/>
            </a:xfrm>
          </p:grpSpPr>
          <p:sp>
            <p:nvSpPr>
              <p:cNvPr id="89159" name="Text Box 9"/>
              <p:cNvSpPr txBox="1">
                <a:spLocks noChangeArrowheads="1"/>
              </p:cNvSpPr>
              <p:nvPr/>
            </p:nvSpPr>
            <p:spPr bwMode="auto">
              <a:xfrm>
                <a:off x="1645" y="78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89160" name="Text Box 10"/>
              <p:cNvSpPr txBox="1">
                <a:spLocks noChangeArrowheads="1"/>
              </p:cNvSpPr>
              <p:nvPr/>
            </p:nvSpPr>
            <p:spPr bwMode="auto">
              <a:xfrm>
                <a:off x="1768" y="95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out</a:t>
                </a:r>
                <a:endParaRPr lang="en-US" altLang="x-none" sz="2000">
                  <a:latin typeface="Times New Roman" charset="0"/>
                </a:endParaRPr>
              </a:p>
            </p:txBody>
          </p:sp>
        </p:grpSp>
        <p:sp>
          <p:nvSpPr>
            <p:cNvPr id="89158" name="Text Box 11"/>
            <p:cNvSpPr txBox="1">
              <a:spLocks noChangeArrowheads="1"/>
            </p:cNvSpPr>
            <p:nvPr/>
          </p:nvSpPr>
          <p:spPr bwMode="auto">
            <a:xfrm>
              <a:off x="1360" y="75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a:t>
              </a:r>
              <a:endParaRPr lang="en-US" altLang="x-none" sz="2000">
                <a:latin typeface="Times New Roman" charset="0"/>
              </a:endParaRPr>
            </a:p>
          </p:txBody>
        </p:sp>
      </p:grpSp>
      <p:grpSp>
        <p:nvGrpSpPr>
          <p:cNvPr id="89095" name="Group 12"/>
          <p:cNvGrpSpPr>
            <a:grpSpLocks/>
          </p:cNvGrpSpPr>
          <p:nvPr/>
        </p:nvGrpSpPr>
        <p:grpSpPr bwMode="auto">
          <a:xfrm>
            <a:off x="7239000" y="1371600"/>
            <a:ext cx="1385888" cy="687388"/>
            <a:chOff x="2461" y="1256"/>
            <a:chExt cx="873" cy="433"/>
          </a:xfrm>
        </p:grpSpPr>
        <p:grpSp>
          <p:nvGrpSpPr>
            <p:cNvPr id="89147" name="Group 13"/>
            <p:cNvGrpSpPr>
              <a:grpSpLocks/>
            </p:cNvGrpSpPr>
            <p:nvPr/>
          </p:nvGrpSpPr>
          <p:grpSpPr bwMode="auto">
            <a:xfrm>
              <a:off x="2461" y="1256"/>
              <a:ext cx="873" cy="433"/>
              <a:chOff x="1129" y="700"/>
              <a:chExt cx="873" cy="433"/>
            </a:xfrm>
          </p:grpSpPr>
          <p:grpSp>
            <p:nvGrpSpPr>
              <p:cNvPr id="89149" name="Group 14"/>
              <p:cNvGrpSpPr>
                <a:grpSpLocks/>
              </p:cNvGrpSpPr>
              <p:nvPr/>
            </p:nvGrpSpPr>
            <p:grpSpPr bwMode="auto">
              <a:xfrm>
                <a:off x="1129" y="704"/>
                <a:ext cx="364" cy="429"/>
                <a:chOff x="1129" y="704"/>
                <a:chExt cx="364" cy="429"/>
              </a:xfrm>
            </p:grpSpPr>
            <p:sp>
              <p:nvSpPr>
                <p:cNvPr id="89154" name="Text Box 15"/>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89155" name="Text Box 16"/>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in</a:t>
                  </a:r>
                  <a:endParaRPr lang="en-US" altLang="x-none" sz="2000">
                    <a:latin typeface="Times New Roman" charset="0"/>
                  </a:endParaRPr>
                </a:p>
              </p:txBody>
            </p:sp>
          </p:grpSp>
          <p:grpSp>
            <p:nvGrpSpPr>
              <p:cNvPr id="89150" name="Group 17"/>
              <p:cNvGrpSpPr>
                <a:grpSpLocks/>
              </p:cNvGrpSpPr>
              <p:nvPr/>
            </p:nvGrpSpPr>
            <p:grpSpPr bwMode="auto">
              <a:xfrm>
                <a:off x="1541" y="700"/>
                <a:ext cx="461" cy="413"/>
                <a:chOff x="1645" y="788"/>
                <a:chExt cx="461" cy="413"/>
              </a:xfrm>
            </p:grpSpPr>
            <p:sp>
              <p:nvSpPr>
                <p:cNvPr id="89152" name="Text Box 18"/>
                <p:cNvSpPr txBox="1">
                  <a:spLocks noChangeArrowheads="1"/>
                </p:cNvSpPr>
                <p:nvPr/>
              </p:nvSpPr>
              <p:spPr bwMode="auto">
                <a:xfrm>
                  <a:off x="1645" y="78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89153" name="Text Box 19"/>
                <p:cNvSpPr txBox="1">
                  <a:spLocks noChangeArrowheads="1"/>
                </p:cNvSpPr>
                <p:nvPr/>
              </p:nvSpPr>
              <p:spPr bwMode="auto">
                <a:xfrm>
                  <a:off x="1768" y="95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out</a:t>
                  </a:r>
                  <a:endParaRPr lang="en-US" altLang="x-none" sz="2000">
                    <a:latin typeface="Times New Roman" charset="0"/>
                  </a:endParaRPr>
                </a:p>
              </p:txBody>
            </p:sp>
          </p:grpSp>
          <p:sp>
            <p:nvSpPr>
              <p:cNvPr id="89151" name="Text Box 20"/>
              <p:cNvSpPr txBox="1">
                <a:spLocks noChangeArrowheads="1"/>
              </p:cNvSpPr>
              <p:nvPr/>
            </p:nvSpPr>
            <p:spPr bwMode="auto">
              <a:xfrm>
                <a:off x="1352" y="729"/>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400">
                    <a:solidFill>
                      <a:srgbClr val="FF0000"/>
                    </a:solidFill>
                    <a:latin typeface="Arial" charset="0"/>
                  </a:rPr>
                  <a:t>&gt;</a:t>
                </a:r>
                <a:endParaRPr lang="en-US" altLang="x-none" sz="2000">
                  <a:latin typeface="Times New Roman" charset="0"/>
                </a:endParaRPr>
              </a:p>
            </p:txBody>
          </p:sp>
        </p:grpSp>
        <p:sp>
          <p:nvSpPr>
            <p:cNvPr id="89148" name="Line 21"/>
            <p:cNvSpPr>
              <a:spLocks noChangeShapeType="1"/>
            </p:cNvSpPr>
            <p:nvPr/>
          </p:nvSpPr>
          <p:spPr bwMode="auto">
            <a:xfrm flipV="1">
              <a:off x="2660" y="1332"/>
              <a:ext cx="20" cy="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9096" name="Group 22"/>
          <p:cNvGrpSpPr>
            <a:grpSpLocks/>
          </p:cNvGrpSpPr>
          <p:nvPr/>
        </p:nvGrpSpPr>
        <p:grpSpPr bwMode="auto">
          <a:xfrm>
            <a:off x="8458200" y="1752600"/>
            <a:ext cx="577850" cy="681038"/>
            <a:chOff x="3663" y="2092"/>
            <a:chExt cx="364" cy="429"/>
          </a:xfrm>
        </p:grpSpPr>
        <p:grpSp>
          <p:nvGrpSpPr>
            <p:cNvPr id="89143" name="Group 23"/>
            <p:cNvGrpSpPr>
              <a:grpSpLocks/>
            </p:cNvGrpSpPr>
            <p:nvPr/>
          </p:nvGrpSpPr>
          <p:grpSpPr bwMode="auto">
            <a:xfrm>
              <a:off x="3663" y="2092"/>
              <a:ext cx="364" cy="429"/>
              <a:chOff x="1129" y="704"/>
              <a:chExt cx="364" cy="429"/>
            </a:xfrm>
          </p:grpSpPr>
          <p:sp>
            <p:nvSpPr>
              <p:cNvPr id="89145" name="Text Box 24"/>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89146" name="Text Box 25"/>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in</a:t>
                </a:r>
                <a:endParaRPr lang="en-US" altLang="x-none" sz="2000">
                  <a:latin typeface="Times New Roman" charset="0"/>
                </a:endParaRPr>
              </a:p>
            </p:txBody>
          </p:sp>
        </p:grpSp>
        <p:sp>
          <p:nvSpPr>
            <p:cNvPr id="89144" name="Line 26"/>
            <p:cNvSpPr>
              <a:spLocks noChangeShapeType="1"/>
            </p:cNvSpPr>
            <p:nvPr/>
          </p:nvSpPr>
          <p:spPr bwMode="auto">
            <a:xfrm flipV="1">
              <a:off x="3862" y="2164"/>
              <a:ext cx="20" cy="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9097" name="Group 27"/>
          <p:cNvGrpSpPr>
            <a:grpSpLocks/>
          </p:cNvGrpSpPr>
          <p:nvPr/>
        </p:nvGrpSpPr>
        <p:grpSpPr bwMode="auto">
          <a:xfrm>
            <a:off x="6019800" y="2209800"/>
            <a:ext cx="731838" cy="655638"/>
            <a:chOff x="1645" y="788"/>
            <a:chExt cx="461" cy="413"/>
          </a:xfrm>
        </p:grpSpPr>
        <p:sp>
          <p:nvSpPr>
            <p:cNvPr id="89141" name="Text Box 28"/>
            <p:cNvSpPr txBox="1">
              <a:spLocks noChangeArrowheads="1"/>
            </p:cNvSpPr>
            <p:nvPr/>
          </p:nvSpPr>
          <p:spPr bwMode="auto">
            <a:xfrm>
              <a:off x="1645" y="788"/>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89142" name="Text Box 29"/>
            <p:cNvSpPr txBox="1">
              <a:spLocks noChangeArrowheads="1"/>
            </p:cNvSpPr>
            <p:nvPr/>
          </p:nvSpPr>
          <p:spPr bwMode="auto">
            <a:xfrm>
              <a:off x="1768" y="95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out</a:t>
              </a:r>
              <a:endParaRPr lang="en-US" altLang="x-none" sz="2000">
                <a:latin typeface="Times New Roman" charset="0"/>
              </a:endParaRPr>
            </a:p>
          </p:txBody>
        </p:sp>
      </p:grpSp>
      <p:sp>
        <p:nvSpPr>
          <p:cNvPr id="89098" name="Rectangle 31"/>
          <p:cNvSpPr>
            <a:spLocks noChangeArrowheads="1"/>
          </p:cNvSpPr>
          <p:nvPr/>
        </p:nvSpPr>
        <p:spPr bwMode="auto">
          <a:xfrm>
            <a:off x="1857375" y="5153026"/>
            <a:ext cx="8267700" cy="409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89099" name="Rectangle 32"/>
          <p:cNvSpPr>
            <a:spLocks noChangeArrowheads="1"/>
          </p:cNvSpPr>
          <p:nvPr/>
        </p:nvSpPr>
        <p:spPr bwMode="auto">
          <a:xfrm>
            <a:off x="2139951" y="5276850"/>
            <a:ext cx="8143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spcBef>
                <a:spcPct val="20000"/>
              </a:spcBef>
              <a:buClr>
                <a:schemeClr val="accent2"/>
              </a:buClr>
              <a:buSzPct val="85000"/>
              <a:buFont typeface="ZapfDingbats" charset="0"/>
              <a:buNone/>
            </a:pPr>
            <a:r>
              <a:rPr lang="en-US" altLang="x-none" sz="2000">
                <a:solidFill>
                  <a:srgbClr val="FF0000"/>
                </a:solidFill>
              </a:rPr>
              <a:t>“costs” of congestion:</a:t>
            </a:r>
            <a:r>
              <a:rPr lang="en-US" altLang="x-none" sz="2000"/>
              <a:t> </a:t>
            </a:r>
          </a:p>
          <a:p>
            <a:pPr algn="l">
              <a:spcBef>
                <a:spcPct val="20000"/>
              </a:spcBef>
              <a:buClr>
                <a:schemeClr val="accent2"/>
              </a:buClr>
              <a:buSzPct val="85000"/>
              <a:buFont typeface="ZapfDingbats" charset="0"/>
              <a:buChar char="r"/>
            </a:pPr>
            <a:r>
              <a:rPr lang="en-US" altLang="x-none" sz="2000"/>
              <a:t>more work (retrans) for given “goodput”</a:t>
            </a:r>
          </a:p>
          <a:p>
            <a:pPr algn="l">
              <a:spcBef>
                <a:spcPct val="20000"/>
              </a:spcBef>
              <a:buClr>
                <a:schemeClr val="accent2"/>
              </a:buClr>
              <a:buSzPct val="85000"/>
              <a:buFont typeface="ZapfDingbats" charset="0"/>
              <a:buChar char="r"/>
            </a:pPr>
            <a:r>
              <a:rPr lang="en-US" altLang="x-none" sz="2000"/>
              <a:t>unneeded retransmissions: link carries multiple copies of pkt</a:t>
            </a:r>
          </a:p>
          <a:p>
            <a:pPr algn="l">
              <a:spcBef>
                <a:spcPct val="20000"/>
              </a:spcBef>
              <a:buClr>
                <a:schemeClr val="accent2"/>
              </a:buClr>
              <a:buSzPct val="85000"/>
              <a:buFont typeface="ZapfDingbats" charset="0"/>
              <a:buChar char="r"/>
            </a:pPr>
            <a:endParaRPr lang="en-US" altLang="x-none" sz="2400"/>
          </a:p>
        </p:txBody>
      </p:sp>
      <p:grpSp>
        <p:nvGrpSpPr>
          <p:cNvPr id="89100" name="Group 33"/>
          <p:cNvGrpSpPr>
            <a:grpSpLocks/>
          </p:cNvGrpSpPr>
          <p:nvPr/>
        </p:nvGrpSpPr>
        <p:grpSpPr bwMode="auto">
          <a:xfrm>
            <a:off x="1752601" y="2819400"/>
            <a:ext cx="7783513" cy="2514600"/>
            <a:chOff x="257" y="874"/>
            <a:chExt cx="4903" cy="1584"/>
          </a:xfrm>
        </p:grpSpPr>
        <p:sp>
          <p:nvSpPr>
            <p:cNvPr id="89101" name="Line 34"/>
            <p:cNvSpPr>
              <a:spLocks noChangeShapeType="1"/>
            </p:cNvSpPr>
            <p:nvPr/>
          </p:nvSpPr>
          <p:spPr bwMode="auto">
            <a:xfrm>
              <a:off x="2339" y="874"/>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2" name="Line 35"/>
            <p:cNvSpPr>
              <a:spLocks noChangeShapeType="1"/>
            </p:cNvSpPr>
            <p:nvPr/>
          </p:nvSpPr>
          <p:spPr bwMode="auto">
            <a:xfrm rot="5400000">
              <a:off x="2902" y="1392"/>
              <a:ext cx="0" cy="1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3" name="Text Box 36"/>
            <p:cNvSpPr txBox="1">
              <a:spLocks noChangeArrowheads="1"/>
            </p:cNvSpPr>
            <p:nvPr/>
          </p:nvSpPr>
          <p:spPr bwMode="auto">
            <a:xfrm>
              <a:off x="2118" y="934"/>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R/2</a:t>
              </a:r>
            </a:p>
          </p:txBody>
        </p:sp>
        <p:sp>
          <p:nvSpPr>
            <p:cNvPr id="89104" name="Line 37"/>
            <p:cNvSpPr>
              <a:spLocks noChangeShapeType="1"/>
            </p:cNvSpPr>
            <p:nvPr/>
          </p:nvSpPr>
          <p:spPr bwMode="auto">
            <a:xfrm rot="5400000">
              <a:off x="2824" y="523"/>
              <a:ext cx="0" cy="97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05" name="Line 38"/>
            <p:cNvSpPr>
              <a:spLocks noChangeShapeType="1"/>
            </p:cNvSpPr>
            <p:nvPr/>
          </p:nvSpPr>
          <p:spPr bwMode="auto">
            <a:xfrm rot="10800000">
              <a:off x="3327" y="1022"/>
              <a:ext cx="0" cy="9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06" name="Text Box 39"/>
            <p:cNvSpPr txBox="1">
              <a:spLocks noChangeArrowheads="1"/>
            </p:cNvSpPr>
            <p:nvPr/>
          </p:nvSpPr>
          <p:spPr bwMode="auto">
            <a:xfrm>
              <a:off x="3194" y="1938"/>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R/2</a:t>
              </a:r>
            </a:p>
          </p:txBody>
        </p:sp>
        <p:sp>
          <p:nvSpPr>
            <p:cNvPr id="89107" name="Freeform 40"/>
            <p:cNvSpPr>
              <a:spLocks/>
            </p:cNvSpPr>
            <p:nvPr/>
          </p:nvSpPr>
          <p:spPr bwMode="auto">
            <a:xfrm>
              <a:off x="2339" y="1320"/>
              <a:ext cx="969" cy="634"/>
            </a:xfrm>
            <a:custGeom>
              <a:avLst/>
              <a:gdLst>
                <a:gd name="T0" fmla="*/ 0 w 969"/>
                <a:gd name="T1" fmla="*/ 634 h 634"/>
                <a:gd name="T2" fmla="*/ 573 w 969"/>
                <a:gd name="T3" fmla="*/ 144 h 634"/>
                <a:gd name="T4" fmla="*/ 969 w 969"/>
                <a:gd name="T5" fmla="*/ 0 h 634"/>
                <a:gd name="T6" fmla="*/ 0 60000 65536"/>
                <a:gd name="T7" fmla="*/ 0 60000 65536"/>
                <a:gd name="T8" fmla="*/ 0 60000 65536"/>
                <a:gd name="T9" fmla="*/ 0 w 969"/>
                <a:gd name="T10" fmla="*/ 0 h 634"/>
                <a:gd name="T11" fmla="*/ 969 w 969"/>
                <a:gd name="T12" fmla="*/ 634 h 634"/>
              </a:gdLst>
              <a:ahLst/>
              <a:cxnLst>
                <a:cxn ang="T6">
                  <a:pos x="T0" y="T1"/>
                </a:cxn>
                <a:cxn ang="T7">
                  <a:pos x="T2" y="T3"/>
                </a:cxn>
                <a:cxn ang="T8">
                  <a:pos x="T4" y="T5"/>
                </a:cxn>
              </a:cxnLst>
              <a:rect l="T9" t="T10" r="T11" b="T12"/>
              <a:pathLst>
                <a:path w="969" h="634">
                  <a:moveTo>
                    <a:pt x="0" y="634"/>
                  </a:moveTo>
                  <a:cubicBezTo>
                    <a:pt x="95" y="552"/>
                    <a:pt x="412" y="250"/>
                    <a:pt x="573" y="144"/>
                  </a:cubicBezTo>
                  <a:cubicBezTo>
                    <a:pt x="734" y="38"/>
                    <a:pt x="887" y="30"/>
                    <a:pt x="969" y="0"/>
                  </a:cubicBezTo>
                </a:path>
              </a:pathLst>
            </a:custGeom>
            <a:noFill/>
            <a:ln w="19050"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89108" name="Group 41"/>
            <p:cNvGrpSpPr>
              <a:grpSpLocks/>
            </p:cNvGrpSpPr>
            <p:nvPr/>
          </p:nvGrpSpPr>
          <p:grpSpPr bwMode="auto">
            <a:xfrm>
              <a:off x="2742" y="1984"/>
              <a:ext cx="219" cy="173"/>
              <a:chOff x="806" y="2056"/>
              <a:chExt cx="219" cy="173"/>
            </a:xfrm>
          </p:grpSpPr>
          <p:sp>
            <p:nvSpPr>
              <p:cNvPr id="89139" name="Text Box 42"/>
              <p:cNvSpPr txBox="1">
                <a:spLocks noChangeArrowheads="1"/>
              </p:cNvSpPr>
              <p:nvPr/>
            </p:nvSpPr>
            <p:spPr bwMode="auto">
              <a:xfrm>
                <a:off x="806" y="205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200">
                    <a:latin typeface="Symbol" charset="2"/>
                    <a:ea typeface="Arial" charset="0"/>
                    <a:cs typeface="Arial" charset="0"/>
                  </a:rPr>
                  <a:t>l</a:t>
                </a:r>
                <a:r>
                  <a:rPr lang="en-US" altLang="x-none" sz="1200" baseline="-25000">
                    <a:latin typeface="Arial" charset="0"/>
                    <a:ea typeface="Arial" charset="0"/>
                    <a:cs typeface="Arial" charset="0"/>
                  </a:rPr>
                  <a:t>in</a:t>
                </a:r>
              </a:p>
            </p:txBody>
          </p:sp>
          <p:sp>
            <p:nvSpPr>
              <p:cNvPr id="89140" name="Line 43"/>
              <p:cNvSpPr>
                <a:spLocks noChangeShapeType="1"/>
              </p:cNvSpPr>
              <p:nvPr/>
            </p:nvSpPr>
            <p:spPr bwMode="auto">
              <a:xfrm flipV="1">
                <a:off x="912" y="2092"/>
                <a:ext cx="24"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09" name="Text Box 44"/>
            <p:cNvSpPr txBox="1">
              <a:spLocks noChangeArrowheads="1"/>
            </p:cNvSpPr>
            <p:nvPr/>
          </p:nvSpPr>
          <p:spPr bwMode="auto">
            <a:xfrm rot="-5400000">
              <a:off x="1930" y="1368"/>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200">
                  <a:latin typeface="Symbol" charset="2"/>
                  <a:ea typeface="Arial" charset="0"/>
                  <a:cs typeface="Arial" charset="0"/>
                </a:rPr>
                <a:t>l</a:t>
              </a:r>
              <a:r>
                <a:rPr lang="en-US" altLang="x-none" sz="1200" baseline="-25000">
                  <a:latin typeface="Arial" charset="0"/>
                  <a:ea typeface="Arial" charset="0"/>
                  <a:cs typeface="Arial" charset="0"/>
                </a:rPr>
                <a:t>out</a:t>
              </a:r>
            </a:p>
          </p:txBody>
        </p:sp>
        <p:sp>
          <p:nvSpPr>
            <p:cNvPr id="89110" name="Text Box 45"/>
            <p:cNvSpPr txBox="1">
              <a:spLocks noChangeArrowheads="1"/>
            </p:cNvSpPr>
            <p:nvPr/>
          </p:nvSpPr>
          <p:spPr bwMode="auto">
            <a:xfrm>
              <a:off x="2746" y="2227"/>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800">
                  <a:latin typeface="Arial" charset="0"/>
                  <a:ea typeface="Arial" charset="0"/>
                  <a:cs typeface="Arial" charset="0"/>
                </a:rPr>
                <a:t>b.</a:t>
              </a:r>
            </a:p>
          </p:txBody>
        </p:sp>
        <p:grpSp>
          <p:nvGrpSpPr>
            <p:cNvPr id="89111" name="Group 46"/>
            <p:cNvGrpSpPr>
              <a:grpSpLocks/>
            </p:cNvGrpSpPr>
            <p:nvPr/>
          </p:nvGrpSpPr>
          <p:grpSpPr bwMode="auto">
            <a:xfrm>
              <a:off x="257" y="874"/>
              <a:ext cx="1495" cy="1584"/>
              <a:chOff x="161" y="778"/>
              <a:chExt cx="1495" cy="1584"/>
            </a:xfrm>
          </p:grpSpPr>
          <p:sp>
            <p:nvSpPr>
              <p:cNvPr id="89127" name="Line 47"/>
              <p:cNvSpPr>
                <a:spLocks noChangeShapeType="1"/>
              </p:cNvSpPr>
              <p:nvPr/>
            </p:nvSpPr>
            <p:spPr bwMode="auto">
              <a:xfrm>
                <a:off x="527" y="778"/>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8" name="Line 48"/>
              <p:cNvSpPr>
                <a:spLocks noChangeShapeType="1"/>
              </p:cNvSpPr>
              <p:nvPr/>
            </p:nvSpPr>
            <p:spPr bwMode="auto">
              <a:xfrm rot="5400000">
                <a:off x="1090" y="1296"/>
                <a:ext cx="0" cy="1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9" name="Text Box 49"/>
              <p:cNvSpPr txBox="1">
                <a:spLocks noChangeArrowheads="1"/>
              </p:cNvSpPr>
              <p:nvPr/>
            </p:nvSpPr>
            <p:spPr bwMode="auto">
              <a:xfrm>
                <a:off x="306" y="838"/>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R/2</a:t>
                </a:r>
              </a:p>
            </p:txBody>
          </p:sp>
          <p:sp>
            <p:nvSpPr>
              <p:cNvPr id="89130" name="Line 50"/>
              <p:cNvSpPr>
                <a:spLocks noChangeShapeType="1"/>
              </p:cNvSpPr>
              <p:nvPr/>
            </p:nvSpPr>
            <p:spPr bwMode="auto">
              <a:xfrm rot="5400000">
                <a:off x="1012" y="427"/>
                <a:ext cx="0" cy="97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31" name="Line 51"/>
              <p:cNvSpPr>
                <a:spLocks noChangeShapeType="1"/>
              </p:cNvSpPr>
              <p:nvPr/>
            </p:nvSpPr>
            <p:spPr bwMode="auto">
              <a:xfrm rot="10800000">
                <a:off x="1515" y="926"/>
                <a:ext cx="0" cy="9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32" name="Text Box 52"/>
              <p:cNvSpPr txBox="1">
                <a:spLocks noChangeArrowheads="1"/>
              </p:cNvSpPr>
              <p:nvPr/>
            </p:nvSpPr>
            <p:spPr bwMode="auto">
              <a:xfrm>
                <a:off x="1382" y="184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R/2</a:t>
                </a:r>
              </a:p>
            </p:txBody>
          </p:sp>
          <p:sp>
            <p:nvSpPr>
              <p:cNvPr id="89133" name="Line 53"/>
              <p:cNvSpPr>
                <a:spLocks noChangeShapeType="1"/>
              </p:cNvSpPr>
              <p:nvPr/>
            </p:nvSpPr>
            <p:spPr bwMode="auto">
              <a:xfrm flipV="1">
                <a:off x="523" y="920"/>
                <a:ext cx="992" cy="941"/>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9134" name="Group 54"/>
              <p:cNvGrpSpPr>
                <a:grpSpLocks/>
              </p:cNvGrpSpPr>
              <p:nvPr/>
            </p:nvGrpSpPr>
            <p:grpSpPr bwMode="auto">
              <a:xfrm>
                <a:off x="930" y="1888"/>
                <a:ext cx="219" cy="173"/>
                <a:chOff x="806" y="2056"/>
                <a:chExt cx="219" cy="173"/>
              </a:xfrm>
            </p:grpSpPr>
            <p:sp>
              <p:nvSpPr>
                <p:cNvPr id="89137" name="Text Box 55"/>
                <p:cNvSpPr txBox="1">
                  <a:spLocks noChangeArrowheads="1"/>
                </p:cNvSpPr>
                <p:nvPr/>
              </p:nvSpPr>
              <p:spPr bwMode="auto">
                <a:xfrm>
                  <a:off x="806" y="205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200">
                      <a:latin typeface="Symbol" charset="2"/>
                      <a:ea typeface="Arial" charset="0"/>
                      <a:cs typeface="Arial" charset="0"/>
                    </a:rPr>
                    <a:t>l</a:t>
                  </a:r>
                  <a:r>
                    <a:rPr lang="en-US" altLang="x-none" sz="1200" baseline="-25000">
                      <a:latin typeface="Arial" charset="0"/>
                      <a:ea typeface="Arial" charset="0"/>
                      <a:cs typeface="Arial" charset="0"/>
                    </a:rPr>
                    <a:t>in</a:t>
                  </a:r>
                </a:p>
              </p:txBody>
            </p:sp>
            <p:sp>
              <p:nvSpPr>
                <p:cNvPr id="89138" name="Line 56"/>
                <p:cNvSpPr>
                  <a:spLocks noChangeShapeType="1"/>
                </p:cNvSpPr>
                <p:nvPr/>
              </p:nvSpPr>
              <p:spPr bwMode="auto">
                <a:xfrm flipV="1">
                  <a:off x="912" y="2092"/>
                  <a:ext cx="24"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35" name="Text Box 57"/>
              <p:cNvSpPr txBox="1">
                <a:spLocks noChangeArrowheads="1"/>
              </p:cNvSpPr>
              <p:nvPr/>
            </p:nvSpPr>
            <p:spPr bwMode="auto">
              <a:xfrm rot="-5400000">
                <a:off x="118" y="1272"/>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200">
                    <a:latin typeface="Symbol" charset="2"/>
                    <a:ea typeface="Arial" charset="0"/>
                    <a:cs typeface="Arial" charset="0"/>
                  </a:rPr>
                  <a:t>l</a:t>
                </a:r>
                <a:r>
                  <a:rPr lang="en-US" altLang="x-none" sz="1200" baseline="-25000">
                    <a:latin typeface="Arial" charset="0"/>
                    <a:ea typeface="Arial" charset="0"/>
                    <a:cs typeface="Arial" charset="0"/>
                  </a:rPr>
                  <a:t>out</a:t>
                </a:r>
              </a:p>
            </p:txBody>
          </p:sp>
          <p:sp>
            <p:nvSpPr>
              <p:cNvPr id="89136" name="Text Box 58"/>
              <p:cNvSpPr txBox="1">
                <a:spLocks noChangeArrowheads="1"/>
              </p:cNvSpPr>
              <p:nvPr/>
            </p:nvSpPr>
            <p:spPr bwMode="auto">
              <a:xfrm>
                <a:off x="934" y="2131"/>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800">
                    <a:latin typeface="Arial" charset="0"/>
                    <a:ea typeface="Arial" charset="0"/>
                    <a:cs typeface="Arial" charset="0"/>
                  </a:rPr>
                  <a:t>a.</a:t>
                </a:r>
              </a:p>
            </p:txBody>
          </p:sp>
        </p:grpSp>
        <p:sp>
          <p:nvSpPr>
            <p:cNvPr id="89112" name="Line 59"/>
            <p:cNvSpPr>
              <a:spLocks noChangeShapeType="1"/>
            </p:cNvSpPr>
            <p:nvPr/>
          </p:nvSpPr>
          <p:spPr bwMode="auto">
            <a:xfrm>
              <a:off x="4031" y="874"/>
              <a:ext cx="0" cy="10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3" name="Line 60"/>
            <p:cNvSpPr>
              <a:spLocks noChangeShapeType="1"/>
            </p:cNvSpPr>
            <p:nvPr/>
          </p:nvSpPr>
          <p:spPr bwMode="auto">
            <a:xfrm rot="5400000">
              <a:off x="4594" y="1392"/>
              <a:ext cx="0" cy="1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4" name="Text Box 61"/>
            <p:cNvSpPr txBox="1">
              <a:spLocks noChangeArrowheads="1"/>
            </p:cNvSpPr>
            <p:nvPr/>
          </p:nvSpPr>
          <p:spPr bwMode="auto">
            <a:xfrm>
              <a:off x="3810" y="934"/>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R/2</a:t>
              </a:r>
            </a:p>
          </p:txBody>
        </p:sp>
        <p:sp>
          <p:nvSpPr>
            <p:cNvPr id="89115" name="Line 62"/>
            <p:cNvSpPr>
              <a:spLocks noChangeShapeType="1"/>
            </p:cNvSpPr>
            <p:nvPr/>
          </p:nvSpPr>
          <p:spPr bwMode="auto">
            <a:xfrm rot="5400000">
              <a:off x="4508" y="975"/>
              <a:ext cx="0" cy="97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16" name="Line 63"/>
            <p:cNvSpPr>
              <a:spLocks noChangeShapeType="1"/>
            </p:cNvSpPr>
            <p:nvPr/>
          </p:nvSpPr>
          <p:spPr bwMode="auto">
            <a:xfrm rot="10800000">
              <a:off x="5015" y="1470"/>
              <a:ext cx="4" cy="4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17" name="Text Box 64"/>
            <p:cNvSpPr txBox="1">
              <a:spLocks noChangeArrowheads="1"/>
            </p:cNvSpPr>
            <p:nvPr/>
          </p:nvSpPr>
          <p:spPr bwMode="auto">
            <a:xfrm>
              <a:off x="4886" y="1938"/>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R/2</a:t>
              </a:r>
            </a:p>
          </p:txBody>
        </p:sp>
        <p:sp>
          <p:nvSpPr>
            <p:cNvPr id="89118" name="Line 65"/>
            <p:cNvSpPr>
              <a:spLocks noChangeShapeType="1"/>
            </p:cNvSpPr>
            <p:nvPr/>
          </p:nvSpPr>
          <p:spPr bwMode="auto">
            <a:xfrm flipV="1">
              <a:off x="4027" y="1468"/>
              <a:ext cx="992" cy="489"/>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9119" name="Group 66"/>
            <p:cNvGrpSpPr>
              <a:grpSpLocks/>
            </p:cNvGrpSpPr>
            <p:nvPr/>
          </p:nvGrpSpPr>
          <p:grpSpPr bwMode="auto">
            <a:xfrm>
              <a:off x="4434" y="1984"/>
              <a:ext cx="219" cy="173"/>
              <a:chOff x="806" y="2056"/>
              <a:chExt cx="219" cy="173"/>
            </a:xfrm>
          </p:grpSpPr>
          <p:sp>
            <p:nvSpPr>
              <p:cNvPr id="89125" name="Text Box 67"/>
              <p:cNvSpPr txBox="1">
                <a:spLocks noChangeArrowheads="1"/>
              </p:cNvSpPr>
              <p:nvPr/>
            </p:nvSpPr>
            <p:spPr bwMode="auto">
              <a:xfrm>
                <a:off x="806" y="2056"/>
                <a:ext cx="2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200">
                    <a:latin typeface="Symbol" charset="2"/>
                    <a:ea typeface="Arial" charset="0"/>
                    <a:cs typeface="Arial" charset="0"/>
                  </a:rPr>
                  <a:t>l</a:t>
                </a:r>
                <a:r>
                  <a:rPr lang="en-US" altLang="x-none" sz="1200" baseline="-25000">
                    <a:latin typeface="Arial" charset="0"/>
                    <a:ea typeface="Arial" charset="0"/>
                    <a:cs typeface="Arial" charset="0"/>
                  </a:rPr>
                  <a:t>in</a:t>
                </a:r>
              </a:p>
            </p:txBody>
          </p:sp>
          <p:sp>
            <p:nvSpPr>
              <p:cNvPr id="89126" name="Line 68"/>
              <p:cNvSpPr>
                <a:spLocks noChangeShapeType="1"/>
              </p:cNvSpPr>
              <p:nvPr/>
            </p:nvSpPr>
            <p:spPr bwMode="auto">
              <a:xfrm flipV="1">
                <a:off x="912" y="2092"/>
                <a:ext cx="24" cy="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20" name="Text Box 69"/>
            <p:cNvSpPr txBox="1">
              <a:spLocks noChangeArrowheads="1"/>
            </p:cNvSpPr>
            <p:nvPr/>
          </p:nvSpPr>
          <p:spPr bwMode="auto">
            <a:xfrm rot="-5400000">
              <a:off x="3622" y="1368"/>
              <a:ext cx="2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200">
                  <a:latin typeface="Symbol" charset="2"/>
                  <a:ea typeface="Arial" charset="0"/>
                  <a:cs typeface="Arial" charset="0"/>
                </a:rPr>
                <a:t>l</a:t>
              </a:r>
              <a:r>
                <a:rPr lang="en-US" altLang="x-none" sz="1200" baseline="-25000">
                  <a:latin typeface="Arial" charset="0"/>
                  <a:ea typeface="Arial" charset="0"/>
                  <a:cs typeface="Arial" charset="0"/>
                </a:rPr>
                <a:t>out</a:t>
              </a:r>
            </a:p>
          </p:txBody>
        </p:sp>
        <p:sp>
          <p:nvSpPr>
            <p:cNvPr id="89121" name="Text Box 70"/>
            <p:cNvSpPr txBox="1">
              <a:spLocks noChangeArrowheads="1"/>
            </p:cNvSpPr>
            <p:nvPr/>
          </p:nvSpPr>
          <p:spPr bwMode="auto">
            <a:xfrm>
              <a:off x="4438" y="2227"/>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800">
                  <a:latin typeface="Arial" charset="0"/>
                  <a:ea typeface="Arial" charset="0"/>
                  <a:cs typeface="Arial" charset="0"/>
                </a:rPr>
                <a:t>c.</a:t>
              </a:r>
            </a:p>
          </p:txBody>
        </p:sp>
        <p:sp>
          <p:nvSpPr>
            <p:cNvPr id="89122" name="Text Box 71"/>
            <p:cNvSpPr txBox="1">
              <a:spLocks noChangeArrowheads="1"/>
            </p:cNvSpPr>
            <p:nvPr/>
          </p:nvSpPr>
          <p:spPr bwMode="auto">
            <a:xfrm>
              <a:off x="3822" y="1398"/>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R/4</a:t>
              </a:r>
            </a:p>
          </p:txBody>
        </p:sp>
        <p:sp>
          <p:nvSpPr>
            <p:cNvPr id="89123" name="Text Box 72"/>
            <p:cNvSpPr txBox="1">
              <a:spLocks noChangeArrowheads="1"/>
            </p:cNvSpPr>
            <p:nvPr/>
          </p:nvSpPr>
          <p:spPr bwMode="auto">
            <a:xfrm>
              <a:off x="2122" y="1242"/>
              <a:ext cx="2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latin typeface="Arial" charset="0"/>
                  <a:ea typeface="Arial" charset="0"/>
                  <a:cs typeface="Arial" charset="0"/>
                </a:rPr>
                <a:t>R/3</a:t>
              </a:r>
            </a:p>
          </p:txBody>
        </p:sp>
        <p:sp>
          <p:nvSpPr>
            <p:cNvPr id="89124" name="Line 73"/>
            <p:cNvSpPr>
              <a:spLocks noChangeShapeType="1"/>
            </p:cNvSpPr>
            <p:nvPr/>
          </p:nvSpPr>
          <p:spPr bwMode="auto">
            <a:xfrm rot="5400000">
              <a:off x="2824" y="823"/>
              <a:ext cx="0" cy="97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89497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901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F131FA7B-0627-604A-8822-9442CBE24310}" type="slidenum">
              <a:rPr lang="en-US" altLang="x-none" sz="1400">
                <a:latin typeface="Arial" charset="0"/>
              </a:rPr>
              <a:pPr/>
              <a:t>35</a:t>
            </a:fld>
            <a:endParaRPr lang="en-US" altLang="x-none" sz="1400">
              <a:latin typeface="Arial" charset="0"/>
            </a:endParaRPr>
          </a:p>
        </p:txBody>
      </p:sp>
      <p:sp>
        <p:nvSpPr>
          <p:cNvPr id="90116" name="Rectangle 2"/>
          <p:cNvSpPr>
            <a:spLocks noGrp="1" noChangeArrowheads="1"/>
          </p:cNvSpPr>
          <p:nvPr>
            <p:ph type="title"/>
          </p:nvPr>
        </p:nvSpPr>
        <p:spPr/>
        <p:txBody>
          <a:bodyPr/>
          <a:lstStyle/>
          <a:p>
            <a:r>
              <a:rPr lang="en-US" altLang="x-none" sz="3200"/>
              <a:t>Causes/costs of congestion: scenario 3</a:t>
            </a:r>
            <a:r>
              <a:rPr lang="en-US" altLang="x-none"/>
              <a:t> </a:t>
            </a:r>
          </a:p>
        </p:txBody>
      </p:sp>
      <p:sp>
        <p:nvSpPr>
          <p:cNvPr id="90117" name="Rectangle 3"/>
          <p:cNvSpPr>
            <a:spLocks noGrp="1" noChangeArrowheads="1"/>
          </p:cNvSpPr>
          <p:nvPr>
            <p:ph type="body" sz="half" idx="1"/>
          </p:nvPr>
        </p:nvSpPr>
        <p:spPr>
          <a:xfrm>
            <a:off x="2130426" y="1273176"/>
            <a:ext cx="8334375" cy="1247775"/>
          </a:xfrm>
        </p:spPr>
        <p:txBody>
          <a:bodyPr/>
          <a:lstStyle/>
          <a:p>
            <a:r>
              <a:rPr lang="en-US" altLang="x-none" sz="2000"/>
              <a:t>four senders</a:t>
            </a:r>
          </a:p>
          <a:p>
            <a:r>
              <a:rPr lang="en-US" altLang="x-none" sz="2000"/>
              <a:t>multihop paths</a:t>
            </a:r>
          </a:p>
          <a:p>
            <a:r>
              <a:rPr lang="en-US" altLang="x-none" sz="2000"/>
              <a:t>timeout/retransmit</a:t>
            </a:r>
          </a:p>
          <a:p>
            <a:endParaRPr lang="en-US" altLang="x-none" sz="2400"/>
          </a:p>
        </p:txBody>
      </p:sp>
      <p:grpSp>
        <p:nvGrpSpPr>
          <p:cNvPr id="90118" name="Group 4"/>
          <p:cNvGrpSpPr>
            <a:grpSpLocks/>
          </p:cNvGrpSpPr>
          <p:nvPr/>
        </p:nvGrpSpPr>
        <p:grpSpPr bwMode="auto">
          <a:xfrm>
            <a:off x="8888413" y="1271589"/>
            <a:ext cx="577850" cy="681037"/>
            <a:chOff x="1129" y="704"/>
            <a:chExt cx="364" cy="429"/>
          </a:xfrm>
        </p:grpSpPr>
        <p:sp>
          <p:nvSpPr>
            <p:cNvPr id="90441" name="Text Box 5"/>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90442" name="Text Box 6"/>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in</a:t>
              </a:r>
              <a:endParaRPr lang="en-US" altLang="x-none" sz="2000">
                <a:latin typeface="Times New Roman" charset="0"/>
              </a:endParaRPr>
            </a:p>
          </p:txBody>
        </p:sp>
      </p:grpSp>
      <p:sp>
        <p:nvSpPr>
          <p:cNvPr id="90119" name="Rectangle 7"/>
          <p:cNvSpPr>
            <a:spLocks noChangeArrowheads="1"/>
          </p:cNvSpPr>
          <p:nvPr/>
        </p:nvSpPr>
        <p:spPr bwMode="auto">
          <a:xfrm>
            <a:off x="6102350" y="1333500"/>
            <a:ext cx="339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spcBef>
                <a:spcPct val="20000"/>
              </a:spcBef>
              <a:buClr>
                <a:schemeClr val="accent2"/>
              </a:buClr>
              <a:buSzPct val="85000"/>
              <a:buFont typeface="ZapfDingbats" charset="0"/>
              <a:buNone/>
            </a:pPr>
            <a:r>
              <a:rPr lang="en-US" altLang="x-none" sz="2400" u="sng">
                <a:solidFill>
                  <a:srgbClr val="FF0000"/>
                </a:solidFill>
              </a:rPr>
              <a:t>Q:</a:t>
            </a:r>
            <a:r>
              <a:rPr lang="en-US" altLang="x-none" sz="2000">
                <a:solidFill>
                  <a:srgbClr val="FF0000"/>
                </a:solidFill>
              </a:rPr>
              <a:t> </a:t>
            </a:r>
            <a:r>
              <a:rPr lang="en-US" altLang="x-none" sz="2400"/>
              <a:t>what happens as      and     increase</a:t>
            </a:r>
            <a:r>
              <a:rPr lang="en-US" altLang="x-none" sz="2400">
                <a:solidFill>
                  <a:srgbClr val="FF0000"/>
                </a:solidFill>
              </a:rPr>
              <a:t> ?</a:t>
            </a:r>
            <a:endParaRPr lang="en-US" altLang="x-none" sz="2400"/>
          </a:p>
        </p:txBody>
      </p:sp>
      <p:grpSp>
        <p:nvGrpSpPr>
          <p:cNvPr id="90120" name="Group 9"/>
          <p:cNvGrpSpPr>
            <a:grpSpLocks/>
          </p:cNvGrpSpPr>
          <p:nvPr/>
        </p:nvGrpSpPr>
        <p:grpSpPr bwMode="auto">
          <a:xfrm>
            <a:off x="7050088" y="1643064"/>
            <a:ext cx="577850" cy="681037"/>
            <a:chOff x="4573" y="1575"/>
            <a:chExt cx="364" cy="429"/>
          </a:xfrm>
        </p:grpSpPr>
        <p:grpSp>
          <p:nvGrpSpPr>
            <p:cNvPr id="90437" name="Group 10"/>
            <p:cNvGrpSpPr>
              <a:grpSpLocks/>
            </p:cNvGrpSpPr>
            <p:nvPr/>
          </p:nvGrpSpPr>
          <p:grpSpPr bwMode="auto">
            <a:xfrm>
              <a:off x="4573" y="1575"/>
              <a:ext cx="364" cy="429"/>
              <a:chOff x="1129" y="704"/>
              <a:chExt cx="364" cy="429"/>
            </a:xfrm>
          </p:grpSpPr>
          <p:sp>
            <p:nvSpPr>
              <p:cNvPr id="90439" name="Text Box 11"/>
              <p:cNvSpPr txBox="1">
                <a:spLocks noChangeArrowheads="1"/>
              </p:cNvSpPr>
              <p:nvPr/>
            </p:nvSpPr>
            <p:spPr bwMode="auto">
              <a:xfrm>
                <a:off x="1129" y="7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800">
                    <a:latin typeface="Symbol" charset="2"/>
                  </a:rPr>
                  <a:t>l</a:t>
                </a:r>
                <a:endParaRPr lang="en-US" altLang="x-none" sz="2000">
                  <a:latin typeface="Symbol" charset="2"/>
                </a:endParaRPr>
              </a:p>
            </p:txBody>
          </p:sp>
          <p:sp>
            <p:nvSpPr>
              <p:cNvPr id="90440" name="Text Box 12"/>
              <p:cNvSpPr txBox="1">
                <a:spLocks noChangeArrowheads="1"/>
              </p:cNvSpPr>
              <p:nvPr/>
            </p:nvSpPr>
            <p:spPr bwMode="auto">
              <a:xfrm>
                <a:off x="1252" y="883"/>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2000">
                    <a:latin typeface="Arial" charset="0"/>
                  </a:rPr>
                  <a:t>in</a:t>
                </a:r>
                <a:endParaRPr lang="en-US" altLang="x-none" sz="2000">
                  <a:latin typeface="Times New Roman" charset="0"/>
                </a:endParaRPr>
              </a:p>
            </p:txBody>
          </p:sp>
        </p:grpSp>
        <p:sp>
          <p:nvSpPr>
            <p:cNvPr id="90438" name="Line 13"/>
            <p:cNvSpPr>
              <a:spLocks noChangeShapeType="1"/>
            </p:cNvSpPr>
            <p:nvPr/>
          </p:nvSpPr>
          <p:spPr bwMode="auto">
            <a:xfrm flipV="1">
              <a:off x="4764" y="1674"/>
              <a:ext cx="18" cy="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0121" name="Text Box 14"/>
          <p:cNvSpPr txBox="1">
            <a:spLocks noChangeArrowheads="1"/>
          </p:cNvSpPr>
          <p:nvPr/>
        </p:nvSpPr>
        <p:spPr bwMode="auto">
          <a:xfrm>
            <a:off x="6196014" y="3511550"/>
            <a:ext cx="19129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eaLnBrk="1" hangingPunct="1"/>
            <a:r>
              <a:rPr lang="en-US" altLang="x-none">
                <a:solidFill>
                  <a:schemeClr val="tx2"/>
                </a:solidFill>
                <a:latin typeface="Arial" charset="0"/>
              </a:rPr>
              <a:t>finite shared output link buffers</a:t>
            </a:r>
            <a:endParaRPr lang="en-US" altLang="x-none">
              <a:solidFill>
                <a:schemeClr val="tx2"/>
              </a:solidFill>
            </a:endParaRPr>
          </a:p>
        </p:txBody>
      </p:sp>
      <p:sp>
        <p:nvSpPr>
          <p:cNvPr id="90122" name="Line 15"/>
          <p:cNvSpPr>
            <a:spLocks noChangeShapeType="1"/>
          </p:cNvSpPr>
          <p:nvPr/>
        </p:nvSpPr>
        <p:spPr bwMode="auto">
          <a:xfrm flipH="1">
            <a:off x="4883151" y="3892551"/>
            <a:ext cx="923925" cy="8667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3" name="Line 16"/>
          <p:cNvSpPr>
            <a:spLocks noChangeShapeType="1"/>
          </p:cNvSpPr>
          <p:nvPr/>
        </p:nvSpPr>
        <p:spPr bwMode="auto">
          <a:xfrm flipH="1">
            <a:off x="5368925" y="3892550"/>
            <a:ext cx="4381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0124" name="Group 17"/>
          <p:cNvGrpSpPr>
            <a:grpSpLocks/>
          </p:cNvGrpSpPr>
          <p:nvPr/>
        </p:nvGrpSpPr>
        <p:grpSpPr bwMode="auto">
          <a:xfrm>
            <a:off x="4597400" y="2559051"/>
            <a:ext cx="979488" cy="1503363"/>
            <a:chOff x="12464" y="10193"/>
            <a:chExt cx="1481" cy="2272"/>
          </a:xfrm>
        </p:grpSpPr>
        <p:grpSp>
          <p:nvGrpSpPr>
            <p:cNvPr id="90389" name="Group 18"/>
            <p:cNvGrpSpPr>
              <a:grpSpLocks/>
            </p:cNvGrpSpPr>
            <p:nvPr/>
          </p:nvGrpSpPr>
          <p:grpSpPr bwMode="auto">
            <a:xfrm>
              <a:off x="12464" y="11102"/>
              <a:ext cx="1481" cy="1363"/>
              <a:chOff x="5850" y="13487"/>
              <a:chExt cx="2023" cy="1840"/>
            </a:xfrm>
          </p:grpSpPr>
          <p:sp>
            <p:nvSpPr>
              <p:cNvPr id="90398" name="Freeform 19"/>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99" name="Freeform 20"/>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0" name="Freeform 21"/>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1" name="Freeform 22"/>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2" name="Freeform 23"/>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3" name="Freeform 24"/>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4" name="Freeform 25"/>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5" name="Freeform 26"/>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6" name="Freeform 27"/>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7" name="Freeform 28"/>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8" name="Freeform 29"/>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09" name="Freeform 30"/>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0" name="Freeform 31"/>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1" name="Freeform 32"/>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2" name="Freeform 33"/>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3" name="Freeform 34"/>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4" name="Freeform 35"/>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5" name="Freeform 36"/>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6" name="Freeform 37"/>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7" name="Freeform 38"/>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8" name="Freeform 39"/>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19" name="Freeform 40"/>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0" name="Freeform 41"/>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1" name="Freeform 42"/>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2" name="Freeform 43"/>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3" name="Freeform 44"/>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4" name="Freeform 45"/>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5" name="Freeform 46"/>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6" name="Freeform 47"/>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7" name="Rectangle 48"/>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428" name="Freeform 49"/>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29" name="Freeform 50"/>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0" name="Freeform 51"/>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1" name="Freeform 52"/>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2" name="Freeform 53"/>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3" name="Freeform 54"/>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4" name="Freeform 55"/>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5" name="Freeform 56"/>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436" name="Freeform 57"/>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390" name="Group 58"/>
            <p:cNvGrpSpPr>
              <a:grpSpLocks/>
            </p:cNvGrpSpPr>
            <p:nvPr/>
          </p:nvGrpSpPr>
          <p:grpSpPr bwMode="auto">
            <a:xfrm>
              <a:off x="12806" y="10667"/>
              <a:ext cx="983" cy="1369"/>
              <a:chOff x="12762" y="10336"/>
              <a:chExt cx="1027" cy="1700"/>
            </a:xfrm>
          </p:grpSpPr>
          <p:sp>
            <p:nvSpPr>
              <p:cNvPr id="90392" name="Rectangle 5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393" name="Rectangle 6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394" name="Line 6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95" name="Line 6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96" name="Line 6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97" name="Line 6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391" name="Text Box 65"/>
            <p:cNvSpPr txBox="1">
              <a:spLocks noChangeArrowheads="1"/>
            </p:cNvSpPr>
            <p:nvPr/>
          </p:nvSpPr>
          <p:spPr bwMode="auto">
            <a:xfrm>
              <a:off x="12809" y="10193"/>
              <a:ext cx="95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solidFill>
                    <a:schemeClr val="tx2"/>
                  </a:solidFill>
                  <a:latin typeface="Arial" charset="0"/>
                </a:rPr>
                <a:t>Host A</a:t>
              </a:r>
              <a:endParaRPr lang="en-US" altLang="x-none" sz="2000">
                <a:solidFill>
                  <a:schemeClr val="tx2"/>
                </a:solidFill>
              </a:endParaRPr>
            </a:p>
          </p:txBody>
        </p:sp>
      </p:grpSp>
      <p:sp>
        <p:nvSpPr>
          <p:cNvPr id="90125" name="Text Box 66"/>
          <p:cNvSpPr txBox="1">
            <a:spLocks noChangeArrowheads="1"/>
          </p:cNvSpPr>
          <p:nvPr/>
        </p:nvSpPr>
        <p:spPr bwMode="auto">
          <a:xfrm>
            <a:off x="5502276" y="2635251"/>
            <a:ext cx="1897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400">
                <a:solidFill>
                  <a:srgbClr val="FF0000"/>
                </a:solidFill>
                <a:latin typeface="Symbol" charset="2"/>
              </a:rPr>
              <a:t>l</a:t>
            </a:r>
            <a:r>
              <a:rPr lang="en-US" altLang="x-none" sz="1400" baseline="-25000">
                <a:solidFill>
                  <a:srgbClr val="FF0000"/>
                </a:solidFill>
                <a:latin typeface="Arial" charset="0"/>
              </a:rPr>
              <a:t>in </a:t>
            </a:r>
            <a:r>
              <a:rPr lang="en-US" altLang="x-none" sz="1400">
                <a:solidFill>
                  <a:srgbClr val="FF0000"/>
                </a:solidFill>
                <a:latin typeface="Arial" charset="0"/>
              </a:rPr>
              <a:t>: original data</a:t>
            </a:r>
            <a:endParaRPr lang="en-US" altLang="x-none" sz="1400">
              <a:solidFill>
                <a:schemeClr val="tx2"/>
              </a:solidFill>
            </a:endParaRPr>
          </a:p>
        </p:txBody>
      </p:sp>
      <p:sp>
        <p:nvSpPr>
          <p:cNvPr id="90126" name="Line 67"/>
          <p:cNvSpPr>
            <a:spLocks noChangeShapeType="1"/>
          </p:cNvSpPr>
          <p:nvPr/>
        </p:nvSpPr>
        <p:spPr bwMode="auto">
          <a:xfrm flipH="1">
            <a:off x="3529013" y="5873751"/>
            <a:ext cx="1458912" cy="11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0127" name="Group 68"/>
          <p:cNvGrpSpPr>
            <a:grpSpLocks/>
          </p:cNvGrpSpPr>
          <p:nvPr/>
        </p:nvGrpSpPr>
        <p:grpSpPr bwMode="auto">
          <a:xfrm>
            <a:off x="2587625" y="4530726"/>
            <a:ext cx="979488" cy="1503363"/>
            <a:chOff x="12464" y="10193"/>
            <a:chExt cx="1481" cy="2272"/>
          </a:xfrm>
        </p:grpSpPr>
        <p:grpSp>
          <p:nvGrpSpPr>
            <p:cNvPr id="90341" name="Group 69"/>
            <p:cNvGrpSpPr>
              <a:grpSpLocks/>
            </p:cNvGrpSpPr>
            <p:nvPr/>
          </p:nvGrpSpPr>
          <p:grpSpPr bwMode="auto">
            <a:xfrm>
              <a:off x="12464" y="11102"/>
              <a:ext cx="1481" cy="1363"/>
              <a:chOff x="5850" y="13487"/>
              <a:chExt cx="2023" cy="1840"/>
            </a:xfrm>
          </p:grpSpPr>
          <p:sp>
            <p:nvSpPr>
              <p:cNvPr id="90350" name="Freeform 70"/>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1" name="Freeform 71"/>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2" name="Freeform 72"/>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3" name="Freeform 73"/>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4" name="Freeform 74"/>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5" name="Freeform 75"/>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6" name="Freeform 76"/>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7" name="Freeform 77"/>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8" name="Freeform 78"/>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59" name="Freeform 79"/>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0" name="Freeform 80"/>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1" name="Freeform 81"/>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2" name="Freeform 82"/>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3" name="Freeform 83"/>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4" name="Freeform 84"/>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5" name="Freeform 85"/>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6" name="Freeform 86"/>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7" name="Freeform 87"/>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8" name="Freeform 88"/>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69" name="Freeform 89"/>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0" name="Freeform 90"/>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1" name="Freeform 91"/>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2" name="Freeform 92"/>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3" name="Freeform 93"/>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4" name="Freeform 94"/>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5" name="Freeform 95"/>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6" name="Freeform 96"/>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7" name="Freeform 97"/>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8" name="Freeform 98"/>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79" name="Rectangle 99"/>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380" name="Freeform 100"/>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1" name="Freeform 101"/>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2" name="Freeform 102"/>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3" name="Freeform 103"/>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4" name="Freeform 104"/>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5" name="Freeform 105"/>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6" name="Freeform 106"/>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7" name="Freeform 107"/>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88" name="Freeform 108"/>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342" name="Group 109"/>
            <p:cNvGrpSpPr>
              <a:grpSpLocks/>
            </p:cNvGrpSpPr>
            <p:nvPr/>
          </p:nvGrpSpPr>
          <p:grpSpPr bwMode="auto">
            <a:xfrm>
              <a:off x="12806" y="10667"/>
              <a:ext cx="983" cy="1369"/>
              <a:chOff x="12762" y="10336"/>
              <a:chExt cx="1027" cy="1700"/>
            </a:xfrm>
          </p:grpSpPr>
          <p:sp>
            <p:nvSpPr>
              <p:cNvPr id="90344" name="Rectangle 110"/>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345" name="Rectangle 111"/>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346" name="Line 112"/>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47" name="Line 113"/>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48" name="Line 114"/>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49" name="Line 115"/>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343" name="Text Box 116"/>
            <p:cNvSpPr txBox="1">
              <a:spLocks noChangeArrowheads="1"/>
            </p:cNvSpPr>
            <p:nvPr/>
          </p:nvSpPr>
          <p:spPr bwMode="auto">
            <a:xfrm>
              <a:off x="12809" y="10193"/>
              <a:ext cx="95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solidFill>
                    <a:schemeClr val="tx2"/>
                  </a:solidFill>
                  <a:latin typeface="Arial" charset="0"/>
                </a:rPr>
                <a:t>Host B</a:t>
              </a:r>
              <a:endParaRPr lang="en-US" altLang="x-none" sz="2000">
                <a:solidFill>
                  <a:schemeClr val="tx2"/>
                </a:solidFill>
              </a:endParaRPr>
            </a:p>
          </p:txBody>
        </p:sp>
      </p:grpSp>
      <p:sp>
        <p:nvSpPr>
          <p:cNvPr id="90128" name="Line 117"/>
          <p:cNvSpPr>
            <a:spLocks noChangeShapeType="1"/>
          </p:cNvSpPr>
          <p:nvPr/>
        </p:nvSpPr>
        <p:spPr bwMode="auto">
          <a:xfrm flipH="1">
            <a:off x="5368925" y="4321175"/>
            <a:ext cx="7239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29" name="Line 118"/>
          <p:cNvSpPr>
            <a:spLocks noChangeShapeType="1"/>
          </p:cNvSpPr>
          <p:nvPr/>
        </p:nvSpPr>
        <p:spPr bwMode="auto">
          <a:xfrm flipH="1" flipV="1">
            <a:off x="7150101" y="4340226"/>
            <a:ext cx="779463"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0" name="Line 119"/>
          <p:cNvSpPr>
            <a:spLocks noChangeShapeType="1"/>
          </p:cNvSpPr>
          <p:nvPr/>
        </p:nvSpPr>
        <p:spPr bwMode="auto">
          <a:xfrm flipH="1">
            <a:off x="7092950" y="3911600"/>
            <a:ext cx="1296988" cy="1295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31" name="Line 120"/>
          <p:cNvSpPr>
            <a:spLocks noChangeShapeType="1"/>
          </p:cNvSpPr>
          <p:nvPr/>
        </p:nvSpPr>
        <p:spPr bwMode="auto">
          <a:xfrm flipH="1">
            <a:off x="8348664" y="3930650"/>
            <a:ext cx="4397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0132" name="Group 121"/>
          <p:cNvGrpSpPr>
            <a:grpSpLocks/>
          </p:cNvGrpSpPr>
          <p:nvPr/>
        </p:nvGrpSpPr>
        <p:grpSpPr bwMode="auto">
          <a:xfrm>
            <a:off x="8434389" y="3294063"/>
            <a:ext cx="981075" cy="901700"/>
            <a:chOff x="5850" y="13487"/>
            <a:chExt cx="2023" cy="1840"/>
          </a:xfrm>
        </p:grpSpPr>
        <p:sp>
          <p:nvSpPr>
            <p:cNvPr id="90302" name="Freeform 122"/>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3" name="Freeform 123"/>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4" name="Freeform 124"/>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5" name="Freeform 125"/>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6" name="Freeform 126"/>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7" name="Freeform 127"/>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8" name="Freeform 128"/>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09" name="Freeform 129"/>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0" name="Freeform 130"/>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1" name="Freeform 131"/>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2" name="Freeform 132"/>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3" name="Freeform 133"/>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4" name="Freeform 134"/>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5" name="Freeform 135"/>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6" name="Freeform 136"/>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7" name="Freeform 137"/>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8" name="Freeform 138"/>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19" name="Freeform 139"/>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0" name="Freeform 140"/>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1" name="Freeform 141"/>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2" name="Freeform 142"/>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3" name="Freeform 143"/>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4" name="Freeform 144"/>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5" name="Freeform 145"/>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6" name="Freeform 146"/>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7" name="Freeform 147"/>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8" name="Freeform 148"/>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29" name="Freeform 149"/>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0" name="Freeform 150"/>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1" name="Rectangle 151"/>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332" name="Freeform 152"/>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3" name="Freeform 153"/>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4" name="Freeform 154"/>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5" name="Freeform 155"/>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6" name="Freeform 156"/>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7" name="Freeform 157"/>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8" name="Freeform 158"/>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39" name="Freeform 159"/>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340" name="Freeform 160"/>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133" name="Group 161"/>
          <p:cNvGrpSpPr>
            <a:grpSpLocks/>
          </p:cNvGrpSpPr>
          <p:nvPr/>
        </p:nvGrpSpPr>
        <p:grpSpPr bwMode="auto">
          <a:xfrm>
            <a:off x="8662989" y="3006726"/>
            <a:ext cx="649287" cy="904875"/>
            <a:chOff x="12762" y="10336"/>
            <a:chExt cx="1027" cy="1700"/>
          </a:xfrm>
        </p:grpSpPr>
        <p:sp>
          <p:nvSpPr>
            <p:cNvPr id="90296" name="Rectangle 16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97" name="Rectangle 16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98" name="Line 16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99" name="Line 16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0" name="Line 16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301" name="Line 16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0134" name="Group 168"/>
          <p:cNvGrpSpPr>
            <a:grpSpLocks/>
          </p:cNvGrpSpPr>
          <p:nvPr/>
        </p:nvGrpSpPr>
        <p:grpSpPr bwMode="auto">
          <a:xfrm>
            <a:off x="7720014" y="5273675"/>
            <a:ext cx="981075" cy="901700"/>
            <a:chOff x="5850" y="13487"/>
            <a:chExt cx="2023" cy="1840"/>
          </a:xfrm>
        </p:grpSpPr>
        <p:sp>
          <p:nvSpPr>
            <p:cNvPr id="90257" name="Freeform 169"/>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58" name="Freeform 170"/>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59" name="Freeform 171"/>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0" name="Freeform 172"/>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1" name="Freeform 173"/>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2" name="Freeform 174"/>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3" name="Freeform 175"/>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4" name="Freeform 176"/>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5" name="Freeform 177"/>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6" name="Freeform 178"/>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7" name="Freeform 179"/>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8" name="Freeform 180"/>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69" name="Freeform 181"/>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0" name="Freeform 182"/>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1" name="Freeform 183"/>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2" name="Freeform 184"/>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3" name="Freeform 185"/>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4" name="Freeform 186"/>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5" name="Freeform 187"/>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6" name="Freeform 188"/>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7" name="Freeform 189"/>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8" name="Freeform 190"/>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79" name="Freeform 191"/>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0" name="Freeform 192"/>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1" name="Freeform 193"/>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2" name="Freeform 194"/>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3" name="Freeform 195"/>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4" name="Freeform 196"/>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5" name="Freeform 197"/>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6" name="Rectangle 198"/>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87" name="Freeform 199"/>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8" name="Freeform 200"/>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89" name="Freeform 201"/>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90" name="Freeform 202"/>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91" name="Freeform 203"/>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92" name="Freeform 204"/>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93" name="Freeform 205"/>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94" name="Freeform 206"/>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95" name="Freeform 207"/>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135" name="Group 208"/>
          <p:cNvGrpSpPr>
            <a:grpSpLocks/>
          </p:cNvGrpSpPr>
          <p:nvPr/>
        </p:nvGrpSpPr>
        <p:grpSpPr bwMode="auto">
          <a:xfrm>
            <a:off x="8177213" y="5081588"/>
            <a:ext cx="647700" cy="906462"/>
            <a:chOff x="12762" y="10336"/>
            <a:chExt cx="1027" cy="1700"/>
          </a:xfrm>
        </p:grpSpPr>
        <p:sp>
          <p:nvSpPr>
            <p:cNvPr id="90251" name="Rectangle 209"/>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52" name="Rectangle 210"/>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53" name="Line 211"/>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4" name="Line 212"/>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5" name="Line 213"/>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56" name="Line 214"/>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36" name="Line 215"/>
          <p:cNvSpPr>
            <a:spLocks noChangeShapeType="1"/>
          </p:cNvSpPr>
          <p:nvPr/>
        </p:nvSpPr>
        <p:spPr bwMode="auto">
          <a:xfrm flipH="1">
            <a:off x="5273676" y="2835276"/>
            <a:ext cx="295275" cy="1047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37" name="Text Box 216"/>
          <p:cNvSpPr txBox="1">
            <a:spLocks noChangeArrowheads="1"/>
          </p:cNvSpPr>
          <p:nvPr/>
        </p:nvSpPr>
        <p:spPr bwMode="auto">
          <a:xfrm>
            <a:off x="8305801" y="2535238"/>
            <a:ext cx="481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400">
                <a:solidFill>
                  <a:srgbClr val="FF0000"/>
                </a:solidFill>
                <a:latin typeface="Symbol" charset="2"/>
              </a:rPr>
              <a:t>l</a:t>
            </a:r>
            <a:r>
              <a:rPr lang="en-US" altLang="x-none" sz="1400" baseline="-25000">
                <a:solidFill>
                  <a:srgbClr val="FF0000"/>
                </a:solidFill>
                <a:latin typeface="Arial" charset="0"/>
              </a:rPr>
              <a:t>out</a:t>
            </a:r>
            <a:endParaRPr lang="en-US" altLang="x-none" sz="1400">
              <a:solidFill>
                <a:schemeClr val="tx2"/>
              </a:solidFill>
            </a:endParaRPr>
          </a:p>
        </p:txBody>
      </p:sp>
      <p:sp>
        <p:nvSpPr>
          <p:cNvPr id="90138" name="Line 217"/>
          <p:cNvSpPr>
            <a:spLocks noChangeShapeType="1"/>
          </p:cNvSpPr>
          <p:nvPr/>
        </p:nvSpPr>
        <p:spPr bwMode="auto">
          <a:xfrm>
            <a:off x="8674101" y="2882901"/>
            <a:ext cx="200025"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39" name="Line 218"/>
          <p:cNvSpPr>
            <a:spLocks noChangeShapeType="1"/>
          </p:cNvSpPr>
          <p:nvPr/>
        </p:nvSpPr>
        <p:spPr bwMode="auto">
          <a:xfrm flipH="1">
            <a:off x="6981825" y="3946526"/>
            <a:ext cx="247650" cy="238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0140" name="Group 219"/>
          <p:cNvGrpSpPr>
            <a:grpSpLocks/>
          </p:cNvGrpSpPr>
          <p:nvPr/>
        </p:nvGrpSpPr>
        <p:grpSpPr bwMode="auto">
          <a:xfrm>
            <a:off x="6065838" y="4089401"/>
            <a:ext cx="1073150" cy="422275"/>
            <a:chOff x="9542" y="11900"/>
            <a:chExt cx="1624" cy="640"/>
          </a:xfrm>
        </p:grpSpPr>
        <p:sp>
          <p:nvSpPr>
            <p:cNvPr id="90229" name="Oval 220"/>
            <p:cNvSpPr>
              <a:spLocks noChangeArrowheads="1"/>
            </p:cNvSpPr>
            <p:nvPr/>
          </p:nvSpPr>
          <p:spPr bwMode="auto">
            <a:xfrm>
              <a:off x="9557" y="12185"/>
              <a:ext cx="1608" cy="355"/>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30" name="Line 221"/>
            <p:cNvSpPr>
              <a:spLocks noChangeShapeType="1"/>
            </p:cNvSpPr>
            <p:nvPr/>
          </p:nvSpPr>
          <p:spPr bwMode="auto">
            <a:xfrm>
              <a:off x="9557" y="12156"/>
              <a:ext cx="1" cy="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31" name="Line 222"/>
            <p:cNvSpPr>
              <a:spLocks noChangeShapeType="1"/>
            </p:cNvSpPr>
            <p:nvPr/>
          </p:nvSpPr>
          <p:spPr bwMode="auto">
            <a:xfrm>
              <a:off x="11165" y="12156"/>
              <a:ext cx="1" cy="21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32" name="Rectangle 223"/>
            <p:cNvSpPr>
              <a:spLocks noChangeArrowheads="1"/>
            </p:cNvSpPr>
            <p:nvPr/>
          </p:nvSpPr>
          <p:spPr bwMode="auto">
            <a:xfrm>
              <a:off x="9557" y="12156"/>
              <a:ext cx="381"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233" name="Rectangle 224"/>
            <p:cNvSpPr>
              <a:spLocks noChangeArrowheads="1"/>
            </p:cNvSpPr>
            <p:nvPr/>
          </p:nvSpPr>
          <p:spPr bwMode="auto">
            <a:xfrm>
              <a:off x="10679" y="12141"/>
              <a:ext cx="486"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234" name="Oval 225"/>
            <p:cNvSpPr>
              <a:spLocks noChangeArrowheads="1"/>
            </p:cNvSpPr>
            <p:nvPr/>
          </p:nvSpPr>
          <p:spPr bwMode="auto">
            <a:xfrm>
              <a:off x="9542" y="11900"/>
              <a:ext cx="1608" cy="414"/>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0235" name="Group 226"/>
            <p:cNvGrpSpPr>
              <a:grpSpLocks/>
            </p:cNvGrpSpPr>
            <p:nvPr/>
          </p:nvGrpSpPr>
          <p:grpSpPr bwMode="auto">
            <a:xfrm>
              <a:off x="9930" y="11991"/>
              <a:ext cx="796" cy="242"/>
              <a:chOff x="2848" y="848"/>
              <a:chExt cx="140" cy="98"/>
            </a:xfrm>
          </p:grpSpPr>
          <p:sp>
            <p:nvSpPr>
              <p:cNvPr id="90248" name="Line 227"/>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49" name="Line 228"/>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50" name="Line 229"/>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236" name="Group 230"/>
            <p:cNvGrpSpPr>
              <a:grpSpLocks/>
            </p:cNvGrpSpPr>
            <p:nvPr/>
          </p:nvGrpSpPr>
          <p:grpSpPr bwMode="auto">
            <a:xfrm flipV="1">
              <a:off x="9930" y="11987"/>
              <a:ext cx="796" cy="242"/>
              <a:chOff x="2848" y="848"/>
              <a:chExt cx="140" cy="98"/>
            </a:xfrm>
          </p:grpSpPr>
          <p:sp>
            <p:nvSpPr>
              <p:cNvPr id="90245" name="Line 231"/>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46" name="Line 232"/>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47" name="Line 233"/>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237" name="Group 234"/>
            <p:cNvGrpSpPr>
              <a:grpSpLocks/>
            </p:cNvGrpSpPr>
            <p:nvPr/>
          </p:nvGrpSpPr>
          <p:grpSpPr bwMode="auto">
            <a:xfrm>
              <a:off x="10534" y="12050"/>
              <a:ext cx="476" cy="374"/>
              <a:chOff x="11283" y="10423"/>
              <a:chExt cx="475" cy="374"/>
            </a:xfrm>
          </p:grpSpPr>
          <p:sp>
            <p:nvSpPr>
              <p:cNvPr id="90238" name="Rectangle 235"/>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39" name="Line 236"/>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0" name="Line 237"/>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1" name="Line 238"/>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2" name="Line 239"/>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3" name="Line 240"/>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44" name="Line 241"/>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0141" name="Line 242"/>
          <p:cNvSpPr>
            <a:spLocks noChangeShapeType="1"/>
          </p:cNvSpPr>
          <p:nvPr/>
        </p:nvSpPr>
        <p:spPr bwMode="auto">
          <a:xfrm>
            <a:off x="7197726" y="3254375"/>
            <a:ext cx="276225" cy="1588"/>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0142" name="Group 243"/>
          <p:cNvGrpSpPr>
            <a:grpSpLocks/>
          </p:cNvGrpSpPr>
          <p:nvPr/>
        </p:nvGrpSpPr>
        <p:grpSpPr bwMode="auto">
          <a:xfrm>
            <a:off x="5149850" y="2930526"/>
            <a:ext cx="90488" cy="271463"/>
            <a:chOff x="10104" y="10005"/>
            <a:chExt cx="137" cy="411"/>
          </a:xfrm>
        </p:grpSpPr>
        <p:sp>
          <p:nvSpPr>
            <p:cNvPr id="90227" name="Oval 244"/>
            <p:cNvSpPr>
              <a:spLocks noChangeArrowheads="1"/>
            </p:cNvSpPr>
            <p:nvPr/>
          </p:nvSpPr>
          <p:spPr bwMode="auto">
            <a:xfrm>
              <a:off x="10104" y="10005"/>
              <a:ext cx="137" cy="138"/>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28" name="Oval 245"/>
            <p:cNvSpPr>
              <a:spLocks noChangeArrowheads="1"/>
            </p:cNvSpPr>
            <p:nvPr/>
          </p:nvSpPr>
          <p:spPr bwMode="auto">
            <a:xfrm>
              <a:off x="10104" y="10278"/>
              <a:ext cx="137" cy="138"/>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sp>
        <p:nvSpPr>
          <p:cNvPr id="90143" name="Text Box 246"/>
          <p:cNvSpPr txBox="1">
            <a:spLocks noChangeArrowheads="1"/>
          </p:cNvSpPr>
          <p:nvPr/>
        </p:nvSpPr>
        <p:spPr bwMode="auto">
          <a:xfrm>
            <a:off x="5408613" y="2949576"/>
            <a:ext cx="2057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r" eaLnBrk="1" hangingPunct="1"/>
            <a:r>
              <a:rPr lang="en-US" altLang="x-none" sz="1400">
                <a:solidFill>
                  <a:srgbClr val="FF0000"/>
                </a:solidFill>
                <a:latin typeface="Symbol" charset="2"/>
              </a:rPr>
              <a:t>l</a:t>
            </a:r>
            <a:r>
              <a:rPr lang="en-US" altLang="x-none" sz="1400">
                <a:solidFill>
                  <a:srgbClr val="FF0000"/>
                </a:solidFill>
                <a:latin typeface="Arial" charset="0"/>
              </a:rPr>
              <a:t>'</a:t>
            </a:r>
            <a:r>
              <a:rPr lang="en-US" altLang="x-none" sz="1400" baseline="-25000">
                <a:solidFill>
                  <a:srgbClr val="FF0000"/>
                </a:solidFill>
                <a:latin typeface="Arial" charset="0"/>
              </a:rPr>
              <a:t>in </a:t>
            </a:r>
            <a:r>
              <a:rPr lang="en-US" altLang="x-none" sz="1400">
                <a:solidFill>
                  <a:srgbClr val="FF0000"/>
                </a:solidFill>
                <a:latin typeface="Arial" charset="0"/>
              </a:rPr>
              <a:t>: original data, plus retransmitted data</a:t>
            </a:r>
            <a:endParaRPr lang="en-US" altLang="x-none" sz="1400">
              <a:solidFill>
                <a:schemeClr val="tx2"/>
              </a:solidFill>
            </a:endParaRPr>
          </a:p>
        </p:txBody>
      </p:sp>
      <p:sp>
        <p:nvSpPr>
          <p:cNvPr id="90144" name="Line 247"/>
          <p:cNvSpPr>
            <a:spLocks noChangeShapeType="1"/>
          </p:cNvSpPr>
          <p:nvPr/>
        </p:nvSpPr>
        <p:spPr bwMode="auto">
          <a:xfrm flipH="1">
            <a:off x="5283200" y="3101975"/>
            <a:ext cx="304800" cy="381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45" name="Oval 248"/>
          <p:cNvSpPr>
            <a:spLocks noChangeArrowheads="1"/>
          </p:cNvSpPr>
          <p:nvPr/>
        </p:nvSpPr>
        <p:spPr bwMode="auto">
          <a:xfrm>
            <a:off x="6759576" y="5000625"/>
            <a:ext cx="1065213" cy="234950"/>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46" name="Line 249"/>
          <p:cNvSpPr>
            <a:spLocks noChangeShapeType="1"/>
          </p:cNvSpPr>
          <p:nvPr/>
        </p:nvSpPr>
        <p:spPr bwMode="auto">
          <a:xfrm>
            <a:off x="6759575" y="4981575"/>
            <a:ext cx="1588" cy="146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7" name="Line 250"/>
          <p:cNvSpPr>
            <a:spLocks noChangeShapeType="1"/>
          </p:cNvSpPr>
          <p:nvPr/>
        </p:nvSpPr>
        <p:spPr bwMode="auto">
          <a:xfrm>
            <a:off x="7824788" y="4981575"/>
            <a:ext cx="0" cy="14605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48" name="Rectangle 251"/>
          <p:cNvSpPr>
            <a:spLocks noChangeArrowheads="1"/>
          </p:cNvSpPr>
          <p:nvPr/>
        </p:nvSpPr>
        <p:spPr bwMode="auto">
          <a:xfrm>
            <a:off x="6759576" y="4981576"/>
            <a:ext cx="252413"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149" name="Rectangle 252"/>
          <p:cNvSpPr>
            <a:spLocks noChangeArrowheads="1"/>
          </p:cNvSpPr>
          <p:nvPr/>
        </p:nvSpPr>
        <p:spPr bwMode="auto">
          <a:xfrm>
            <a:off x="7502526" y="4972051"/>
            <a:ext cx="322263"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150" name="Oval 253"/>
          <p:cNvSpPr>
            <a:spLocks noChangeArrowheads="1"/>
          </p:cNvSpPr>
          <p:nvPr/>
        </p:nvSpPr>
        <p:spPr bwMode="auto">
          <a:xfrm>
            <a:off x="6740526" y="4813300"/>
            <a:ext cx="1063625" cy="273050"/>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0151" name="Group 254"/>
          <p:cNvGrpSpPr>
            <a:grpSpLocks/>
          </p:cNvGrpSpPr>
          <p:nvPr/>
        </p:nvGrpSpPr>
        <p:grpSpPr bwMode="auto">
          <a:xfrm>
            <a:off x="7007225" y="4873625"/>
            <a:ext cx="527050" cy="158750"/>
            <a:chOff x="2848" y="848"/>
            <a:chExt cx="140" cy="98"/>
          </a:xfrm>
        </p:grpSpPr>
        <p:sp>
          <p:nvSpPr>
            <p:cNvPr id="90224" name="Line 255"/>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5" name="Line 256"/>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6" name="Line 257"/>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152" name="Group 258"/>
          <p:cNvGrpSpPr>
            <a:grpSpLocks/>
          </p:cNvGrpSpPr>
          <p:nvPr/>
        </p:nvGrpSpPr>
        <p:grpSpPr bwMode="auto">
          <a:xfrm flipV="1">
            <a:off x="7007225" y="4870450"/>
            <a:ext cx="527050" cy="160338"/>
            <a:chOff x="2848" y="848"/>
            <a:chExt cx="140" cy="98"/>
          </a:xfrm>
        </p:grpSpPr>
        <p:sp>
          <p:nvSpPr>
            <p:cNvPr id="90221" name="Line 259"/>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2" name="Line 260"/>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23" name="Line 261"/>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153" name="Group 262"/>
          <p:cNvGrpSpPr>
            <a:grpSpLocks/>
          </p:cNvGrpSpPr>
          <p:nvPr/>
        </p:nvGrpSpPr>
        <p:grpSpPr bwMode="auto">
          <a:xfrm rot="7844936">
            <a:off x="7007226" y="5002213"/>
            <a:ext cx="322262" cy="239713"/>
            <a:chOff x="11283" y="10423"/>
            <a:chExt cx="475" cy="374"/>
          </a:xfrm>
        </p:grpSpPr>
        <p:sp>
          <p:nvSpPr>
            <p:cNvPr id="90214" name="Rectangle 263"/>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15" name="Line 264"/>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6" name="Line 265"/>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7" name="Line 266"/>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8" name="Line 267"/>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19" name="Line 268"/>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0" name="Line 269"/>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54" name="Line 270"/>
          <p:cNvSpPr>
            <a:spLocks noChangeShapeType="1"/>
          </p:cNvSpPr>
          <p:nvPr/>
        </p:nvSpPr>
        <p:spPr bwMode="auto">
          <a:xfrm flipH="1" flipV="1">
            <a:off x="5824538" y="5864225"/>
            <a:ext cx="1981200" cy="190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5" name="Line 271"/>
          <p:cNvSpPr>
            <a:spLocks noChangeShapeType="1"/>
          </p:cNvSpPr>
          <p:nvPr/>
        </p:nvSpPr>
        <p:spPr bwMode="auto">
          <a:xfrm flipH="1">
            <a:off x="6443663" y="5216526"/>
            <a:ext cx="620712" cy="657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56" name="Freeform 272"/>
          <p:cNvSpPr>
            <a:spLocks/>
          </p:cNvSpPr>
          <p:nvPr/>
        </p:nvSpPr>
        <p:spPr bwMode="auto">
          <a:xfrm>
            <a:off x="5195889" y="2968625"/>
            <a:ext cx="3305175" cy="2857500"/>
          </a:xfrm>
          <a:custGeom>
            <a:avLst/>
            <a:gdLst>
              <a:gd name="T0" fmla="*/ 0 w 5205"/>
              <a:gd name="T1" fmla="*/ 0 h 4500"/>
              <a:gd name="T2" fmla="*/ 0 w 5205"/>
              <a:gd name="T3" fmla="*/ 838200 h 4500"/>
              <a:gd name="T4" fmla="*/ 781050 w 5205"/>
              <a:gd name="T5" fmla="*/ 857250 h 4500"/>
              <a:gd name="T6" fmla="*/ 314325 w 5205"/>
              <a:gd name="T7" fmla="*/ 1295400 h 4500"/>
              <a:gd name="T8" fmla="*/ 2867025 w 5205"/>
              <a:gd name="T9" fmla="*/ 1343025 h 4500"/>
              <a:gd name="T10" fmla="*/ 1409700 w 5205"/>
              <a:gd name="T11" fmla="*/ 2857500 h 4500"/>
              <a:gd name="T12" fmla="*/ 3305175 w 5205"/>
              <a:gd name="T13" fmla="*/ 2857500 h 4500"/>
              <a:gd name="T14" fmla="*/ 3305175 w 5205"/>
              <a:gd name="T15" fmla="*/ 2162175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57" name="Oval 273"/>
          <p:cNvSpPr>
            <a:spLocks noChangeArrowheads="1"/>
          </p:cNvSpPr>
          <p:nvPr/>
        </p:nvSpPr>
        <p:spPr bwMode="auto">
          <a:xfrm>
            <a:off x="4999039" y="5800725"/>
            <a:ext cx="1062037" cy="234950"/>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58" name="Line 274"/>
          <p:cNvSpPr>
            <a:spLocks noChangeShapeType="1"/>
          </p:cNvSpPr>
          <p:nvPr/>
        </p:nvSpPr>
        <p:spPr bwMode="auto">
          <a:xfrm>
            <a:off x="4999038" y="5781676"/>
            <a:ext cx="0" cy="144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59" name="Line 275"/>
          <p:cNvSpPr>
            <a:spLocks noChangeShapeType="1"/>
          </p:cNvSpPr>
          <p:nvPr/>
        </p:nvSpPr>
        <p:spPr bwMode="auto">
          <a:xfrm>
            <a:off x="6061075" y="5781676"/>
            <a:ext cx="1588" cy="14446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0" name="Rectangle 276"/>
          <p:cNvSpPr>
            <a:spLocks noChangeArrowheads="1"/>
          </p:cNvSpPr>
          <p:nvPr/>
        </p:nvSpPr>
        <p:spPr bwMode="auto">
          <a:xfrm>
            <a:off x="4999039" y="5781676"/>
            <a:ext cx="250825"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161" name="Rectangle 277"/>
          <p:cNvSpPr>
            <a:spLocks noChangeArrowheads="1"/>
          </p:cNvSpPr>
          <p:nvPr/>
        </p:nvSpPr>
        <p:spPr bwMode="auto">
          <a:xfrm>
            <a:off x="5738813" y="5772151"/>
            <a:ext cx="322262" cy="14287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162" name="Oval 278"/>
          <p:cNvSpPr>
            <a:spLocks noChangeArrowheads="1"/>
          </p:cNvSpPr>
          <p:nvPr/>
        </p:nvSpPr>
        <p:spPr bwMode="auto">
          <a:xfrm>
            <a:off x="4987926" y="5613400"/>
            <a:ext cx="1063625" cy="273050"/>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0163" name="Group 279"/>
          <p:cNvGrpSpPr>
            <a:grpSpLocks/>
          </p:cNvGrpSpPr>
          <p:nvPr/>
        </p:nvGrpSpPr>
        <p:grpSpPr bwMode="auto">
          <a:xfrm>
            <a:off x="5245101" y="5673725"/>
            <a:ext cx="525463" cy="158750"/>
            <a:chOff x="2848" y="848"/>
            <a:chExt cx="140" cy="98"/>
          </a:xfrm>
        </p:grpSpPr>
        <p:sp>
          <p:nvSpPr>
            <p:cNvPr id="90211" name="Line 28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2" name="Line 28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3" name="Line 28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164" name="Group 283"/>
          <p:cNvGrpSpPr>
            <a:grpSpLocks/>
          </p:cNvGrpSpPr>
          <p:nvPr/>
        </p:nvGrpSpPr>
        <p:grpSpPr bwMode="auto">
          <a:xfrm flipV="1">
            <a:off x="5245101" y="5670550"/>
            <a:ext cx="525463" cy="158750"/>
            <a:chOff x="2848" y="848"/>
            <a:chExt cx="140" cy="98"/>
          </a:xfrm>
        </p:grpSpPr>
        <p:sp>
          <p:nvSpPr>
            <p:cNvPr id="90208" name="Line 28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09" name="Line 28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10" name="Line 28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165" name="Group 287"/>
          <p:cNvGrpSpPr>
            <a:grpSpLocks/>
          </p:cNvGrpSpPr>
          <p:nvPr/>
        </p:nvGrpSpPr>
        <p:grpSpPr bwMode="auto">
          <a:xfrm>
            <a:off x="5062538" y="5740400"/>
            <a:ext cx="315912" cy="247650"/>
            <a:chOff x="11283" y="10423"/>
            <a:chExt cx="475" cy="374"/>
          </a:xfrm>
        </p:grpSpPr>
        <p:sp>
          <p:nvSpPr>
            <p:cNvPr id="90201" name="Rectangle 28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202" name="Line 289"/>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3" name="Line 290"/>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4" name="Line 291"/>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5" name="Line 292"/>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6" name="Line 293"/>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07" name="Line 294"/>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66" name="Oval 295"/>
          <p:cNvSpPr>
            <a:spLocks noChangeArrowheads="1"/>
          </p:cNvSpPr>
          <p:nvPr/>
        </p:nvSpPr>
        <p:spPr bwMode="auto">
          <a:xfrm>
            <a:off x="4359276" y="4867276"/>
            <a:ext cx="1063625" cy="233363"/>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67" name="Line 296"/>
          <p:cNvSpPr>
            <a:spLocks noChangeShapeType="1"/>
          </p:cNvSpPr>
          <p:nvPr/>
        </p:nvSpPr>
        <p:spPr bwMode="auto">
          <a:xfrm>
            <a:off x="4359275" y="4848226"/>
            <a:ext cx="1588" cy="1444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8" name="Line 297"/>
          <p:cNvSpPr>
            <a:spLocks noChangeShapeType="1"/>
          </p:cNvSpPr>
          <p:nvPr/>
        </p:nvSpPr>
        <p:spPr bwMode="auto">
          <a:xfrm>
            <a:off x="5422900" y="4848226"/>
            <a:ext cx="0" cy="14446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69" name="Rectangle 298"/>
          <p:cNvSpPr>
            <a:spLocks noChangeArrowheads="1"/>
          </p:cNvSpPr>
          <p:nvPr/>
        </p:nvSpPr>
        <p:spPr bwMode="auto">
          <a:xfrm>
            <a:off x="4359276" y="4848225"/>
            <a:ext cx="252413" cy="141288"/>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170" name="Rectangle 299"/>
          <p:cNvSpPr>
            <a:spLocks noChangeArrowheads="1"/>
          </p:cNvSpPr>
          <p:nvPr/>
        </p:nvSpPr>
        <p:spPr bwMode="auto">
          <a:xfrm>
            <a:off x="5100638" y="4838700"/>
            <a:ext cx="322262" cy="141288"/>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0171" name="Oval 300"/>
          <p:cNvSpPr>
            <a:spLocks noChangeArrowheads="1"/>
          </p:cNvSpPr>
          <p:nvPr/>
        </p:nvSpPr>
        <p:spPr bwMode="auto">
          <a:xfrm>
            <a:off x="4349751" y="4679950"/>
            <a:ext cx="1063625" cy="273050"/>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0172" name="Group 301"/>
          <p:cNvGrpSpPr>
            <a:grpSpLocks/>
          </p:cNvGrpSpPr>
          <p:nvPr/>
        </p:nvGrpSpPr>
        <p:grpSpPr bwMode="auto">
          <a:xfrm>
            <a:off x="4606926" y="4740275"/>
            <a:ext cx="525463" cy="158750"/>
            <a:chOff x="2848" y="848"/>
            <a:chExt cx="140" cy="98"/>
          </a:xfrm>
        </p:grpSpPr>
        <p:sp>
          <p:nvSpPr>
            <p:cNvPr id="90198" name="Line 302"/>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99" name="Line 303"/>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200" name="Line 304"/>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0173" name="Group 305"/>
          <p:cNvGrpSpPr>
            <a:grpSpLocks/>
          </p:cNvGrpSpPr>
          <p:nvPr/>
        </p:nvGrpSpPr>
        <p:grpSpPr bwMode="auto">
          <a:xfrm flipV="1">
            <a:off x="4606926" y="4737100"/>
            <a:ext cx="525463" cy="158750"/>
            <a:chOff x="2848" y="848"/>
            <a:chExt cx="140" cy="98"/>
          </a:xfrm>
        </p:grpSpPr>
        <p:sp>
          <p:nvSpPr>
            <p:cNvPr id="90195" name="Line 306"/>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96" name="Line 307"/>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97" name="Line 308"/>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0174" name="Line 309"/>
          <p:cNvSpPr>
            <a:spLocks noChangeShapeType="1"/>
          </p:cNvSpPr>
          <p:nvPr/>
        </p:nvSpPr>
        <p:spPr bwMode="auto">
          <a:xfrm flipH="1">
            <a:off x="3719513" y="5064126"/>
            <a:ext cx="868362" cy="8112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0175" name="Group 310"/>
          <p:cNvGrpSpPr>
            <a:grpSpLocks/>
          </p:cNvGrpSpPr>
          <p:nvPr/>
        </p:nvGrpSpPr>
        <p:grpSpPr bwMode="auto">
          <a:xfrm rot="8027572">
            <a:off x="4702176" y="4668838"/>
            <a:ext cx="322262" cy="239713"/>
            <a:chOff x="11283" y="10423"/>
            <a:chExt cx="475" cy="374"/>
          </a:xfrm>
        </p:grpSpPr>
        <p:sp>
          <p:nvSpPr>
            <p:cNvPr id="90188" name="Rectangle 311"/>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89" name="Line 312"/>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0" name="Line 313"/>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1" name="Line 314"/>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2" name="Line 315"/>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3" name="Line 316"/>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194" name="Line 317"/>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76" name="Freeform 318"/>
          <p:cNvSpPr>
            <a:spLocks/>
          </p:cNvSpPr>
          <p:nvPr/>
        </p:nvSpPr>
        <p:spPr bwMode="auto">
          <a:xfrm>
            <a:off x="3557588" y="3006725"/>
            <a:ext cx="5067300" cy="2933700"/>
          </a:xfrm>
          <a:custGeom>
            <a:avLst/>
            <a:gdLst>
              <a:gd name="T0" fmla="*/ 5057775 w 7980"/>
              <a:gd name="T1" fmla="*/ 2171700 h 4620"/>
              <a:gd name="T2" fmla="*/ 5067300 w 7980"/>
              <a:gd name="T3" fmla="*/ 2933700 h 4620"/>
              <a:gd name="T4" fmla="*/ 0 w 7980"/>
              <a:gd name="T5" fmla="*/ 2924175 h 4620"/>
              <a:gd name="T6" fmla="*/ 2105025 w 7980"/>
              <a:gd name="T7" fmla="*/ 942975 h 4620"/>
              <a:gd name="T8" fmla="*/ 1495425 w 7980"/>
              <a:gd name="T9" fmla="*/ 923925 h 4620"/>
              <a:gd name="T10" fmla="*/ 1495425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cmpd="sng">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7" name="Freeform 319"/>
          <p:cNvSpPr>
            <a:spLocks/>
          </p:cNvSpPr>
          <p:nvPr/>
        </p:nvSpPr>
        <p:spPr bwMode="auto">
          <a:xfrm>
            <a:off x="3157539" y="3101976"/>
            <a:ext cx="5743575" cy="2886075"/>
          </a:xfrm>
          <a:custGeom>
            <a:avLst/>
            <a:gdLst>
              <a:gd name="T0" fmla="*/ 0 w 9045"/>
              <a:gd name="T1" fmla="*/ 1828800 h 4545"/>
              <a:gd name="T2" fmla="*/ 0 w 9045"/>
              <a:gd name="T3" fmla="*/ 2876550 h 4545"/>
              <a:gd name="T4" fmla="*/ 561975 w 9045"/>
              <a:gd name="T5" fmla="*/ 2886075 h 4545"/>
              <a:gd name="T6" fmla="*/ 2228850 w 9045"/>
              <a:gd name="T7" fmla="*/ 1276350 h 4545"/>
              <a:gd name="T8" fmla="*/ 4533899 w 9045"/>
              <a:gd name="T9" fmla="*/ 1304925 h 4545"/>
              <a:gd name="T10" fmla="*/ 5172074 w 9045"/>
              <a:gd name="T11" fmla="*/ 647700 h 4545"/>
              <a:gd name="T12" fmla="*/ 5743575 w 9045"/>
              <a:gd name="T13" fmla="*/ 647700 h 4545"/>
              <a:gd name="T14" fmla="*/ 5724525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178" name="Freeform 320"/>
          <p:cNvSpPr>
            <a:spLocks/>
          </p:cNvSpPr>
          <p:nvPr/>
        </p:nvSpPr>
        <p:spPr bwMode="auto">
          <a:xfrm>
            <a:off x="3281363" y="3149600"/>
            <a:ext cx="5791200" cy="2667000"/>
          </a:xfrm>
          <a:custGeom>
            <a:avLst/>
            <a:gdLst>
              <a:gd name="T0" fmla="*/ 0 w 9120"/>
              <a:gd name="T1" fmla="*/ 1790908 h 4201"/>
              <a:gd name="T2" fmla="*/ 0 w 9120"/>
              <a:gd name="T3" fmla="*/ 2667000 h 4201"/>
              <a:gd name="T4" fmla="*/ 3105150 w 9120"/>
              <a:gd name="T5" fmla="*/ 2667000 h 4201"/>
              <a:gd name="T6" fmla="*/ 5114924 w 9120"/>
              <a:gd name="T7" fmla="*/ 667226 h 4201"/>
              <a:gd name="T8" fmla="*/ 5791200 w 9120"/>
              <a:gd name="T9" fmla="*/ 685637 h 4201"/>
              <a:gd name="T10" fmla="*/ 5781675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cmpd="sng">
            <a:solidFill>
              <a:srgbClr val="00FF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0179" name="Group 321"/>
          <p:cNvGrpSpPr>
            <a:grpSpLocks/>
          </p:cNvGrpSpPr>
          <p:nvPr/>
        </p:nvGrpSpPr>
        <p:grpSpPr bwMode="auto">
          <a:xfrm>
            <a:off x="3111500" y="4902201"/>
            <a:ext cx="90488" cy="271463"/>
            <a:chOff x="10104" y="10005"/>
            <a:chExt cx="137" cy="411"/>
          </a:xfrm>
        </p:grpSpPr>
        <p:sp>
          <p:nvSpPr>
            <p:cNvPr id="90186" name="Oval 322"/>
            <p:cNvSpPr>
              <a:spLocks noChangeArrowheads="1"/>
            </p:cNvSpPr>
            <p:nvPr/>
          </p:nvSpPr>
          <p:spPr bwMode="auto">
            <a:xfrm>
              <a:off x="10104" y="10005"/>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87" name="Oval 323"/>
            <p:cNvSpPr>
              <a:spLocks noChangeArrowheads="1"/>
            </p:cNvSpPr>
            <p:nvPr/>
          </p:nvSpPr>
          <p:spPr bwMode="auto">
            <a:xfrm>
              <a:off x="10104" y="10278"/>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grpSp>
        <p:nvGrpSpPr>
          <p:cNvPr id="90180" name="Group 324"/>
          <p:cNvGrpSpPr>
            <a:grpSpLocks/>
          </p:cNvGrpSpPr>
          <p:nvPr/>
        </p:nvGrpSpPr>
        <p:grpSpPr bwMode="auto">
          <a:xfrm>
            <a:off x="8567739" y="5138738"/>
            <a:ext cx="92075" cy="271462"/>
            <a:chOff x="10104" y="10005"/>
            <a:chExt cx="137" cy="411"/>
          </a:xfrm>
        </p:grpSpPr>
        <p:sp>
          <p:nvSpPr>
            <p:cNvPr id="90184" name="Oval 325"/>
            <p:cNvSpPr>
              <a:spLocks noChangeArrowheads="1"/>
            </p:cNvSpPr>
            <p:nvPr/>
          </p:nvSpPr>
          <p:spPr bwMode="auto">
            <a:xfrm>
              <a:off x="10104" y="10005"/>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85" name="Oval 326"/>
            <p:cNvSpPr>
              <a:spLocks noChangeArrowheads="1"/>
            </p:cNvSpPr>
            <p:nvPr/>
          </p:nvSpPr>
          <p:spPr bwMode="auto">
            <a:xfrm>
              <a:off x="10104" y="10278"/>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grpSp>
        <p:nvGrpSpPr>
          <p:cNvPr id="90181" name="Group 327"/>
          <p:cNvGrpSpPr>
            <a:grpSpLocks/>
          </p:cNvGrpSpPr>
          <p:nvPr/>
        </p:nvGrpSpPr>
        <p:grpSpPr bwMode="auto">
          <a:xfrm>
            <a:off x="9015414" y="3081338"/>
            <a:ext cx="90487" cy="271462"/>
            <a:chOff x="10104" y="10005"/>
            <a:chExt cx="137" cy="411"/>
          </a:xfrm>
        </p:grpSpPr>
        <p:sp>
          <p:nvSpPr>
            <p:cNvPr id="90182" name="Oval 328"/>
            <p:cNvSpPr>
              <a:spLocks noChangeArrowheads="1"/>
            </p:cNvSpPr>
            <p:nvPr/>
          </p:nvSpPr>
          <p:spPr bwMode="auto">
            <a:xfrm>
              <a:off x="10104" y="10005"/>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0183" name="Oval 329"/>
            <p:cNvSpPr>
              <a:spLocks noChangeArrowheads="1"/>
            </p:cNvSpPr>
            <p:nvPr/>
          </p:nvSpPr>
          <p:spPr bwMode="auto">
            <a:xfrm>
              <a:off x="10104" y="10278"/>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spTree>
    <p:extLst>
      <p:ext uri="{BB962C8B-B14F-4D97-AF65-F5344CB8AC3E}">
        <p14:creationId xmlns:p14="http://schemas.microsoft.com/office/powerpoint/2010/main" val="311098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911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D0E441A3-748B-0C40-B801-EC2860E5FCE6}" type="slidenum">
              <a:rPr lang="en-US" altLang="x-none" sz="1400">
                <a:latin typeface="Arial" charset="0"/>
              </a:rPr>
              <a:pPr/>
              <a:t>36</a:t>
            </a:fld>
            <a:endParaRPr lang="en-US" altLang="x-none" sz="1400">
              <a:latin typeface="Arial" charset="0"/>
            </a:endParaRPr>
          </a:p>
        </p:txBody>
      </p:sp>
      <p:sp>
        <p:nvSpPr>
          <p:cNvPr id="91140" name="Rectangle 2"/>
          <p:cNvSpPr>
            <a:spLocks noGrp="1" noChangeArrowheads="1"/>
          </p:cNvSpPr>
          <p:nvPr>
            <p:ph type="title"/>
          </p:nvPr>
        </p:nvSpPr>
        <p:spPr/>
        <p:txBody>
          <a:bodyPr/>
          <a:lstStyle/>
          <a:p>
            <a:r>
              <a:rPr lang="en-US" altLang="x-none" sz="3200"/>
              <a:t>Causes/costs of congestion: scenario 3</a:t>
            </a:r>
            <a:r>
              <a:rPr lang="en-US" altLang="x-none"/>
              <a:t> </a:t>
            </a:r>
          </a:p>
        </p:txBody>
      </p:sp>
      <p:sp>
        <p:nvSpPr>
          <p:cNvPr id="91141" name="Rectangle 3"/>
          <p:cNvSpPr>
            <a:spLocks noChangeArrowheads="1"/>
          </p:cNvSpPr>
          <p:nvPr/>
        </p:nvSpPr>
        <p:spPr bwMode="auto">
          <a:xfrm>
            <a:off x="1857375" y="5153026"/>
            <a:ext cx="8267700" cy="409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142" name="Rectangle 4"/>
          <p:cNvSpPr>
            <a:spLocks noChangeArrowheads="1"/>
          </p:cNvSpPr>
          <p:nvPr/>
        </p:nvSpPr>
        <p:spPr bwMode="auto">
          <a:xfrm>
            <a:off x="2178051" y="4581525"/>
            <a:ext cx="7781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spcBef>
                <a:spcPct val="20000"/>
              </a:spcBef>
              <a:buClr>
                <a:schemeClr val="accent2"/>
              </a:buClr>
              <a:buSzPct val="85000"/>
              <a:buFont typeface="ZapfDingbats" charset="0"/>
              <a:buNone/>
            </a:pPr>
            <a:r>
              <a:rPr lang="en-US" altLang="x-none" sz="2400">
                <a:solidFill>
                  <a:srgbClr val="FF0000"/>
                </a:solidFill>
              </a:rPr>
              <a:t>another “cost” of congestion:</a:t>
            </a:r>
            <a:r>
              <a:rPr lang="en-US" altLang="x-none" sz="2400"/>
              <a:t> </a:t>
            </a:r>
          </a:p>
          <a:p>
            <a:pPr algn="l">
              <a:spcBef>
                <a:spcPct val="20000"/>
              </a:spcBef>
              <a:buClr>
                <a:schemeClr val="accent2"/>
              </a:buClr>
              <a:buSzPct val="85000"/>
              <a:buFont typeface="ZapfDingbats" charset="0"/>
              <a:buChar char="r"/>
            </a:pPr>
            <a:r>
              <a:rPr lang="en-US" altLang="x-none" sz="2400"/>
              <a:t>when packet dropped, any “upstream transmission capacity used for that packet was wasted!</a:t>
            </a:r>
          </a:p>
        </p:txBody>
      </p:sp>
      <p:pic>
        <p:nvPicPr>
          <p:cNvPr id="91143" name="Picture 5" descr="congestion_per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925" y="1562100"/>
            <a:ext cx="44211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Line 8"/>
          <p:cNvSpPr>
            <a:spLocks noChangeShapeType="1"/>
          </p:cNvSpPr>
          <p:nvPr/>
        </p:nvSpPr>
        <p:spPr bwMode="auto">
          <a:xfrm flipH="1">
            <a:off x="7535864" y="2141539"/>
            <a:ext cx="403225" cy="4524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5" name="Line 9"/>
          <p:cNvSpPr>
            <a:spLocks noChangeShapeType="1"/>
          </p:cNvSpPr>
          <p:nvPr/>
        </p:nvSpPr>
        <p:spPr bwMode="auto">
          <a:xfrm flipH="1">
            <a:off x="7747000" y="2141538"/>
            <a:ext cx="1920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1146" name="Group 10"/>
          <p:cNvGrpSpPr>
            <a:grpSpLocks/>
          </p:cNvGrpSpPr>
          <p:nvPr/>
        </p:nvGrpSpPr>
        <p:grpSpPr bwMode="auto">
          <a:xfrm>
            <a:off x="7410451" y="1446214"/>
            <a:ext cx="428625" cy="784225"/>
            <a:chOff x="12464" y="10193"/>
            <a:chExt cx="1481" cy="2272"/>
          </a:xfrm>
        </p:grpSpPr>
        <p:grpSp>
          <p:nvGrpSpPr>
            <p:cNvPr id="91406" name="Group 11"/>
            <p:cNvGrpSpPr>
              <a:grpSpLocks/>
            </p:cNvGrpSpPr>
            <p:nvPr/>
          </p:nvGrpSpPr>
          <p:grpSpPr bwMode="auto">
            <a:xfrm>
              <a:off x="12464" y="11102"/>
              <a:ext cx="1481" cy="1363"/>
              <a:chOff x="5850" y="13487"/>
              <a:chExt cx="2023" cy="1840"/>
            </a:xfrm>
          </p:grpSpPr>
          <p:sp>
            <p:nvSpPr>
              <p:cNvPr id="91415" name="Freeform 12"/>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16" name="Freeform 13"/>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17" name="Freeform 14"/>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18" name="Freeform 15"/>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19" name="Freeform 16"/>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0" name="Freeform 17"/>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1" name="Freeform 18"/>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2" name="Freeform 19"/>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3" name="Freeform 20"/>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4" name="Freeform 21"/>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5" name="Freeform 22"/>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6" name="Freeform 23"/>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7" name="Freeform 24"/>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8" name="Freeform 25"/>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29" name="Freeform 26"/>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0" name="Freeform 27"/>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1" name="Freeform 28"/>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2" name="Freeform 29"/>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3" name="Freeform 30"/>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4" name="Freeform 31"/>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5" name="Freeform 32"/>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6" name="Freeform 33"/>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7" name="Freeform 34"/>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8" name="Freeform 35"/>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39" name="Freeform 36"/>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0" name="Freeform 37"/>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1" name="Freeform 38"/>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2" name="Freeform 39"/>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3" name="Freeform 40"/>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4" name="Rectangle 41"/>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445" name="Freeform 42"/>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6" name="Freeform 43"/>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7" name="Freeform 44"/>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8" name="Freeform 45"/>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49" name="Freeform 46"/>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50" name="Freeform 47"/>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51" name="Freeform 48"/>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52" name="Freeform 49"/>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53" name="Freeform 50"/>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1407" name="Group 51"/>
            <p:cNvGrpSpPr>
              <a:grpSpLocks/>
            </p:cNvGrpSpPr>
            <p:nvPr/>
          </p:nvGrpSpPr>
          <p:grpSpPr bwMode="auto">
            <a:xfrm>
              <a:off x="12806" y="10667"/>
              <a:ext cx="983" cy="1369"/>
              <a:chOff x="12762" y="10336"/>
              <a:chExt cx="1027" cy="1700"/>
            </a:xfrm>
          </p:grpSpPr>
          <p:sp>
            <p:nvSpPr>
              <p:cNvPr id="91409" name="Rectangle 5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410" name="Rectangle 5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411" name="Line 5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412" name="Line 5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413" name="Line 5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414" name="Line 5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1408" name="Text Box 58"/>
            <p:cNvSpPr txBox="1">
              <a:spLocks noChangeArrowheads="1"/>
            </p:cNvSpPr>
            <p:nvPr/>
          </p:nvSpPr>
          <p:spPr bwMode="auto">
            <a:xfrm>
              <a:off x="12809" y="10193"/>
              <a:ext cx="95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solidFill>
                    <a:schemeClr val="tx2"/>
                  </a:solidFill>
                  <a:latin typeface="Arial" charset="0"/>
                </a:rPr>
                <a:t>Host A</a:t>
              </a:r>
              <a:endParaRPr lang="en-US" altLang="x-none" sz="2000">
                <a:solidFill>
                  <a:schemeClr val="tx2"/>
                </a:solidFill>
              </a:endParaRPr>
            </a:p>
          </p:txBody>
        </p:sp>
      </p:grpSp>
      <p:sp>
        <p:nvSpPr>
          <p:cNvPr id="91147" name="Line 60"/>
          <p:cNvSpPr>
            <a:spLocks noChangeShapeType="1"/>
          </p:cNvSpPr>
          <p:nvPr/>
        </p:nvSpPr>
        <p:spPr bwMode="auto">
          <a:xfrm flipH="1">
            <a:off x="6943726" y="3175000"/>
            <a:ext cx="63817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1148" name="Group 61"/>
          <p:cNvGrpSpPr>
            <a:grpSpLocks/>
          </p:cNvGrpSpPr>
          <p:nvPr/>
        </p:nvGrpSpPr>
        <p:grpSpPr bwMode="auto">
          <a:xfrm>
            <a:off x="6532564" y="2474914"/>
            <a:ext cx="428625" cy="784225"/>
            <a:chOff x="12464" y="10193"/>
            <a:chExt cx="1481" cy="2272"/>
          </a:xfrm>
        </p:grpSpPr>
        <p:grpSp>
          <p:nvGrpSpPr>
            <p:cNvPr id="91358" name="Group 62"/>
            <p:cNvGrpSpPr>
              <a:grpSpLocks/>
            </p:cNvGrpSpPr>
            <p:nvPr/>
          </p:nvGrpSpPr>
          <p:grpSpPr bwMode="auto">
            <a:xfrm>
              <a:off x="12464" y="11102"/>
              <a:ext cx="1481" cy="1363"/>
              <a:chOff x="5850" y="13487"/>
              <a:chExt cx="2023" cy="1840"/>
            </a:xfrm>
          </p:grpSpPr>
          <p:sp>
            <p:nvSpPr>
              <p:cNvPr id="91367" name="Freeform 63"/>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68" name="Freeform 64"/>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69" name="Freeform 65"/>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0" name="Freeform 66"/>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1" name="Freeform 67"/>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2" name="Freeform 68"/>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3" name="Freeform 69"/>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4" name="Freeform 70"/>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5" name="Freeform 71"/>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6" name="Freeform 72"/>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7" name="Freeform 73"/>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8" name="Freeform 74"/>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79" name="Freeform 75"/>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0" name="Freeform 76"/>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1" name="Freeform 77"/>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2" name="Freeform 78"/>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3" name="Freeform 79"/>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4" name="Freeform 80"/>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5" name="Freeform 81"/>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6" name="Freeform 82"/>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7" name="Freeform 83"/>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8" name="Freeform 84"/>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89" name="Freeform 85"/>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0" name="Freeform 86"/>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1" name="Freeform 87"/>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2" name="Freeform 88"/>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3" name="Freeform 89"/>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4" name="Freeform 90"/>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5" name="Freeform 91"/>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6" name="Rectangle 92"/>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97" name="Freeform 93"/>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8" name="Freeform 94"/>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99" name="Freeform 95"/>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00" name="Freeform 96"/>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01" name="Freeform 97"/>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02" name="Freeform 98"/>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03" name="Freeform 99"/>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04" name="Freeform 100"/>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405" name="Freeform 101"/>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1359" name="Group 102"/>
            <p:cNvGrpSpPr>
              <a:grpSpLocks/>
            </p:cNvGrpSpPr>
            <p:nvPr/>
          </p:nvGrpSpPr>
          <p:grpSpPr bwMode="auto">
            <a:xfrm>
              <a:off x="12806" y="10667"/>
              <a:ext cx="983" cy="1369"/>
              <a:chOff x="12762" y="10336"/>
              <a:chExt cx="1027" cy="1700"/>
            </a:xfrm>
          </p:grpSpPr>
          <p:sp>
            <p:nvSpPr>
              <p:cNvPr id="91361" name="Rectangle 103"/>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62" name="Rectangle 104"/>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63" name="Line 105"/>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64" name="Line 106"/>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65" name="Line 107"/>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66" name="Line 108"/>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1360" name="Text Box 109"/>
            <p:cNvSpPr txBox="1">
              <a:spLocks noChangeArrowheads="1"/>
            </p:cNvSpPr>
            <p:nvPr/>
          </p:nvSpPr>
          <p:spPr bwMode="auto">
            <a:xfrm>
              <a:off x="12809" y="10193"/>
              <a:ext cx="95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000">
                  <a:solidFill>
                    <a:schemeClr val="tx2"/>
                  </a:solidFill>
                  <a:latin typeface="Arial" charset="0"/>
                </a:rPr>
                <a:t>Host B</a:t>
              </a:r>
              <a:endParaRPr lang="en-US" altLang="x-none" sz="2000">
                <a:solidFill>
                  <a:schemeClr val="tx2"/>
                </a:solidFill>
              </a:endParaRPr>
            </a:p>
          </p:txBody>
        </p:sp>
      </p:grpSp>
      <p:sp>
        <p:nvSpPr>
          <p:cNvPr id="91149" name="Line 110"/>
          <p:cNvSpPr>
            <a:spLocks noChangeShapeType="1"/>
          </p:cNvSpPr>
          <p:nvPr/>
        </p:nvSpPr>
        <p:spPr bwMode="auto">
          <a:xfrm flipH="1">
            <a:off x="7747000" y="2365375"/>
            <a:ext cx="3175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50" name="Line 111"/>
          <p:cNvSpPr>
            <a:spLocks noChangeShapeType="1"/>
          </p:cNvSpPr>
          <p:nvPr/>
        </p:nvSpPr>
        <p:spPr bwMode="auto">
          <a:xfrm flipH="1" flipV="1">
            <a:off x="8526464" y="2374901"/>
            <a:ext cx="339725" cy="47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51" name="Line 112"/>
          <p:cNvSpPr>
            <a:spLocks noChangeShapeType="1"/>
          </p:cNvSpPr>
          <p:nvPr/>
        </p:nvSpPr>
        <p:spPr bwMode="auto">
          <a:xfrm flipH="1">
            <a:off x="8501064" y="2151064"/>
            <a:ext cx="566737" cy="676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52" name="Line 113"/>
          <p:cNvSpPr>
            <a:spLocks noChangeShapeType="1"/>
          </p:cNvSpPr>
          <p:nvPr/>
        </p:nvSpPr>
        <p:spPr bwMode="auto">
          <a:xfrm flipH="1">
            <a:off x="9048750" y="2160588"/>
            <a:ext cx="1920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1153" name="Group 114"/>
          <p:cNvGrpSpPr>
            <a:grpSpLocks/>
          </p:cNvGrpSpPr>
          <p:nvPr/>
        </p:nvGrpSpPr>
        <p:grpSpPr bwMode="auto">
          <a:xfrm>
            <a:off x="9086851" y="1828800"/>
            <a:ext cx="428625" cy="471488"/>
            <a:chOff x="5850" y="13487"/>
            <a:chExt cx="2023" cy="1840"/>
          </a:xfrm>
        </p:grpSpPr>
        <p:sp>
          <p:nvSpPr>
            <p:cNvPr id="91319" name="Freeform 115"/>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0" name="Freeform 116"/>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1" name="Freeform 117"/>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2" name="Freeform 118"/>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3" name="Freeform 119"/>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4" name="Freeform 120"/>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5" name="Freeform 121"/>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6" name="Freeform 122"/>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7" name="Freeform 123"/>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8" name="Freeform 124"/>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29" name="Freeform 125"/>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0" name="Freeform 126"/>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1" name="Freeform 127"/>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2" name="Freeform 128"/>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3" name="Freeform 129"/>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4" name="Freeform 130"/>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5" name="Freeform 131"/>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6" name="Freeform 132"/>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7" name="Freeform 133"/>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8" name="Freeform 134"/>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39" name="Freeform 135"/>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0" name="Freeform 136"/>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1" name="Freeform 137"/>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2" name="Freeform 138"/>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3" name="Freeform 139"/>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4" name="Freeform 140"/>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5" name="Freeform 141"/>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6" name="Freeform 142"/>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7" name="Freeform 143"/>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48" name="Rectangle 144"/>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49" name="Freeform 145"/>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0" name="Freeform 146"/>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1" name="Freeform 147"/>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2" name="Freeform 148"/>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3" name="Freeform 149"/>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4" name="Freeform 150"/>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5" name="Freeform 151"/>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6" name="Freeform 152"/>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57" name="Freeform 153"/>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1154" name="Group 154"/>
          <p:cNvGrpSpPr>
            <a:grpSpLocks/>
          </p:cNvGrpSpPr>
          <p:nvPr/>
        </p:nvGrpSpPr>
        <p:grpSpPr bwMode="auto">
          <a:xfrm>
            <a:off x="9186863" y="1679575"/>
            <a:ext cx="284162" cy="471488"/>
            <a:chOff x="12762" y="10336"/>
            <a:chExt cx="1027" cy="1700"/>
          </a:xfrm>
        </p:grpSpPr>
        <p:sp>
          <p:nvSpPr>
            <p:cNvPr id="91313" name="Rectangle 155"/>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14" name="Rectangle 156"/>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15" name="Line 157"/>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16" name="Line 158"/>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17" name="Line 159"/>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318" name="Line 160"/>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1155" name="Group 161"/>
          <p:cNvGrpSpPr>
            <a:grpSpLocks/>
          </p:cNvGrpSpPr>
          <p:nvPr/>
        </p:nvGrpSpPr>
        <p:grpSpPr bwMode="auto">
          <a:xfrm>
            <a:off x="8774114" y="2862263"/>
            <a:ext cx="428625" cy="469900"/>
            <a:chOff x="5850" y="13487"/>
            <a:chExt cx="2023" cy="1840"/>
          </a:xfrm>
        </p:grpSpPr>
        <p:sp>
          <p:nvSpPr>
            <p:cNvPr id="91274" name="Freeform 162"/>
            <p:cNvSpPr>
              <a:spLocks/>
            </p:cNvSpPr>
            <p:nvPr/>
          </p:nvSpPr>
          <p:spPr bwMode="auto">
            <a:xfrm>
              <a:off x="5850" y="13632"/>
              <a:ext cx="2023" cy="1695"/>
            </a:xfrm>
            <a:custGeom>
              <a:avLst/>
              <a:gdLst>
                <a:gd name="T0" fmla="*/ 570 w 2023"/>
                <a:gd name="T1" fmla="*/ 121 h 1695"/>
                <a:gd name="T2" fmla="*/ 575 w 2023"/>
                <a:gd name="T3" fmla="*/ 120 h 1695"/>
                <a:gd name="T4" fmla="*/ 586 w 2023"/>
                <a:gd name="T5" fmla="*/ 116 h 1695"/>
                <a:gd name="T6" fmla="*/ 607 w 2023"/>
                <a:gd name="T7" fmla="*/ 108 h 1695"/>
                <a:gd name="T8" fmla="*/ 636 w 2023"/>
                <a:gd name="T9" fmla="*/ 101 h 1695"/>
                <a:gd name="T10" fmla="*/ 672 w 2023"/>
                <a:gd name="T11" fmla="*/ 90 h 1695"/>
                <a:gd name="T12" fmla="*/ 718 w 2023"/>
                <a:gd name="T13" fmla="*/ 79 h 1695"/>
                <a:gd name="T14" fmla="*/ 771 w 2023"/>
                <a:gd name="T15" fmla="*/ 67 h 1695"/>
                <a:gd name="T16" fmla="*/ 834 w 2023"/>
                <a:gd name="T17" fmla="*/ 55 h 1695"/>
                <a:gd name="T18" fmla="*/ 904 w 2023"/>
                <a:gd name="T19" fmla="*/ 43 h 1695"/>
                <a:gd name="T20" fmla="*/ 982 w 2023"/>
                <a:gd name="T21" fmla="*/ 33 h 1695"/>
                <a:gd name="T22" fmla="*/ 1071 w 2023"/>
                <a:gd name="T23" fmla="*/ 22 h 1695"/>
                <a:gd name="T24" fmla="*/ 1166 w 2023"/>
                <a:gd name="T25" fmla="*/ 13 h 1695"/>
                <a:gd name="T26" fmla="*/ 1271 w 2023"/>
                <a:gd name="T27" fmla="*/ 7 h 1695"/>
                <a:gd name="T28" fmla="*/ 1384 w 2023"/>
                <a:gd name="T29" fmla="*/ 1 h 1695"/>
                <a:gd name="T30" fmla="*/ 1506 w 2023"/>
                <a:gd name="T31" fmla="*/ 0 h 1695"/>
                <a:gd name="T32" fmla="*/ 1636 w 2023"/>
                <a:gd name="T33" fmla="*/ 1 h 1695"/>
                <a:gd name="T34" fmla="*/ 1692 w 2023"/>
                <a:gd name="T35" fmla="*/ 233 h 1695"/>
                <a:gd name="T36" fmla="*/ 1713 w 2023"/>
                <a:gd name="T37" fmla="*/ 243 h 1695"/>
                <a:gd name="T38" fmla="*/ 1758 w 2023"/>
                <a:gd name="T39" fmla="*/ 274 h 1695"/>
                <a:gd name="T40" fmla="*/ 1806 w 2023"/>
                <a:gd name="T41" fmla="*/ 329 h 1695"/>
                <a:gd name="T42" fmla="*/ 1836 w 2023"/>
                <a:gd name="T43" fmla="*/ 409 h 1695"/>
                <a:gd name="T44" fmla="*/ 1955 w 2023"/>
                <a:gd name="T45" fmla="*/ 948 h 1695"/>
                <a:gd name="T46" fmla="*/ 2003 w 2023"/>
                <a:gd name="T47" fmla="*/ 1171 h 1695"/>
                <a:gd name="T48" fmla="*/ 2011 w 2023"/>
                <a:gd name="T49" fmla="*/ 1188 h 1695"/>
                <a:gd name="T50" fmla="*/ 2022 w 2023"/>
                <a:gd name="T51" fmla="*/ 1231 h 1695"/>
                <a:gd name="T52" fmla="*/ 2021 w 2023"/>
                <a:gd name="T53" fmla="*/ 1297 h 1695"/>
                <a:gd name="T54" fmla="*/ 1992 w 2023"/>
                <a:gd name="T55" fmla="*/ 1380 h 1695"/>
                <a:gd name="T56" fmla="*/ 0 w 2023"/>
                <a:gd name="T57" fmla="*/ 1328 h 1695"/>
                <a:gd name="T58" fmla="*/ 199 w 2023"/>
                <a:gd name="T59" fmla="*/ 1223 h 1695"/>
                <a:gd name="T60" fmla="*/ 200 w 2023"/>
                <a:gd name="T61" fmla="*/ 232 h 1695"/>
                <a:gd name="T62" fmla="*/ 210 w 2023"/>
                <a:gd name="T63" fmla="*/ 226 h 1695"/>
                <a:gd name="T64" fmla="*/ 230 w 2023"/>
                <a:gd name="T65" fmla="*/ 214 h 1695"/>
                <a:gd name="T66" fmla="*/ 259 w 2023"/>
                <a:gd name="T67" fmla="*/ 201 h 1695"/>
                <a:gd name="T68" fmla="*/ 297 w 2023"/>
                <a:gd name="T69" fmla="*/ 189 h 1695"/>
                <a:gd name="T70" fmla="*/ 344 w 2023"/>
                <a:gd name="T71" fmla="*/ 183 h 1695"/>
                <a:gd name="T72" fmla="*/ 399 w 2023"/>
                <a:gd name="T73" fmla="*/ 181 h 1695"/>
                <a:gd name="T74" fmla="*/ 464 w 2023"/>
                <a:gd name="T75" fmla="*/ 191 h 1695"/>
                <a:gd name="T76" fmla="*/ 548 w 2023"/>
                <a:gd name="T77" fmla="*/ 225 h 169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023"/>
                <a:gd name="T118" fmla="*/ 0 h 1695"/>
                <a:gd name="T119" fmla="*/ 2023 w 2023"/>
                <a:gd name="T120" fmla="*/ 1695 h 169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023" h="1695">
                  <a:moveTo>
                    <a:pt x="548" y="225"/>
                  </a:moveTo>
                  <a:lnTo>
                    <a:pt x="570" y="121"/>
                  </a:lnTo>
                  <a:lnTo>
                    <a:pt x="571" y="121"/>
                  </a:lnTo>
                  <a:lnTo>
                    <a:pt x="575" y="120"/>
                  </a:lnTo>
                  <a:lnTo>
                    <a:pt x="580" y="118"/>
                  </a:lnTo>
                  <a:lnTo>
                    <a:pt x="586" y="116"/>
                  </a:lnTo>
                  <a:lnTo>
                    <a:pt x="596" y="112"/>
                  </a:lnTo>
                  <a:lnTo>
                    <a:pt x="607" y="108"/>
                  </a:lnTo>
                  <a:lnTo>
                    <a:pt x="620" y="105"/>
                  </a:lnTo>
                  <a:lnTo>
                    <a:pt x="636" y="101"/>
                  </a:lnTo>
                  <a:lnTo>
                    <a:pt x="653" y="95"/>
                  </a:lnTo>
                  <a:lnTo>
                    <a:pt x="672" y="90"/>
                  </a:lnTo>
                  <a:lnTo>
                    <a:pt x="694" y="84"/>
                  </a:lnTo>
                  <a:lnTo>
                    <a:pt x="718" y="79"/>
                  </a:lnTo>
                  <a:lnTo>
                    <a:pt x="743" y="74"/>
                  </a:lnTo>
                  <a:lnTo>
                    <a:pt x="771" y="67"/>
                  </a:lnTo>
                  <a:lnTo>
                    <a:pt x="802" y="61"/>
                  </a:lnTo>
                  <a:lnTo>
                    <a:pt x="834" y="55"/>
                  </a:lnTo>
                  <a:lnTo>
                    <a:pt x="867" y="49"/>
                  </a:lnTo>
                  <a:lnTo>
                    <a:pt x="904" y="43"/>
                  </a:lnTo>
                  <a:lnTo>
                    <a:pt x="943" y="38"/>
                  </a:lnTo>
                  <a:lnTo>
                    <a:pt x="982" y="33"/>
                  </a:lnTo>
                  <a:lnTo>
                    <a:pt x="1025" y="27"/>
                  </a:lnTo>
                  <a:lnTo>
                    <a:pt x="1071" y="22"/>
                  </a:lnTo>
                  <a:lnTo>
                    <a:pt x="1117" y="17"/>
                  </a:lnTo>
                  <a:lnTo>
                    <a:pt x="1166" y="13"/>
                  </a:lnTo>
                  <a:lnTo>
                    <a:pt x="1218" y="10"/>
                  </a:lnTo>
                  <a:lnTo>
                    <a:pt x="1271" y="7"/>
                  </a:lnTo>
                  <a:lnTo>
                    <a:pt x="1327" y="3"/>
                  </a:lnTo>
                  <a:lnTo>
                    <a:pt x="1384" y="1"/>
                  </a:lnTo>
                  <a:lnTo>
                    <a:pt x="1444" y="0"/>
                  </a:lnTo>
                  <a:lnTo>
                    <a:pt x="1506" y="0"/>
                  </a:lnTo>
                  <a:lnTo>
                    <a:pt x="1570" y="0"/>
                  </a:lnTo>
                  <a:lnTo>
                    <a:pt x="1636" y="1"/>
                  </a:lnTo>
                  <a:lnTo>
                    <a:pt x="1709" y="41"/>
                  </a:lnTo>
                  <a:lnTo>
                    <a:pt x="1692" y="233"/>
                  </a:lnTo>
                  <a:lnTo>
                    <a:pt x="1698" y="235"/>
                  </a:lnTo>
                  <a:lnTo>
                    <a:pt x="1713" y="243"/>
                  </a:lnTo>
                  <a:lnTo>
                    <a:pt x="1733" y="256"/>
                  </a:lnTo>
                  <a:lnTo>
                    <a:pt x="1758" y="274"/>
                  </a:lnTo>
                  <a:lnTo>
                    <a:pt x="1784" y="299"/>
                  </a:lnTo>
                  <a:lnTo>
                    <a:pt x="1806" y="329"/>
                  </a:lnTo>
                  <a:lnTo>
                    <a:pt x="1825" y="366"/>
                  </a:lnTo>
                  <a:lnTo>
                    <a:pt x="1836" y="409"/>
                  </a:lnTo>
                  <a:lnTo>
                    <a:pt x="1999" y="557"/>
                  </a:lnTo>
                  <a:lnTo>
                    <a:pt x="1955" y="948"/>
                  </a:lnTo>
                  <a:lnTo>
                    <a:pt x="1692" y="1080"/>
                  </a:lnTo>
                  <a:lnTo>
                    <a:pt x="2003" y="1171"/>
                  </a:lnTo>
                  <a:lnTo>
                    <a:pt x="2006" y="1176"/>
                  </a:lnTo>
                  <a:lnTo>
                    <a:pt x="2011" y="1188"/>
                  </a:lnTo>
                  <a:lnTo>
                    <a:pt x="2016" y="1206"/>
                  </a:lnTo>
                  <a:lnTo>
                    <a:pt x="2022" y="1231"/>
                  </a:lnTo>
                  <a:lnTo>
                    <a:pt x="2023" y="1261"/>
                  </a:lnTo>
                  <a:lnTo>
                    <a:pt x="2021" y="1297"/>
                  </a:lnTo>
                  <a:lnTo>
                    <a:pt x="2010" y="1337"/>
                  </a:lnTo>
                  <a:lnTo>
                    <a:pt x="1992" y="1380"/>
                  </a:lnTo>
                  <a:lnTo>
                    <a:pt x="1171" y="1695"/>
                  </a:lnTo>
                  <a:lnTo>
                    <a:pt x="0" y="1328"/>
                  </a:lnTo>
                  <a:lnTo>
                    <a:pt x="20" y="1285"/>
                  </a:lnTo>
                  <a:lnTo>
                    <a:pt x="199" y="1223"/>
                  </a:lnTo>
                  <a:lnTo>
                    <a:pt x="199" y="233"/>
                  </a:lnTo>
                  <a:lnTo>
                    <a:pt x="200" y="232"/>
                  </a:lnTo>
                  <a:lnTo>
                    <a:pt x="204" y="229"/>
                  </a:lnTo>
                  <a:lnTo>
                    <a:pt x="210" y="226"/>
                  </a:lnTo>
                  <a:lnTo>
                    <a:pt x="218" y="220"/>
                  </a:lnTo>
                  <a:lnTo>
                    <a:pt x="230" y="214"/>
                  </a:lnTo>
                  <a:lnTo>
                    <a:pt x="243" y="207"/>
                  </a:lnTo>
                  <a:lnTo>
                    <a:pt x="259" y="201"/>
                  </a:lnTo>
                  <a:lnTo>
                    <a:pt x="277" y="194"/>
                  </a:lnTo>
                  <a:lnTo>
                    <a:pt x="297" y="189"/>
                  </a:lnTo>
                  <a:lnTo>
                    <a:pt x="320" y="185"/>
                  </a:lnTo>
                  <a:lnTo>
                    <a:pt x="344" y="183"/>
                  </a:lnTo>
                  <a:lnTo>
                    <a:pt x="370" y="180"/>
                  </a:lnTo>
                  <a:lnTo>
                    <a:pt x="399" y="181"/>
                  </a:lnTo>
                  <a:lnTo>
                    <a:pt x="430" y="185"/>
                  </a:lnTo>
                  <a:lnTo>
                    <a:pt x="464" y="191"/>
                  </a:lnTo>
                  <a:lnTo>
                    <a:pt x="498" y="201"/>
                  </a:lnTo>
                  <a:lnTo>
                    <a:pt x="548" y="22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75" name="Freeform 163"/>
            <p:cNvSpPr>
              <a:spLocks/>
            </p:cNvSpPr>
            <p:nvPr/>
          </p:nvSpPr>
          <p:spPr bwMode="auto">
            <a:xfrm>
              <a:off x="6551" y="13597"/>
              <a:ext cx="650" cy="735"/>
            </a:xfrm>
            <a:custGeom>
              <a:avLst/>
              <a:gdLst>
                <a:gd name="T0" fmla="*/ 645 w 650"/>
                <a:gd name="T1" fmla="*/ 27 h 735"/>
                <a:gd name="T2" fmla="*/ 642 w 650"/>
                <a:gd name="T3" fmla="*/ 26 h 735"/>
                <a:gd name="T4" fmla="*/ 631 w 650"/>
                <a:gd name="T5" fmla="*/ 23 h 735"/>
                <a:gd name="T6" fmla="*/ 615 w 650"/>
                <a:gd name="T7" fmla="*/ 19 h 735"/>
                <a:gd name="T8" fmla="*/ 592 w 650"/>
                <a:gd name="T9" fmla="*/ 15 h 735"/>
                <a:gd name="T10" fmla="*/ 565 w 650"/>
                <a:gd name="T11" fmla="*/ 10 h 735"/>
                <a:gd name="T12" fmla="*/ 533 w 650"/>
                <a:gd name="T13" fmla="*/ 6 h 735"/>
                <a:gd name="T14" fmla="*/ 496 w 650"/>
                <a:gd name="T15" fmla="*/ 3 h 735"/>
                <a:gd name="T16" fmla="*/ 456 w 650"/>
                <a:gd name="T17" fmla="*/ 1 h 735"/>
                <a:gd name="T18" fmla="*/ 411 w 650"/>
                <a:gd name="T19" fmla="*/ 0 h 735"/>
                <a:gd name="T20" fmla="*/ 364 w 650"/>
                <a:gd name="T21" fmla="*/ 2 h 735"/>
                <a:gd name="T22" fmla="*/ 315 w 650"/>
                <a:gd name="T23" fmla="*/ 6 h 735"/>
                <a:gd name="T24" fmla="*/ 262 w 650"/>
                <a:gd name="T25" fmla="*/ 15 h 735"/>
                <a:gd name="T26" fmla="*/ 209 w 650"/>
                <a:gd name="T27" fmla="*/ 26 h 735"/>
                <a:gd name="T28" fmla="*/ 154 w 650"/>
                <a:gd name="T29" fmla="*/ 42 h 735"/>
                <a:gd name="T30" fmla="*/ 98 w 650"/>
                <a:gd name="T31" fmla="*/ 61 h 735"/>
                <a:gd name="T32" fmla="*/ 42 w 650"/>
                <a:gd name="T33" fmla="*/ 87 h 735"/>
                <a:gd name="T34" fmla="*/ 38 w 650"/>
                <a:gd name="T35" fmla="*/ 101 h 735"/>
                <a:gd name="T36" fmla="*/ 28 w 650"/>
                <a:gd name="T37" fmla="*/ 141 h 735"/>
                <a:gd name="T38" fmla="*/ 17 w 650"/>
                <a:gd name="T39" fmla="*/ 203 h 735"/>
                <a:gd name="T40" fmla="*/ 6 w 650"/>
                <a:gd name="T41" fmla="*/ 283 h 735"/>
                <a:gd name="T42" fmla="*/ 0 w 650"/>
                <a:gd name="T43" fmla="*/ 378 h 735"/>
                <a:gd name="T44" fmla="*/ 5 w 650"/>
                <a:gd name="T45" fmla="*/ 484 h 735"/>
                <a:gd name="T46" fmla="*/ 21 w 650"/>
                <a:gd name="T47" fmla="*/ 599 h 735"/>
                <a:gd name="T48" fmla="*/ 54 w 650"/>
                <a:gd name="T49" fmla="*/ 716 h 735"/>
                <a:gd name="T50" fmla="*/ 58 w 650"/>
                <a:gd name="T51" fmla="*/ 716 h 735"/>
                <a:gd name="T52" fmla="*/ 66 w 650"/>
                <a:gd name="T53" fmla="*/ 715 h 735"/>
                <a:gd name="T54" fmla="*/ 80 w 650"/>
                <a:gd name="T55" fmla="*/ 713 h 735"/>
                <a:gd name="T56" fmla="*/ 99 w 650"/>
                <a:gd name="T57" fmla="*/ 712 h 735"/>
                <a:gd name="T58" fmla="*/ 124 w 650"/>
                <a:gd name="T59" fmla="*/ 710 h 735"/>
                <a:gd name="T60" fmla="*/ 153 w 650"/>
                <a:gd name="T61" fmla="*/ 708 h 735"/>
                <a:gd name="T62" fmla="*/ 188 w 650"/>
                <a:gd name="T63" fmla="*/ 707 h 735"/>
                <a:gd name="T64" fmla="*/ 225 w 650"/>
                <a:gd name="T65" fmla="*/ 706 h 735"/>
                <a:gd name="T66" fmla="*/ 267 w 650"/>
                <a:gd name="T67" fmla="*/ 705 h 735"/>
                <a:gd name="T68" fmla="*/ 313 w 650"/>
                <a:gd name="T69" fmla="*/ 706 h 735"/>
                <a:gd name="T70" fmla="*/ 362 w 650"/>
                <a:gd name="T71" fmla="*/ 707 h 735"/>
                <a:gd name="T72" fmla="*/ 415 w 650"/>
                <a:gd name="T73" fmla="*/ 709 h 735"/>
                <a:gd name="T74" fmla="*/ 470 w 650"/>
                <a:gd name="T75" fmla="*/ 713 h 735"/>
                <a:gd name="T76" fmla="*/ 528 w 650"/>
                <a:gd name="T77" fmla="*/ 719 h 735"/>
                <a:gd name="T78" fmla="*/ 588 w 650"/>
                <a:gd name="T79" fmla="*/ 726 h 735"/>
                <a:gd name="T80" fmla="*/ 650 w 650"/>
                <a:gd name="T81" fmla="*/ 735 h 735"/>
                <a:gd name="T82" fmla="*/ 647 w 650"/>
                <a:gd name="T83" fmla="*/ 713 h 735"/>
                <a:gd name="T84" fmla="*/ 641 w 650"/>
                <a:gd name="T85" fmla="*/ 655 h 735"/>
                <a:gd name="T86" fmla="*/ 631 w 650"/>
                <a:gd name="T87" fmla="*/ 568 h 735"/>
                <a:gd name="T88" fmla="*/ 623 w 650"/>
                <a:gd name="T89" fmla="*/ 462 h 735"/>
                <a:gd name="T90" fmla="*/ 618 w 650"/>
                <a:gd name="T91" fmla="*/ 345 h 735"/>
                <a:gd name="T92" fmla="*/ 618 w 650"/>
                <a:gd name="T93" fmla="*/ 229 h 735"/>
                <a:gd name="T94" fmla="*/ 627 w 650"/>
                <a:gd name="T95" fmla="*/ 119 h 735"/>
                <a:gd name="T96" fmla="*/ 645 w 650"/>
                <a:gd name="T97" fmla="*/ 27 h 73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0"/>
                <a:gd name="T148" fmla="*/ 0 h 735"/>
                <a:gd name="T149" fmla="*/ 650 w 650"/>
                <a:gd name="T150" fmla="*/ 735 h 73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0" h="735">
                  <a:moveTo>
                    <a:pt x="645" y="27"/>
                  </a:moveTo>
                  <a:lnTo>
                    <a:pt x="642" y="26"/>
                  </a:lnTo>
                  <a:lnTo>
                    <a:pt x="631" y="23"/>
                  </a:lnTo>
                  <a:lnTo>
                    <a:pt x="615" y="19"/>
                  </a:lnTo>
                  <a:lnTo>
                    <a:pt x="592" y="15"/>
                  </a:lnTo>
                  <a:lnTo>
                    <a:pt x="565" y="10"/>
                  </a:lnTo>
                  <a:lnTo>
                    <a:pt x="533" y="6"/>
                  </a:lnTo>
                  <a:lnTo>
                    <a:pt x="496" y="3"/>
                  </a:lnTo>
                  <a:lnTo>
                    <a:pt x="456" y="1"/>
                  </a:lnTo>
                  <a:lnTo>
                    <a:pt x="411" y="0"/>
                  </a:lnTo>
                  <a:lnTo>
                    <a:pt x="364" y="2"/>
                  </a:lnTo>
                  <a:lnTo>
                    <a:pt x="315" y="6"/>
                  </a:lnTo>
                  <a:lnTo>
                    <a:pt x="262" y="15"/>
                  </a:lnTo>
                  <a:lnTo>
                    <a:pt x="209" y="26"/>
                  </a:lnTo>
                  <a:lnTo>
                    <a:pt x="154" y="42"/>
                  </a:lnTo>
                  <a:lnTo>
                    <a:pt x="98" y="61"/>
                  </a:lnTo>
                  <a:lnTo>
                    <a:pt x="42" y="87"/>
                  </a:lnTo>
                  <a:lnTo>
                    <a:pt x="38" y="101"/>
                  </a:lnTo>
                  <a:lnTo>
                    <a:pt x="28" y="141"/>
                  </a:lnTo>
                  <a:lnTo>
                    <a:pt x="17" y="203"/>
                  </a:lnTo>
                  <a:lnTo>
                    <a:pt x="6" y="283"/>
                  </a:lnTo>
                  <a:lnTo>
                    <a:pt x="0" y="378"/>
                  </a:lnTo>
                  <a:lnTo>
                    <a:pt x="5" y="484"/>
                  </a:lnTo>
                  <a:lnTo>
                    <a:pt x="21" y="599"/>
                  </a:lnTo>
                  <a:lnTo>
                    <a:pt x="54" y="716"/>
                  </a:lnTo>
                  <a:lnTo>
                    <a:pt x="58" y="716"/>
                  </a:lnTo>
                  <a:lnTo>
                    <a:pt x="66" y="715"/>
                  </a:lnTo>
                  <a:lnTo>
                    <a:pt x="80" y="713"/>
                  </a:lnTo>
                  <a:lnTo>
                    <a:pt x="99" y="712"/>
                  </a:lnTo>
                  <a:lnTo>
                    <a:pt x="124" y="710"/>
                  </a:lnTo>
                  <a:lnTo>
                    <a:pt x="153" y="708"/>
                  </a:lnTo>
                  <a:lnTo>
                    <a:pt x="188" y="707"/>
                  </a:lnTo>
                  <a:lnTo>
                    <a:pt x="225" y="706"/>
                  </a:lnTo>
                  <a:lnTo>
                    <a:pt x="267" y="705"/>
                  </a:lnTo>
                  <a:lnTo>
                    <a:pt x="313" y="706"/>
                  </a:lnTo>
                  <a:lnTo>
                    <a:pt x="362" y="707"/>
                  </a:lnTo>
                  <a:lnTo>
                    <a:pt x="415" y="709"/>
                  </a:lnTo>
                  <a:lnTo>
                    <a:pt x="470" y="713"/>
                  </a:lnTo>
                  <a:lnTo>
                    <a:pt x="528" y="719"/>
                  </a:lnTo>
                  <a:lnTo>
                    <a:pt x="588" y="726"/>
                  </a:lnTo>
                  <a:lnTo>
                    <a:pt x="650" y="735"/>
                  </a:lnTo>
                  <a:lnTo>
                    <a:pt x="647" y="713"/>
                  </a:lnTo>
                  <a:lnTo>
                    <a:pt x="641" y="655"/>
                  </a:lnTo>
                  <a:lnTo>
                    <a:pt x="631" y="568"/>
                  </a:lnTo>
                  <a:lnTo>
                    <a:pt x="623" y="462"/>
                  </a:lnTo>
                  <a:lnTo>
                    <a:pt x="618" y="345"/>
                  </a:lnTo>
                  <a:lnTo>
                    <a:pt x="618" y="229"/>
                  </a:lnTo>
                  <a:lnTo>
                    <a:pt x="627" y="119"/>
                  </a:lnTo>
                  <a:lnTo>
                    <a:pt x="645" y="2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76" name="Freeform 164"/>
            <p:cNvSpPr>
              <a:spLocks/>
            </p:cNvSpPr>
            <p:nvPr/>
          </p:nvSpPr>
          <p:spPr bwMode="auto">
            <a:xfrm>
              <a:off x="6623" y="13797"/>
              <a:ext cx="1071" cy="731"/>
            </a:xfrm>
            <a:custGeom>
              <a:avLst/>
              <a:gdLst>
                <a:gd name="T0" fmla="*/ 6 w 1071"/>
                <a:gd name="T1" fmla="*/ 552 h 731"/>
                <a:gd name="T2" fmla="*/ 0 w 1071"/>
                <a:gd name="T3" fmla="*/ 642 h 731"/>
                <a:gd name="T4" fmla="*/ 698 w 1071"/>
                <a:gd name="T5" fmla="*/ 731 h 731"/>
                <a:gd name="T6" fmla="*/ 703 w 1071"/>
                <a:gd name="T7" fmla="*/ 729 h 731"/>
                <a:gd name="T8" fmla="*/ 717 w 1071"/>
                <a:gd name="T9" fmla="*/ 722 h 731"/>
                <a:gd name="T10" fmla="*/ 740 w 1071"/>
                <a:gd name="T11" fmla="*/ 710 h 731"/>
                <a:gd name="T12" fmla="*/ 768 w 1071"/>
                <a:gd name="T13" fmla="*/ 694 h 731"/>
                <a:gd name="T14" fmla="*/ 801 w 1071"/>
                <a:gd name="T15" fmla="*/ 672 h 731"/>
                <a:gd name="T16" fmla="*/ 838 w 1071"/>
                <a:gd name="T17" fmla="*/ 645 h 731"/>
                <a:gd name="T18" fmla="*/ 876 w 1071"/>
                <a:gd name="T19" fmla="*/ 614 h 731"/>
                <a:gd name="T20" fmla="*/ 915 w 1071"/>
                <a:gd name="T21" fmla="*/ 577 h 731"/>
                <a:gd name="T22" fmla="*/ 953 w 1071"/>
                <a:gd name="T23" fmla="*/ 536 h 731"/>
                <a:gd name="T24" fmla="*/ 988 w 1071"/>
                <a:gd name="T25" fmla="*/ 491 h 731"/>
                <a:gd name="T26" fmla="*/ 1018 w 1071"/>
                <a:gd name="T27" fmla="*/ 439 h 731"/>
                <a:gd name="T28" fmla="*/ 1043 w 1071"/>
                <a:gd name="T29" fmla="*/ 383 h 731"/>
                <a:gd name="T30" fmla="*/ 1061 w 1071"/>
                <a:gd name="T31" fmla="*/ 322 h 731"/>
                <a:gd name="T32" fmla="*/ 1071 w 1071"/>
                <a:gd name="T33" fmla="*/ 255 h 731"/>
                <a:gd name="T34" fmla="*/ 1070 w 1071"/>
                <a:gd name="T35" fmla="*/ 185 h 731"/>
                <a:gd name="T36" fmla="*/ 1057 w 1071"/>
                <a:gd name="T37" fmla="*/ 108 h 731"/>
                <a:gd name="T38" fmla="*/ 1055 w 1071"/>
                <a:gd name="T39" fmla="*/ 104 h 731"/>
                <a:gd name="T40" fmla="*/ 1049 w 1071"/>
                <a:gd name="T41" fmla="*/ 92 h 731"/>
                <a:gd name="T42" fmla="*/ 1037 w 1071"/>
                <a:gd name="T43" fmla="*/ 76 h 731"/>
                <a:gd name="T44" fmla="*/ 1022 w 1071"/>
                <a:gd name="T45" fmla="*/ 57 h 731"/>
                <a:gd name="T46" fmla="*/ 1002 w 1071"/>
                <a:gd name="T47" fmla="*/ 37 h 731"/>
                <a:gd name="T48" fmla="*/ 979 w 1071"/>
                <a:gd name="T49" fmla="*/ 20 h 731"/>
                <a:gd name="T50" fmla="*/ 951 w 1071"/>
                <a:gd name="T51" fmla="*/ 7 h 731"/>
                <a:gd name="T52" fmla="*/ 919 w 1071"/>
                <a:gd name="T53" fmla="*/ 0 h 731"/>
                <a:gd name="T54" fmla="*/ 924 w 1071"/>
                <a:gd name="T55" fmla="*/ 12 h 731"/>
                <a:gd name="T56" fmla="*/ 934 w 1071"/>
                <a:gd name="T57" fmla="*/ 44 h 731"/>
                <a:gd name="T58" fmla="*/ 947 w 1071"/>
                <a:gd name="T59" fmla="*/ 94 h 731"/>
                <a:gd name="T60" fmla="*/ 958 w 1071"/>
                <a:gd name="T61" fmla="*/ 159 h 731"/>
                <a:gd name="T62" fmla="*/ 961 w 1071"/>
                <a:gd name="T63" fmla="*/ 238 h 731"/>
                <a:gd name="T64" fmla="*/ 953 w 1071"/>
                <a:gd name="T65" fmla="*/ 324 h 731"/>
                <a:gd name="T66" fmla="*/ 928 w 1071"/>
                <a:gd name="T67" fmla="*/ 418 h 731"/>
                <a:gd name="T68" fmla="*/ 884 w 1071"/>
                <a:gd name="T69" fmla="*/ 516 h 731"/>
                <a:gd name="T70" fmla="*/ 883 w 1071"/>
                <a:gd name="T71" fmla="*/ 518 h 731"/>
                <a:gd name="T72" fmla="*/ 879 w 1071"/>
                <a:gd name="T73" fmla="*/ 521 h 731"/>
                <a:gd name="T74" fmla="*/ 872 w 1071"/>
                <a:gd name="T75" fmla="*/ 526 h 731"/>
                <a:gd name="T76" fmla="*/ 862 w 1071"/>
                <a:gd name="T77" fmla="*/ 534 h 731"/>
                <a:gd name="T78" fmla="*/ 851 w 1071"/>
                <a:gd name="T79" fmla="*/ 541 h 731"/>
                <a:gd name="T80" fmla="*/ 837 w 1071"/>
                <a:gd name="T81" fmla="*/ 550 h 731"/>
                <a:gd name="T82" fmla="*/ 819 w 1071"/>
                <a:gd name="T83" fmla="*/ 559 h 731"/>
                <a:gd name="T84" fmla="*/ 800 w 1071"/>
                <a:gd name="T85" fmla="*/ 567 h 731"/>
                <a:gd name="T86" fmla="*/ 778 w 1071"/>
                <a:gd name="T87" fmla="*/ 575 h 731"/>
                <a:gd name="T88" fmla="*/ 754 w 1071"/>
                <a:gd name="T89" fmla="*/ 582 h 731"/>
                <a:gd name="T90" fmla="*/ 727 w 1071"/>
                <a:gd name="T91" fmla="*/ 588 h 731"/>
                <a:gd name="T92" fmla="*/ 697 w 1071"/>
                <a:gd name="T93" fmla="*/ 592 h 731"/>
                <a:gd name="T94" fmla="*/ 666 w 1071"/>
                <a:gd name="T95" fmla="*/ 593 h 731"/>
                <a:gd name="T96" fmla="*/ 631 w 1071"/>
                <a:gd name="T97" fmla="*/ 592 h 731"/>
                <a:gd name="T98" fmla="*/ 593 w 1071"/>
                <a:gd name="T99" fmla="*/ 589 h 731"/>
                <a:gd name="T100" fmla="*/ 555 w 1071"/>
                <a:gd name="T101" fmla="*/ 581 h 731"/>
                <a:gd name="T102" fmla="*/ 555 w 1071"/>
                <a:gd name="T103" fmla="*/ 677 h 731"/>
                <a:gd name="T104" fmla="*/ 24 w 1071"/>
                <a:gd name="T105" fmla="*/ 623 h 731"/>
                <a:gd name="T106" fmla="*/ 6 w 1071"/>
                <a:gd name="T107" fmla="*/ 552 h 73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71"/>
                <a:gd name="T163" fmla="*/ 0 h 731"/>
                <a:gd name="T164" fmla="*/ 1071 w 1071"/>
                <a:gd name="T165" fmla="*/ 731 h 73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71" h="731">
                  <a:moveTo>
                    <a:pt x="6" y="552"/>
                  </a:moveTo>
                  <a:lnTo>
                    <a:pt x="0" y="642"/>
                  </a:lnTo>
                  <a:lnTo>
                    <a:pt x="698" y="731"/>
                  </a:lnTo>
                  <a:lnTo>
                    <a:pt x="703" y="729"/>
                  </a:lnTo>
                  <a:lnTo>
                    <a:pt x="717" y="722"/>
                  </a:lnTo>
                  <a:lnTo>
                    <a:pt x="740" y="710"/>
                  </a:lnTo>
                  <a:lnTo>
                    <a:pt x="768" y="694"/>
                  </a:lnTo>
                  <a:lnTo>
                    <a:pt x="801" y="672"/>
                  </a:lnTo>
                  <a:lnTo>
                    <a:pt x="838" y="645"/>
                  </a:lnTo>
                  <a:lnTo>
                    <a:pt x="876" y="614"/>
                  </a:lnTo>
                  <a:lnTo>
                    <a:pt x="915" y="577"/>
                  </a:lnTo>
                  <a:lnTo>
                    <a:pt x="953" y="536"/>
                  </a:lnTo>
                  <a:lnTo>
                    <a:pt x="988" y="491"/>
                  </a:lnTo>
                  <a:lnTo>
                    <a:pt x="1018" y="439"/>
                  </a:lnTo>
                  <a:lnTo>
                    <a:pt x="1043" y="383"/>
                  </a:lnTo>
                  <a:lnTo>
                    <a:pt x="1061" y="322"/>
                  </a:lnTo>
                  <a:lnTo>
                    <a:pt x="1071" y="255"/>
                  </a:lnTo>
                  <a:lnTo>
                    <a:pt x="1070" y="185"/>
                  </a:lnTo>
                  <a:lnTo>
                    <a:pt x="1057" y="108"/>
                  </a:lnTo>
                  <a:lnTo>
                    <a:pt x="1055" y="104"/>
                  </a:lnTo>
                  <a:lnTo>
                    <a:pt x="1049" y="92"/>
                  </a:lnTo>
                  <a:lnTo>
                    <a:pt x="1037" y="76"/>
                  </a:lnTo>
                  <a:lnTo>
                    <a:pt x="1022" y="57"/>
                  </a:lnTo>
                  <a:lnTo>
                    <a:pt x="1002" y="37"/>
                  </a:lnTo>
                  <a:lnTo>
                    <a:pt x="979" y="20"/>
                  </a:lnTo>
                  <a:lnTo>
                    <a:pt x="951" y="7"/>
                  </a:lnTo>
                  <a:lnTo>
                    <a:pt x="919" y="0"/>
                  </a:lnTo>
                  <a:lnTo>
                    <a:pt x="924" y="12"/>
                  </a:lnTo>
                  <a:lnTo>
                    <a:pt x="934" y="44"/>
                  </a:lnTo>
                  <a:lnTo>
                    <a:pt x="947" y="94"/>
                  </a:lnTo>
                  <a:lnTo>
                    <a:pt x="958" y="159"/>
                  </a:lnTo>
                  <a:lnTo>
                    <a:pt x="961" y="238"/>
                  </a:lnTo>
                  <a:lnTo>
                    <a:pt x="953" y="324"/>
                  </a:lnTo>
                  <a:lnTo>
                    <a:pt x="928" y="418"/>
                  </a:lnTo>
                  <a:lnTo>
                    <a:pt x="884" y="516"/>
                  </a:lnTo>
                  <a:lnTo>
                    <a:pt x="883" y="518"/>
                  </a:lnTo>
                  <a:lnTo>
                    <a:pt x="879" y="521"/>
                  </a:lnTo>
                  <a:lnTo>
                    <a:pt x="872" y="526"/>
                  </a:lnTo>
                  <a:lnTo>
                    <a:pt x="862" y="534"/>
                  </a:lnTo>
                  <a:lnTo>
                    <a:pt x="851" y="541"/>
                  </a:lnTo>
                  <a:lnTo>
                    <a:pt x="837" y="550"/>
                  </a:lnTo>
                  <a:lnTo>
                    <a:pt x="819" y="559"/>
                  </a:lnTo>
                  <a:lnTo>
                    <a:pt x="800" y="567"/>
                  </a:lnTo>
                  <a:lnTo>
                    <a:pt x="778" y="575"/>
                  </a:lnTo>
                  <a:lnTo>
                    <a:pt x="754" y="582"/>
                  </a:lnTo>
                  <a:lnTo>
                    <a:pt x="727" y="588"/>
                  </a:lnTo>
                  <a:lnTo>
                    <a:pt x="697" y="592"/>
                  </a:lnTo>
                  <a:lnTo>
                    <a:pt x="666" y="593"/>
                  </a:lnTo>
                  <a:lnTo>
                    <a:pt x="631" y="592"/>
                  </a:lnTo>
                  <a:lnTo>
                    <a:pt x="593" y="589"/>
                  </a:lnTo>
                  <a:lnTo>
                    <a:pt x="555" y="581"/>
                  </a:lnTo>
                  <a:lnTo>
                    <a:pt x="555" y="677"/>
                  </a:lnTo>
                  <a:lnTo>
                    <a:pt x="24" y="623"/>
                  </a:lnTo>
                  <a:lnTo>
                    <a:pt x="6" y="5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77" name="Freeform 165"/>
            <p:cNvSpPr>
              <a:spLocks/>
            </p:cNvSpPr>
            <p:nvPr/>
          </p:nvSpPr>
          <p:spPr bwMode="auto">
            <a:xfrm>
              <a:off x="6486" y="14516"/>
              <a:ext cx="787" cy="253"/>
            </a:xfrm>
            <a:custGeom>
              <a:avLst/>
              <a:gdLst>
                <a:gd name="T0" fmla="*/ 787 w 787"/>
                <a:gd name="T1" fmla="*/ 91 h 253"/>
                <a:gd name="T2" fmla="*/ 12 w 787"/>
                <a:gd name="T3" fmla="*/ 0 h 253"/>
                <a:gd name="T4" fmla="*/ 0 w 787"/>
                <a:gd name="T5" fmla="*/ 91 h 253"/>
                <a:gd name="T6" fmla="*/ 764 w 787"/>
                <a:gd name="T7" fmla="*/ 253 h 253"/>
                <a:gd name="T8" fmla="*/ 787 w 787"/>
                <a:gd name="T9" fmla="*/ 91 h 253"/>
                <a:gd name="T10" fmla="*/ 0 60000 65536"/>
                <a:gd name="T11" fmla="*/ 0 60000 65536"/>
                <a:gd name="T12" fmla="*/ 0 60000 65536"/>
                <a:gd name="T13" fmla="*/ 0 60000 65536"/>
                <a:gd name="T14" fmla="*/ 0 60000 65536"/>
                <a:gd name="T15" fmla="*/ 0 w 787"/>
                <a:gd name="T16" fmla="*/ 0 h 253"/>
                <a:gd name="T17" fmla="*/ 787 w 787"/>
                <a:gd name="T18" fmla="*/ 253 h 253"/>
              </a:gdLst>
              <a:ahLst/>
              <a:cxnLst>
                <a:cxn ang="T10">
                  <a:pos x="T0" y="T1"/>
                </a:cxn>
                <a:cxn ang="T11">
                  <a:pos x="T2" y="T3"/>
                </a:cxn>
                <a:cxn ang="T12">
                  <a:pos x="T4" y="T5"/>
                </a:cxn>
                <a:cxn ang="T13">
                  <a:pos x="T6" y="T7"/>
                </a:cxn>
                <a:cxn ang="T14">
                  <a:pos x="T8" y="T9"/>
                </a:cxn>
              </a:cxnLst>
              <a:rect l="T15" t="T16" r="T17" b="T18"/>
              <a:pathLst>
                <a:path w="787" h="253">
                  <a:moveTo>
                    <a:pt x="787" y="91"/>
                  </a:moveTo>
                  <a:lnTo>
                    <a:pt x="12" y="0"/>
                  </a:lnTo>
                  <a:lnTo>
                    <a:pt x="0" y="91"/>
                  </a:lnTo>
                  <a:lnTo>
                    <a:pt x="764" y="253"/>
                  </a:lnTo>
                  <a:lnTo>
                    <a:pt x="787" y="9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78" name="Freeform 166"/>
            <p:cNvSpPr>
              <a:spLocks/>
            </p:cNvSpPr>
            <p:nvPr/>
          </p:nvSpPr>
          <p:spPr bwMode="auto">
            <a:xfrm>
              <a:off x="6879" y="14597"/>
              <a:ext cx="336" cy="115"/>
            </a:xfrm>
            <a:custGeom>
              <a:avLst/>
              <a:gdLst>
                <a:gd name="T0" fmla="*/ 336 w 336"/>
                <a:gd name="T1" fmla="*/ 50 h 115"/>
                <a:gd name="T2" fmla="*/ 4 w 336"/>
                <a:gd name="T3" fmla="*/ 0 h 115"/>
                <a:gd name="T4" fmla="*/ 0 w 336"/>
                <a:gd name="T5" fmla="*/ 48 h 115"/>
                <a:gd name="T6" fmla="*/ 327 w 336"/>
                <a:gd name="T7" fmla="*/ 115 h 115"/>
                <a:gd name="T8" fmla="*/ 336 w 336"/>
                <a:gd name="T9" fmla="*/ 50 h 115"/>
                <a:gd name="T10" fmla="*/ 0 60000 65536"/>
                <a:gd name="T11" fmla="*/ 0 60000 65536"/>
                <a:gd name="T12" fmla="*/ 0 60000 65536"/>
                <a:gd name="T13" fmla="*/ 0 60000 65536"/>
                <a:gd name="T14" fmla="*/ 0 60000 65536"/>
                <a:gd name="T15" fmla="*/ 0 w 336"/>
                <a:gd name="T16" fmla="*/ 0 h 115"/>
                <a:gd name="T17" fmla="*/ 336 w 336"/>
                <a:gd name="T18" fmla="*/ 115 h 115"/>
              </a:gdLst>
              <a:ahLst/>
              <a:cxnLst>
                <a:cxn ang="T10">
                  <a:pos x="T0" y="T1"/>
                </a:cxn>
                <a:cxn ang="T11">
                  <a:pos x="T2" y="T3"/>
                </a:cxn>
                <a:cxn ang="T12">
                  <a:pos x="T4" y="T5"/>
                </a:cxn>
                <a:cxn ang="T13">
                  <a:pos x="T6" y="T7"/>
                </a:cxn>
                <a:cxn ang="T14">
                  <a:pos x="T8" y="T9"/>
                </a:cxn>
              </a:cxnLst>
              <a:rect l="T15" t="T16" r="T17" b="T18"/>
              <a:pathLst>
                <a:path w="336" h="115">
                  <a:moveTo>
                    <a:pt x="336" y="50"/>
                  </a:moveTo>
                  <a:lnTo>
                    <a:pt x="4" y="0"/>
                  </a:lnTo>
                  <a:lnTo>
                    <a:pt x="0" y="48"/>
                  </a:lnTo>
                  <a:lnTo>
                    <a:pt x="327" y="115"/>
                  </a:lnTo>
                  <a:lnTo>
                    <a:pt x="336" y="5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79" name="Freeform 167"/>
            <p:cNvSpPr>
              <a:spLocks/>
            </p:cNvSpPr>
            <p:nvPr/>
          </p:nvSpPr>
          <p:spPr bwMode="auto">
            <a:xfrm>
              <a:off x="6536" y="14540"/>
              <a:ext cx="225" cy="85"/>
            </a:xfrm>
            <a:custGeom>
              <a:avLst/>
              <a:gdLst>
                <a:gd name="T0" fmla="*/ 225 w 225"/>
                <a:gd name="T1" fmla="*/ 39 h 85"/>
                <a:gd name="T2" fmla="*/ 0 w 225"/>
                <a:gd name="T3" fmla="*/ 0 h 85"/>
                <a:gd name="T4" fmla="*/ 3 w 225"/>
                <a:gd name="T5" fmla="*/ 41 h 85"/>
                <a:gd name="T6" fmla="*/ 218 w 225"/>
                <a:gd name="T7" fmla="*/ 85 h 85"/>
                <a:gd name="T8" fmla="*/ 225 w 225"/>
                <a:gd name="T9" fmla="*/ 39 h 85"/>
                <a:gd name="T10" fmla="*/ 0 60000 65536"/>
                <a:gd name="T11" fmla="*/ 0 60000 65536"/>
                <a:gd name="T12" fmla="*/ 0 60000 65536"/>
                <a:gd name="T13" fmla="*/ 0 60000 65536"/>
                <a:gd name="T14" fmla="*/ 0 60000 65536"/>
                <a:gd name="T15" fmla="*/ 0 w 225"/>
                <a:gd name="T16" fmla="*/ 0 h 85"/>
                <a:gd name="T17" fmla="*/ 225 w 225"/>
                <a:gd name="T18" fmla="*/ 85 h 85"/>
              </a:gdLst>
              <a:ahLst/>
              <a:cxnLst>
                <a:cxn ang="T10">
                  <a:pos x="T0" y="T1"/>
                </a:cxn>
                <a:cxn ang="T11">
                  <a:pos x="T2" y="T3"/>
                </a:cxn>
                <a:cxn ang="T12">
                  <a:pos x="T4" y="T5"/>
                </a:cxn>
                <a:cxn ang="T13">
                  <a:pos x="T6" y="T7"/>
                </a:cxn>
                <a:cxn ang="T14">
                  <a:pos x="T8" y="T9"/>
                </a:cxn>
              </a:cxnLst>
              <a:rect l="T15" t="T16" r="T17" b="T18"/>
              <a:pathLst>
                <a:path w="225" h="85">
                  <a:moveTo>
                    <a:pt x="225" y="39"/>
                  </a:moveTo>
                  <a:lnTo>
                    <a:pt x="0" y="0"/>
                  </a:lnTo>
                  <a:lnTo>
                    <a:pt x="3" y="41"/>
                  </a:lnTo>
                  <a:lnTo>
                    <a:pt x="218" y="85"/>
                  </a:lnTo>
                  <a:lnTo>
                    <a:pt x="225" y="3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0" name="Freeform 168"/>
            <p:cNvSpPr>
              <a:spLocks/>
            </p:cNvSpPr>
            <p:nvPr/>
          </p:nvSpPr>
          <p:spPr bwMode="auto">
            <a:xfrm>
              <a:off x="5972" y="14624"/>
              <a:ext cx="1325" cy="439"/>
            </a:xfrm>
            <a:custGeom>
              <a:avLst/>
              <a:gdLst>
                <a:gd name="T0" fmla="*/ 0 w 1325"/>
                <a:gd name="T1" fmla="*/ 132 h 439"/>
                <a:gd name="T2" fmla="*/ 3 w 1325"/>
                <a:gd name="T3" fmla="*/ 132 h 439"/>
                <a:gd name="T4" fmla="*/ 10 w 1325"/>
                <a:gd name="T5" fmla="*/ 130 h 439"/>
                <a:gd name="T6" fmla="*/ 24 w 1325"/>
                <a:gd name="T7" fmla="*/ 128 h 439"/>
                <a:gd name="T8" fmla="*/ 42 w 1325"/>
                <a:gd name="T9" fmla="*/ 125 h 439"/>
                <a:gd name="T10" fmla="*/ 62 w 1325"/>
                <a:gd name="T11" fmla="*/ 121 h 439"/>
                <a:gd name="T12" fmla="*/ 86 w 1325"/>
                <a:gd name="T13" fmla="*/ 116 h 439"/>
                <a:gd name="T14" fmla="*/ 113 w 1325"/>
                <a:gd name="T15" fmla="*/ 109 h 439"/>
                <a:gd name="T16" fmla="*/ 141 w 1325"/>
                <a:gd name="T17" fmla="*/ 102 h 439"/>
                <a:gd name="T18" fmla="*/ 170 w 1325"/>
                <a:gd name="T19" fmla="*/ 94 h 439"/>
                <a:gd name="T20" fmla="*/ 199 w 1325"/>
                <a:gd name="T21" fmla="*/ 85 h 439"/>
                <a:gd name="T22" fmla="*/ 228 w 1325"/>
                <a:gd name="T23" fmla="*/ 74 h 439"/>
                <a:gd name="T24" fmla="*/ 257 w 1325"/>
                <a:gd name="T25" fmla="*/ 62 h 439"/>
                <a:gd name="T26" fmla="*/ 285 w 1325"/>
                <a:gd name="T27" fmla="*/ 48 h 439"/>
                <a:gd name="T28" fmla="*/ 309 w 1325"/>
                <a:gd name="T29" fmla="*/ 34 h 439"/>
                <a:gd name="T30" fmla="*/ 333 w 1325"/>
                <a:gd name="T31" fmla="*/ 18 h 439"/>
                <a:gd name="T32" fmla="*/ 352 w 1325"/>
                <a:gd name="T33" fmla="*/ 0 h 439"/>
                <a:gd name="T34" fmla="*/ 1325 w 1325"/>
                <a:gd name="T35" fmla="*/ 223 h 439"/>
                <a:gd name="T36" fmla="*/ 1323 w 1325"/>
                <a:gd name="T37" fmla="*/ 225 h 439"/>
                <a:gd name="T38" fmla="*/ 1318 w 1325"/>
                <a:gd name="T39" fmla="*/ 230 h 439"/>
                <a:gd name="T40" fmla="*/ 1309 w 1325"/>
                <a:gd name="T41" fmla="*/ 239 h 439"/>
                <a:gd name="T42" fmla="*/ 1297 w 1325"/>
                <a:gd name="T43" fmla="*/ 250 h 439"/>
                <a:gd name="T44" fmla="*/ 1282 w 1325"/>
                <a:gd name="T45" fmla="*/ 263 h 439"/>
                <a:gd name="T46" fmla="*/ 1265 w 1325"/>
                <a:gd name="T47" fmla="*/ 278 h 439"/>
                <a:gd name="T48" fmla="*/ 1247 w 1325"/>
                <a:gd name="T49" fmla="*/ 295 h 439"/>
                <a:gd name="T50" fmla="*/ 1225 w 1325"/>
                <a:gd name="T51" fmla="*/ 312 h 439"/>
                <a:gd name="T52" fmla="*/ 1202 w 1325"/>
                <a:gd name="T53" fmla="*/ 331 h 439"/>
                <a:gd name="T54" fmla="*/ 1179 w 1325"/>
                <a:gd name="T55" fmla="*/ 349 h 439"/>
                <a:gd name="T56" fmla="*/ 1154 w 1325"/>
                <a:gd name="T57" fmla="*/ 367 h 439"/>
                <a:gd name="T58" fmla="*/ 1128 w 1325"/>
                <a:gd name="T59" fmla="*/ 385 h 439"/>
                <a:gd name="T60" fmla="*/ 1102 w 1325"/>
                <a:gd name="T61" fmla="*/ 401 h 439"/>
                <a:gd name="T62" fmla="*/ 1077 w 1325"/>
                <a:gd name="T63" fmla="*/ 415 h 439"/>
                <a:gd name="T64" fmla="*/ 1051 w 1325"/>
                <a:gd name="T65" fmla="*/ 428 h 439"/>
                <a:gd name="T66" fmla="*/ 1026 w 1325"/>
                <a:gd name="T67" fmla="*/ 439 h 439"/>
                <a:gd name="T68" fmla="*/ 0 w 1325"/>
                <a:gd name="T69" fmla="*/ 132 h 4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25"/>
                <a:gd name="T106" fmla="*/ 0 h 439"/>
                <a:gd name="T107" fmla="*/ 1325 w 1325"/>
                <a:gd name="T108" fmla="*/ 439 h 4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25" h="439">
                  <a:moveTo>
                    <a:pt x="0" y="132"/>
                  </a:moveTo>
                  <a:lnTo>
                    <a:pt x="3" y="132"/>
                  </a:lnTo>
                  <a:lnTo>
                    <a:pt x="10" y="130"/>
                  </a:lnTo>
                  <a:lnTo>
                    <a:pt x="24" y="128"/>
                  </a:lnTo>
                  <a:lnTo>
                    <a:pt x="42" y="125"/>
                  </a:lnTo>
                  <a:lnTo>
                    <a:pt x="62" y="121"/>
                  </a:lnTo>
                  <a:lnTo>
                    <a:pt x="86" y="116"/>
                  </a:lnTo>
                  <a:lnTo>
                    <a:pt x="113" y="109"/>
                  </a:lnTo>
                  <a:lnTo>
                    <a:pt x="141" y="102"/>
                  </a:lnTo>
                  <a:lnTo>
                    <a:pt x="170" y="94"/>
                  </a:lnTo>
                  <a:lnTo>
                    <a:pt x="199" y="85"/>
                  </a:lnTo>
                  <a:lnTo>
                    <a:pt x="228" y="74"/>
                  </a:lnTo>
                  <a:lnTo>
                    <a:pt x="257" y="62"/>
                  </a:lnTo>
                  <a:lnTo>
                    <a:pt x="285" y="48"/>
                  </a:lnTo>
                  <a:lnTo>
                    <a:pt x="309" y="34"/>
                  </a:lnTo>
                  <a:lnTo>
                    <a:pt x="333" y="18"/>
                  </a:lnTo>
                  <a:lnTo>
                    <a:pt x="352" y="0"/>
                  </a:lnTo>
                  <a:lnTo>
                    <a:pt x="1325" y="223"/>
                  </a:lnTo>
                  <a:lnTo>
                    <a:pt x="1323" y="225"/>
                  </a:lnTo>
                  <a:lnTo>
                    <a:pt x="1318" y="230"/>
                  </a:lnTo>
                  <a:lnTo>
                    <a:pt x="1309" y="239"/>
                  </a:lnTo>
                  <a:lnTo>
                    <a:pt x="1297" y="250"/>
                  </a:lnTo>
                  <a:lnTo>
                    <a:pt x="1282" y="263"/>
                  </a:lnTo>
                  <a:lnTo>
                    <a:pt x="1265" y="278"/>
                  </a:lnTo>
                  <a:lnTo>
                    <a:pt x="1247" y="295"/>
                  </a:lnTo>
                  <a:lnTo>
                    <a:pt x="1225" y="312"/>
                  </a:lnTo>
                  <a:lnTo>
                    <a:pt x="1202" y="331"/>
                  </a:lnTo>
                  <a:lnTo>
                    <a:pt x="1179" y="349"/>
                  </a:lnTo>
                  <a:lnTo>
                    <a:pt x="1154" y="367"/>
                  </a:lnTo>
                  <a:lnTo>
                    <a:pt x="1128" y="385"/>
                  </a:lnTo>
                  <a:lnTo>
                    <a:pt x="1102" y="401"/>
                  </a:lnTo>
                  <a:lnTo>
                    <a:pt x="1077" y="415"/>
                  </a:lnTo>
                  <a:lnTo>
                    <a:pt x="1051" y="428"/>
                  </a:lnTo>
                  <a:lnTo>
                    <a:pt x="1026" y="439"/>
                  </a:lnTo>
                  <a:lnTo>
                    <a:pt x="0" y="13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1" name="Freeform 169"/>
            <p:cNvSpPr>
              <a:spLocks/>
            </p:cNvSpPr>
            <p:nvPr/>
          </p:nvSpPr>
          <p:spPr bwMode="auto">
            <a:xfrm>
              <a:off x="7292" y="14577"/>
              <a:ext cx="472" cy="209"/>
            </a:xfrm>
            <a:custGeom>
              <a:avLst/>
              <a:gdLst>
                <a:gd name="T0" fmla="*/ 47 w 472"/>
                <a:gd name="T1" fmla="*/ 209 h 209"/>
                <a:gd name="T2" fmla="*/ 472 w 472"/>
                <a:gd name="T3" fmla="*/ 84 h 209"/>
                <a:gd name="T4" fmla="*/ 215 w 472"/>
                <a:gd name="T5" fmla="*/ 0 h 209"/>
                <a:gd name="T6" fmla="*/ 5 w 472"/>
                <a:gd name="T7" fmla="*/ 24 h 209"/>
                <a:gd name="T8" fmla="*/ 0 w 472"/>
                <a:gd name="T9" fmla="*/ 197 h 209"/>
                <a:gd name="T10" fmla="*/ 47 w 472"/>
                <a:gd name="T11" fmla="*/ 209 h 209"/>
                <a:gd name="T12" fmla="*/ 0 60000 65536"/>
                <a:gd name="T13" fmla="*/ 0 60000 65536"/>
                <a:gd name="T14" fmla="*/ 0 60000 65536"/>
                <a:gd name="T15" fmla="*/ 0 60000 65536"/>
                <a:gd name="T16" fmla="*/ 0 60000 65536"/>
                <a:gd name="T17" fmla="*/ 0 60000 65536"/>
                <a:gd name="T18" fmla="*/ 0 w 472"/>
                <a:gd name="T19" fmla="*/ 0 h 209"/>
                <a:gd name="T20" fmla="*/ 472 w 472"/>
                <a:gd name="T21" fmla="*/ 209 h 209"/>
              </a:gdLst>
              <a:ahLst/>
              <a:cxnLst>
                <a:cxn ang="T12">
                  <a:pos x="T0" y="T1"/>
                </a:cxn>
                <a:cxn ang="T13">
                  <a:pos x="T2" y="T3"/>
                </a:cxn>
                <a:cxn ang="T14">
                  <a:pos x="T4" y="T5"/>
                </a:cxn>
                <a:cxn ang="T15">
                  <a:pos x="T6" y="T7"/>
                </a:cxn>
                <a:cxn ang="T16">
                  <a:pos x="T8" y="T9"/>
                </a:cxn>
                <a:cxn ang="T17">
                  <a:pos x="T10" y="T11"/>
                </a:cxn>
              </a:cxnLst>
              <a:rect l="T18" t="T19" r="T20" b="T21"/>
              <a:pathLst>
                <a:path w="472" h="209">
                  <a:moveTo>
                    <a:pt x="47" y="209"/>
                  </a:moveTo>
                  <a:lnTo>
                    <a:pt x="472" y="84"/>
                  </a:lnTo>
                  <a:lnTo>
                    <a:pt x="215" y="0"/>
                  </a:lnTo>
                  <a:lnTo>
                    <a:pt x="5" y="24"/>
                  </a:lnTo>
                  <a:lnTo>
                    <a:pt x="0" y="197"/>
                  </a:lnTo>
                  <a:lnTo>
                    <a:pt x="47" y="20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2" name="Freeform 170"/>
            <p:cNvSpPr>
              <a:spLocks/>
            </p:cNvSpPr>
            <p:nvPr/>
          </p:nvSpPr>
          <p:spPr bwMode="auto">
            <a:xfrm>
              <a:off x="6073" y="13679"/>
              <a:ext cx="251" cy="999"/>
            </a:xfrm>
            <a:custGeom>
              <a:avLst/>
              <a:gdLst>
                <a:gd name="T0" fmla="*/ 251 w 251"/>
                <a:gd name="T1" fmla="*/ 23 h 999"/>
                <a:gd name="T2" fmla="*/ 250 w 251"/>
                <a:gd name="T3" fmla="*/ 22 h 999"/>
                <a:gd name="T4" fmla="*/ 246 w 251"/>
                <a:gd name="T5" fmla="*/ 20 h 999"/>
                <a:gd name="T6" fmla="*/ 239 w 251"/>
                <a:gd name="T7" fmla="*/ 18 h 999"/>
                <a:gd name="T8" fmla="*/ 230 w 251"/>
                <a:gd name="T9" fmla="*/ 15 h 999"/>
                <a:gd name="T10" fmla="*/ 218 w 251"/>
                <a:gd name="T11" fmla="*/ 11 h 999"/>
                <a:gd name="T12" fmla="*/ 205 w 251"/>
                <a:gd name="T13" fmla="*/ 7 h 999"/>
                <a:gd name="T14" fmla="*/ 190 w 251"/>
                <a:gd name="T15" fmla="*/ 4 h 999"/>
                <a:gd name="T16" fmla="*/ 173 w 251"/>
                <a:gd name="T17" fmla="*/ 1 h 999"/>
                <a:gd name="T18" fmla="*/ 155 w 251"/>
                <a:gd name="T19" fmla="*/ 0 h 999"/>
                <a:gd name="T20" fmla="*/ 134 w 251"/>
                <a:gd name="T21" fmla="*/ 0 h 999"/>
                <a:gd name="T22" fmla="*/ 114 w 251"/>
                <a:gd name="T23" fmla="*/ 2 h 999"/>
                <a:gd name="T24" fmla="*/ 92 w 251"/>
                <a:gd name="T25" fmla="*/ 5 h 999"/>
                <a:gd name="T26" fmla="*/ 70 w 251"/>
                <a:gd name="T27" fmla="*/ 12 h 999"/>
                <a:gd name="T28" fmla="*/ 47 w 251"/>
                <a:gd name="T29" fmla="*/ 20 h 999"/>
                <a:gd name="T30" fmla="*/ 23 w 251"/>
                <a:gd name="T31" fmla="*/ 32 h 999"/>
                <a:gd name="T32" fmla="*/ 0 w 251"/>
                <a:gd name="T33" fmla="*/ 47 h 999"/>
                <a:gd name="T34" fmla="*/ 0 w 251"/>
                <a:gd name="T35" fmla="*/ 999 h 999"/>
                <a:gd name="T36" fmla="*/ 1 w 251"/>
                <a:gd name="T37" fmla="*/ 999 h 999"/>
                <a:gd name="T38" fmla="*/ 6 w 251"/>
                <a:gd name="T39" fmla="*/ 999 h 999"/>
                <a:gd name="T40" fmla="*/ 14 w 251"/>
                <a:gd name="T41" fmla="*/ 998 h 999"/>
                <a:gd name="T42" fmla="*/ 23 w 251"/>
                <a:gd name="T43" fmla="*/ 997 h 999"/>
                <a:gd name="T44" fmla="*/ 35 w 251"/>
                <a:gd name="T45" fmla="*/ 995 h 999"/>
                <a:gd name="T46" fmla="*/ 49 w 251"/>
                <a:gd name="T47" fmla="*/ 993 h 999"/>
                <a:gd name="T48" fmla="*/ 65 w 251"/>
                <a:gd name="T49" fmla="*/ 990 h 999"/>
                <a:gd name="T50" fmla="*/ 83 w 251"/>
                <a:gd name="T51" fmla="*/ 985 h 999"/>
                <a:gd name="T52" fmla="*/ 102 w 251"/>
                <a:gd name="T53" fmla="*/ 980 h 999"/>
                <a:gd name="T54" fmla="*/ 121 w 251"/>
                <a:gd name="T55" fmla="*/ 973 h 999"/>
                <a:gd name="T56" fmla="*/ 143 w 251"/>
                <a:gd name="T57" fmla="*/ 966 h 999"/>
                <a:gd name="T58" fmla="*/ 164 w 251"/>
                <a:gd name="T59" fmla="*/ 956 h 999"/>
                <a:gd name="T60" fmla="*/ 186 w 251"/>
                <a:gd name="T61" fmla="*/ 945 h 999"/>
                <a:gd name="T62" fmla="*/ 208 w 251"/>
                <a:gd name="T63" fmla="*/ 934 h 999"/>
                <a:gd name="T64" fmla="*/ 230 w 251"/>
                <a:gd name="T65" fmla="*/ 919 h 999"/>
                <a:gd name="T66" fmla="*/ 251 w 251"/>
                <a:gd name="T67" fmla="*/ 903 h 999"/>
                <a:gd name="T68" fmla="*/ 251 w 251"/>
                <a:gd name="T69" fmla="*/ 23 h 9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1"/>
                <a:gd name="T106" fmla="*/ 0 h 999"/>
                <a:gd name="T107" fmla="*/ 251 w 251"/>
                <a:gd name="T108" fmla="*/ 999 h 9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1" h="999">
                  <a:moveTo>
                    <a:pt x="251" y="23"/>
                  </a:moveTo>
                  <a:lnTo>
                    <a:pt x="250" y="22"/>
                  </a:lnTo>
                  <a:lnTo>
                    <a:pt x="246" y="20"/>
                  </a:lnTo>
                  <a:lnTo>
                    <a:pt x="239" y="18"/>
                  </a:lnTo>
                  <a:lnTo>
                    <a:pt x="230" y="15"/>
                  </a:lnTo>
                  <a:lnTo>
                    <a:pt x="218" y="11"/>
                  </a:lnTo>
                  <a:lnTo>
                    <a:pt x="205" y="7"/>
                  </a:lnTo>
                  <a:lnTo>
                    <a:pt x="190" y="4"/>
                  </a:lnTo>
                  <a:lnTo>
                    <a:pt x="173" y="1"/>
                  </a:lnTo>
                  <a:lnTo>
                    <a:pt x="155" y="0"/>
                  </a:lnTo>
                  <a:lnTo>
                    <a:pt x="134" y="0"/>
                  </a:lnTo>
                  <a:lnTo>
                    <a:pt x="114" y="2"/>
                  </a:lnTo>
                  <a:lnTo>
                    <a:pt x="92" y="5"/>
                  </a:lnTo>
                  <a:lnTo>
                    <a:pt x="70" y="12"/>
                  </a:lnTo>
                  <a:lnTo>
                    <a:pt x="47" y="20"/>
                  </a:lnTo>
                  <a:lnTo>
                    <a:pt x="23" y="32"/>
                  </a:lnTo>
                  <a:lnTo>
                    <a:pt x="0" y="47"/>
                  </a:lnTo>
                  <a:lnTo>
                    <a:pt x="0" y="999"/>
                  </a:lnTo>
                  <a:lnTo>
                    <a:pt x="1" y="999"/>
                  </a:lnTo>
                  <a:lnTo>
                    <a:pt x="6" y="999"/>
                  </a:lnTo>
                  <a:lnTo>
                    <a:pt x="14" y="998"/>
                  </a:lnTo>
                  <a:lnTo>
                    <a:pt x="23" y="997"/>
                  </a:lnTo>
                  <a:lnTo>
                    <a:pt x="35" y="995"/>
                  </a:lnTo>
                  <a:lnTo>
                    <a:pt x="49" y="993"/>
                  </a:lnTo>
                  <a:lnTo>
                    <a:pt x="65" y="990"/>
                  </a:lnTo>
                  <a:lnTo>
                    <a:pt x="83" y="985"/>
                  </a:lnTo>
                  <a:lnTo>
                    <a:pt x="102" y="980"/>
                  </a:lnTo>
                  <a:lnTo>
                    <a:pt x="121" y="973"/>
                  </a:lnTo>
                  <a:lnTo>
                    <a:pt x="143" y="966"/>
                  </a:lnTo>
                  <a:lnTo>
                    <a:pt x="164" y="956"/>
                  </a:lnTo>
                  <a:lnTo>
                    <a:pt x="186" y="945"/>
                  </a:lnTo>
                  <a:lnTo>
                    <a:pt x="208" y="934"/>
                  </a:lnTo>
                  <a:lnTo>
                    <a:pt x="230" y="919"/>
                  </a:lnTo>
                  <a:lnTo>
                    <a:pt x="251" y="903"/>
                  </a:lnTo>
                  <a:lnTo>
                    <a:pt x="251"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3" name="Freeform 171"/>
            <p:cNvSpPr>
              <a:spLocks/>
            </p:cNvSpPr>
            <p:nvPr/>
          </p:nvSpPr>
          <p:spPr bwMode="auto">
            <a:xfrm>
              <a:off x="6080" y="13687"/>
              <a:ext cx="215" cy="843"/>
            </a:xfrm>
            <a:custGeom>
              <a:avLst/>
              <a:gdLst>
                <a:gd name="T0" fmla="*/ 215 w 215"/>
                <a:gd name="T1" fmla="*/ 20 h 843"/>
                <a:gd name="T2" fmla="*/ 214 w 215"/>
                <a:gd name="T3" fmla="*/ 19 h 843"/>
                <a:gd name="T4" fmla="*/ 211 w 215"/>
                <a:gd name="T5" fmla="*/ 18 h 843"/>
                <a:gd name="T6" fmla="*/ 205 w 215"/>
                <a:gd name="T7" fmla="*/ 15 h 843"/>
                <a:gd name="T8" fmla="*/ 197 w 215"/>
                <a:gd name="T9" fmla="*/ 12 h 843"/>
                <a:gd name="T10" fmla="*/ 187 w 215"/>
                <a:gd name="T11" fmla="*/ 9 h 843"/>
                <a:gd name="T12" fmla="*/ 176 w 215"/>
                <a:gd name="T13" fmla="*/ 6 h 843"/>
                <a:gd name="T14" fmla="*/ 163 w 215"/>
                <a:gd name="T15" fmla="*/ 4 h 843"/>
                <a:gd name="T16" fmla="*/ 149 w 215"/>
                <a:gd name="T17" fmla="*/ 1 h 843"/>
                <a:gd name="T18" fmla="*/ 133 w 215"/>
                <a:gd name="T19" fmla="*/ 0 h 843"/>
                <a:gd name="T20" fmla="*/ 115 w 215"/>
                <a:gd name="T21" fmla="*/ 0 h 843"/>
                <a:gd name="T22" fmla="*/ 98 w 215"/>
                <a:gd name="T23" fmla="*/ 1 h 843"/>
                <a:gd name="T24" fmla="*/ 79 w 215"/>
                <a:gd name="T25" fmla="*/ 5 h 843"/>
                <a:gd name="T26" fmla="*/ 60 w 215"/>
                <a:gd name="T27" fmla="*/ 10 h 843"/>
                <a:gd name="T28" fmla="*/ 40 w 215"/>
                <a:gd name="T29" fmla="*/ 18 h 843"/>
                <a:gd name="T30" fmla="*/ 21 w 215"/>
                <a:gd name="T31" fmla="*/ 27 h 843"/>
                <a:gd name="T32" fmla="*/ 0 w 215"/>
                <a:gd name="T33" fmla="*/ 40 h 843"/>
                <a:gd name="T34" fmla="*/ 0 w 215"/>
                <a:gd name="T35" fmla="*/ 843 h 843"/>
                <a:gd name="T36" fmla="*/ 1 w 215"/>
                <a:gd name="T37" fmla="*/ 843 h 843"/>
                <a:gd name="T38" fmla="*/ 6 w 215"/>
                <a:gd name="T39" fmla="*/ 843 h 843"/>
                <a:gd name="T40" fmla="*/ 12 w 215"/>
                <a:gd name="T41" fmla="*/ 842 h 843"/>
                <a:gd name="T42" fmla="*/ 21 w 215"/>
                <a:gd name="T43" fmla="*/ 841 h 843"/>
                <a:gd name="T44" fmla="*/ 30 w 215"/>
                <a:gd name="T45" fmla="*/ 840 h 843"/>
                <a:gd name="T46" fmla="*/ 43 w 215"/>
                <a:gd name="T47" fmla="*/ 838 h 843"/>
                <a:gd name="T48" fmla="*/ 56 w 215"/>
                <a:gd name="T49" fmla="*/ 835 h 843"/>
                <a:gd name="T50" fmla="*/ 71 w 215"/>
                <a:gd name="T51" fmla="*/ 831 h 843"/>
                <a:gd name="T52" fmla="*/ 87 w 215"/>
                <a:gd name="T53" fmla="*/ 826 h 843"/>
                <a:gd name="T54" fmla="*/ 105 w 215"/>
                <a:gd name="T55" fmla="*/ 821 h 843"/>
                <a:gd name="T56" fmla="*/ 123 w 215"/>
                <a:gd name="T57" fmla="*/ 814 h 843"/>
                <a:gd name="T58" fmla="*/ 141 w 215"/>
                <a:gd name="T59" fmla="*/ 806 h 843"/>
                <a:gd name="T60" fmla="*/ 159 w 215"/>
                <a:gd name="T61" fmla="*/ 797 h 843"/>
                <a:gd name="T62" fmla="*/ 179 w 215"/>
                <a:gd name="T63" fmla="*/ 786 h 843"/>
                <a:gd name="T64" fmla="*/ 197 w 215"/>
                <a:gd name="T65" fmla="*/ 774 h 843"/>
                <a:gd name="T66" fmla="*/ 215 w 215"/>
                <a:gd name="T67" fmla="*/ 760 h 843"/>
                <a:gd name="T68" fmla="*/ 215 w 215"/>
                <a:gd name="T69" fmla="*/ 20 h 8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15"/>
                <a:gd name="T106" fmla="*/ 0 h 843"/>
                <a:gd name="T107" fmla="*/ 215 w 215"/>
                <a:gd name="T108" fmla="*/ 843 h 8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15" h="843">
                  <a:moveTo>
                    <a:pt x="215" y="20"/>
                  </a:moveTo>
                  <a:lnTo>
                    <a:pt x="214" y="19"/>
                  </a:lnTo>
                  <a:lnTo>
                    <a:pt x="211" y="18"/>
                  </a:lnTo>
                  <a:lnTo>
                    <a:pt x="205" y="15"/>
                  </a:lnTo>
                  <a:lnTo>
                    <a:pt x="197" y="12"/>
                  </a:lnTo>
                  <a:lnTo>
                    <a:pt x="187" y="9"/>
                  </a:lnTo>
                  <a:lnTo>
                    <a:pt x="176" y="6"/>
                  </a:lnTo>
                  <a:lnTo>
                    <a:pt x="163" y="4"/>
                  </a:lnTo>
                  <a:lnTo>
                    <a:pt x="149" y="1"/>
                  </a:lnTo>
                  <a:lnTo>
                    <a:pt x="133" y="0"/>
                  </a:lnTo>
                  <a:lnTo>
                    <a:pt x="115" y="0"/>
                  </a:lnTo>
                  <a:lnTo>
                    <a:pt x="98" y="1"/>
                  </a:lnTo>
                  <a:lnTo>
                    <a:pt x="79" y="5"/>
                  </a:lnTo>
                  <a:lnTo>
                    <a:pt x="60" y="10"/>
                  </a:lnTo>
                  <a:lnTo>
                    <a:pt x="40" y="18"/>
                  </a:lnTo>
                  <a:lnTo>
                    <a:pt x="21" y="27"/>
                  </a:lnTo>
                  <a:lnTo>
                    <a:pt x="0" y="40"/>
                  </a:lnTo>
                  <a:lnTo>
                    <a:pt x="0" y="843"/>
                  </a:lnTo>
                  <a:lnTo>
                    <a:pt x="1" y="843"/>
                  </a:lnTo>
                  <a:lnTo>
                    <a:pt x="6" y="843"/>
                  </a:lnTo>
                  <a:lnTo>
                    <a:pt x="12" y="842"/>
                  </a:lnTo>
                  <a:lnTo>
                    <a:pt x="21" y="841"/>
                  </a:lnTo>
                  <a:lnTo>
                    <a:pt x="30" y="840"/>
                  </a:lnTo>
                  <a:lnTo>
                    <a:pt x="43" y="838"/>
                  </a:lnTo>
                  <a:lnTo>
                    <a:pt x="56" y="835"/>
                  </a:lnTo>
                  <a:lnTo>
                    <a:pt x="71" y="831"/>
                  </a:lnTo>
                  <a:lnTo>
                    <a:pt x="87" y="826"/>
                  </a:lnTo>
                  <a:lnTo>
                    <a:pt x="105" y="821"/>
                  </a:lnTo>
                  <a:lnTo>
                    <a:pt x="123" y="814"/>
                  </a:lnTo>
                  <a:lnTo>
                    <a:pt x="141" y="806"/>
                  </a:lnTo>
                  <a:lnTo>
                    <a:pt x="159" y="797"/>
                  </a:lnTo>
                  <a:lnTo>
                    <a:pt x="179" y="786"/>
                  </a:lnTo>
                  <a:lnTo>
                    <a:pt x="197" y="774"/>
                  </a:lnTo>
                  <a:lnTo>
                    <a:pt x="215" y="760"/>
                  </a:lnTo>
                  <a:lnTo>
                    <a:pt x="215" y="2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4" name="Freeform 172"/>
            <p:cNvSpPr>
              <a:spLocks/>
            </p:cNvSpPr>
            <p:nvPr/>
          </p:nvSpPr>
          <p:spPr bwMode="auto">
            <a:xfrm>
              <a:off x="6087" y="13696"/>
              <a:ext cx="180" cy="685"/>
            </a:xfrm>
            <a:custGeom>
              <a:avLst/>
              <a:gdLst>
                <a:gd name="T0" fmla="*/ 180 w 180"/>
                <a:gd name="T1" fmla="*/ 16 h 685"/>
                <a:gd name="T2" fmla="*/ 179 w 180"/>
                <a:gd name="T3" fmla="*/ 16 h 685"/>
                <a:gd name="T4" fmla="*/ 176 w 180"/>
                <a:gd name="T5" fmla="*/ 14 h 685"/>
                <a:gd name="T6" fmla="*/ 172 w 180"/>
                <a:gd name="T7" fmla="*/ 12 h 685"/>
                <a:gd name="T8" fmla="*/ 165 w 180"/>
                <a:gd name="T9" fmla="*/ 10 h 685"/>
                <a:gd name="T10" fmla="*/ 157 w 180"/>
                <a:gd name="T11" fmla="*/ 8 h 685"/>
                <a:gd name="T12" fmla="*/ 147 w 180"/>
                <a:gd name="T13" fmla="*/ 4 h 685"/>
                <a:gd name="T14" fmla="*/ 136 w 180"/>
                <a:gd name="T15" fmla="*/ 2 h 685"/>
                <a:gd name="T16" fmla="*/ 125 w 180"/>
                <a:gd name="T17" fmla="*/ 0 h 685"/>
                <a:gd name="T18" fmla="*/ 111 w 180"/>
                <a:gd name="T19" fmla="*/ 0 h 685"/>
                <a:gd name="T20" fmla="*/ 97 w 180"/>
                <a:gd name="T21" fmla="*/ 0 h 685"/>
                <a:gd name="T22" fmla="*/ 81 w 180"/>
                <a:gd name="T23" fmla="*/ 1 h 685"/>
                <a:gd name="T24" fmla="*/ 66 w 180"/>
                <a:gd name="T25" fmla="*/ 3 h 685"/>
                <a:gd name="T26" fmla="*/ 50 w 180"/>
                <a:gd name="T27" fmla="*/ 8 h 685"/>
                <a:gd name="T28" fmla="*/ 33 w 180"/>
                <a:gd name="T29" fmla="*/ 14 h 685"/>
                <a:gd name="T30" fmla="*/ 17 w 180"/>
                <a:gd name="T31" fmla="*/ 23 h 685"/>
                <a:gd name="T32" fmla="*/ 0 w 180"/>
                <a:gd name="T33" fmla="*/ 33 h 685"/>
                <a:gd name="T34" fmla="*/ 0 w 180"/>
                <a:gd name="T35" fmla="*/ 685 h 685"/>
                <a:gd name="T36" fmla="*/ 1 w 180"/>
                <a:gd name="T37" fmla="*/ 685 h 685"/>
                <a:gd name="T38" fmla="*/ 4 w 180"/>
                <a:gd name="T39" fmla="*/ 685 h 685"/>
                <a:gd name="T40" fmla="*/ 9 w 180"/>
                <a:gd name="T41" fmla="*/ 684 h 685"/>
                <a:gd name="T42" fmla="*/ 17 w 180"/>
                <a:gd name="T43" fmla="*/ 683 h 685"/>
                <a:gd name="T44" fmla="*/ 26 w 180"/>
                <a:gd name="T45" fmla="*/ 682 h 685"/>
                <a:gd name="T46" fmla="*/ 35 w 180"/>
                <a:gd name="T47" fmla="*/ 681 h 685"/>
                <a:gd name="T48" fmla="*/ 47 w 180"/>
                <a:gd name="T49" fmla="*/ 678 h 685"/>
                <a:gd name="T50" fmla="*/ 60 w 180"/>
                <a:gd name="T51" fmla="*/ 676 h 685"/>
                <a:gd name="T52" fmla="*/ 73 w 180"/>
                <a:gd name="T53" fmla="*/ 671 h 685"/>
                <a:gd name="T54" fmla="*/ 87 w 180"/>
                <a:gd name="T55" fmla="*/ 667 h 685"/>
                <a:gd name="T56" fmla="*/ 102 w 180"/>
                <a:gd name="T57" fmla="*/ 662 h 685"/>
                <a:gd name="T58" fmla="*/ 118 w 180"/>
                <a:gd name="T59" fmla="*/ 655 h 685"/>
                <a:gd name="T60" fmla="*/ 133 w 180"/>
                <a:gd name="T61" fmla="*/ 648 h 685"/>
                <a:gd name="T62" fmla="*/ 149 w 180"/>
                <a:gd name="T63" fmla="*/ 639 h 685"/>
                <a:gd name="T64" fmla="*/ 165 w 180"/>
                <a:gd name="T65" fmla="*/ 628 h 685"/>
                <a:gd name="T66" fmla="*/ 180 w 180"/>
                <a:gd name="T67" fmla="*/ 617 h 685"/>
                <a:gd name="T68" fmla="*/ 180 w 180"/>
                <a:gd name="T69" fmla="*/ 16 h 6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0"/>
                <a:gd name="T106" fmla="*/ 0 h 685"/>
                <a:gd name="T107" fmla="*/ 180 w 180"/>
                <a:gd name="T108" fmla="*/ 685 h 6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0" h="685">
                  <a:moveTo>
                    <a:pt x="180" y="16"/>
                  </a:moveTo>
                  <a:lnTo>
                    <a:pt x="179" y="16"/>
                  </a:lnTo>
                  <a:lnTo>
                    <a:pt x="176" y="14"/>
                  </a:lnTo>
                  <a:lnTo>
                    <a:pt x="172" y="12"/>
                  </a:lnTo>
                  <a:lnTo>
                    <a:pt x="165" y="10"/>
                  </a:lnTo>
                  <a:lnTo>
                    <a:pt x="157" y="8"/>
                  </a:lnTo>
                  <a:lnTo>
                    <a:pt x="147" y="4"/>
                  </a:lnTo>
                  <a:lnTo>
                    <a:pt x="136" y="2"/>
                  </a:lnTo>
                  <a:lnTo>
                    <a:pt x="125" y="0"/>
                  </a:lnTo>
                  <a:lnTo>
                    <a:pt x="111" y="0"/>
                  </a:lnTo>
                  <a:lnTo>
                    <a:pt x="97" y="0"/>
                  </a:lnTo>
                  <a:lnTo>
                    <a:pt x="81" y="1"/>
                  </a:lnTo>
                  <a:lnTo>
                    <a:pt x="66" y="3"/>
                  </a:lnTo>
                  <a:lnTo>
                    <a:pt x="50" y="8"/>
                  </a:lnTo>
                  <a:lnTo>
                    <a:pt x="33" y="14"/>
                  </a:lnTo>
                  <a:lnTo>
                    <a:pt x="17" y="23"/>
                  </a:lnTo>
                  <a:lnTo>
                    <a:pt x="0" y="33"/>
                  </a:lnTo>
                  <a:lnTo>
                    <a:pt x="0" y="685"/>
                  </a:lnTo>
                  <a:lnTo>
                    <a:pt x="1" y="685"/>
                  </a:lnTo>
                  <a:lnTo>
                    <a:pt x="4" y="685"/>
                  </a:lnTo>
                  <a:lnTo>
                    <a:pt x="9" y="684"/>
                  </a:lnTo>
                  <a:lnTo>
                    <a:pt x="17" y="683"/>
                  </a:lnTo>
                  <a:lnTo>
                    <a:pt x="26" y="682"/>
                  </a:lnTo>
                  <a:lnTo>
                    <a:pt x="35" y="681"/>
                  </a:lnTo>
                  <a:lnTo>
                    <a:pt x="47" y="678"/>
                  </a:lnTo>
                  <a:lnTo>
                    <a:pt x="60" y="676"/>
                  </a:lnTo>
                  <a:lnTo>
                    <a:pt x="73" y="671"/>
                  </a:lnTo>
                  <a:lnTo>
                    <a:pt x="87" y="667"/>
                  </a:lnTo>
                  <a:lnTo>
                    <a:pt x="102" y="662"/>
                  </a:lnTo>
                  <a:lnTo>
                    <a:pt x="118" y="655"/>
                  </a:lnTo>
                  <a:lnTo>
                    <a:pt x="133" y="648"/>
                  </a:lnTo>
                  <a:lnTo>
                    <a:pt x="149" y="639"/>
                  </a:lnTo>
                  <a:lnTo>
                    <a:pt x="165" y="628"/>
                  </a:lnTo>
                  <a:lnTo>
                    <a:pt x="180" y="617"/>
                  </a:lnTo>
                  <a:lnTo>
                    <a:pt x="18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5" name="Freeform 173"/>
            <p:cNvSpPr>
              <a:spLocks/>
            </p:cNvSpPr>
            <p:nvPr/>
          </p:nvSpPr>
          <p:spPr bwMode="auto">
            <a:xfrm>
              <a:off x="6093" y="13704"/>
              <a:ext cx="146" cy="530"/>
            </a:xfrm>
            <a:custGeom>
              <a:avLst/>
              <a:gdLst>
                <a:gd name="T0" fmla="*/ 146 w 146"/>
                <a:gd name="T1" fmla="*/ 14 h 530"/>
                <a:gd name="T2" fmla="*/ 143 w 146"/>
                <a:gd name="T3" fmla="*/ 12 h 530"/>
                <a:gd name="T4" fmla="*/ 134 w 146"/>
                <a:gd name="T5" fmla="*/ 8 h 530"/>
                <a:gd name="T6" fmla="*/ 120 w 146"/>
                <a:gd name="T7" fmla="*/ 4 h 530"/>
                <a:gd name="T8" fmla="*/ 101 w 146"/>
                <a:gd name="T9" fmla="*/ 1 h 530"/>
                <a:gd name="T10" fmla="*/ 79 w 146"/>
                <a:gd name="T11" fmla="*/ 0 h 530"/>
                <a:gd name="T12" fmla="*/ 54 w 146"/>
                <a:gd name="T13" fmla="*/ 3 h 530"/>
                <a:gd name="T14" fmla="*/ 27 w 146"/>
                <a:gd name="T15" fmla="*/ 11 h 530"/>
                <a:gd name="T16" fmla="*/ 0 w 146"/>
                <a:gd name="T17" fmla="*/ 27 h 530"/>
                <a:gd name="T18" fmla="*/ 0 w 146"/>
                <a:gd name="T19" fmla="*/ 530 h 530"/>
                <a:gd name="T20" fmla="*/ 3 w 146"/>
                <a:gd name="T21" fmla="*/ 530 h 530"/>
                <a:gd name="T22" fmla="*/ 14 w 146"/>
                <a:gd name="T23" fmla="*/ 529 h 530"/>
                <a:gd name="T24" fmla="*/ 29 w 146"/>
                <a:gd name="T25" fmla="*/ 526 h 530"/>
                <a:gd name="T26" fmla="*/ 49 w 146"/>
                <a:gd name="T27" fmla="*/ 521 h 530"/>
                <a:gd name="T28" fmla="*/ 71 w 146"/>
                <a:gd name="T29" fmla="*/ 514 h 530"/>
                <a:gd name="T30" fmla="*/ 96 w 146"/>
                <a:gd name="T31" fmla="*/ 505 h 530"/>
                <a:gd name="T32" fmla="*/ 121 w 146"/>
                <a:gd name="T33" fmla="*/ 492 h 530"/>
                <a:gd name="T34" fmla="*/ 146 w 146"/>
                <a:gd name="T35" fmla="*/ 475 h 530"/>
                <a:gd name="T36" fmla="*/ 146 w 146"/>
                <a:gd name="T37" fmla="*/ 14 h 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6"/>
                <a:gd name="T58" fmla="*/ 0 h 530"/>
                <a:gd name="T59" fmla="*/ 146 w 146"/>
                <a:gd name="T60" fmla="*/ 530 h 53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6" h="530">
                  <a:moveTo>
                    <a:pt x="146" y="14"/>
                  </a:moveTo>
                  <a:lnTo>
                    <a:pt x="143" y="12"/>
                  </a:lnTo>
                  <a:lnTo>
                    <a:pt x="134" y="8"/>
                  </a:lnTo>
                  <a:lnTo>
                    <a:pt x="120" y="4"/>
                  </a:lnTo>
                  <a:lnTo>
                    <a:pt x="101" y="1"/>
                  </a:lnTo>
                  <a:lnTo>
                    <a:pt x="79" y="0"/>
                  </a:lnTo>
                  <a:lnTo>
                    <a:pt x="54" y="3"/>
                  </a:lnTo>
                  <a:lnTo>
                    <a:pt x="27" y="11"/>
                  </a:lnTo>
                  <a:lnTo>
                    <a:pt x="0" y="27"/>
                  </a:lnTo>
                  <a:lnTo>
                    <a:pt x="0" y="530"/>
                  </a:lnTo>
                  <a:lnTo>
                    <a:pt x="3" y="530"/>
                  </a:lnTo>
                  <a:lnTo>
                    <a:pt x="14" y="529"/>
                  </a:lnTo>
                  <a:lnTo>
                    <a:pt x="29" y="526"/>
                  </a:lnTo>
                  <a:lnTo>
                    <a:pt x="49" y="521"/>
                  </a:lnTo>
                  <a:lnTo>
                    <a:pt x="71" y="514"/>
                  </a:lnTo>
                  <a:lnTo>
                    <a:pt x="96" y="505"/>
                  </a:lnTo>
                  <a:lnTo>
                    <a:pt x="121" y="492"/>
                  </a:lnTo>
                  <a:lnTo>
                    <a:pt x="146" y="475"/>
                  </a:lnTo>
                  <a:lnTo>
                    <a:pt x="146" y="1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6" name="Freeform 174"/>
            <p:cNvSpPr>
              <a:spLocks/>
            </p:cNvSpPr>
            <p:nvPr/>
          </p:nvSpPr>
          <p:spPr bwMode="auto">
            <a:xfrm>
              <a:off x="6101" y="13712"/>
              <a:ext cx="109" cy="373"/>
            </a:xfrm>
            <a:custGeom>
              <a:avLst/>
              <a:gdLst>
                <a:gd name="T0" fmla="*/ 109 w 109"/>
                <a:gd name="T1" fmla="*/ 10 h 373"/>
                <a:gd name="T2" fmla="*/ 107 w 109"/>
                <a:gd name="T3" fmla="*/ 9 h 373"/>
                <a:gd name="T4" fmla="*/ 100 w 109"/>
                <a:gd name="T5" fmla="*/ 6 h 373"/>
                <a:gd name="T6" fmla="*/ 89 w 109"/>
                <a:gd name="T7" fmla="*/ 2 h 373"/>
                <a:gd name="T8" fmla="*/ 75 w 109"/>
                <a:gd name="T9" fmla="*/ 0 h 373"/>
                <a:gd name="T10" fmla="*/ 59 w 109"/>
                <a:gd name="T11" fmla="*/ 0 h 373"/>
                <a:gd name="T12" fmla="*/ 39 w 109"/>
                <a:gd name="T13" fmla="*/ 2 h 373"/>
                <a:gd name="T14" fmla="*/ 20 w 109"/>
                <a:gd name="T15" fmla="*/ 9 h 373"/>
                <a:gd name="T16" fmla="*/ 0 w 109"/>
                <a:gd name="T17" fmla="*/ 21 h 373"/>
                <a:gd name="T18" fmla="*/ 0 w 109"/>
                <a:gd name="T19" fmla="*/ 373 h 373"/>
                <a:gd name="T20" fmla="*/ 2 w 109"/>
                <a:gd name="T21" fmla="*/ 373 h 373"/>
                <a:gd name="T22" fmla="*/ 9 w 109"/>
                <a:gd name="T23" fmla="*/ 372 h 373"/>
                <a:gd name="T24" fmla="*/ 21 w 109"/>
                <a:gd name="T25" fmla="*/ 369 h 373"/>
                <a:gd name="T26" fmla="*/ 36 w 109"/>
                <a:gd name="T27" fmla="*/ 366 h 373"/>
                <a:gd name="T28" fmla="*/ 53 w 109"/>
                <a:gd name="T29" fmla="*/ 362 h 373"/>
                <a:gd name="T30" fmla="*/ 72 w 109"/>
                <a:gd name="T31" fmla="*/ 354 h 373"/>
                <a:gd name="T32" fmla="*/ 90 w 109"/>
                <a:gd name="T33" fmla="*/ 343 h 373"/>
                <a:gd name="T34" fmla="*/ 109 w 109"/>
                <a:gd name="T35" fmla="*/ 331 h 373"/>
                <a:gd name="T36" fmla="*/ 109 w 109"/>
                <a:gd name="T37" fmla="*/ 10 h 37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373"/>
                <a:gd name="T59" fmla="*/ 109 w 109"/>
                <a:gd name="T60" fmla="*/ 373 h 37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373">
                  <a:moveTo>
                    <a:pt x="109" y="10"/>
                  </a:moveTo>
                  <a:lnTo>
                    <a:pt x="107" y="9"/>
                  </a:lnTo>
                  <a:lnTo>
                    <a:pt x="100" y="6"/>
                  </a:lnTo>
                  <a:lnTo>
                    <a:pt x="89" y="2"/>
                  </a:lnTo>
                  <a:lnTo>
                    <a:pt x="75" y="0"/>
                  </a:lnTo>
                  <a:lnTo>
                    <a:pt x="59" y="0"/>
                  </a:lnTo>
                  <a:lnTo>
                    <a:pt x="39" y="2"/>
                  </a:lnTo>
                  <a:lnTo>
                    <a:pt x="20" y="9"/>
                  </a:lnTo>
                  <a:lnTo>
                    <a:pt x="0" y="21"/>
                  </a:lnTo>
                  <a:lnTo>
                    <a:pt x="0" y="373"/>
                  </a:lnTo>
                  <a:lnTo>
                    <a:pt x="2" y="373"/>
                  </a:lnTo>
                  <a:lnTo>
                    <a:pt x="9" y="372"/>
                  </a:lnTo>
                  <a:lnTo>
                    <a:pt x="21" y="369"/>
                  </a:lnTo>
                  <a:lnTo>
                    <a:pt x="36" y="366"/>
                  </a:lnTo>
                  <a:lnTo>
                    <a:pt x="53" y="362"/>
                  </a:lnTo>
                  <a:lnTo>
                    <a:pt x="72" y="354"/>
                  </a:lnTo>
                  <a:lnTo>
                    <a:pt x="90" y="343"/>
                  </a:lnTo>
                  <a:lnTo>
                    <a:pt x="109" y="331"/>
                  </a:lnTo>
                  <a:lnTo>
                    <a:pt x="109" y="1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7" name="Freeform 175"/>
            <p:cNvSpPr>
              <a:spLocks/>
            </p:cNvSpPr>
            <p:nvPr/>
          </p:nvSpPr>
          <p:spPr bwMode="auto">
            <a:xfrm>
              <a:off x="6107" y="13721"/>
              <a:ext cx="75" cy="216"/>
            </a:xfrm>
            <a:custGeom>
              <a:avLst/>
              <a:gdLst>
                <a:gd name="T0" fmla="*/ 75 w 75"/>
                <a:gd name="T1" fmla="*/ 6 h 216"/>
                <a:gd name="T2" fmla="*/ 73 w 75"/>
                <a:gd name="T3" fmla="*/ 5 h 216"/>
                <a:gd name="T4" fmla="*/ 69 w 75"/>
                <a:gd name="T5" fmla="*/ 4 h 216"/>
                <a:gd name="T6" fmla="*/ 61 w 75"/>
                <a:gd name="T7" fmla="*/ 2 h 216"/>
                <a:gd name="T8" fmla="*/ 52 w 75"/>
                <a:gd name="T9" fmla="*/ 0 h 216"/>
                <a:gd name="T10" fmla="*/ 41 w 75"/>
                <a:gd name="T11" fmla="*/ 0 h 216"/>
                <a:gd name="T12" fmla="*/ 28 w 75"/>
                <a:gd name="T13" fmla="*/ 1 h 216"/>
                <a:gd name="T14" fmla="*/ 14 w 75"/>
                <a:gd name="T15" fmla="*/ 6 h 216"/>
                <a:gd name="T16" fmla="*/ 0 w 75"/>
                <a:gd name="T17" fmla="*/ 14 h 216"/>
                <a:gd name="T18" fmla="*/ 0 w 75"/>
                <a:gd name="T19" fmla="*/ 216 h 216"/>
                <a:gd name="T20" fmla="*/ 2 w 75"/>
                <a:gd name="T21" fmla="*/ 216 h 216"/>
                <a:gd name="T22" fmla="*/ 7 w 75"/>
                <a:gd name="T23" fmla="*/ 215 h 216"/>
                <a:gd name="T24" fmla="*/ 15 w 75"/>
                <a:gd name="T25" fmla="*/ 214 h 216"/>
                <a:gd name="T26" fmla="*/ 25 w 75"/>
                <a:gd name="T27" fmla="*/ 211 h 216"/>
                <a:gd name="T28" fmla="*/ 37 w 75"/>
                <a:gd name="T29" fmla="*/ 208 h 216"/>
                <a:gd name="T30" fmla="*/ 50 w 75"/>
                <a:gd name="T31" fmla="*/ 203 h 216"/>
                <a:gd name="T32" fmla="*/ 63 w 75"/>
                <a:gd name="T33" fmla="*/ 195 h 216"/>
                <a:gd name="T34" fmla="*/ 75 w 75"/>
                <a:gd name="T35" fmla="*/ 187 h 216"/>
                <a:gd name="T36" fmla="*/ 75 w 75"/>
                <a:gd name="T37" fmla="*/ 6 h 2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
                <a:gd name="T58" fmla="*/ 0 h 216"/>
                <a:gd name="T59" fmla="*/ 75 w 75"/>
                <a:gd name="T60" fmla="*/ 216 h 2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 h="216">
                  <a:moveTo>
                    <a:pt x="75" y="6"/>
                  </a:moveTo>
                  <a:lnTo>
                    <a:pt x="73" y="5"/>
                  </a:lnTo>
                  <a:lnTo>
                    <a:pt x="69" y="4"/>
                  </a:lnTo>
                  <a:lnTo>
                    <a:pt x="61" y="2"/>
                  </a:lnTo>
                  <a:lnTo>
                    <a:pt x="52" y="0"/>
                  </a:lnTo>
                  <a:lnTo>
                    <a:pt x="41" y="0"/>
                  </a:lnTo>
                  <a:lnTo>
                    <a:pt x="28" y="1"/>
                  </a:lnTo>
                  <a:lnTo>
                    <a:pt x="14" y="6"/>
                  </a:lnTo>
                  <a:lnTo>
                    <a:pt x="0" y="14"/>
                  </a:lnTo>
                  <a:lnTo>
                    <a:pt x="0" y="216"/>
                  </a:lnTo>
                  <a:lnTo>
                    <a:pt x="2" y="216"/>
                  </a:lnTo>
                  <a:lnTo>
                    <a:pt x="7" y="215"/>
                  </a:lnTo>
                  <a:lnTo>
                    <a:pt x="15" y="214"/>
                  </a:lnTo>
                  <a:lnTo>
                    <a:pt x="25" y="211"/>
                  </a:lnTo>
                  <a:lnTo>
                    <a:pt x="37" y="208"/>
                  </a:lnTo>
                  <a:lnTo>
                    <a:pt x="50" y="203"/>
                  </a:lnTo>
                  <a:lnTo>
                    <a:pt x="63" y="195"/>
                  </a:lnTo>
                  <a:lnTo>
                    <a:pt x="75" y="187"/>
                  </a:lnTo>
                  <a:lnTo>
                    <a:pt x="75"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8" name="Freeform 176"/>
            <p:cNvSpPr>
              <a:spLocks/>
            </p:cNvSpPr>
            <p:nvPr/>
          </p:nvSpPr>
          <p:spPr bwMode="auto">
            <a:xfrm>
              <a:off x="7013" y="14340"/>
              <a:ext cx="110" cy="111"/>
            </a:xfrm>
            <a:custGeom>
              <a:avLst/>
              <a:gdLst>
                <a:gd name="T0" fmla="*/ 55 w 110"/>
                <a:gd name="T1" fmla="*/ 111 h 111"/>
                <a:gd name="T2" fmla="*/ 66 w 110"/>
                <a:gd name="T3" fmla="*/ 110 h 111"/>
                <a:gd name="T4" fmla="*/ 76 w 110"/>
                <a:gd name="T5" fmla="*/ 106 h 111"/>
                <a:gd name="T6" fmla="*/ 85 w 110"/>
                <a:gd name="T7" fmla="*/ 101 h 111"/>
                <a:gd name="T8" fmla="*/ 94 w 110"/>
                <a:gd name="T9" fmla="*/ 94 h 111"/>
                <a:gd name="T10" fmla="*/ 100 w 110"/>
                <a:gd name="T11" fmla="*/ 86 h 111"/>
                <a:gd name="T12" fmla="*/ 106 w 110"/>
                <a:gd name="T13" fmla="*/ 77 h 111"/>
                <a:gd name="T14" fmla="*/ 109 w 110"/>
                <a:gd name="T15" fmla="*/ 66 h 111"/>
                <a:gd name="T16" fmla="*/ 110 w 110"/>
                <a:gd name="T17" fmla="*/ 56 h 111"/>
                <a:gd name="T18" fmla="*/ 109 w 110"/>
                <a:gd name="T19" fmla="*/ 44 h 111"/>
                <a:gd name="T20" fmla="*/ 106 w 110"/>
                <a:gd name="T21" fmla="*/ 34 h 111"/>
                <a:gd name="T22" fmla="*/ 100 w 110"/>
                <a:gd name="T23" fmla="*/ 24 h 111"/>
                <a:gd name="T24" fmla="*/ 94 w 110"/>
                <a:gd name="T25" fmla="*/ 17 h 111"/>
                <a:gd name="T26" fmla="*/ 85 w 110"/>
                <a:gd name="T27" fmla="*/ 9 h 111"/>
                <a:gd name="T28" fmla="*/ 76 w 110"/>
                <a:gd name="T29" fmla="*/ 5 h 111"/>
                <a:gd name="T30" fmla="*/ 66 w 110"/>
                <a:gd name="T31" fmla="*/ 2 h 111"/>
                <a:gd name="T32" fmla="*/ 55 w 110"/>
                <a:gd name="T33" fmla="*/ 0 h 111"/>
                <a:gd name="T34" fmla="*/ 44 w 110"/>
                <a:gd name="T35" fmla="*/ 2 h 111"/>
                <a:gd name="T36" fmla="*/ 33 w 110"/>
                <a:gd name="T37" fmla="*/ 5 h 111"/>
                <a:gd name="T38" fmla="*/ 25 w 110"/>
                <a:gd name="T39" fmla="*/ 9 h 111"/>
                <a:gd name="T40" fmla="*/ 16 w 110"/>
                <a:gd name="T41" fmla="*/ 17 h 111"/>
                <a:gd name="T42" fmla="*/ 10 w 110"/>
                <a:gd name="T43" fmla="*/ 24 h 111"/>
                <a:gd name="T44" fmla="*/ 4 w 110"/>
                <a:gd name="T45" fmla="*/ 34 h 111"/>
                <a:gd name="T46" fmla="*/ 1 w 110"/>
                <a:gd name="T47" fmla="*/ 44 h 111"/>
                <a:gd name="T48" fmla="*/ 0 w 110"/>
                <a:gd name="T49" fmla="*/ 56 h 111"/>
                <a:gd name="T50" fmla="*/ 1 w 110"/>
                <a:gd name="T51" fmla="*/ 66 h 111"/>
                <a:gd name="T52" fmla="*/ 4 w 110"/>
                <a:gd name="T53" fmla="*/ 77 h 111"/>
                <a:gd name="T54" fmla="*/ 10 w 110"/>
                <a:gd name="T55" fmla="*/ 86 h 111"/>
                <a:gd name="T56" fmla="*/ 16 w 110"/>
                <a:gd name="T57" fmla="*/ 94 h 111"/>
                <a:gd name="T58" fmla="*/ 25 w 110"/>
                <a:gd name="T59" fmla="*/ 101 h 111"/>
                <a:gd name="T60" fmla="*/ 33 w 110"/>
                <a:gd name="T61" fmla="*/ 106 h 111"/>
                <a:gd name="T62" fmla="*/ 44 w 110"/>
                <a:gd name="T63" fmla="*/ 110 h 111"/>
                <a:gd name="T64" fmla="*/ 55 w 110"/>
                <a:gd name="T65" fmla="*/ 111 h 1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0"/>
                <a:gd name="T100" fmla="*/ 0 h 111"/>
                <a:gd name="T101" fmla="*/ 110 w 110"/>
                <a:gd name="T102" fmla="*/ 111 h 1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0" h="111">
                  <a:moveTo>
                    <a:pt x="55" y="111"/>
                  </a:moveTo>
                  <a:lnTo>
                    <a:pt x="66" y="110"/>
                  </a:lnTo>
                  <a:lnTo>
                    <a:pt x="76" y="106"/>
                  </a:lnTo>
                  <a:lnTo>
                    <a:pt x="85" y="101"/>
                  </a:lnTo>
                  <a:lnTo>
                    <a:pt x="94" y="94"/>
                  </a:lnTo>
                  <a:lnTo>
                    <a:pt x="100" y="86"/>
                  </a:lnTo>
                  <a:lnTo>
                    <a:pt x="106" y="77"/>
                  </a:lnTo>
                  <a:lnTo>
                    <a:pt x="109" y="66"/>
                  </a:lnTo>
                  <a:lnTo>
                    <a:pt x="110" y="56"/>
                  </a:lnTo>
                  <a:lnTo>
                    <a:pt x="109" y="44"/>
                  </a:lnTo>
                  <a:lnTo>
                    <a:pt x="106" y="34"/>
                  </a:lnTo>
                  <a:lnTo>
                    <a:pt x="100" y="24"/>
                  </a:lnTo>
                  <a:lnTo>
                    <a:pt x="94" y="17"/>
                  </a:lnTo>
                  <a:lnTo>
                    <a:pt x="85" y="9"/>
                  </a:lnTo>
                  <a:lnTo>
                    <a:pt x="76" y="5"/>
                  </a:lnTo>
                  <a:lnTo>
                    <a:pt x="66" y="2"/>
                  </a:lnTo>
                  <a:lnTo>
                    <a:pt x="55" y="0"/>
                  </a:lnTo>
                  <a:lnTo>
                    <a:pt x="44" y="2"/>
                  </a:lnTo>
                  <a:lnTo>
                    <a:pt x="33" y="5"/>
                  </a:lnTo>
                  <a:lnTo>
                    <a:pt x="25" y="9"/>
                  </a:lnTo>
                  <a:lnTo>
                    <a:pt x="16" y="17"/>
                  </a:lnTo>
                  <a:lnTo>
                    <a:pt x="10" y="24"/>
                  </a:lnTo>
                  <a:lnTo>
                    <a:pt x="4" y="34"/>
                  </a:lnTo>
                  <a:lnTo>
                    <a:pt x="1" y="44"/>
                  </a:lnTo>
                  <a:lnTo>
                    <a:pt x="0" y="56"/>
                  </a:lnTo>
                  <a:lnTo>
                    <a:pt x="1" y="66"/>
                  </a:lnTo>
                  <a:lnTo>
                    <a:pt x="4" y="77"/>
                  </a:lnTo>
                  <a:lnTo>
                    <a:pt x="10" y="86"/>
                  </a:lnTo>
                  <a:lnTo>
                    <a:pt x="16" y="94"/>
                  </a:lnTo>
                  <a:lnTo>
                    <a:pt x="25" y="101"/>
                  </a:lnTo>
                  <a:lnTo>
                    <a:pt x="33" y="106"/>
                  </a:lnTo>
                  <a:lnTo>
                    <a:pt x="44" y="110"/>
                  </a:lnTo>
                  <a:lnTo>
                    <a:pt x="55" y="1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89" name="Freeform 177"/>
            <p:cNvSpPr>
              <a:spLocks/>
            </p:cNvSpPr>
            <p:nvPr/>
          </p:nvSpPr>
          <p:spPr bwMode="auto">
            <a:xfrm>
              <a:off x="6676" y="14343"/>
              <a:ext cx="55" cy="55"/>
            </a:xfrm>
            <a:custGeom>
              <a:avLst/>
              <a:gdLst>
                <a:gd name="T0" fmla="*/ 27 w 55"/>
                <a:gd name="T1" fmla="*/ 55 h 55"/>
                <a:gd name="T2" fmla="*/ 38 w 55"/>
                <a:gd name="T3" fmla="*/ 53 h 55"/>
                <a:gd name="T4" fmla="*/ 48 w 55"/>
                <a:gd name="T5" fmla="*/ 46 h 55"/>
                <a:gd name="T6" fmla="*/ 53 w 55"/>
                <a:gd name="T7" fmla="*/ 37 h 55"/>
                <a:gd name="T8" fmla="*/ 55 w 55"/>
                <a:gd name="T9" fmla="*/ 27 h 55"/>
                <a:gd name="T10" fmla="*/ 53 w 55"/>
                <a:gd name="T11" fmla="*/ 16 h 55"/>
                <a:gd name="T12" fmla="*/ 48 w 55"/>
                <a:gd name="T13" fmla="*/ 7 h 55"/>
                <a:gd name="T14" fmla="*/ 38 w 55"/>
                <a:gd name="T15" fmla="*/ 2 h 55"/>
                <a:gd name="T16" fmla="*/ 27 w 55"/>
                <a:gd name="T17" fmla="*/ 0 h 55"/>
                <a:gd name="T18" fmla="*/ 16 w 55"/>
                <a:gd name="T19" fmla="*/ 2 h 55"/>
                <a:gd name="T20" fmla="*/ 8 w 55"/>
                <a:gd name="T21" fmla="*/ 7 h 55"/>
                <a:gd name="T22" fmla="*/ 2 w 55"/>
                <a:gd name="T23" fmla="*/ 16 h 55"/>
                <a:gd name="T24" fmla="*/ 0 w 55"/>
                <a:gd name="T25" fmla="*/ 27 h 55"/>
                <a:gd name="T26" fmla="*/ 2 w 55"/>
                <a:gd name="T27" fmla="*/ 37 h 55"/>
                <a:gd name="T28" fmla="*/ 8 w 55"/>
                <a:gd name="T29" fmla="*/ 46 h 55"/>
                <a:gd name="T30" fmla="*/ 16 w 55"/>
                <a:gd name="T31" fmla="*/ 53 h 55"/>
                <a:gd name="T32" fmla="*/ 27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7" y="55"/>
                  </a:moveTo>
                  <a:lnTo>
                    <a:pt x="38" y="53"/>
                  </a:lnTo>
                  <a:lnTo>
                    <a:pt x="48" y="46"/>
                  </a:lnTo>
                  <a:lnTo>
                    <a:pt x="53" y="37"/>
                  </a:lnTo>
                  <a:lnTo>
                    <a:pt x="55" y="27"/>
                  </a:lnTo>
                  <a:lnTo>
                    <a:pt x="53" y="16"/>
                  </a:lnTo>
                  <a:lnTo>
                    <a:pt x="48" y="7"/>
                  </a:lnTo>
                  <a:lnTo>
                    <a:pt x="38" y="2"/>
                  </a:lnTo>
                  <a:lnTo>
                    <a:pt x="27" y="0"/>
                  </a:lnTo>
                  <a:lnTo>
                    <a:pt x="16" y="2"/>
                  </a:lnTo>
                  <a:lnTo>
                    <a:pt x="8" y="7"/>
                  </a:lnTo>
                  <a:lnTo>
                    <a:pt x="2" y="16"/>
                  </a:lnTo>
                  <a:lnTo>
                    <a:pt x="0" y="27"/>
                  </a:lnTo>
                  <a:lnTo>
                    <a:pt x="2" y="37"/>
                  </a:lnTo>
                  <a:lnTo>
                    <a:pt x="8" y="46"/>
                  </a:lnTo>
                  <a:lnTo>
                    <a:pt x="16" y="53"/>
                  </a:lnTo>
                  <a:lnTo>
                    <a:pt x="27"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0" name="Freeform 178"/>
            <p:cNvSpPr>
              <a:spLocks/>
            </p:cNvSpPr>
            <p:nvPr/>
          </p:nvSpPr>
          <p:spPr bwMode="auto">
            <a:xfrm>
              <a:off x="6770" y="14345"/>
              <a:ext cx="55" cy="55"/>
            </a:xfrm>
            <a:custGeom>
              <a:avLst/>
              <a:gdLst>
                <a:gd name="T0" fmla="*/ 28 w 55"/>
                <a:gd name="T1" fmla="*/ 55 h 55"/>
                <a:gd name="T2" fmla="*/ 39 w 55"/>
                <a:gd name="T3" fmla="*/ 53 h 55"/>
                <a:gd name="T4" fmla="*/ 47 w 55"/>
                <a:gd name="T5" fmla="*/ 47 h 55"/>
                <a:gd name="T6" fmla="*/ 53 w 55"/>
                <a:gd name="T7" fmla="*/ 39 h 55"/>
                <a:gd name="T8" fmla="*/ 55 w 55"/>
                <a:gd name="T9" fmla="*/ 28 h 55"/>
                <a:gd name="T10" fmla="*/ 53 w 55"/>
                <a:gd name="T11" fmla="*/ 17 h 55"/>
                <a:gd name="T12" fmla="*/ 47 w 55"/>
                <a:gd name="T13" fmla="*/ 8 h 55"/>
                <a:gd name="T14" fmla="*/ 39 w 55"/>
                <a:gd name="T15" fmla="*/ 2 h 55"/>
                <a:gd name="T16" fmla="*/ 28 w 55"/>
                <a:gd name="T17" fmla="*/ 0 h 55"/>
                <a:gd name="T18" fmla="*/ 17 w 55"/>
                <a:gd name="T19" fmla="*/ 2 h 55"/>
                <a:gd name="T20" fmla="*/ 9 w 55"/>
                <a:gd name="T21" fmla="*/ 8 h 55"/>
                <a:gd name="T22" fmla="*/ 2 w 55"/>
                <a:gd name="T23" fmla="*/ 17 h 55"/>
                <a:gd name="T24" fmla="*/ 0 w 55"/>
                <a:gd name="T25" fmla="*/ 28 h 55"/>
                <a:gd name="T26" fmla="*/ 2 w 55"/>
                <a:gd name="T27" fmla="*/ 39 h 55"/>
                <a:gd name="T28" fmla="*/ 9 w 55"/>
                <a:gd name="T29" fmla="*/ 47 h 55"/>
                <a:gd name="T30" fmla="*/ 17 w 55"/>
                <a:gd name="T31" fmla="*/ 53 h 55"/>
                <a:gd name="T32" fmla="*/ 28 w 55"/>
                <a:gd name="T33" fmla="*/ 55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5"/>
                <a:gd name="T53" fmla="*/ 55 w 55"/>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5">
                  <a:moveTo>
                    <a:pt x="28" y="55"/>
                  </a:moveTo>
                  <a:lnTo>
                    <a:pt x="39" y="53"/>
                  </a:lnTo>
                  <a:lnTo>
                    <a:pt x="47" y="47"/>
                  </a:lnTo>
                  <a:lnTo>
                    <a:pt x="53" y="39"/>
                  </a:lnTo>
                  <a:lnTo>
                    <a:pt x="55" y="28"/>
                  </a:lnTo>
                  <a:lnTo>
                    <a:pt x="53" y="17"/>
                  </a:lnTo>
                  <a:lnTo>
                    <a:pt x="47" y="8"/>
                  </a:lnTo>
                  <a:lnTo>
                    <a:pt x="39" y="2"/>
                  </a:lnTo>
                  <a:lnTo>
                    <a:pt x="28" y="0"/>
                  </a:lnTo>
                  <a:lnTo>
                    <a:pt x="17" y="2"/>
                  </a:lnTo>
                  <a:lnTo>
                    <a:pt x="9" y="8"/>
                  </a:lnTo>
                  <a:lnTo>
                    <a:pt x="2" y="17"/>
                  </a:lnTo>
                  <a:lnTo>
                    <a:pt x="0" y="28"/>
                  </a:lnTo>
                  <a:lnTo>
                    <a:pt x="2" y="39"/>
                  </a:lnTo>
                  <a:lnTo>
                    <a:pt x="9" y="47"/>
                  </a:lnTo>
                  <a:lnTo>
                    <a:pt x="17" y="53"/>
                  </a:lnTo>
                  <a:lnTo>
                    <a:pt x="28" y="5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1" name="Freeform 179"/>
            <p:cNvSpPr>
              <a:spLocks/>
            </p:cNvSpPr>
            <p:nvPr/>
          </p:nvSpPr>
          <p:spPr bwMode="auto">
            <a:xfrm>
              <a:off x="6401" y="13591"/>
              <a:ext cx="156" cy="752"/>
            </a:xfrm>
            <a:custGeom>
              <a:avLst/>
              <a:gdLst>
                <a:gd name="T0" fmla="*/ 48 w 156"/>
                <a:gd name="T1" fmla="*/ 15 h 752"/>
                <a:gd name="T2" fmla="*/ 44 w 156"/>
                <a:gd name="T3" fmla="*/ 30 h 752"/>
                <a:gd name="T4" fmla="*/ 33 w 156"/>
                <a:gd name="T5" fmla="*/ 73 h 752"/>
                <a:gd name="T6" fmla="*/ 19 w 156"/>
                <a:gd name="T7" fmla="*/ 140 h 752"/>
                <a:gd name="T8" fmla="*/ 7 w 156"/>
                <a:gd name="T9" fmla="*/ 229 h 752"/>
                <a:gd name="T10" fmla="*/ 0 w 156"/>
                <a:gd name="T11" fmla="*/ 337 h 752"/>
                <a:gd name="T12" fmla="*/ 1 w 156"/>
                <a:gd name="T13" fmla="*/ 462 h 752"/>
                <a:gd name="T14" fmla="*/ 14 w 156"/>
                <a:gd name="T15" fmla="*/ 602 h 752"/>
                <a:gd name="T16" fmla="*/ 43 w 156"/>
                <a:gd name="T17" fmla="*/ 752 h 752"/>
                <a:gd name="T18" fmla="*/ 150 w 156"/>
                <a:gd name="T19" fmla="*/ 746 h 752"/>
                <a:gd name="T20" fmla="*/ 146 w 156"/>
                <a:gd name="T21" fmla="*/ 724 h 752"/>
                <a:gd name="T22" fmla="*/ 135 w 156"/>
                <a:gd name="T23" fmla="*/ 663 h 752"/>
                <a:gd name="T24" fmla="*/ 123 w 156"/>
                <a:gd name="T25" fmla="*/ 574 h 752"/>
                <a:gd name="T26" fmla="*/ 111 w 156"/>
                <a:gd name="T27" fmla="*/ 463 h 752"/>
                <a:gd name="T28" fmla="*/ 104 w 156"/>
                <a:gd name="T29" fmla="*/ 342 h 752"/>
                <a:gd name="T30" fmla="*/ 107 w 156"/>
                <a:gd name="T31" fmla="*/ 220 h 752"/>
                <a:gd name="T32" fmla="*/ 124 w 156"/>
                <a:gd name="T33" fmla="*/ 106 h 752"/>
                <a:gd name="T34" fmla="*/ 156 w 156"/>
                <a:gd name="T35" fmla="*/ 9 h 752"/>
                <a:gd name="T36" fmla="*/ 156 w 156"/>
                <a:gd name="T37" fmla="*/ 8 h 752"/>
                <a:gd name="T38" fmla="*/ 156 w 156"/>
                <a:gd name="T39" fmla="*/ 6 h 752"/>
                <a:gd name="T40" fmla="*/ 154 w 156"/>
                <a:gd name="T41" fmla="*/ 4 h 752"/>
                <a:gd name="T42" fmla="*/ 147 w 156"/>
                <a:gd name="T43" fmla="*/ 0 h 752"/>
                <a:gd name="T44" fmla="*/ 134 w 156"/>
                <a:gd name="T45" fmla="*/ 0 h 752"/>
                <a:gd name="T46" fmla="*/ 115 w 156"/>
                <a:gd name="T47" fmla="*/ 1 h 752"/>
                <a:gd name="T48" fmla="*/ 87 w 156"/>
                <a:gd name="T49" fmla="*/ 7 h 752"/>
                <a:gd name="T50" fmla="*/ 48 w 156"/>
                <a:gd name="T51" fmla="*/ 15 h 7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52"/>
                <a:gd name="T80" fmla="*/ 156 w 156"/>
                <a:gd name="T81" fmla="*/ 752 h 7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52">
                  <a:moveTo>
                    <a:pt x="48" y="15"/>
                  </a:moveTo>
                  <a:lnTo>
                    <a:pt x="44" y="30"/>
                  </a:lnTo>
                  <a:lnTo>
                    <a:pt x="33" y="73"/>
                  </a:lnTo>
                  <a:lnTo>
                    <a:pt x="19" y="140"/>
                  </a:lnTo>
                  <a:lnTo>
                    <a:pt x="7" y="229"/>
                  </a:lnTo>
                  <a:lnTo>
                    <a:pt x="0" y="337"/>
                  </a:lnTo>
                  <a:lnTo>
                    <a:pt x="1" y="462"/>
                  </a:lnTo>
                  <a:lnTo>
                    <a:pt x="14" y="602"/>
                  </a:lnTo>
                  <a:lnTo>
                    <a:pt x="43" y="752"/>
                  </a:lnTo>
                  <a:lnTo>
                    <a:pt x="150" y="746"/>
                  </a:lnTo>
                  <a:lnTo>
                    <a:pt x="146" y="724"/>
                  </a:lnTo>
                  <a:lnTo>
                    <a:pt x="135" y="663"/>
                  </a:lnTo>
                  <a:lnTo>
                    <a:pt x="123" y="574"/>
                  </a:lnTo>
                  <a:lnTo>
                    <a:pt x="111" y="463"/>
                  </a:lnTo>
                  <a:lnTo>
                    <a:pt x="104" y="342"/>
                  </a:lnTo>
                  <a:lnTo>
                    <a:pt x="107" y="220"/>
                  </a:lnTo>
                  <a:lnTo>
                    <a:pt x="124" y="106"/>
                  </a:lnTo>
                  <a:lnTo>
                    <a:pt x="156" y="9"/>
                  </a:lnTo>
                  <a:lnTo>
                    <a:pt x="156" y="8"/>
                  </a:lnTo>
                  <a:lnTo>
                    <a:pt x="156" y="6"/>
                  </a:lnTo>
                  <a:lnTo>
                    <a:pt x="154" y="4"/>
                  </a:lnTo>
                  <a:lnTo>
                    <a:pt x="147" y="0"/>
                  </a:lnTo>
                  <a:lnTo>
                    <a:pt x="134" y="0"/>
                  </a:lnTo>
                  <a:lnTo>
                    <a:pt x="115" y="1"/>
                  </a:lnTo>
                  <a:lnTo>
                    <a:pt x="87" y="7"/>
                  </a:lnTo>
                  <a:lnTo>
                    <a:pt x="48"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2" name="Freeform 180"/>
            <p:cNvSpPr>
              <a:spLocks/>
            </p:cNvSpPr>
            <p:nvPr/>
          </p:nvSpPr>
          <p:spPr bwMode="auto">
            <a:xfrm>
              <a:off x="7205" y="13498"/>
              <a:ext cx="212" cy="839"/>
            </a:xfrm>
            <a:custGeom>
              <a:avLst/>
              <a:gdLst>
                <a:gd name="T0" fmla="*/ 212 w 212"/>
                <a:gd name="T1" fmla="*/ 6 h 839"/>
                <a:gd name="T2" fmla="*/ 206 w 212"/>
                <a:gd name="T3" fmla="*/ 11 h 839"/>
                <a:gd name="T4" fmla="*/ 192 w 212"/>
                <a:gd name="T5" fmla="*/ 33 h 839"/>
                <a:gd name="T6" fmla="*/ 174 w 212"/>
                <a:gd name="T7" fmla="*/ 77 h 839"/>
                <a:gd name="T8" fmla="*/ 156 w 212"/>
                <a:gd name="T9" fmla="*/ 148 h 839"/>
                <a:gd name="T10" fmla="*/ 141 w 212"/>
                <a:gd name="T11" fmla="*/ 254 h 839"/>
                <a:gd name="T12" fmla="*/ 133 w 212"/>
                <a:gd name="T13" fmla="*/ 401 h 839"/>
                <a:gd name="T14" fmla="*/ 137 w 212"/>
                <a:gd name="T15" fmla="*/ 593 h 839"/>
                <a:gd name="T16" fmla="*/ 158 w 212"/>
                <a:gd name="T17" fmla="*/ 839 h 839"/>
                <a:gd name="T18" fmla="*/ 38 w 212"/>
                <a:gd name="T19" fmla="*/ 839 h 839"/>
                <a:gd name="T20" fmla="*/ 34 w 212"/>
                <a:gd name="T21" fmla="*/ 814 h 839"/>
                <a:gd name="T22" fmla="*/ 24 w 212"/>
                <a:gd name="T23" fmla="*/ 746 h 839"/>
                <a:gd name="T24" fmla="*/ 12 w 212"/>
                <a:gd name="T25" fmla="*/ 645 h 839"/>
                <a:gd name="T26" fmla="*/ 3 w 212"/>
                <a:gd name="T27" fmla="*/ 521 h 839"/>
                <a:gd name="T28" fmla="*/ 0 w 212"/>
                <a:gd name="T29" fmla="*/ 384 h 839"/>
                <a:gd name="T30" fmla="*/ 6 w 212"/>
                <a:gd name="T31" fmla="*/ 244 h 839"/>
                <a:gd name="T32" fmla="*/ 29 w 212"/>
                <a:gd name="T33" fmla="*/ 114 h 839"/>
                <a:gd name="T34" fmla="*/ 68 w 212"/>
                <a:gd name="T35" fmla="*/ 0 h 839"/>
                <a:gd name="T36" fmla="*/ 212 w 212"/>
                <a:gd name="T37" fmla="*/ 6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2"/>
                <a:gd name="T58" fmla="*/ 0 h 839"/>
                <a:gd name="T59" fmla="*/ 212 w 21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2" h="839">
                  <a:moveTo>
                    <a:pt x="212" y="6"/>
                  </a:moveTo>
                  <a:lnTo>
                    <a:pt x="206" y="11"/>
                  </a:lnTo>
                  <a:lnTo>
                    <a:pt x="192" y="33"/>
                  </a:lnTo>
                  <a:lnTo>
                    <a:pt x="174" y="77"/>
                  </a:lnTo>
                  <a:lnTo>
                    <a:pt x="156" y="148"/>
                  </a:lnTo>
                  <a:lnTo>
                    <a:pt x="141" y="254"/>
                  </a:lnTo>
                  <a:lnTo>
                    <a:pt x="133" y="401"/>
                  </a:lnTo>
                  <a:lnTo>
                    <a:pt x="137" y="593"/>
                  </a:lnTo>
                  <a:lnTo>
                    <a:pt x="158" y="839"/>
                  </a:lnTo>
                  <a:lnTo>
                    <a:pt x="38" y="839"/>
                  </a:lnTo>
                  <a:lnTo>
                    <a:pt x="34" y="814"/>
                  </a:lnTo>
                  <a:lnTo>
                    <a:pt x="24" y="746"/>
                  </a:lnTo>
                  <a:lnTo>
                    <a:pt x="12" y="645"/>
                  </a:lnTo>
                  <a:lnTo>
                    <a:pt x="3" y="521"/>
                  </a:lnTo>
                  <a:lnTo>
                    <a:pt x="0" y="384"/>
                  </a:lnTo>
                  <a:lnTo>
                    <a:pt x="6" y="244"/>
                  </a:lnTo>
                  <a:lnTo>
                    <a:pt x="29" y="114"/>
                  </a:lnTo>
                  <a:lnTo>
                    <a:pt x="68" y="0"/>
                  </a:lnTo>
                  <a:lnTo>
                    <a:pt x="212"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3" name="Freeform 181"/>
            <p:cNvSpPr>
              <a:spLocks/>
            </p:cNvSpPr>
            <p:nvPr/>
          </p:nvSpPr>
          <p:spPr bwMode="auto">
            <a:xfrm>
              <a:off x="6406" y="13636"/>
              <a:ext cx="137" cy="656"/>
            </a:xfrm>
            <a:custGeom>
              <a:avLst/>
              <a:gdLst>
                <a:gd name="T0" fmla="*/ 43 w 137"/>
                <a:gd name="T1" fmla="*/ 12 h 656"/>
                <a:gd name="T2" fmla="*/ 39 w 137"/>
                <a:gd name="T3" fmla="*/ 25 h 656"/>
                <a:gd name="T4" fmla="*/ 30 w 137"/>
                <a:gd name="T5" fmla="*/ 62 h 656"/>
                <a:gd name="T6" fmla="*/ 19 w 137"/>
                <a:gd name="T7" fmla="*/ 122 h 656"/>
                <a:gd name="T8" fmla="*/ 7 w 137"/>
                <a:gd name="T9" fmla="*/ 199 h 656"/>
                <a:gd name="T10" fmla="*/ 0 w 137"/>
                <a:gd name="T11" fmla="*/ 294 h 656"/>
                <a:gd name="T12" fmla="*/ 1 w 137"/>
                <a:gd name="T13" fmla="*/ 403 h 656"/>
                <a:gd name="T14" fmla="*/ 12 w 137"/>
                <a:gd name="T15" fmla="*/ 524 h 656"/>
                <a:gd name="T16" fmla="*/ 38 w 137"/>
                <a:gd name="T17" fmla="*/ 656 h 656"/>
                <a:gd name="T18" fmla="*/ 132 w 137"/>
                <a:gd name="T19" fmla="*/ 650 h 656"/>
                <a:gd name="T20" fmla="*/ 127 w 137"/>
                <a:gd name="T21" fmla="*/ 631 h 656"/>
                <a:gd name="T22" fmla="*/ 119 w 137"/>
                <a:gd name="T23" fmla="*/ 578 h 656"/>
                <a:gd name="T24" fmla="*/ 107 w 137"/>
                <a:gd name="T25" fmla="*/ 499 h 656"/>
                <a:gd name="T26" fmla="*/ 97 w 137"/>
                <a:gd name="T27" fmla="*/ 403 h 656"/>
                <a:gd name="T28" fmla="*/ 92 w 137"/>
                <a:gd name="T29" fmla="*/ 297 h 656"/>
                <a:gd name="T30" fmla="*/ 94 w 137"/>
                <a:gd name="T31" fmla="*/ 192 h 656"/>
                <a:gd name="T32" fmla="*/ 108 w 137"/>
                <a:gd name="T33" fmla="*/ 91 h 656"/>
                <a:gd name="T34" fmla="*/ 137 w 137"/>
                <a:gd name="T35" fmla="*/ 7 h 656"/>
                <a:gd name="T36" fmla="*/ 137 w 137"/>
                <a:gd name="T37" fmla="*/ 6 h 656"/>
                <a:gd name="T38" fmla="*/ 137 w 137"/>
                <a:gd name="T39" fmla="*/ 4 h 656"/>
                <a:gd name="T40" fmla="*/ 135 w 137"/>
                <a:gd name="T41" fmla="*/ 2 h 656"/>
                <a:gd name="T42" fmla="*/ 129 w 137"/>
                <a:gd name="T43" fmla="*/ 0 h 656"/>
                <a:gd name="T44" fmla="*/ 119 w 137"/>
                <a:gd name="T45" fmla="*/ 0 h 656"/>
                <a:gd name="T46" fmla="*/ 101 w 137"/>
                <a:gd name="T47" fmla="*/ 1 h 656"/>
                <a:gd name="T48" fmla="*/ 77 w 137"/>
                <a:gd name="T49" fmla="*/ 5 h 656"/>
                <a:gd name="T50" fmla="*/ 43 w 137"/>
                <a:gd name="T51" fmla="*/ 12 h 6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656"/>
                <a:gd name="T80" fmla="*/ 137 w 137"/>
                <a:gd name="T81" fmla="*/ 656 h 6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656">
                  <a:moveTo>
                    <a:pt x="43" y="12"/>
                  </a:moveTo>
                  <a:lnTo>
                    <a:pt x="39" y="25"/>
                  </a:lnTo>
                  <a:lnTo>
                    <a:pt x="30" y="62"/>
                  </a:lnTo>
                  <a:lnTo>
                    <a:pt x="19" y="122"/>
                  </a:lnTo>
                  <a:lnTo>
                    <a:pt x="7" y="199"/>
                  </a:lnTo>
                  <a:lnTo>
                    <a:pt x="0" y="294"/>
                  </a:lnTo>
                  <a:lnTo>
                    <a:pt x="1" y="403"/>
                  </a:lnTo>
                  <a:lnTo>
                    <a:pt x="12" y="524"/>
                  </a:lnTo>
                  <a:lnTo>
                    <a:pt x="38" y="656"/>
                  </a:lnTo>
                  <a:lnTo>
                    <a:pt x="132" y="650"/>
                  </a:lnTo>
                  <a:lnTo>
                    <a:pt x="127" y="631"/>
                  </a:lnTo>
                  <a:lnTo>
                    <a:pt x="119" y="578"/>
                  </a:lnTo>
                  <a:lnTo>
                    <a:pt x="107" y="499"/>
                  </a:lnTo>
                  <a:lnTo>
                    <a:pt x="97" y="403"/>
                  </a:lnTo>
                  <a:lnTo>
                    <a:pt x="92" y="297"/>
                  </a:lnTo>
                  <a:lnTo>
                    <a:pt x="94" y="192"/>
                  </a:lnTo>
                  <a:lnTo>
                    <a:pt x="108" y="91"/>
                  </a:lnTo>
                  <a:lnTo>
                    <a:pt x="137" y="7"/>
                  </a:lnTo>
                  <a:lnTo>
                    <a:pt x="137" y="6"/>
                  </a:lnTo>
                  <a:lnTo>
                    <a:pt x="137" y="4"/>
                  </a:lnTo>
                  <a:lnTo>
                    <a:pt x="135" y="2"/>
                  </a:lnTo>
                  <a:lnTo>
                    <a:pt x="129" y="0"/>
                  </a:lnTo>
                  <a:lnTo>
                    <a:pt x="119" y="0"/>
                  </a:lnTo>
                  <a:lnTo>
                    <a:pt x="101" y="1"/>
                  </a:lnTo>
                  <a:lnTo>
                    <a:pt x="77" y="5"/>
                  </a:lnTo>
                  <a:lnTo>
                    <a:pt x="43"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4" name="Freeform 182"/>
            <p:cNvSpPr>
              <a:spLocks/>
            </p:cNvSpPr>
            <p:nvPr/>
          </p:nvSpPr>
          <p:spPr bwMode="auto">
            <a:xfrm>
              <a:off x="6412" y="13680"/>
              <a:ext cx="116" cy="560"/>
            </a:xfrm>
            <a:custGeom>
              <a:avLst/>
              <a:gdLst>
                <a:gd name="T0" fmla="*/ 36 w 116"/>
                <a:gd name="T1" fmla="*/ 11 h 560"/>
                <a:gd name="T2" fmla="*/ 33 w 116"/>
                <a:gd name="T3" fmla="*/ 21 h 560"/>
                <a:gd name="T4" fmla="*/ 24 w 116"/>
                <a:gd name="T5" fmla="*/ 53 h 560"/>
                <a:gd name="T6" fmla="*/ 15 w 116"/>
                <a:gd name="T7" fmla="*/ 103 h 560"/>
                <a:gd name="T8" fmla="*/ 5 w 116"/>
                <a:gd name="T9" fmla="*/ 169 h 560"/>
                <a:gd name="T10" fmla="*/ 0 w 116"/>
                <a:gd name="T11" fmla="*/ 250 h 560"/>
                <a:gd name="T12" fmla="*/ 1 w 116"/>
                <a:gd name="T13" fmla="*/ 344 h 560"/>
                <a:gd name="T14" fmla="*/ 10 w 116"/>
                <a:gd name="T15" fmla="*/ 448 h 560"/>
                <a:gd name="T16" fmla="*/ 32 w 116"/>
                <a:gd name="T17" fmla="*/ 560 h 560"/>
                <a:gd name="T18" fmla="*/ 112 w 116"/>
                <a:gd name="T19" fmla="*/ 555 h 560"/>
                <a:gd name="T20" fmla="*/ 108 w 116"/>
                <a:gd name="T21" fmla="*/ 538 h 560"/>
                <a:gd name="T22" fmla="*/ 101 w 116"/>
                <a:gd name="T23" fmla="*/ 493 h 560"/>
                <a:gd name="T24" fmla="*/ 91 w 116"/>
                <a:gd name="T25" fmla="*/ 426 h 560"/>
                <a:gd name="T26" fmla="*/ 82 w 116"/>
                <a:gd name="T27" fmla="*/ 344 h 560"/>
                <a:gd name="T28" fmla="*/ 77 w 116"/>
                <a:gd name="T29" fmla="*/ 255 h 560"/>
                <a:gd name="T30" fmla="*/ 79 w 116"/>
                <a:gd name="T31" fmla="*/ 164 h 560"/>
                <a:gd name="T32" fmla="*/ 91 w 116"/>
                <a:gd name="T33" fmla="*/ 79 h 560"/>
                <a:gd name="T34" fmla="*/ 116 w 116"/>
                <a:gd name="T35" fmla="*/ 6 h 560"/>
                <a:gd name="T36" fmla="*/ 116 w 116"/>
                <a:gd name="T37" fmla="*/ 5 h 560"/>
                <a:gd name="T38" fmla="*/ 116 w 116"/>
                <a:gd name="T39" fmla="*/ 4 h 560"/>
                <a:gd name="T40" fmla="*/ 114 w 116"/>
                <a:gd name="T41" fmla="*/ 2 h 560"/>
                <a:gd name="T42" fmla="*/ 109 w 116"/>
                <a:gd name="T43" fmla="*/ 0 h 560"/>
                <a:gd name="T44" fmla="*/ 100 w 116"/>
                <a:gd name="T45" fmla="*/ 0 h 560"/>
                <a:gd name="T46" fmla="*/ 86 w 116"/>
                <a:gd name="T47" fmla="*/ 1 h 560"/>
                <a:gd name="T48" fmla="*/ 65 w 116"/>
                <a:gd name="T49" fmla="*/ 4 h 560"/>
                <a:gd name="T50" fmla="*/ 36 w 116"/>
                <a:gd name="T51" fmla="*/ 11 h 5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560"/>
                <a:gd name="T80" fmla="*/ 116 w 116"/>
                <a:gd name="T81" fmla="*/ 560 h 5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560">
                  <a:moveTo>
                    <a:pt x="36" y="11"/>
                  </a:moveTo>
                  <a:lnTo>
                    <a:pt x="33" y="21"/>
                  </a:lnTo>
                  <a:lnTo>
                    <a:pt x="24" y="53"/>
                  </a:lnTo>
                  <a:lnTo>
                    <a:pt x="15" y="103"/>
                  </a:lnTo>
                  <a:lnTo>
                    <a:pt x="5" y="169"/>
                  </a:lnTo>
                  <a:lnTo>
                    <a:pt x="0" y="250"/>
                  </a:lnTo>
                  <a:lnTo>
                    <a:pt x="1" y="344"/>
                  </a:lnTo>
                  <a:lnTo>
                    <a:pt x="10" y="448"/>
                  </a:lnTo>
                  <a:lnTo>
                    <a:pt x="32" y="560"/>
                  </a:lnTo>
                  <a:lnTo>
                    <a:pt x="112" y="555"/>
                  </a:lnTo>
                  <a:lnTo>
                    <a:pt x="108" y="538"/>
                  </a:lnTo>
                  <a:lnTo>
                    <a:pt x="101" y="493"/>
                  </a:lnTo>
                  <a:lnTo>
                    <a:pt x="91" y="426"/>
                  </a:lnTo>
                  <a:lnTo>
                    <a:pt x="82" y="344"/>
                  </a:lnTo>
                  <a:lnTo>
                    <a:pt x="77" y="255"/>
                  </a:lnTo>
                  <a:lnTo>
                    <a:pt x="79" y="164"/>
                  </a:lnTo>
                  <a:lnTo>
                    <a:pt x="91" y="79"/>
                  </a:lnTo>
                  <a:lnTo>
                    <a:pt x="116" y="6"/>
                  </a:lnTo>
                  <a:lnTo>
                    <a:pt x="116" y="5"/>
                  </a:lnTo>
                  <a:lnTo>
                    <a:pt x="116" y="4"/>
                  </a:lnTo>
                  <a:lnTo>
                    <a:pt x="114" y="2"/>
                  </a:lnTo>
                  <a:lnTo>
                    <a:pt x="109" y="0"/>
                  </a:lnTo>
                  <a:lnTo>
                    <a:pt x="100" y="0"/>
                  </a:lnTo>
                  <a:lnTo>
                    <a:pt x="86" y="1"/>
                  </a:lnTo>
                  <a:lnTo>
                    <a:pt x="65" y="4"/>
                  </a:lnTo>
                  <a:lnTo>
                    <a:pt x="36" y="1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5" name="Freeform 183"/>
            <p:cNvSpPr>
              <a:spLocks/>
            </p:cNvSpPr>
            <p:nvPr/>
          </p:nvSpPr>
          <p:spPr bwMode="auto">
            <a:xfrm>
              <a:off x="6417" y="13724"/>
              <a:ext cx="97" cy="463"/>
            </a:xfrm>
            <a:custGeom>
              <a:avLst/>
              <a:gdLst>
                <a:gd name="T0" fmla="*/ 30 w 97"/>
                <a:gd name="T1" fmla="*/ 9 h 463"/>
                <a:gd name="T2" fmla="*/ 27 w 97"/>
                <a:gd name="T3" fmla="*/ 17 h 463"/>
                <a:gd name="T4" fmla="*/ 20 w 97"/>
                <a:gd name="T5" fmla="*/ 44 h 463"/>
                <a:gd name="T6" fmla="*/ 12 w 97"/>
                <a:gd name="T7" fmla="*/ 85 h 463"/>
                <a:gd name="T8" fmla="*/ 4 w 97"/>
                <a:gd name="T9" fmla="*/ 140 h 463"/>
                <a:gd name="T10" fmla="*/ 0 w 97"/>
                <a:gd name="T11" fmla="*/ 207 h 463"/>
                <a:gd name="T12" fmla="*/ 0 w 97"/>
                <a:gd name="T13" fmla="*/ 285 h 463"/>
                <a:gd name="T14" fmla="*/ 9 w 97"/>
                <a:gd name="T15" fmla="*/ 370 h 463"/>
                <a:gd name="T16" fmla="*/ 26 w 97"/>
                <a:gd name="T17" fmla="*/ 463 h 463"/>
                <a:gd name="T18" fmla="*/ 93 w 97"/>
                <a:gd name="T19" fmla="*/ 460 h 463"/>
                <a:gd name="T20" fmla="*/ 89 w 97"/>
                <a:gd name="T21" fmla="*/ 446 h 463"/>
                <a:gd name="T22" fmla="*/ 83 w 97"/>
                <a:gd name="T23" fmla="*/ 408 h 463"/>
                <a:gd name="T24" fmla="*/ 75 w 97"/>
                <a:gd name="T25" fmla="*/ 353 h 463"/>
                <a:gd name="T26" fmla="*/ 68 w 97"/>
                <a:gd name="T27" fmla="*/ 285 h 463"/>
                <a:gd name="T28" fmla="*/ 65 w 97"/>
                <a:gd name="T29" fmla="*/ 211 h 463"/>
                <a:gd name="T30" fmla="*/ 67 w 97"/>
                <a:gd name="T31" fmla="*/ 136 h 463"/>
                <a:gd name="T32" fmla="*/ 76 w 97"/>
                <a:gd name="T33" fmla="*/ 65 h 463"/>
                <a:gd name="T34" fmla="*/ 97 w 97"/>
                <a:gd name="T35" fmla="*/ 5 h 463"/>
                <a:gd name="T36" fmla="*/ 97 w 97"/>
                <a:gd name="T37" fmla="*/ 4 h 463"/>
                <a:gd name="T38" fmla="*/ 97 w 97"/>
                <a:gd name="T39" fmla="*/ 3 h 463"/>
                <a:gd name="T40" fmla="*/ 95 w 97"/>
                <a:gd name="T41" fmla="*/ 1 h 463"/>
                <a:gd name="T42" fmla="*/ 91 w 97"/>
                <a:gd name="T43" fmla="*/ 0 h 463"/>
                <a:gd name="T44" fmla="*/ 84 w 97"/>
                <a:gd name="T45" fmla="*/ 0 h 463"/>
                <a:gd name="T46" fmla="*/ 71 w 97"/>
                <a:gd name="T47" fmla="*/ 0 h 463"/>
                <a:gd name="T48" fmla="*/ 54 w 97"/>
                <a:gd name="T49" fmla="*/ 3 h 463"/>
                <a:gd name="T50" fmla="*/ 30 w 97"/>
                <a:gd name="T51" fmla="*/ 9 h 46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7"/>
                <a:gd name="T79" fmla="*/ 0 h 463"/>
                <a:gd name="T80" fmla="*/ 97 w 97"/>
                <a:gd name="T81" fmla="*/ 463 h 46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7" h="463">
                  <a:moveTo>
                    <a:pt x="30" y="9"/>
                  </a:moveTo>
                  <a:lnTo>
                    <a:pt x="27" y="17"/>
                  </a:lnTo>
                  <a:lnTo>
                    <a:pt x="20" y="44"/>
                  </a:lnTo>
                  <a:lnTo>
                    <a:pt x="12" y="85"/>
                  </a:lnTo>
                  <a:lnTo>
                    <a:pt x="4" y="140"/>
                  </a:lnTo>
                  <a:lnTo>
                    <a:pt x="0" y="207"/>
                  </a:lnTo>
                  <a:lnTo>
                    <a:pt x="0" y="285"/>
                  </a:lnTo>
                  <a:lnTo>
                    <a:pt x="9" y="370"/>
                  </a:lnTo>
                  <a:lnTo>
                    <a:pt x="26" y="463"/>
                  </a:lnTo>
                  <a:lnTo>
                    <a:pt x="93" y="460"/>
                  </a:lnTo>
                  <a:lnTo>
                    <a:pt x="89" y="446"/>
                  </a:lnTo>
                  <a:lnTo>
                    <a:pt x="83" y="408"/>
                  </a:lnTo>
                  <a:lnTo>
                    <a:pt x="75" y="353"/>
                  </a:lnTo>
                  <a:lnTo>
                    <a:pt x="68" y="285"/>
                  </a:lnTo>
                  <a:lnTo>
                    <a:pt x="65" y="211"/>
                  </a:lnTo>
                  <a:lnTo>
                    <a:pt x="67" y="136"/>
                  </a:lnTo>
                  <a:lnTo>
                    <a:pt x="76" y="65"/>
                  </a:lnTo>
                  <a:lnTo>
                    <a:pt x="97" y="5"/>
                  </a:lnTo>
                  <a:lnTo>
                    <a:pt x="97" y="4"/>
                  </a:lnTo>
                  <a:lnTo>
                    <a:pt x="97" y="3"/>
                  </a:lnTo>
                  <a:lnTo>
                    <a:pt x="95" y="1"/>
                  </a:lnTo>
                  <a:lnTo>
                    <a:pt x="91" y="0"/>
                  </a:lnTo>
                  <a:lnTo>
                    <a:pt x="84" y="0"/>
                  </a:lnTo>
                  <a:lnTo>
                    <a:pt x="71" y="0"/>
                  </a:lnTo>
                  <a:lnTo>
                    <a:pt x="54" y="3"/>
                  </a:lnTo>
                  <a:lnTo>
                    <a:pt x="30"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6" name="Freeform 184"/>
            <p:cNvSpPr>
              <a:spLocks/>
            </p:cNvSpPr>
            <p:nvPr/>
          </p:nvSpPr>
          <p:spPr bwMode="auto">
            <a:xfrm>
              <a:off x="6422" y="13768"/>
              <a:ext cx="77" cy="367"/>
            </a:xfrm>
            <a:custGeom>
              <a:avLst/>
              <a:gdLst>
                <a:gd name="T0" fmla="*/ 24 w 77"/>
                <a:gd name="T1" fmla="*/ 8 h 367"/>
                <a:gd name="T2" fmla="*/ 22 w 77"/>
                <a:gd name="T3" fmla="*/ 15 h 367"/>
                <a:gd name="T4" fmla="*/ 17 w 77"/>
                <a:gd name="T5" fmla="*/ 36 h 367"/>
                <a:gd name="T6" fmla="*/ 10 w 77"/>
                <a:gd name="T7" fmla="*/ 68 h 367"/>
                <a:gd name="T8" fmla="*/ 4 w 77"/>
                <a:gd name="T9" fmla="*/ 112 h 367"/>
                <a:gd name="T10" fmla="*/ 0 w 77"/>
                <a:gd name="T11" fmla="*/ 164 h 367"/>
                <a:gd name="T12" fmla="*/ 0 w 77"/>
                <a:gd name="T13" fmla="*/ 226 h 367"/>
                <a:gd name="T14" fmla="*/ 7 w 77"/>
                <a:gd name="T15" fmla="*/ 294 h 367"/>
                <a:gd name="T16" fmla="*/ 21 w 77"/>
                <a:gd name="T17" fmla="*/ 367 h 367"/>
                <a:gd name="T18" fmla="*/ 74 w 77"/>
                <a:gd name="T19" fmla="*/ 364 h 367"/>
                <a:gd name="T20" fmla="*/ 71 w 77"/>
                <a:gd name="T21" fmla="*/ 353 h 367"/>
                <a:gd name="T22" fmla="*/ 66 w 77"/>
                <a:gd name="T23" fmla="*/ 323 h 367"/>
                <a:gd name="T24" fmla="*/ 60 w 77"/>
                <a:gd name="T25" fmla="*/ 280 h 367"/>
                <a:gd name="T26" fmla="*/ 54 w 77"/>
                <a:gd name="T27" fmla="*/ 226 h 367"/>
                <a:gd name="T28" fmla="*/ 51 w 77"/>
                <a:gd name="T29" fmla="*/ 168 h 367"/>
                <a:gd name="T30" fmla="*/ 53 w 77"/>
                <a:gd name="T31" fmla="*/ 107 h 367"/>
                <a:gd name="T32" fmla="*/ 61 w 77"/>
                <a:gd name="T33" fmla="*/ 52 h 367"/>
                <a:gd name="T34" fmla="*/ 77 w 77"/>
                <a:gd name="T35" fmla="*/ 5 h 367"/>
                <a:gd name="T36" fmla="*/ 77 w 77"/>
                <a:gd name="T37" fmla="*/ 5 h 367"/>
                <a:gd name="T38" fmla="*/ 77 w 77"/>
                <a:gd name="T39" fmla="*/ 2 h 367"/>
                <a:gd name="T40" fmla="*/ 76 w 77"/>
                <a:gd name="T41" fmla="*/ 1 h 367"/>
                <a:gd name="T42" fmla="*/ 72 w 77"/>
                <a:gd name="T43" fmla="*/ 0 h 367"/>
                <a:gd name="T44" fmla="*/ 66 w 77"/>
                <a:gd name="T45" fmla="*/ 0 h 367"/>
                <a:gd name="T46" fmla="*/ 56 w 77"/>
                <a:gd name="T47" fmla="*/ 1 h 367"/>
                <a:gd name="T48" fmla="*/ 43 w 77"/>
                <a:gd name="T49" fmla="*/ 4 h 367"/>
                <a:gd name="T50" fmla="*/ 24 w 77"/>
                <a:gd name="T51" fmla="*/ 8 h 36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367"/>
                <a:gd name="T80" fmla="*/ 77 w 77"/>
                <a:gd name="T81" fmla="*/ 367 h 36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367">
                  <a:moveTo>
                    <a:pt x="24" y="8"/>
                  </a:moveTo>
                  <a:lnTo>
                    <a:pt x="22" y="15"/>
                  </a:lnTo>
                  <a:lnTo>
                    <a:pt x="17" y="36"/>
                  </a:lnTo>
                  <a:lnTo>
                    <a:pt x="10" y="68"/>
                  </a:lnTo>
                  <a:lnTo>
                    <a:pt x="4" y="112"/>
                  </a:lnTo>
                  <a:lnTo>
                    <a:pt x="0" y="164"/>
                  </a:lnTo>
                  <a:lnTo>
                    <a:pt x="0" y="226"/>
                  </a:lnTo>
                  <a:lnTo>
                    <a:pt x="7" y="294"/>
                  </a:lnTo>
                  <a:lnTo>
                    <a:pt x="21" y="367"/>
                  </a:lnTo>
                  <a:lnTo>
                    <a:pt x="74" y="364"/>
                  </a:lnTo>
                  <a:lnTo>
                    <a:pt x="71" y="353"/>
                  </a:lnTo>
                  <a:lnTo>
                    <a:pt x="66" y="323"/>
                  </a:lnTo>
                  <a:lnTo>
                    <a:pt x="60" y="280"/>
                  </a:lnTo>
                  <a:lnTo>
                    <a:pt x="54" y="226"/>
                  </a:lnTo>
                  <a:lnTo>
                    <a:pt x="51" y="168"/>
                  </a:lnTo>
                  <a:lnTo>
                    <a:pt x="53" y="107"/>
                  </a:lnTo>
                  <a:lnTo>
                    <a:pt x="61" y="52"/>
                  </a:lnTo>
                  <a:lnTo>
                    <a:pt x="77" y="5"/>
                  </a:lnTo>
                  <a:lnTo>
                    <a:pt x="77" y="2"/>
                  </a:lnTo>
                  <a:lnTo>
                    <a:pt x="76" y="1"/>
                  </a:lnTo>
                  <a:lnTo>
                    <a:pt x="72" y="0"/>
                  </a:lnTo>
                  <a:lnTo>
                    <a:pt x="66" y="0"/>
                  </a:lnTo>
                  <a:lnTo>
                    <a:pt x="56" y="1"/>
                  </a:lnTo>
                  <a:lnTo>
                    <a:pt x="43" y="4"/>
                  </a:lnTo>
                  <a:lnTo>
                    <a:pt x="24"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7" name="Freeform 185"/>
            <p:cNvSpPr>
              <a:spLocks/>
            </p:cNvSpPr>
            <p:nvPr/>
          </p:nvSpPr>
          <p:spPr bwMode="auto">
            <a:xfrm>
              <a:off x="6428" y="13813"/>
              <a:ext cx="56" cy="271"/>
            </a:xfrm>
            <a:custGeom>
              <a:avLst/>
              <a:gdLst>
                <a:gd name="T0" fmla="*/ 17 w 56"/>
                <a:gd name="T1" fmla="*/ 5 h 271"/>
                <a:gd name="T2" fmla="*/ 16 w 56"/>
                <a:gd name="T3" fmla="*/ 10 h 271"/>
                <a:gd name="T4" fmla="*/ 12 w 56"/>
                <a:gd name="T5" fmla="*/ 25 h 271"/>
                <a:gd name="T6" fmla="*/ 6 w 56"/>
                <a:gd name="T7" fmla="*/ 49 h 271"/>
                <a:gd name="T8" fmla="*/ 2 w 56"/>
                <a:gd name="T9" fmla="*/ 82 h 271"/>
                <a:gd name="T10" fmla="*/ 0 w 56"/>
                <a:gd name="T11" fmla="*/ 122 h 271"/>
                <a:gd name="T12" fmla="*/ 0 w 56"/>
                <a:gd name="T13" fmla="*/ 166 h 271"/>
                <a:gd name="T14" fmla="*/ 4 w 56"/>
                <a:gd name="T15" fmla="*/ 217 h 271"/>
                <a:gd name="T16" fmla="*/ 15 w 56"/>
                <a:gd name="T17" fmla="*/ 271 h 271"/>
                <a:gd name="T18" fmla="*/ 54 w 56"/>
                <a:gd name="T19" fmla="*/ 268 h 271"/>
                <a:gd name="T20" fmla="*/ 52 w 56"/>
                <a:gd name="T21" fmla="*/ 261 h 271"/>
                <a:gd name="T22" fmla="*/ 48 w 56"/>
                <a:gd name="T23" fmla="*/ 238 h 271"/>
                <a:gd name="T24" fmla="*/ 44 w 56"/>
                <a:gd name="T25" fmla="*/ 206 h 271"/>
                <a:gd name="T26" fmla="*/ 40 w 56"/>
                <a:gd name="T27" fmla="*/ 166 h 271"/>
                <a:gd name="T28" fmla="*/ 37 w 56"/>
                <a:gd name="T29" fmla="*/ 123 h 271"/>
                <a:gd name="T30" fmla="*/ 39 w 56"/>
                <a:gd name="T31" fmla="*/ 78 h 271"/>
                <a:gd name="T32" fmla="*/ 44 w 56"/>
                <a:gd name="T33" fmla="*/ 37 h 271"/>
                <a:gd name="T34" fmla="*/ 56 w 56"/>
                <a:gd name="T35" fmla="*/ 3 h 271"/>
                <a:gd name="T36" fmla="*/ 56 w 56"/>
                <a:gd name="T37" fmla="*/ 3 h 271"/>
                <a:gd name="T38" fmla="*/ 56 w 56"/>
                <a:gd name="T39" fmla="*/ 2 h 271"/>
                <a:gd name="T40" fmla="*/ 55 w 56"/>
                <a:gd name="T41" fmla="*/ 1 h 271"/>
                <a:gd name="T42" fmla="*/ 52 w 56"/>
                <a:gd name="T43" fmla="*/ 0 h 271"/>
                <a:gd name="T44" fmla="*/ 48 w 56"/>
                <a:gd name="T45" fmla="*/ 0 h 271"/>
                <a:gd name="T46" fmla="*/ 42 w 56"/>
                <a:gd name="T47" fmla="*/ 0 h 271"/>
                <a:gd name="T48" fmla="*/ 31 w 56"/>
                <a:gd name="T49" fmla="*/ 2 h 271"/>
                <a:gd name="T50" fmla="*/ 17 w 56"/>
                <a:gd name="T51" fmla="*/ 5 h 2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271"/>
                <a:gd name="T80" fmla="*/ 56 w 56"/>
                <a:gd name="T81" fmla="*/ 271 h 2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271">
                  <a:moveTo>
                    <a:pt x="17" y="5"/>
                  </a:moveTo>
                  <a:lnTo>
                    <a:pt x="16" y="10"/>
                  </a:lnTo>
                  <a:lnTo>
                    <a:pt x="12" y="25"/>
                  </a:lnTo>
                  <a:lnTo>
                    <a:pt x="6" y="49"/>
                  </a:lnTo>
                  <a:lnTo>
                    <a:pt x="2" y="82"/>
                  </a:lnTo>
                  <a:lnTo>
                    <a:pt x="0" y="122"/>
                  </a:lnTo>
                  <a:lnTo>
                    <a:pt x="0" y="166"/>
                  </a:lnTo>
                  <a:lnTo>
                    <a:pt x="4" y="217"/>
                  </a:lnTo>
                  <a:lnTo>
                    <a:pt x="15" y="271"/>
                  </a:lnTo>
                  <a:lnTo>
                    <a:pt x="54" y="268"/>
                  </a:lnTo>
                  <a:lnTo>
                    <a:pt x="52" y="261"/>
                  </a:lnTo>
                  <a:lnTo>
                    <a:pt x="48" y="238"/>
                  </a:lnTo>
                  <a:lnTo>
                    <a:pt x="44" y="206"/>
                  </a:lnTo>
                  <a:lnTo>
                    <a:pt x="40" y="166"/>
                  </a:lnTo>
                  <a:lnTo>
                    <a:pt x="37" y="123"/>
                  </a:lnTo>
                  <a:lnTo>
                    <a:pt x="39" y="78"/>
                  </a:lnTo>
                  <a:lnTo>
                    <a:pt x="44" y="37"/>
                  </a:lnTo>
                  <a:lnTo>
                    <a:pt x="56" y="3"/>
                  </a:lnTo>
                  <a:lnTo>
                    <a:pt x="56" y="2"/>
                  </a:lnTo>
                  <a:lnTo>
                    <a:pt x="55" y="1"/>
                  </a:lnTo>
                  <a:lnTo>
                    <a:pt x="52" y="0"/>
                  </a:lnTo>
                  <a:lnTo>
                    <a:pt x="48" y="0"/>
                  </a:lnTo>
                  <a:lnTo>
                    <a:pt x="42" y="0"/>
                  </a:lnTo>
                  <a:lnTo>
                    <a:pt x="31" y="2"/>
                  </a:lnTo>
                  <a:lnTo>
                    <a:pt x="17" y="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8" name="Freeform 186"/>
            <p:cNvSpPr>
              <a:spLocks/>
            </p:cNvSpPr>
            <p:nvPr/>
          </p:nvSpPr>
          <p:spPr bwMode="auto">
            <a:xfrm>
              <a:off x="7211" y="13549"/>
              <a:ext cx="186" cy="732"/>
            </a:xfrm>
            <a:custGeom>
              <a:avLst/>
              <a:gdLst>
                <a:gd name="T0" fmla="*/ 186 w 186"/>
                <a:gd name="T1" fmla="*/ 6 h 732"/>
                <a:gd name="T2" fmla="*/ 182 w 186"/>
                <a:gd name="T3" fmla="*/ 11 h 732"/>
                <a:gd name="T4" fmla="*/ 169 w 186"/>
                <a:gd name="T5" fmla="*/ 29 h 732"/>
                <a:gd name="T6" fmla="*/ 153 w 186"/>
                <a:gd name="T7" fmla="*/ 67 h 732"/>
                <a:gd name="T8" fmla="*/ 137 w 186"/>
                <a:gd name="T9" fmla="*/ 130 h 732"/>
                <a:gd name="T10" fmla="*/ 124 w 186"/>
                <a:gd name="T11" fmla="*/ 221 h 732"/>
                <a:gd name="T12" fmla="*/ 117 w 186"/>
                <a:gd name="T13" fmla="*/ 350 h 732"/>
                <a:gd name="T14" fmla="*/ 122 w 186"/>
                <a:gd name="T15" fmla="*/ 517 h 732"/>
                <a:gd name="T16" fmla="*/ 139 w 186"/>
                <a:gd name="T17" fmla="*/ 732 h 732"/>
                <a:gd name="T18" fmla="*/ 34 w 186"/>
                <a:gd name="T19" fmla="*/ 732 h 732"/>
                <a:gd name="T20" fmla="*/ 31 w 186"/>
                <a:gd name="T21" fmla="*/ 711 h 732"/>
                <a:gd name="T22" fmla="*/ 22 w 186"/>
                <a:gd name="T23" fmla="*/ 651 h 732"/>
                <a:gd name="T24" fmla="*/ 12 w 186"/>
                <a:gd name="T25" fmla="*/ 563 h 732"/>
                <a:gd name="T26" fmla="*/ 3 w 186"/>
                <a:gd name="T27" fmla="*/ 454 h 732"/>
                <a:gd name="T28" fmla="*/ 0 w 186"/>
                <a:gd name="T29" fmla="*/ 335 h 732"/>
                <a:gd name="T30" fmla="*/ 6 w 186"/>
                <a:gd name="T31" fmla="*/ 213 h 732"/>
                <a:gd name="T32" fmla="*/ 25 w 186"/>
                <a:gd name="T33" fmla="*/ 98 h 732"/>
                <a:gd name="T34" fmla="*/ 60 w 186"/>
                <a:gd name="T35" fmla="*/ 0 h 732"/>
                <a:gd name="T36" fmla="*/ 186 w 186"/>
                <a:gd name="T37" fmla="*/ 6 h 7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6"/>
                <a:gd name="T58" fmla="*/ 0 h 732"/>
                <a:gd name="T59" fmla="*/ 186 w 186"/>
                <a:gd name="T60" fmla="*/ 732 h 7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6" h="732">
                  <a:moveTo>
                    <a:pt x="186" y="6"/>
                  </a:moveTo>
                  <a:lnTo>
                    <a:pt x="182" y="11"/>
                  </a:lnTo>
                  <a:lnTo>
                    <a:pt x="169" y="29"/>
                  </a:lnTo>
                  <a:lnTo>
                    <a:pt x="153" y="67"/>
                  </a:lnTo>
                  <a:lnTo>
                    <a:pt x="137" y="130"/>
                  </a:lnTo>
                  <a:lnTo>
                    <a:pt x="124" y="221"/>
                  </a:lnTo>
                  <a:lnTo>
                    <a:pt x="117" y="350"/>
                  </a:lnTo>
                  <a:lnTo>
                    <a:pt x="122" y="517"/>
                  </a:lnTo>
                  <a:lnTo>
                    <a:pt x="139" y="732"/>
                  </a:lnTo>
                  <a:lnTo>
                    <a:pt x="34" y="732"/>
                  </a:lnTo>
                  <a:lnTo>
                    <a:pt x="31" y="711"/>
                  </a:lnTo>
                  <a:lnTo>
                    <a:pt x="22" y="651"/>
                  </a:lnTo>
                  <a:lnTo>
                    <a:pt x="12" y="563"/>
                  </a:lnTo>
                  <a:lnTo>
                    <a:pt x="3" y="454"/>
                  </a:lnTo>
                  <a:lnTo>
                    <a:pt x="0" y="335"/>
                  </a:lnTo>
                  <a:lnTo>
                    <a:pt x="6" y="213"/>
                  </a:lnTo>
                  <a:lnTo>
                    <a:pt x="25" y="98"/>
                  </a:lnTo>
                  <a:lnTo>
                    <a:pt x="60" y="0"/>
                  </a:lnTo>
                  <a:lnTo>
                    <a:pt x="186" y="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299" name="Freeform 187"/>
            <p:cNvSpPr>
              <a:spLocks/>
            </p:cNvSpPr>
            <p:nvPr/>
          </p:nvSpPr>
          <p:spPr bwMode="auto">
            <a:xfrm>
              <a:off x="7219" y="13600"/>
              <a:ext cx="158" cy="625"/>
            </a:xfrm>
            <a:custGeom>
              <a:avLst/>
              <a:gdLst>
                <a:gd name="T0" fmla="*/ 158 w 158"/>
                <a:gd name="T1" fmla="*/ 4 h 625"/>
                <a:gd name="T2" fmla="*/ 153 w 158"/>
                <a:gd name="T3" fmla="*/ 9 h 625"/>
                <a:gd name="T4" fmla="*/ 144 w 158"/>
                <a:gd name="T5" fmla="*/ 25 h 625"/>
                <a:gd name="T6" fmla="*/ 130 w 158"/>
                <a:gd name="T7" fmla="*/ 57 h 625"/>
                <a:gd name="T8" fmla="*/ 116 w 158"/>
                <a:gd name="T9" fmla="*/ 110 h 625"/>
                <a:gd name="T10" fmla="*/ 105 w 158"/>
                <a:gd name="T11" fmla="*/ 189 h 625"/>
                <a:gd name="T12" fmla="*/ 100 w 158"/>
                <a:gd name="T13" fmla="*/ 298 h 625"/>
                <a:gd name="T14" fmla="*/ 103 w 158"/>
                <a:gd name="T15" fmla="*/ 441 h 625"/>
                <a:gd name="T16" fmla="*/ 118 w 158"/>
                <a:gd name="T17" fmla="*/ 625 h 625"/>
                <a:gd name="T18" fmla="*/ 29 w 158"/>
                <a:gd name="T19" fmla="*/ 625 h 625"/>
                <a:gd name="T20" fmla="*/ 25 w 158"/>
                <a:gd name="T21" fmla="*/ 607 h 625"/>
                <a:gd name="T22" fmla="*/ 18 w 158"/>
                <a:gd name="T23" fmla="*/ 556 h 625"/>
                <a:gd name="T24" fmla="*/ 9 w 158"/>
                <a:gd name="T25" fmla="*/ 480 h 625"/>
                <a:gd name="T26" fmla="*/ 2 w 158"/>
                <a:gd name="T27" fmla="*/ 387 h 625"/>
                <a:gd name="T28" fmla="*/ 0 w 158"/>
                <a:gd name="T29" fmla="*/ 286 h 625"/>
                <a:gd name="T30" fmla="*/ 5 w 158"/>
                <a:gd name="T31" fmla="*/ 182 h 625"/>
                <a:gd name="T32" fmla="*/ 21 w 158"/>
                <a:gd name="T33" fmla="*/ 84 h 625"/>
                <a:gd name="T34" fmla="*/ 51 w 158"/>
                <a:gd name="T35" fmla="*/ 0 h 625"/>
                <a:gd name="T36" fmla="*/ 158 w 158"/>
                <a:gd name="T37" fmla="*/ 4 h 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625"/>
                <a:gd name="T59" fmla="*/ 158 w 158"/>
                <a:gd name="T60" fmla="*/ 625 h 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625">
                  <a:moveTo>
                    <a:pt x="158" y="4"/>
                  </a:moveTo>
                  <a:lnTo>
                    <a:pt x="153" y="9"/>
                  </a:lnTo>
                  <a:lnTo>
                    <a:pt x="144" y="25"/>
                  </a:lnTo>
                  <a:lnTo>
                    <a:pt x="130" y="57"/>
                  </a:lnTo>
                  <a:lnTo>
                    <a:pt x="116" y="110"/>
                  </a:lnTo>
                  <a:lnTo>
                    <a:pt x="105" y="189"/>
                  </a:lnTo>
                  <a:lnTo>
                    <a:pt x="100" y="298"/>
                  </a:lnTo>
                  <a:lnTo>
                    <a:pt x="103" y="441"/>
                  </a:lnTo>
                  <a:lnTo>
                    <a:pt x="118" y="625"/>
                  </a:lnTo>
                  <a:lnTo>
                    <a:pt x="29" y="625"/>
                  </a:lnTo>
                  <a:lnTo>
                    <a:pt x="25" y="607"/>
                  </a:lnTo>
                  <a:lnTo>
                    <a:pt x="18" y="556"/>
                  </a:lnTo>
                  <a:lnTo>
                    <a:pt x="9" y="480"/>
                  </a:lnTo>
                  <a:lnTo>
                    <a:pt x="2" y="387"/>
                  </a:lnTo>
                  <a:lnTo>
                    <a:pt x="0" y="286"/>
                  </a:lnTo>
                  <a:lnTo>
                    <a:pt x="5" y="182"/>
                  </a:lnTo>
                  <a:lnTo>
                    <a:pt x="21" y="84"/>
                  </a:lnTo>
                  <a:lnTo>
                    <a:pt x="51" y="0"/>
                  </a:lnTo>
                  <a:lnTo>
                    <a:pt x="158"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0" name="Freeform 188"/>
            <p:cNvSpPr>
              <a:spLocks/>
            </p:cNvSpPr>
            <p:nvPr/>
          </p:nvSpPr>
          <p:spPr bwMode="auto">
            <a:xfrm>
              <a:off x="7225" y="13651"/>
              <a:ext cx="131" cy="517"/>
            </a:xfrm>
            <a:custGeom>
              <a:avLst/>
              <a:gdLst>
                <a:gd name="T0" fmla="*/ 131 w 131"/>
                <a:gd name="T1" fmla="*/ 4 h 517"/>
                <a:gd name="T2" fmla="*/ 128 w 131"/>
                <a:gd name="T3" fmla="*/ 7 h 517"/>
                <a:gd name="T4" fmla="*/ 119 w 131"/>
                <a:gd name="T5" fmla="*/ 21 h 517"/>
                <a:gd name="T6" fmla="*/ 109 w 131"/>
                <a:gd name="T7" fmla="*/ 47 h 517"/>
                <a:gd name="T8" fmla="*/ 97 w 131"/>
                <a:gd name="T9" fmla="*/ 91 h 517"/>
                <a:gd name="T10" fmla="*/ 88 w 131"/>
                <a:gd name="T11" fmla="*/ 156 h 517"/>
                <a:gd name="T12" fmla="*/ 84 w 131"/>
                <a:gd name="T13" fmla="*/ 247 h 517"/>
                <a:gd name="T14" fmla="*/ 86 w 131"/>
                <a:gd name="T15" fmla="*/ 366 h 517"/>
                <a:gd name="T16" fmla="*/ 99 w 131"/>
                <a:gd name="T17" fmla="*/ 517 h 517"/>
                <a:gd name="T18" fmla="*/ 25 w 131"/>
                <a:gd name="T19" fmla="*/ 517 h 517"/>
                <a:gd name="T20" fmla="*/ 23 w 131"/>
                <a:gd name="T21" fmla="*/ 502 h 517"/>
                <a:gd name="T22" fmla="*/ 16 w 131"/>
                <a:gd name="T23" fmla="*/ 460 h 517"/>
                <a:gd name="T24" fmla="*/ 9 w 131"/>
                <a:gd name="T25" fmla="*/ 397 h 517"/>
                <a:gd name="T26" fmla="*/ 2 w 131"/>
                <a:gd name="T27" fmla="*/ 320 h 517"/>
                <a:gd name="T28" fmla="*/ 0 w 131"/>
                <a:gd name="T29" fmla="*/ 236 h 517"/>
                <a:gd name="T30" fmla="*/ 4 w 131"/>
                <a:gd name="T31" fmla="*/ 151 h 517"/>
                <a:gd name="T32" fmla="*/ 18 w 131"/>
                <a:gd name="T33" fmla="*/ 70 h 517"/>
                <a:gd name="T34" fmla="*/ 43 w 131"/>
                <a:gd name="T35" fmla="*/ 0 h 517"/>
                <a:gd name="T36" fmla="*/ 131 w 131"/>
                <a:gd name="T37" fmla="*/ 4 h 51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1"/>
                <a:gd name="T58" fmla="*/ 0 h 517"/>
                <a:gd name="T59" fmla="*/ 131 w 131"/>
                <a:gd name="T60" fmla="*/ 517 h 51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1" h="517">
                  <a:moveTo>
                    <a:pt x="131" y="4"/>
                  </a:moveTo>
                  <a:lnTo>
                    <a:pt x="128" y="7"/>
                  </a:lnTo>
                  <a:lnTo>
                    <a:pt x="119" y="21"/>
                  </a:lnTo>
                  <a:lnTo>
                    <a:pt x="109" y="47"/>
                  </a:lnTo>
                  <a:lnTo>
                    <a:pt x="97" y="91"/>
                  </a:lnTo>
                  <a:lnTo>
                    <a:pt x="88" y="156"/>
                  </a:lnTo>
                  <a:lnTo>
                    <a:pt x="84" y="247"/>
                  </a:lnTo>
                  <a:lnTo>
                    <a:pt x="86" y="366"/>
                  </a:lnTo>
                  <a:lnTo>
                    <a:pt x="99" y="517"/>
                  </a:lnTo>
                  <a:lnTo>
                    <a:pt x="25" y="517"/>
                  </a:lnTo>
                  <a:lnTo>
                    <a:pt x="23" y="502"/>
                  </a:lnTo>
                  <a:lnTo>
                    <a:pt x="16" y="460"/>
                  </a:lnTo>
                  <a:lnTo>
                    <a:pt x="9" y="397"/>
                  </a:lnTo>
                  <a:lnTo>
                    <a:pt x="2" y="320"/>
                  </a:lnTo>
                  <a:lnTo>
                    <a:pt x="0" y="236"/>
                  </a:lnTo>
                  <a:lnTo>
                    <a:pt x="4" y="151"/>
                  </a:lnTo>
                  <a:lnTo>
                    <a:pt x="18" y="70"/>
                  </a:lnTo>
                  <a:lnTo>
                    <a:pt x="43" y="0"/>
                  </a:lnTo>
                  <a:lnTo>
                    <a:pt x="131"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1" name="Freeform 189"/>
            <p:cNvSpPr>
              <a:spLocks/>
            </p:cNvSpPr>
            <p:nvPr/>
          </p:nvSpPr>
          <p:spPr bwMode="auto">
            <a:xfrm>
              <a:off x="7233" y="13701"/>
              <a:ext cx="104" cy="411"/>
            </a:xfrm>
            <a:custGeom>
              <a:avLst/>
              <a:gdLst>
                <a:gd name="T0" fmla="*/ 104 w 104"/>
                <a:gd name="T1" fmla="*/ 4 h 411"/>
                <a:gd name="T2" fmla="*/ 101 w 104"/>
                <a:gd name="T3" fmla="*/ 7 h 411"/>
                <a:gd name="T4" fmla="*/ 94 w 104"/>
                <a:gd name="T5" fmla="*/ 17 h 411"/>
                <a:gd name="T6" fmla="*/ 86 w 104"/>
                <a:gd name="T7" fmla="*/ 38 h 411"/>
                <a:gd name="T8" fmla="*/ 76 w 104"/>
                <a:gd name="T9" fmla="*/ 73 h 411"/>
                <a:gd name="T10" fmla="*/ 69 w 104"/>
                <a:gd name="T11" fmla="*/ 125 h 411"/>
                <a:gd name="T12" fmla="*/ 65 w 104"/>
                <a:gd name="T13" fmla="*/ 196 h 411"/>
                <a:gd name="T14" fmla="*/ 67 w 104"/>
                <a:gd name="T15" fmla="*/ 291 h 411"/>
                <a:gd name="T16" fmla="*/ 77 w 104"/>
                <a:gd name="T17" fmla="*/ 411 h 411"/>
                <a:gd name="T18" fmla="*/ 19 w 104"/>
                <a:gd name="T19" fmla="*/ 411 h 411"/>
                <a:gd name="T20" fmla="*/ 17 w 104"/>
                <a:gd name="T21" fmla="*/ 399 h 411"/>
                <a:gd name="T22" fmla="*/ 11 w 104"/>
                <a:gd name="T23" fmla="*/ 365 h 411"/>
                <a:gd name="T24" fmla="*/ 6 w 104"/>
                <a:gd name="T25" fmla="*/ 316 h 411"/>
                <a:gd name="T26" fmla="*/ 2 w 104"/>
                <a:gd name="T27" fmla="*/ 255 h 411"/>
                <a:gd name="T28" fmla="*/ 0 w 104"/>
                <a:gd name="T29" fmla="*/ 188 h 411"/>
                <a:gd name="T30" fmla="*/ 4 w 104"/>
                <a:gd name="T31" fmla="*/ 120 h 411"/>
                <a:gd name="T32" fmla="*/ 15 w 104"/>
                <a:gd name="T33" fmla="*/ 55 h 411"/>
                <a:gd name="T34" fmla="*/ 34 w 104"/>
                <a:gd name="T35" fmla="*/ 0 h 411"/>
                <a:gd name="T36" fmla="*/ 104 w 104"/>
                <a:gd name="T37" fmla="*/ 4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411"/>
                <a:gd name="T59" fmla="*/ 104 w 10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411">
                  <a:moveTo>
                    <a:pt x="104" y="4"/>
                  </a:moveTo>
                  <a:lnTo>
                    <a:pt x="101" y="7"/>
                  </a:lnTo>
                  <a:lnTo>
                    <a:pt x="94" y="17"/>
                  </a:lnTo>
                  <a:lnTo>
                    <a:pt x="86" y="38"/>
                  </a:lnTo>
                  <a:lnTo>
                    <a:pt x="76" y="73"/>
                  </a:lnTo>
                  <a:lnTo>
                    <a:pt x="69" y="125"/>
                  </a:lnTo>
                  <a:lnTo>
                    <a:pt x="65" y="196"/>
                  </a:lnTo>
                  <a:lnTo>
                    <a:pt x="67" y="291"/>
                  </a:lnTo>
                  <a:lnTo>
                    <a:pt x="77" y="411"/>
                  </a:lnTo>
                  <a:lnTo>
                    <a:pt x="19" y="411"/>
                  </a:lnTo>
                  <a:lnTo>
                    <a:pt x="17" y="399"/>
                  </a:lnTo>
                  <a:lnTo>
                    <a:pt x="11" y="365"/>
                  </a:lnTo>
                  <a:lnTo>
                    <a:pt x="6" y="316"/>
                  </a:lnTo>
                  <a:lnTo>
                    <a:pt x="2" y="255"/>
                  </a:lnTo>
                  <a:lnTo>
                    <a:pt x="0" y="188"/>
                  </a:lnTo>
                  <a:lnTo>
                    <a:pt x="4" y="120"/>
                  </a:lnTo>
                  <a:lnTo>
                    <a:pt x="15" y="55"/>
                  </a:lnTo>
                  <a:lnTo>
                    <a:pt x="34" y="0"/>
                  </a:lnTo>
                  <a:lnTo>
                    <a:pt x="104" y="4"/>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2" name="Freeform 190"/>
            <p:cNvSpPr>
              <a:spLocks/>
            </p:cNvSpPr>
            <p:nvPr/>
          </p:nvSpPr>
          <p:spPr bwMode="auto">
            <a:xfrm>
              <a:off x="7240" y="13752"/>
              <a:ext cx="76" cy="302"/>
            </a:xfrm>
            <a:custGeom>
              <a:avLst/>
              <a:gdLst>
                <a:gd name="T0" fmla="*/ 76 w 76"/>
                <a:gd name="T1" fmla="*/ 2 h 302"/>
                <a:gd name="T2" fmla="*/ 74 w 76"/>
                <a:gd name="T3" fmla="*/ 4 h 302"/>
                <a:gd name="T4" fmla="*/ 70 w 76"/>
                <a:gd name="T5" fmla="*/ 12 h 302"/>
                <a:gd name="T6" fmla="*/ 62 w 76"/>
                <a:gd name="T7" fmla="*/ 28 h 302"/>
                <a:gd name="T8" fmla="*/ 56 w 76"/>
                <a:gd name="T9" fmla="*/ 53 h 302"/>
                <a:gd name="T10" fmla="*/ 51 w 76"/>
                <a:gd name="T11" fmla="*/ 92 h 302"/>
                <a:gd name="T12" fmla="*/ 49 w 76"/>
                <a:gd name="T13" fmla="*/ 145 h 302"/>
                <a:gd name="T14" fmla="*/ 50 w 76"/>
                <a:gd name="T15" fmla="*/ 214 h 302"/>
                <a:gd name="T16" fmla="*/ 57 w 76"/>
                <a:gd name="T17" fmla="*/ 302 h 302"/>
                <a:gd name="T18" fmla="*/ 14 w 76"/>
                <a:gd name="T19" fmla="*/ 302 h 302"/>
                <a:gd name="T20" fmla="*/ 13 w 76"/>
                <a:gd name="T21" fmla="*/ 294 h 302"/>
                <a:gd name="T22" fmla="*/ 9 w 76"/>
                <a:gd name="T23" fmla="*/ 269 h 302"/>
                <a:gd name="T24" fmla="*/ 4 w 76"/>
                <a:gd name="T25" fmla="*/ 232 h 302"/>
                <a:gd name="T26" fmla="*/ 1 w 76"/>
                <a:gd name="T27" fmla="*/ 188 h 302"/>
                <a:gd name="T28" fmla="*/ 0 w 76"/>
                <a:gd name="T29" fmla="*/ 138 h 302"/>
                <a:gd name="T30" fmla="*/ 2 w 76"/>
                <a:gd name="T31" fmla="*/ 89 h 302"/>
                <a:gd name="T32" fmla="*/ 10 w 76"/>
                <a:gd name="T33" fmla="*/ 41 h 302"/>
                <a:gd name="T34" fmla="*/ 25 w 76"/>
                <a:gd name="T35" fmla="*/ 0 h 302"/>
                <a:gd name="T36" fmla="*/ 76 w 76"/>
                <a:gd name="T37" fmla="*/ 2 h 3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302"/>
                <a:gd name="T59" fmla="*/ 76 w 76"/>
                <a:gd name="T60" fmla="*/ 302 h 3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302">
                  <a:moveTo>
                    <a:pt x="76" y="2"/>
                  </a:moveTo>
                  <a:lnTo>
                    <a:pt x="74" y="4"/>
                  </a:lnTo>
                  <a:lnTo>
                    <a:pt x="70" y="12"/>
                  </a:lnTo>
                  <a:lnTo>
                    <a:pt x="62" y="28"/>
                  </a:lnTo>
                  <a:lnTo>
                    <a:pt x="56" y="53"/>
                  </a:lnTo>
                  <a:lnTo>
                    <a:pt x="51" y="92"/>
                  </a:lnTo>
                  <a:lnTo>
                    <a:pt x="49" y="145"/>
                  </a:lnTo>
                  <a:lnTo>
                    <a:pt x="50" y="214"/>
                  </a:lnTo>
                  <a:lnTo>
                    <a:pt x="57" y="302"/>
                  </a:lnTo>
                  <a:lnTo>
                    <a:pt x="14" y="302"/>
                  </a:lnTo>
                  <a:lnTo>
                    <a:pt x="13" y="294"/>
                  </a:lnTo>
                  <a:lnTo>
                    <a:pt x="9" y="269"/>
                  </a:lnTo>
                  <a:lnTo>
                    <a:pt x="4" y="232"/>
                  </a:lnTo>
                  <a:lnTo>
                    <a:pt x="1" y="188"/>
                  </a:lnTo>
                  <a:lnTo>
                    <a:pt x="0" y="138"/>
                  </a:lnTo>
                  <a:lnTo>
                    <a:pt x="2" y="89"/>
                  </a:lnTo>
                  <a:lnTo>
                    <a:pt x="10" y="41"/>
                  </a:lnTo>
                  <a:lnTo>
                    <a:pt x="25" y="0"/>
                  </a:lnTo>
                  <a:lnTo>
                    <a:pt x="76" y="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3" name="Rectangle 191"/>
            <p:cNvSpPr>
              <a:spLocks noChangeArrowheads="1"/>
            </p:cNvSpPr>
            <p:nvPr/>
          </p:nvSpPr>
          <p:spPr bwMode="auto">
            <a:xfrm>
              <a:off x="6241" y="13678"/>
              <a:ext cx="23" cy="9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304" name="Freeform 192"/>
            <p:cNvSpPr>
              <a:spLocks/>
            </p:cNvSpPr>
            <p:nvPr/>
          </p:nvSpPr>
          <p:spPr bwMode="auto">
            <a:xfrm>
              <a:off x="6579" y="13664"/>
              <a:ext cx="375" cy="440"/>
            </a:xfrm>
            <a:custGeom>
              <a:avLst/>
              <a:gdLst>
                <a:gd name="T0" fmla="*/ 35 w 375"/>
                <a:gd name="T1" fmla="*/ 41 h 440"/>
                <a:gd name="T2" fmla="*/ 32 w 375"/>
                <a:gd name="T3" fmla="*/ 49 h 440"/>
                <a:gd name="T4" fmla="*/ 25 w 375"/>
                <a:gd name="T5" fmla="*/ 74 h 440"/>
                <a:gd name="T6" fmla="*/ 17 w 375"/>
                <a:gd name="T7" fmla="*/ 112 h 440"/>
                <a:gd name="T8" fmla="*/ 8 w 375"/>
                <a:gd name="T9" fmla="*/ 163 h 440"/>
                <a:gd name="T10" fmla="*/ 2 w 375"/>
                <a:gd name="T11" fmla="*/ 223 h 440"/>
                <a:gd name="T12" fmla="*/ 0 w 375"/>
                <a:gd name="T13" fmla="*/ 290 h 440"/>
                <a:gd name="T14" fmla="*/ 7 w 375"/>
                <a:gd name="T15" fmla="*/ 363 h 440"/>
                <a:gd name="T16" fmla="*/ 23 w 375"/>
                <a:gd name="T17" fmla="*/ 440 h 440"/>
                <a:gd name="T18" fmla="*/ 23 w 375"/>
                <a:gd name="T19" fmla="*/ 437 h 440"/>
                <a:gd name="T20" fmla="*/ 23 w 375"/>
                <a:gd name="T21" fmla="*/ 427 h 440"/>
                <a:gd name="T22" fmla="*/ 23 w 375"/>
                <a:gd name="T23" fmla="*/ 411 h 440"/>
                <a:gd name="T24" fmla="*/ 23 w 375"/>
                <a:gd name="T25" fmla="*/ 391 h 440"/>
                <a:gd name="T26" fmla="*/ 25 w 375"/>
                <a:gd name="T27" fmla="*/ 367 h 440"/>
                <a:gd name="T28" fmla="*/ 28 w 375"/>
                <a:gd name="T29" fmla="*/ 341 h 440"/>
                <a:gd name="T30" fmla="*/ 33 w 375"/>
                <a:gd name="T31" fmla="*/ 312 h 440"/>
                <a:gd name="T32" fmla="*/ 39 w 375"/>
                <a:gd name="T33" fmla="*/ 281 h 440"/>
                <a:gd name="T34" fmla="*/ 49 w 375"/>
                <a:gd name="T35" fmla="*/ 251 h 440"/>
                <a:gd name="T36" fmla="*/ 61 w 375"/>
                <a:gd name="T37" fmla="*/ 222 h 440"/>
                <a:gd name="T38" fmla="*/ 75 w 375"/>
                <a:gd name="T39" fmla="*/ 194 h 440"/>
                <a:gd name="T40" fmla="*/ 93 w 375"/>
                <a:gd name="T41" fmla="*/ 168 h 440"/>
                <a:gd name="T42" fmla="*/ 116 w 375"/>
                <a:gd name="T43" fmla="*/ 145 h 440"/>
                <a:gd name="T44" fmla="*/ 141 w 375"/>
                <a:gd name="T45" fmla="*/ 127 h 440"/>
                <a:gd name="T46" fmla="*/ 173 w 375"/>
                <a:gd name="T47" fmla="*/ 114 h 440"/>
                <a:gd name="T48" fmla="*/ 208 w 375"/>
                <a:gd name="T49" fmla="*/ 106 h 440"/>
                <a:gd name="T50" fmla="*/ 210 w 375"/>
                <a:gd name="T51" fmla="*/ 104 h 440"/>
                <a:gd name="T52" fmla="*/ 217 w 375"/>
                <a:gd name="T53" fmla="*/ 100 h 440"/>
                <a:gd name="T54" fmla="*/ 227 w 375"/>
                <a:gd name="T55" fmla="*/ 92 h 440"/>
                <a:gd name="T56" fmla="*/ 245 w 375"/>
                <a:gd name="T57" fmla="*/ 82 h 440"/>
                <a:gd name="T58" fmla="*/ 267 w 375"/>
                <a:gd name="T59" fmla="*/ 69 h 440"/>
                <a:gd name="T60" fmla="*/ 296 w 375"/>
                <a:gd name="T61" fmla="*/ 54 h 440"/>
                <a:gd name="T62" fmla="*/ 332 w 375"/>
                <a:gd name="T63" fmla="*/ 36 h 440"/>
                <a:gd name="T64" fmla="*/ 375 w 375"/>
                <a:gd name="T65" fmla="*/ 17 h 440"/>
                <a:gd name="T66" fmla="*/ 373 w 375"/>
                <a:gd name="T67" fmla="*/ 16 h 440"/>
                <a:gd name="T68" fmla="*/ 366 w 375"/>
                <a:gd name="T69" fmla="*/ 15 h 440"/>
                <a:gd name="T70" fmla="*/ 357 w 375"/>
                <a:gd name="T71" fmla="*/ 13 h 440"/>
                <a:gd name="T72" fmla="*/ 343 w 375"/>
                <a:gd name="T73" fmla="*/ 10 h 440"/>
                <a:gd name="T74" fmla="*/ 326 w 375"/>
                <a:gd name="T75" fmla="*/ 7 h 440"/>
                <a:gd name="T76" fmla="*/ 307 w 375"/>
                <a:gd name="T77" fmla="*/ 5 h 440"/>
                <a:gd name="T78" fmla="*/ 285 w 375"/>
                <a:gd name="T79" fmla="*/ 3 h 440"/>
                <a:gd name="T80" fmla="*/ 261 w 375"/>
                <a:gd name="T81" fmla="*/ 1 h 440"/>
                <a:gd name="T82" fmla="*/ 235 w 375"/>
                <a:gd name="T83" fmla="*/ 0 h 440"/>
                <a:gd name="T84" fmla="*/ 208 w 375"/>
                <a:gd name="T85" fmla="*/ 1 h 440"/>
                <a:gd name="T86" fmla="*/ 180 w 375"/>
                <a:gd name="T87" fmla="*/ 2 h 440"/>
                <a:gd name="T88" fmla="*/ 151 w 375"/>
                <a:gd name="T89" fmla="*/ 5 h 440"/>
                <a:gd name="T90" fmla="*/ 122 w 375"/>
                <a:gd name="T91" fmla="*/ 10 h 440"/>
                <a:gd name="T92" fmla="*/ 92 w 375"/>
                <a:gd name="T93" fmla="*/ 18 h 440"/>
                <a:gd name="T94" fmla="*/ 63 w 375"/>
                <a:gd name="T95" fmla="*/ 28 h 440"/>
                <a:gd name="T96" fmla="*/ 35 w 375"/>
                <a:gd name="T97" fmla="*/ 41 h 4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5"/>
                <a:gd name="T148" fmla="*/ 0 h 440"/>
                <a:gd name="T149" fmla="*/ 375 w 375"/>
                <a:gd name="T150" fmla="*/ 440 h 4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5" h="440">
                  <a:moveTo>
                    <a:pt x="35" y="41"/>
                  </a:moveTo>
                  <a:lnTo>
                    <a:pt x="32" y="49"/>
                  </a:lnTo>
                  <a:lnTo>
                    <a:pt x="25" y="74"/>
                  </a:lnTo>
                  <a:lnTo>
                    <a:pt x="17" y="112"/>
                  </a:lnTo>
                  <a:lnTo>
                    <a:pt x="8" y="163"/>
                  </a:lnTo>
                  <a:lnTo>
                    <a:pt x="2" y="223"/>
                  </a:lnTo>
                  <a:lnTo>
                    <a:pt x="0" y="290"/>
                  </a:lnTo>
                  <a:lnTo>
                    <a:pt x="7" y="363"/>
                  </a:lnTo>
                  <a:lnTo>
                    <a:pt x="23" y="440"/>
                  </a:lnTo>
                  <a:lnTo>
                    <a:pt x="23" y="437"/>
                  </a:lnTo>
                  <a:lnTo>
                    <a:pt x="23" y="427"/>
                  </a:lnTo>
                  <a:lnTo>
                    <a:pt x="23" y="411"/>
                  </a:lnTo>
                  <a:lnTo>
                    <a:pt x="23" y="391"/>
                  </a:lnTo>
                  <a:lnTo>
                    <a:pt x="25" y="367"/>
                  </a:lnTo>
                  <a:lnTo>
                    <a:pt x="28" y="341"/>
                  </a:lnTo>
                  <a:lnTo>
                    <a:pt x="33" y="312"/>
                  </a:lnTo>
                  <a:lnTo>
                    <a:pt x="39" y="281"/>
                  </a:lnTo>
                  <a:lnTo>
                    <a:pt x="49" y="251"/>
                  </a:lnTo>
                  <a:lnTo>
                    <a:pt x="61" y="222"/>
                  </a:lnTo>
                  <a:lnTo>
                    <a:pt x="75" y="194"/>
                  </a:lnTo>
                  <a:lnTo>
                    <a:pt x="93" y="168"/>
                  </a:lnTo>
                  <a:lnTo>
                    <a:pt x="116" y="145"/>
                  </a:lnTo>
                  <a:lnTo>
                    <a:pt x="141" y="127"/>
                  </a:lnTo>
                  <a:lnTo>
                    <a:pt x="173" y="114"/>
                  </a:lnTo>
                  <a:lnTo>
                    <a:pt x="208" y="106"/>
                  </a:lnTo>
                  <a:lnTo>
                    <a:pt x="210" y="104"/>
                  </a:lnTo>
                  <a:lnTo>
                    <a:pt x="217" y="100"/>
                  </a:lnTo>
                  <a:lnTo>
                    <a:pt x="227" y="92"/>
                  </a:lnTo>
                  <a:lnTo>
                    <a:pt x="245" y="82"/>
                  </a:lnTo>
                  <a:lnTo>
                    <a:pt x="267" y="69"/>
                  </a:lnTo>
                  <a:lnTo>
                    <a:pt x="296" y="54"/>
                  </a:lnTo>
                  <a:lnTo>
                    <a:pt x="332" y="36"/>
                  </a:lnTo>
                  <a:lnTo>
                    <a:pt x="375" y="17"/>
                  </a:lnTo>
                  <a:lnTo>
                    <a:pt x="373" y="16"/>
                  </a:lnTo>
                  <a:lnTo>
                    <a:pt x="366" y="15"/>
                  </a:lnTo>
                  <a:lnTo>
                    <a:pt x="357" y="13"/>
                  </a:lnTo>
                  <a:lnTo>
                    <a:pt x="343" y="10"/>
                  </a:lnTo>
                  <a:lnTo>
                    <a:pt x="326" y="7"/>
                  </a:lnTo>
                  <a:lnTo>
                    <a:pt x="307" y="5"/>
                  </a:lnTo>
                  <a:lnTo>
                    <a:pt x="285" y="3"/>
                  </a:lnTo>
                  <a:lnTo>
                    <a:pt x="261" y="1"/>
                  </a:lnTo>
                  <a:lnTo>
                    <a:pt x="235" y="0"/>
                  </a:lnTo>
                  <a:lnTo>
                    <a:pt x="208" y="1"/>
                  </a:lnTo>
                  <a:lnTo>
                    <a:pt x="180" y="2"/>
                  </a:lnTo>
                  <a:lnTo>
                    <a:pt x="151" y="5"/>
                  </a:lnTo>
                  <a:lnTo>
                    <a:pt x="122" y="10"/>
                  </a:lnTo>
                  <a:lnTo>
                    <a:pt x="92" y="18"/>
                  </a:lnTo>
                  <a:lnTo>
                    <a:pt x="63" y="28"/>
                  </a:lnTo>
                  <a:lnTo>
                    <a:pt x="35" y="4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5" name="Freeform 193"/>
            <p:cNvSpPr>
              <a:spLocks/>
            </p:cNvSpPr>
            <p:nvPr/>
          </p:nvSpPr>
          <p:spPr bwMode="auto">
            <a:xfrm>
              <a:off x="6061" y="13991"/>
              <a:ext cx="305" cy="83"/>
            </a:xfrm>
            <a:custGeom>
              <a:avLst/>
              <a:gdLst>
                <a:gd name="T0" fmla="*/ 0 w 305"/>
                <a:gd name="T1" fmla="*/ 53 h 83"/>
                <a:gd name="T2" fmla="*/ 0 w 305"/>
                <a:gd name="T3" fmla="*/ 52 h 83"/>
                <a:gd name="T4" fmla="*/ 2 w 305"/>
                <a:gd name="T5" fmla="*/ 48 h 83"/>
                <a:gd name="T6" fmla="*/ 5 w 305"/>
                <a:gd name="T7" fmla="*/ 44 h 83"/>
                <a:gd name="T8" fmla="*/ 11 w 305"/>
                <a:gd name="T9" fmla="*/ 37 h 83"/>
                <a:gd name="T10" fmla="*/ 18 w 305"/>
                <a:gd name="T11" fmla="*/ 31 h 83"/>
                <a:gd name="T12" fmla="*/ 27 w 305"/>
                <a:gd name="T13" fmla="*/ 25 h 83"/>
                <a:gd name="T14" fmla="*/ 39 w 305"/>
                <a:gd name="T15" fmla="*/ 18 h 83"/>
                <a:gd name="T16" fmla="*/ 54 w 305"/>
                <a:gd name="T17" fmla="*/ 12 h 83"/>
                <a:gd name="T18" fmla="*/ 72 w 305"/>
                <a:gd name="T19" fmla="*/ 6 h 83"/>
                <a:gd name="T20" fmla="*/ 92 w 305"/>
                <a:gd name="T21" fmla="*/ 2 h 83"/>
                <a:gd name="T22" fmla="*/ 118 w 305"/>
                <a:gd name="T23" fmla="*/ 0 h 83"/>
                <a:gd name="T24" fmla="*/ 146 w 305"/>
                <a:gd name="T25" fmla="*/ 0 h 83"/>
                <a:gd name="T26" fmla="*/ 180 w 305"/>
                <a:gd name="T27" fmla="*/ 2 h 83"/>
                <a:gd name="T28" fmla="*/ 216 w 305"/>
                <a:gd name="T29" fmla="*/ 7 h 83"/>
                <a:gd name="T30" fmla="*/ 258 w 305"/>
                <a:gd name="T31" fmla="*/ 16 h 83"/>
                <a:gd name="T32" fmla="*/ 305 w 305"/>
                <a:gd name="T33" fmla="*/ 29 h 83"/>
                <a:gd name="T34" fmla="*/ 299 w 305"/>
                <a:gd name="T35" fmla="*/ 47 h 83"/>
                <a:gd name="T36" fmla="*/ 297 w 305"/>
                <a:gd name="T37" fmla="*/ 46 h 83"/>
                <a:gd name="T38" fmla="*/ 289 w 305"/>
                <a:gd name="T39" fmla="*/ 44 h 83"/>
                <a:gd name="T40" fmla="*/ 277 w 305"/>
                <a:gd name="T41" fmla="*/ 41 h 83"/>
                <a:gd name="T42" fmla="*/ 262 w 305"/>
                <a:gd name="T43" fmla="*/ 36 h 83"/>
                <a:gd name="T44" fmla="*/ 244 w 305"/>
                <a:gd name="T45" fmla="*/ 32 h 83"/>
                <a:gd name="T46" fmla="*/ 224 w 305"/>
                <a:gd name="T47" fmla="*/ 28 h 83"/>
                <a:gd name="T48" fmla="*/ 201 w 305"/>
                <a:gd name="T49" fmla="*/ 25 h 83"/>
                <a:gd name="T50" fmla="*/ 176 w 305"/>
                <a:gd name="T51" fmla="*/ 22 h 83"/>
                <a:gd name="T52" fmla="*/ 152 w 305"/>
                <a:gd name="T53" fmla="*/ 21 h 83"/>
                <a:gd name="T54" fmla="*/ 126 w 305"/>
                <a:gd name="T55" fmla="*/ 21 h 83"/>
                <a:gd name="T56" fmla="*/ 101 w 305"/>
                <a:gd name="T57" fmla="*/ 23 h 83"/>
                <a:gd name="T58" fmla="*/ 77 w 305"/>
                <a:gd name="T59" fmla="*/ 29 h 83"/>
                <a:gd name="T60" fmla="*/ 55 w 305"/>
                <a:gd name="T61" fmla="*/ 37 h 83"/>
                <a:gd name="T62" fmla="*/ 33 w 305"/>
                <a:gd name="T63" fmla="*/ 48 h 83"/>
                <a:gd name="T64" fmla="*/ 15 w 305"/>
                <a:gd name="T65" fmla="*/ 63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8"/>
                  </a:lnTo>
                  <a:lnTo>
                    <a:pt x="5" y="44"/>
                  </a:lnTo>
                  <a:lnTo>
                    <a:pt x="11" y="37"/>
                  </a:lnTo>
                  <a:lnTo>
                    <a:pt x="18" y="31"/>
                  </a:lnTo>
                  <a:lnTo>
                    <a:pt x="27" y="25"/>
                  </a:lnTo>
                  <a:lnTo>
                    <a:pt x="39" y="18"/>
                  </a:lnTo>
                  <a:lnTo>
                    <a:pt x="54" y="12"/>
                  </a:lnTo>
                  <a:lnTo>
                    <a:pt x="72" y="6"/>
                  </a:lnTo>
                  <a:lnTo>
                    <a:pt x="92" y="2"/>
                  </a:lnTo>
                  <a:lnTo>
                    <a:pt x="118" y="0"/>
                  </a:lnTo>
                  <a:lnTo>
                    <a:pt x="146" y="0"/>
                  </a:lnTo>
                  <a:lnTo>
                    <a:pt x="180" y="2"/>
                  </a:lnTo>
                  <a:lnTo>
                    <a:pt x="216" y="7"/>
                  </a:lnTo>
                  <a:lnTo>
                    <a:pt x="258" y="16"/>
                  </a:lnTo>
                  <a:lnTo>
                    <a:pt x="305" y="29"/>
                  </a:lnTo>
                  <a:lnTo>
                    <a:pt x="299" y="47"/>
                  </a:lnTo>
                  <a:lnTo>
                    <a:pt x="297" y="46"/>
                  </a:lnTo>
                  <a:lnTo>
                    <a:pt x="289" y="44"/>
                  </a:lnTo>
                  <a:lnTo>
                    <a:pt x="277" y="41"/>
                  </a:lnTo>
                  <a:lnTo>
                    <a:pt x="262" y="36"/>
                  </a:lnTo>
                  <a:lnTo>
                    <a:pt x="244" y="32"/>
                  </a:lnTo>
                  <a:lnTo>
                    <a:pt x="224" y="28"/>
                  </a:lnTo>
                  <a:lnTo>
                    <a:pt x="201" y="25"/>
                  </a:lnTo>
                  <a:lnTo>
                    <a:pt x="176" y="22"/>
                  </a:lnTo>
                  <a:lnTo>
                    <a:pt x="152" y="21"/>
                  </a:lnTo>
                  <a:lnTo>
                    <a:pt x="126" y="21"/>
                  </a:lnTo>
                  <a:lnTo>
                    <a:pt x="101" y="23"/>
                  </a:lnTo>
                  <a:lnTo>
                    <a:pt x="77" y="29"/>
                  </a:lnTo>
                  <a:lnTo>
                    <a:pt x="55" y="37"/>
                  </a:lnTo>
                  <a:lnTo>
                    <a:pt x="33" y="48"/>
                  </a:lnTo>
                  <a:lnTo>
                    <a:pt x="15" y="63"/>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6" name="Freeform 194"/>
            <p:cNvSpPr>
              <a:spLocks/>
            </p:cNvSpPr>
            <p:nvPr/>
          </p:nvSpPr>
          <p:spPr bwMode="auto">
            <a:xfrm>
              <a:off x="6061" y="13793"/>
              <a:ext cx="305" cy="83"/>
            </a:xfrm>
            <a:custGeom>
              <a:avLst/>
              <a:gdLst>
                <a:gd name="T0" fmla="*/ 0 w 305"/>
                <a:gd name="T1" fmla="*/ 53 h 83"/>
                <a:gd name="T2" fmla="*/ 0 w 305"/>
                <a:gd name="T3" fmla="*/ 52 h 83"/>
                <a:gd name="T4" fmla="*/ 2 w 305"/>
                <a:gd name="T5" fmla="*/ 49 h 83"/>
                <a:gd name="T6" fmla="*/ 5 w 305"/>
                <a:gd name="T7" fmla="*/ 44 h 83"/>
                <a:gd name="T8" fmla="*/ 11 w 305"/>
                <a:gd name="T9" fmla="*/ 38 h 83"/>
                <a:gd name="T10" fmla="*/ 18 w 305"/>
                <a:gd name="T11" fmla="*/ 31 h 83"/>
                <a:gd name="T12" fmla="*/ 27 w 305"/>
                <a:gd name="T13" fmla="*/ 25 h 83"/>
                <a:gd name="T14" fmla="*/ 39 w 305"/>
                <a:gd name="T15" fmla="*/ 17 h 83"/>
                <a:gd name="T16" fmla="*/ 54 w 305"/>
                <a:gd name="T17" fmla="*/ 12 h 83"/>
                <a:gd name="T18" fmla="*/ 72 w 305"/>
                <a:gd name="T19" fmla="*/ 7 h 83"/>
                <a:gd name="T20" fmla="*/ 92 w 305"/>
                <a:gd name="T21" fmla="*/ 2 h 83"/>
                <a:gd name="T22" fmla="*/ 118 w 305"/>
                <a:gd name="T23" fmla="*/ 0 h 83"/>
                <a:gd name="T24" fmla="*/ 146 w 305"/>
                <a:gd name="T25" fmla="*/ 0 h 83"/>
                <a:gd name="T26" fmla="*/ 180 w 305"/>
                <a:gd name="T27" fmla="*/ 2 h 83"/>
                <a:gd name="T28" fmla="*/ 216 w 305"/>
                <a:gd name="T29" fmla="*/ 8 h 83"/>
                <a:gd name="T30" fmla="*/ 258 w 305"/>
                <a:gd name="T31" fmla="*/ 16 h 83"/>
                <a:gd name="T32" fmla="*/ 305 w 305"/>
                <a:gd name="T33" fmla="*/ 29 h 83"/>
                <a:gd name="T34" fmla="*/ 299 w 305"/>
                <a:gd name="T35" fmla="*/ 47 h 83"/>
                <a:gd name="T36" fmla="*/ 297 w 305"/>
                <a:gd name="T37" fmla="*/ 45 h 83"/>
                <a:gd name="T38" fmla="*/ 289 w 305"/>
                <a:gd name="T39" fmla="*/ 43 h 83"/>
                <a:gd name="T40" fmla="*/ 277 w 305"/>
                <a:gd name="T41" fmla="*/ 40 h 83"/>
                <a:gd name="T42" fmla="*/ 262 w 305"/>
                <a:gd name="T43" fmla="*/ 36 h 83"/>
                <a:gd name="T44" fmla="*/ 244 w 305"/>
                <a:gd name="T45" fmla="*/ 33 h 83"/>
                <a:gd name="T46" fmla="*/ 224 w 305"/>
                <a:gd name="T47" fmla="*/ 28 h 83"/>
                <a:gd name="T48" fmla="*/ 201 w 305"/>
                <a:gd name="T49" fmla="*/ 25 h 83"/>
                <a:gd name="T50" fmla="*/ 176 w 305"/>
                <a:gd name="T51" fmla="*/ 22 h 83"/>
                <a:gd name="T52" fmla="*/ 152 w 305"/>
                <a:gd name="T53" fmla="*/ 21 h 83"/>
                <a:gd name="T54" fmla="*/ 126 w 305"/>
                <a:gd name="T55" fmla="*/ 22 h 83"/>
                <a:gd name="T56" fmla="*/ 101 w 305"/>
                <a:gd name="T57" fmla="*/ 24 h 83"/>
                <a:gd name="T58" fmla="*/ 77 w 305"/>
                <a:gd name="T59" fmla="*/ 29 h 83"/>
                <a:gd name="T60" fmla="*/ 55 w 305"/>
                <a:gd name="T61" fmla="*/ 38 h 83"/>
                <a:gd name="T62" fmla="*/ 33 w 305"/>
                <a:gd name="T63" fmla="*/ 49 h 83"/>
                <a:gd name="T64" fmla="*/ 15 w 305"/>
                <a:gd name="T65" fmla="*/ 64 h 83"/>
                <a:gd name="T66" fmla="*/ 0 w 305"/>
                <a:gd name="T67" fmla="*/ 83 h 83"/>
                <a:gd name="T68" fmla="*/ 0 w 305"/>
                <a:gd name="T69" fmla="*/ 53 h 8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05"/>
                <a:gd name="T106" fmla="*/ 0 h 83"/>
                <a:gd name="T107" fmla="*/ 305 w 305"/>
                <a:gd name="T108" fmla="*/ 83 h 8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05" h="83">
                  <a:moveTo>
                    <a:pt x="0" y="53"/>
                  </a:moveTo>
                  <a:lnTo>
                    <a:pt x="0" y="52"/>
                  </a:lnTo>
                  <a:lnTo>
                    <a:pt x="2" y="49"/>
                  </a:lnTo>
                  <a:lnTo>
                    <a:pt x="5" y="44"/>
                  </a:lnTo>
                  <a:lnTo>
                    <a:pt x="11" y="38"/>
                  </a:lnTo>
                  <a:lnTo>
                    <a:pt x="18" y="31"/>
                  </a:lnTo>
                  <a:lnTo>
                    <a:pt x="27" y="25"/>
                  </a:lnTo>
                  <a:lnTo>
                    <a:pt x="39" y="17"/>
                  </a:lnTo>
                  <a:lnTo>
                    <a:pt x="54" y="12"/>
                  </a:lnTo>
                  <a:lnTo>
                    <a:pt x="72" y="7"/>
                  </a:lnTo>
                  <a:lnTo>
                    <a:pt x="92" y="2"/>
                  </a:lnTo>
                  <a:lnTo>
                    <a:pt x="118" y="0"/>
                  </a:lnTo>
                  <a:lnTo>
                    <a:pt x="146" y="0"/>
                  </a:lnTo>
                  <a:lnTo>
                    <a:pt x="180" y="2"/>
                  </a:lnTo>
                  <a:lnTo>
                    <a:pt x="216" y="8"/>
                  </a:lnTo>
                  <a:lnTo>
                    <a:pt x="258" y="16"/>
                  </a:lnTo>
                  <a:lnTo>
                    <a:pt x="305" y="29"/>
                  </a:lnTo>
                  <a:lnTo>
                    <a:pt x="299" y="47"/>
                  </a:lnTo>
                  <a:lnTo>
                    <a:pt x="297" y="45"/>
                  </a:lnTo>
                  <a:lnTo>
                    <a:pt x="289" y="43"/>
                  </a:lnTo>
                  <a:lnTo>
                    <a:pt x="277" y="40"/>
                  </a:lnTo>
                  <a:lnTo>
                    <a:pt x="262" y="36"/>
                  </a:lnTo>
                  <a:lnTo>
                    <a:pt x="244" y="33"/>
                  </a:lnTo>
                  <a:lnTo>
                    <a:pt x="224" y="28"/>
                  </a:lnTo>
                  <a:lnTo>
                    <a:pt x="201" y="25"/>
                  </a:lnTo>
                  <a:lnTo>
                    <a:pt x="176" y="22"/>
                  </a:lnTo>
                  <a:lnTo>
                    <a:pt x="152" y="21"/>
                  </a:lnTo>
                  <a:lnTo>
                    <a:pt x="126" y="22"/>
                  </a:lnTo>
                  <a:lnTo>
                    <a:pt x="101" y="24"/>
                  </a:lnTo>
                  <a:lnTo>
                    <a:pt x="77" y="29"/>
                  </a:lnTo>
                  <a:lnTo>
                    <a:pt x="55" y="38"/>
                  </a:lnTo>
                  <a:lnTo>
                    <a:pt x="33" y="49"/>
                  </a:lnTo>
                  <a:lnTo>
                    <a:pt x="15" y="64"/>
                  </a:lnTo>
                  <a:lnTo>
                    <a:pt x="0" y="83"/>
                  </a:lnTo>
                  <a:lnTo>
                    <a:pt x="0" y="5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7" name="Freeform 195"/>
            <p:cNvSpPr>
              <a:spLocks/>
            </p:cNvSpPr>
            <p:nvPr/>
          </p:nvSpPr>
          <p:spPr bwMode="auto">
            <a:xfrm>
              <a:off x="6348" y="13696"/>
              <a:ext cx="496" cy="917"/>
            </a:xfrm>
            <a:custGeom>
              <a:avLst/>
              <a:gdLst>
                <a:gd name="T0" fmla="*/ 0 w 496"/>
                <a:gd name="T1" fmla="*/ 0 h 917"/>
                <a:gd name="T2" fmla="*/ 0 w 496"/>
                <a:gd name="T3" fmla="*/ 886 h 917"/>
                <a:gd name="T4" fmla="*/ 150 w 496"/>
                <a:gd name="T5" fmla="*/ 917 h 917"/>
                <a:gd name="T6" fmla="*/ 143 w 496"/>
                <a:gd name="T7" fmla="*/ 797 h 917"/>
                <a:gd name="T8" fmla="*/ 496 w 496"/>
                <a:gd name="T9" fmla="*/ 851 h 917"/>
                <a:gd name="T10" fmla="*/ 490 w 496"/>
                <a:gd name="T11" fmla="*/ 803 h 917"/>
                <a:gd name="T12" fmla="*/ 245 w 496"/>
                <a:gd name="T13" fmla="*/ 773 h 917"/>
                <a:gd name="T14" fmla="*/ 239 w 496"/>
                <a:gd name="T15" fmla="*/ 670 h 917"/>
                <a:gd name="T16" fmla="*/ 72 w 496"/>
                <a:gd name="T17" fmla="*/ 670 h 917"/>
                <a:gd name="T18" fmla="*/ 68 w 496"/>
                <a:gd name="T19" fmla="*/ 657 h 917"/>
                <a:gd name="T20" fmla="*/ 56 w 496"/>
                <a:gd name="T21" fmla="*/ 620 h 917"/>
                <a:gd name="T22" fmla="*/ 41 w 496"/>
                <a:gd name="T23" fmla="*/ 559 h 917"/>
                <a:gd name="T24" fmla="*/ 26 w 496"/>
                <a:gd name="T25" fmla="*/ 480 h 917"/>
                <a:gd name="T26" fmla="*/ 15 w 496"/>
                <a:gd name="T27" fmla="*/ 385 h 917"/>
                <a:gd name="T28" fmla="*/ 11 w 496"/>
                <a:gd name="T29" fmla="*/ 276 h 917"/>
                <a:gd name="T30" fmla="*/ 20 w 496"/>
                <a:gd name="T31" fmla="*/ 158 h 917"/>
                <a:gd name="T32" fmla="*/ 42 w 496"/>
                <a:gd name="T33" fmla="*/ 30 h 917"/>
                <a:gd name="T34" fmla="*/ 0 w 496"/>
                <a:gd name="T35" fmla="*/ 0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6"/>
                <a:gd name="T55" fmla="*/ 0 h 917"/>
                <a:gd name="T56" fmla="*/ 496 w 496"/>
                <a:gd name="T57" fmla="*/ 917 h 9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6" h="917">
                  <a:moveTo>
                    <a:pt x="0" y="0"/>
                  </a:moveTo>
                  <a:lnTo>
                    <a:pt x="0" y="886"/>
                  </a:lnTo>
                  <a:lnTo>
                    <a:pt x="150" y="917"/>
                  </a:lnTo>
                  <a:lnTo>
                    <a:pt x="143" y="797"/>
                  </a:lnTo>
                  <a:lnTo>
                    <a:pt x="496" y="851"/>
                  </a:lnTo>
                  <a:lnTo>
                    <a:pt x="490" y="803"/>
                  </a:lnTo>
                  <a:lnTo>
                    <a:pt x="245" y="773"/>
                  </a:lnTo>
                  <a:lnTo>
                    <a:pt x="239" y="670"/>
                  </a:lnTo>
                  <a:lnTo>
                    <a:pt x="72" y="670"/>
                  </a:lnTo>
                  <a:lnTo>
                    <a:pt x="68" y="657"/>
                  </a:lnTo>
                  <a:lnTo>
                    <a:pt x="56" y="620"/>
                  </a:lnTo>
                  <a:lnTo>
                    <a:pt x="41" y="559"/>
                  </a:lnTo>
                  <a:lnTo>
                    <a:pt x="26" y="480"/>
                  </a:lnTo>
                  <a:lnTo>
                    <a:pt x="15" y="385"/>
                  </a:lnTo>
                  <a:lnTo>
                    <a:pt x="11" y="276"/>
                  </a:lnTo>
                  <a:lnTo>
                    <a:pt x="20" y="158"/>
                  </a:lnTo>
                  <a:lnTo>
                    <a:pt x="42" y="3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8" name="Freeform 196"/>
            <p:cNvSpPr>
              <a:spLocks/>
            </p:cNvSpPr>
            <p:nvPr/>
          </p:nvSpPr>
          <p:spPr bwMode="auto">
            <a:xfrm>
              <a:off x="6593" y="13487"/>
              <a:ext cx="638" cy="125"/>
            </a:xfrm>
            <a:custGeom>
              <a:avLst/>
              <a:gdLst>
                <a:gd name="T0" fmla="*/ 0 w 638"/>
                <a:gd name="T1" fmla="*/ 125 h 125"/>
                <a:gd name="T2" fmla="*/ 4 w 638"/>
                <a:gd name="T3" fmla="*/ 124 h 125"/>
                <a:gd name="T4" fmla="*/ 14 w 638"/>
                <a:gd name="T5" fmla="*/ 119 h 125"/>
                <a:gd name="T6" fmla="*/ 31 w 638"/>
                <a:gd name="T7" fmla="*/ 114 h 125"/>
                <a:gd name="T8" fmla="*/ 53 w 638"/>
                <a:gd name="T9" fmla="*/ 106 h 125"/>
                <a:gd name="T10" fmla="*/ 81 w 638"/>
                <a:gd name="T11" fmla="*/ 98 h 125"/>
                <a:gd name="T12" fmla="*/ 113 w 638"/>
                <a:gd name="T13" fmla="*/ 89 h 125"/>
                <a:gd name="T14" fmla="*/ 151 w 638"/>
                <a:gd name="T15" fmla="*/ 81 h 125"/>
                <a:gd name="T16" fmla="*/ 192 w 638"/>
                <a:gd name="T17" fmla="*/ 73 h 125"/>
                <a:gd name="T18" fmla="*/ 237 w 638"/>
                <a:gd name="T19" fmla="*/ 65 h 125"/>
                <a:gd name="T20" fmla="*/ 286 w 638"/>
                <a:gd name="T21" fmla="*/ 60 h 125"/>
                <a:gd name="T22" fmla="*/ 337 w 638"/>
                <a:gd name="T23" fmla="*/ 56 h 125"/>
                <a:gd name="T24" fmla="*/ 390 w 638"/>
                <a:gd name="T25" fmla="*/ 55 h 125"/>
                <a:gd name="T26" fmla="*/ 446 w 638"/>
                <a:gd name="T27" fmla="*/ 56 h 125"/>
                <a:gd name="T28" fmla="*/ 503 w 638"/>
                <a:gd name="T29" fmla="*/ 61 h 125"/>
                <a:gd name="T30" fmla="*/ 561 w 638"/>
                <a:gd name="T31" fmla="*/ 70 h 125"/>
                <a:gd name="T32" fmla="*/ 620 w 638"/>
                <a:gd name="T33" fmla="*/ 83 h 125"/>
                <a:gd name="T34" fmla="*/ 638 w 638"/>
                <a:gd name="T35" fmla="*/ 0 h 125"/>
                <a:gd name="T36" fmla="*/ 634 w 638"/>
                <a:gd name="T37" fmla="*/ 0 h 125"/>
                <a:gd name="T38" fmla="*/ 620 w 638"/>
                <a:gd name="T39" fmla="*/ 0 h 125"/>
                <a:gd name="T40" fmla="*/ 599 w 638"/>
                <a:gd name="T41" fmla="*/ 0 h 125"/>
                <a:gd name="T42" fmla="*/ 571 w 638"/>
                <a:gd name="T43" fmla="*/ 1 h 125"/>
                <a:gd name="T44" fmla="*/ 536 w 638"/>
                <a:gd name="T45" fmla="*/ 2 h 125"/>
                <a:gd name="T46" fmla="*/ 496 w 638"/>
                <a:gd name="T47" fmla="*/ 3 h 125"/>
                <a:gd name="T48" fmla="*/ 452 w 638"/>
                <a:gd name="T49" fmla="*/ 6 h 125"/>
                <a:gd name="T50" fmla="*/ 405 w 638"/>
                <a:gd name="T51" fmla="*/ 8 h 125"/>
                <a:gd name="T52" fmla="*/ 354 w 638"/>
                <a:gd name="T53" fmla="*/ 13 h 125"/>
                <a:gd name="T54" fmla="*/ 302 w 638"/>
                <a:gd name="T55" fmla="*/ 17 h 125"/>
                <a:gd name="T56" fmla="*/ 249 w 638"/>
                <a:gd name="T57" fmla="*/ 22 h 125"/>
                <a:gd name="T58" fmla="*/ 196 w 638"/>
                <a:gd name="T59" fmla="*/ 30 h 125"/>
                <a:gd name="T60" fmla="*/ 144 w 638"/>
                <a:gd name="T61" fmla="*/ 37 h 125"/>
                <a:gd name="T62" fmla="*/ 93 w 638"/>
                <a:gd name="T63" fmla="*/ 47 h 125"/>
                <a:gd name="T64" fmla="*/ 45 w 638"/>
                <a:gd name="T65" fmla="*/ 58 h 125"/>
                <a:gd name="T66" fmla="*/ 0 w 638"/>
                <a:gd name="T67" fmla="*/ 71 h 125"/>
                <a:gd name="T68" fmla="*/ 0 w 638"/>
                <a:gd name="T69" fmla="*/ 125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8"/>
                <a:gd name="T106" fmla="*/ 0 h 125"/>
                <a:gd name="T107" fmla="*/ 638 w 638"/>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8" h="125">
                  <a:moveTo>
                    <a:pt x="0" y="125"/>
                  </a:moveTo>
                  <a:lnTo>
                    <a:pt x="4" y="124"/>
                  </a:lnTo>
                  <a:lnTo>
                    <a:pt x="14" y="119"/>
                  </a:lnTo>
                  <a:lnTo>
                    <a:pt x="31" y="114"/>
                  </a:lnTo>
                  <a:lnTo>
                    <a:pt x="53" y="106"/>
                  </a:lnTo>
                  <a:lnTo>
                    <a:pt x="81" y="98"/>
                  </a:lnTo>
                  <a:lnTo>
                    <a:pt x="113" y="89"/>
                  </a:lnTo>
                  <a:lnTo>
                    <a:pt x="151" y="81"/>
                  </a:lnTo>
                  <a:lnTo>
                    <a:pt x="192" y="73"/>
                  </a:lnTo>
                  <a:lnTo>
                    <a:pt x="237" y="65"/>
                  </a:lnTo>
                  <a:lnTo>
                    <a:pt x="286" y="60"/>
                  </a:lnTo>
                  <a:lnTo>
                    <a:pt x="337" y="56"/>
                  </a:lnTo>
                  <a:lnTo>
                    <a:pt x="390" y="55"/>
                  </a:lnTo>
                  <a:lnTo>
                    <a:pt x="446" y="56"/>
                  </a:lnTo>
                  <a:lnTo>
                    <a:pt x="503" y="61"/>
                  </a:lnTo>
                  <a:lnTo>
                    <a:pt x="561" y="70"/>
                  </a:lnTo>
                  <a:lnTo>
                    <a:pt x="620" y="83"/>
                  </a:lnTo>
                  <a:lnTo>
                    <a:pt x="638" y="0"/>
                  </a:lnTo>
                  <a:lnTo>
                    <a:pt x="634" y="0"/>
                  </a:lnTo>
                  <a:lnTo>
                    <a:pt x="620" y="0"/>
                  </a:lnTo>
                  <a:lnTo>
                    <a:pt x="599" y="0"/>
                  </a:lnTo>
                  <a:lnTo>
                    <a:pt x="571" y="1"/>
                  </a:lnTo>
                  <a:lnTo>
                    <a:pt x="536" y="2"/>
                  </a:lnTo>
                  <a:lnTo>
                    <a:pt x="496" y="3"/>
                  </a:lnTo>
                  <a:lnTo>
                    <a:pt x="452" y="6"/>
                  </a:lnTo>
                  <a:lnTo>
                    <a:pt x="405" y="8"/>
                  </a:lnTo>
                  <a:lnTo>
                    <a:pt x="354" y="13"/>
                  </a:lnTo>
                  <a:lnTo>
                    <a:pt x="302" y="17"/>
                  </a:lnTo>
                  <a:lnTo>
                    <a:pt x="249" y="22"/>
                  </a:lnTo>
                  <a:lnTo>
                    <a:pt x="196" y="30"/>
                  </a:lnTo>
                  <a:lnTo>
                    <a:pt x="144" y="37"/>
                  </a:lnTo>
                  <a:lnTo>
                    <a:pt x="93" y="47"/>
                  </a:lnTo>
                  <a:lnTo>
                    <a:pt x="45" y="58"/>
                  </a:lnTo>
                  <a:lnTo>
                    <a:pt x="0" y="71"/>
                  </a:lnTo>
                  <a:lnTo>
                    <a:pt x="0" y="12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09" name="Freeform 197"/>
            <p:cNvSpPr>
              <a:spLocks/>
            </p:cNvSpPr>
            <p:nvPr/>
          </p:nvSpPr>
          <p:spPr bwMode="auto">
            <a:xfrm>
              <a:off x="6217" y="14634"/>
              <a:ext cx="1075" cy="356"/>
            </a:xfrm>
            <a:custGeom>
              <a:avLst/>
              <a:gdLst>
                <a:gd name="T0" fmla="*/ 454 w 1075"/>
                <a:gd name="T1" fmla="*/ 344 h 356"/>
                <a:gd name="T2" fmla="*/ 456 w 1075"/>
                <a:gd name="T3" fmla="*/ 343 h 356"/>
                <a:gd name="T4" fmla="*/ 463 w 1075"/>
                <a:gd name="T5" fmla="*/ 341 h 356"/>
                <a:gd name="T6" fmla="*/ 472 w 1075"/>
                <a:gd name="T7" fmla="*/ 337 h 356"/>
                <a:gd name="T8" fmla="*/ 485 w 1075"/>
                <a:gd name="T9" fmla="*/ 332 h 356"/>
                <a:gd name="T10" fmla="*/ 501 w 1075"/>
                <a:gd name="T11" fmla="*/ 325 h 356"/>
                <a:gd name="T12" fmla="*/ 518 w 1075"/>
                <a:gd name="T13" fmla="*/ 317 h 356"/>
                <a:gd name="T14" fmla="*/ 538 w 1075"/>
                <a:gd name="T15" fmla="*/ 308 h 356"/>
                <a:gd name="T16" fmla="*/ 558 w 1075"/>
                <a:gd name="T17" fmla="*/ 298 h 356"/>
                <a:gd name="T18" fmla="*/ 580 w 1075"/>
                <a:gd name="T19" fmla="*/ 287 h 356"/>
                <a:gd name="T20" fmla="*/ 600 w 1075"/>
                <a:gd name="T21" fmla="*/ 274 h 356"/>
                <a:gd name="T22" fmla="*/ 621 w 1075"/>
                <a:gd name="T23" fmla="*/ 262 h 356"/>
                <a:gd name="T24" fmla="*/ 640 w 1075"/>
                <a:gd name="T25" fmla="*/ 248 h 356"/>
                <a:gd name="T26" fmla="*/ 658 w 1075"/>
                <a:gd name="T27" fmla="*/ 234 h 356"/>
                <a:gd name="T28" fmla="*/ 674 w 1075"/>
                <a:gd name="T29" fmla="*/ 219 h 356"/>
                <a:gd name="T30" fmla="*/ 688 w 1075"/>
                <a:gd name="T31" fmla="*/ 204 h 356"/>
                <a:gd name="T32" fmla="*/ 699 w 1075"/>
                <a:gd name="T33" fmla="*/ 189 h 356"/>
                <a:gd name="T34" fmla="*/ 0 w 1075"/>
                <a:gd name="T35" fmla="*/ 18 h 356"/>
                <a:gd name="T36" fmla="*/ 54 w 1075"/>
                <a:gd name="T37" fmla="*/ 0 h 356"/>
                <a:gd name="T38" fmla="*/ 1075 w 1075"/>
                <a:gd name="T39" fmla="*/ 251 h 356"/>
                <a:gd name="T40" fmla="*/ 1033 w 1075"/>
                <a:gd name="T41" fmla="*/ 274 h 356"/>
                <a:gd name="T42" fmla="*/ 738 w 1075"/>
                <a:gd name="T43" fmla="*/ 199 h 356"/>
                <a:gd name="T44" fmla="*/ 737 w 1075"/>
                <a:gd name="T45" fmla="*/ 200 h 356"/>
                <a:gd name="T46" fmla="*/ 735 w 1075"/>
                <a:gd name="T47" fmla="*/ 203 h 356"/>
                <a:gd name="T48" fmla="*/ 730 w 1075"/>
                <a:gd name="T49" fmla="*/ 207 h 356"/>
                <a:gd name="T50" fmla="*/ 724 w 1075"/>
                <a:gd name="T51" fmla="*/ 214 h 356"/>
                <a:gd name="T52" fmla="*/ 716 w 1075"/>
                <a:gd name="T53" fmla="*/ 222 h 356"/>
                <a:gd name="T54" fmla="*/ 706 w 1075"/>
                <a:gd name="T55" fmla="*/ 231 h 356"/>
                <a:gd name="T56" fmla="*/ 694 w 1075"/>
                <a:gd name="T57" fmla="*/ 242 h 356"/>
                <a:gd name="T58" fmla="*/ 679 w 1075"/>
                <a:gd name="T59" fmla="*/ 253 h 356"/>
                <a:gd name="T60" fmla="*/ 662 w 1075"/>
                <a:gd name="T61" fmla="*/ 265 h 356"/>
                <a:gd name="T62" fmla="*/ 643 w 1075"/>
                <a:gd name="T63" fmla="*/ 278 h 356"/>
                <a:gd name="T64" fmla="*/ 621 w 1075"/>
                <a:gd name="T65" fmla="*/ 291 h 356"/>
                <a:gd name="T66" fmla="*/ 597 w 1075"/>
                <a:gd name="T67" fmla="*/ 303 h 356"/>
                <a:gd name="T68" fmla="*/ 570 w 1075"/>
                <a:gd name="T69" fmla="*/ 317 h 356"/>
                <a:gd name="T70" fmla="*/ 540 w 1075"/>
                <a:gd name="T71" fmla="*/ 330 h 356"/>
                <a:gd name="T72" fmla="*/ 508 w 1075"/>
                <a:gd name="T73" fmla="*/ 343 h 356"/>
                <a:gd name="T74" fmla="*/ 472 w 1075"/>
                <a:gd name="T75" fmla="*/ 356 h 356"/>
                <a:gd name="T76" fmla="*/ 454 w 1075"/>
                <a:gd name="T77" fmla="*/ 344 h 3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75"/>
                <a:gd name="T118" fmla="*/ 0 h 356"/>
                <a:gd name="T119" fmla="*/ 1075 w 1075"/>
                <a:gd name="T120" fmla="*/ 356 h 3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75" h="356">
                  <a:moveTo>
                    <a:pt x="454" y="344"/>
                  </a:moveTo>
                  <a:lnTo>
                    <a:pt x="456" y="343"/>
                  </a:lnTo>
                  <a:lnTo>
                    <a:pt x="463" y="341"/>
                  </a:lnTo>
                  <a:lnTo>
                    <a:pt x="472" y="337"/>
                  </a:lnTo>
                  <a:lnTo>
                    <a:pt x="485" y="332"/>
                  </a:lnTo>
                  <a:lnTo>
                    <a:pt x="501" y="325"/>
                  </a:lnTo>
                  <a:lnTo>
                    <a:pt x="518" y="317"/>
                  </a:lnTo>
                  <a:lnTo>
                    <a:pt x="538" y="308"/>
                  </a:lnTo>
                  <a:lnTo>
                    <a:pt x="558" y="298"/>
                  </a:lnTo>
                  <a:lnTo>
                    <a:pt x="580" y="287"/>
                  </a:lnTo>
                  <a:lnTo>
                    <a:pt x="600" y="274"/>
                  </a:lnTo>
                  <a:lnTo>
                    <a:pt x="621" y="262"/>
                  </a:lnTo>
                  <a:lnTo>
                    <a:pt x="640" y="248"/>
                  </a:lnTo>
                  <a:lnTo>
                    <a:pt x="658" y="234"/>
                  </a:lnTo>
                  <a:lnTo>
                    <a:pt x="674" y="219"/>
                  </a:lnTo>
                  <a:lnTo>
                    <a:pt x="688" y="204"/>
                  </a:lnTo>
                  <a:lnTo>
                    <a:pt x="699" y="189"/>
                  </a:lnTo>
                  <a:lnTo>
                    <a:pt x="0" y="18"/>
                  </a:lnTo>
                  <a:lnTo>
                    <a:pt x="54" y="0"/>
                  </a:lnTo>
                  <a:lnTo>
                    <a:pt x="1075" y="251"/>
                  </a:lnTo>
                  <a:lnTo>
                    <a:pt x="1033" y="274"/>
                  </a:lnTo>
                  <a:lnTo>
                    <a:pt x="738" y="199"/>
                  </a:lnTo>
                  <a:lnTo>
                    <a:pt x="737" y="200"/>
                  </a:lnTo>
                  <a:lnTo>
                    <a:pt x="735" y="203"/>
                  </a:lnTo>
                  <a:lnTo>
                    <a:pt x="730" y="207"/>
                  </a:lnTo>
                  <a:lnTo>
                    <a:pt x="724" y="214"/>
                  </a:lnTo>
                  <a:lnTo>
                    <a:pt x="716" y="222"/>
                  </a:lnTo>
                  <a:lnTo>
                    <a:pt x="706" y="231"/>
                  </a:lnTo>
                  <a:lnTo>
                    <a:pt x="694" y="242"/>
                  </a:lnTo>
                  <a:lnTo>
                    <a:pt x="679" y="253"/>
                  </a:lnTo>
                  <a:lnTo>
                    <a:pt x="662" y="265"/>
                  </a:lnTo>
                  <a:lnTo>
                    <a:pt x="643" y="278"/>
                  </a:lnTo>
                  <a:lnTo>
                    <a:pt x="621" y="291"/>
                  </a:lnTo>
                  <a:lnTo>
                    <a:pt x="597" y="303"/>
                  </a:lnTo>
                  <a:lnTo>
                    <a:pt x="570" y="317"/>
                  </a:lnTo>
                  <a:lnTo>
                    <a:pt x="540" y="330"/>
                  </a:lnTo>
                  <a:lnTo>
                    <a:pt x="508" y="343"/>
                  </a:lnTo>
                  <a:lnTo>
                    <a:pt x="472" y="356"/>
                  </a:lnTo>
                  <a:lnTo>
                    <a:pt x="454"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10" name="Freeform 198"/>
            <p:cNvSpPr>
              <a:spLocks/>
            </p:cNvSpPr>
            <p:nvPr/>
          </p:nvSpPr>
          <p:spPr bwMode="auto">
            <a:xfrm>
              <a:off x="5997" y="14727"/>
              <a:ext cx="1095" cy="319"/>
            </a:xfrm>
            <a:custGeom>
              <a:avLst/>
              <a:gdLst>
                <a:gd name="T0" fmla="*/ 0 w 1095"/>
                <a:gd name="T1" fmla="*/ 0 h 319"/>
                <a:gd name="T2" fmla="*/ 1071 w 1095"/>
                <a:gd name="T3" fmla="*/ 319 h 319"/>
                <a:gd name="T4" fmla="*/ 1095 w 1095"/>
                <a:gd name="T5" fmla="*/ 319 h 319"/>
                <a:gd name="T6" fmla="*/ 33 w 1095"/>
                <a:gd name="T7" fmla="*/ 0 h 319"/>
                <a:gd name="T8" fmla="*/ 0 w 1095"/>
                <a:gd name="T9" fmla="*/ 0 h 319"/>
                <a:gd name="T10" fmla="*/ 0 60000 65536"/>
                <a:gd name="T11" fmla="*/ 0 60000 65536"/>
                <a:gd name="T12" fmla="*/ 0 60000 65536"/>
                <a:gd name="T13" fmla="*/ 0 60000 65536"/>
                <a:gd name="T14" fmla="*/ 0 60000 65536"/>
                <a:gd name="T15" fmla="*/ 0 w 1095"/>
                <a:gd name="T16" fmla="*/ 0 h 319"/>
                <a:gd name="T17" fmla="*/ 1095 w 1095"/>
                <a:gd name="T18" fmla="*/ 319 h 319"/>
              </a:gdLst>
              <a:ahLst/>
              <a:cxnLst>
                <a:cxn ang="T10">
                  <a:pos x="T0" y="T1"/>
                </a:cxn>
                <a:cxn ang="T11">
                  <a:pos x="T2" y="T3"/>
                </a:cxn>
                <a:cxn ang="T12">
                  <a:pos x="T4" y="T5"/>
                </a:cxn>
                <a:cxn ang="T13">
                  <a:pos x="T6" y="T7"/>
                </a:cxn>
                <a:cxn ang="T14">
                  <a:pos x="T8" y="T9"/>
                </a:cxn>
              </a:cxnLst>
              <a:rect l="T15" t="T16" r="T17" b="T18"/>
              <a:pathLst>
                <a:path w="1095" h="319">
                  <a:moveTo>
                    <a:pt x="0" y="0"/>
                  </a:moveTo>
                  <a:lnTo>
                    <a:pt x="1071" y="319"/>
                  </a:lnTo>
                  <a:lnTo>
                    <a:pt x="1095" y="319"/>
                  </a:lnTo>
                  <a:lnTo>
                    <a:pt x="3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11" name="Freeform 199"/>
            <p:cNvSpPr>
              <a:spLocks/>
            </p:cNvSpPr>
            <p:nvPr/>
          </p:nvSpPr>
          <p:spPr bwMode="auto">
            <a:xfrm>
              <a:off x="6181" y="14684"/>
              <a:ext cx="1082" cy="285"/>
            </a:xfrm>
            <a:custGeom>
              <a:avLst/>
              <a:gdLst>
                <a:gd name="T0" fmla="*/ 0 w 1082"/>
                <a:gd name="T1" fmla="*/ 1 h 285"/>
                <a:gd name="T2" fmla="*/ 1058 w 1082"/>
                <a:gd name="T3" fmla="*/ 285 h 285"/>
                <a:gd name="T4" fmla="*/ 1082 w 1082"/>
                <a:gd name="T5" fmla="*/ 284 h 285"/>
                <a:gd name="T6" fmla="*/ 33 w 1082"/>
                <a:gd name="T7" fmla="*/ 0 h 285"/>
                <a:gd name="T8" fmla="*/ 0 w 1082"/>
                <a:gd name="T9" fmla="*/ 1 h 285"/>
                <a:gd name="T10" fmla="*/ 0 60000 65536"/>
                <a:gd name="T11" fmla="*/ 0 60000 65536"/>
                <a:gd name="T12" fmla="*/ 0 60000 65536"/>
                <a:gd name="T13" fmla="*/ 0 60000 65536"/>
                <a:gd name="T14" fmla="*/ 0 60000 65536"/>
                <a:gd name="T15" fmla="*/ 0 w 1082"/>
                <a:gd name="T16" fmla="*/ 0 h 285"/>
                <a:gd name="T17" fmla="*/ 1082 w 1082"/>
                <a:gd name="T18" fmla="*/ 285 h 285"/>
              </a:gdLst>
              <a:ahLst/>
              <a:cxnLst>
                <a:cxn ang="T10">
                  <a:pos x="T0" y="T1"/>
                </a:cxn>
                <a:cxn ang="T11">
                  <a:pos x="T2" y="T3"/>
                </a:cxn>
                <a:cxn ang="T12">
                  <a:pos x="T4" y="T5"/>
                </a:cxn>
                <a:cxn ang="T13">
                  <a:pos x="T6" y="T7"/>
                </a:cxn>
                <a:cxn ang="T14">
                  <a:pos x="T8" y="T9"/>
                </a:cxn>
              </a:cxnLst>
              <a:rect l="T15" t="T16" r="T17" b="T18"/>
              <a:pathLst>
                <a:path w="1082" h="285">
                  <a:moveTo>
                    <a:pt x="0" y="1"/>
                  </a:moveTo>
                  <a:lnTo>
                    <a:pt x="1058" y="285"/>
                  </a:lnTo>
                  <a:lnTo>
                    <a:pt x="1082" y="284"/>
                  </a:lnTo>
                  <a:lnTo>
                    <a:pt x="33"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312" name="Freeform 200"/>
            <p:cNvSpPr>
              <a:spLocks/>
            </p:cNvSpPr>
            <p:nvPr/>
          </p:nvSpPr>
          <p:spPr bwMode="auto">
            <a:xfrm>
              <a:off x="6093" y="14699"/>
              <a:ext cx="1087" cy="315"/>
            </a:xfrm>
            <a:custGeom>
              <a:avLst/>
              <a:gdLst>
                <a:gd name="T0" fmla="*/ 0 w 1087"/>
                <a:gd name="T1" fmla="*/ 0 h 315"/>
                <a:gd name="T2" fmla="*/ 1066 w 1087"/>
                <a:gd name="T3" fmla="*/ 315 h 315"/>
                <a:gd name="T4" fmla="*/ 1087 w 1087"/>
                <a:gd name="T5" fmla="*/ 308 h 315"/>
                <a:gd name="T6" fmla="*/ 31 w 1087"/>
                <a:gd name="T7" fmla="*/ 0 h 315"/>
                <a:gd name="T8" fmla="*/ 0 w 1087"/>
                <a:gd name="T9" fmla="*/ 0 h 315"/>
                <a:gd name="T10" fmla="*/ 0 60000 65536"/>
                <a:gd name="T11" fmla="*/ 0 60000 65536"/>
                <a:gd name="T12" fmla="*/ 0 60000 65536"/>
                <a:gd name="T13" fmla="*/ 0 60000 65536"/>
                <a:gd name="T14" fmla="*/ 0 60000 65536"/>
                <a:gd name="T15" fmla="*/ 0 w 1087"/>
                <a:gd name="T16" fmla="*/ 0 h 315"/>
                <a:gd name="T17" fmla="*/ 1087 w 1087"/>
                <a:gd name="T18" fmla="*/ 315 h 315"/>
              </a:gdLst>
              <a:ahLst/>
              <a:cxnLst>
                <a:cxn ang="T10">
                  <a:pos x="T0" y="T1"/>
                </a:cxn>
                <a:cxn ang="T11">
                  <a:pos x="T2" y="T3"/>
                </a:cxn>
                <a:cxn ang="T12">
                  <a:pos x="T4" y="T5"/>
                </a:cxn>
                <a:cxn ang="T13">
                  <a:pos x="T6" y="T7"/>
                </a:cxn>
                <a:cxn ang="T14">
                  <a:pos x="T8" y="T9"/>
                </a:cxn>
              </a:cxnLst>
              <a:rect l="T15" t="T16" r="T17" b="T18"/>
              <a:pathLst>
                <a:path w="1087" h="315">
                  <a:moveTo>
                    <a:pt x="0" y="0"/>
                  </a:moveTo>
                  <a:lnTo>
                    <a:pt x="1066" y="315"/>
                  </a:lnTo>
                  <a:lnTo>
                    <a:pt x="1087" y="308"/>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1156" name="Group 201"/>
          <p:cNvGrpSpPr>
            <a:grpSpLocks/>
          </p:cNvGrpSpPr>
          <p:nvPr/>
        </p:nvGrpSpPr>
        <p:grpSpPr bwMode="auto">
          <a:xfrm>
            <a:off x="8974139" y="2762250"/>
            <a:ext cx="282575" cy="471488"/>
            <a:chOff x="12762" y="10336"/>
            <a:chExt cx="1027" cy="1700"/>
          </a:xfrm>
        </p:grpSpPr>
        <p:sp>
          <p:nvSpPr>
            <p:cNvPr id="91268" name="Rectangle 202"/>
            <p:cNvSpPr>
              <a:spLocks noChangeArrowheads="1"/>
            </p:cNvSpPr>
            <p:nvPr/>
          </p:nvSpPr>
          <p:spPr bwMode="auto">
            <a:xfrm>
              <a:off x="12824" y="10394"/>
              <a:ext cx="965" cy="1642"/>
            </a:xfrm>
            <a:prstGeom prst="rect">
              <a:avLst/>
            </a:prstGeom>
            <a:solidFill>
              <a:srgbClr val="969696"/>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69" name="Rectangle 203"/>
            <p:cNvSpPr>
              <a:spLocks noChangeArrowheads="1"/>
            </p:cNvSpPr>
            <p:nvPr/>
          </p:nvSpPr>
          <p:spPr bwMode="auto">
            <a:xfrm>
              <a:off x="12766" y="10336"/>
              <a:ext cx="965" cy="164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70" name="Line 204"/>
            <p:cNvSpPr>
              <a:spLocks noChangeShapeType="1"/>
            </p:cNvSpPr>
            <p:nvPr/>
          </p:nvSpPr>
          <p:spPr bwMode="auto">
            <a:xfrm>
              <a:off x="12766" y="10682"/>
              <a:ext cx="965"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71" name="Line 205"/>
            <p:cNvSpPr>
              <a:spLocks noChangeShapeType="1"/>
            </p:cNvSpPr>
            <p:nvPr/>
          </p:nvSpPr>
          <p:spPr bwMode="auto">
            <a:xfrm>
              <a:off x="12780" y="11042"/>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72" name="Line 206"/>
            <p:cNvSpPr>
              <a:spLocks noChangeShapeType="1"/>
            </p:cNvSpPr>
            <p:nvPr/>
          </p:nvSpPr>
          <p:spPr bwMode="auto">
            <a:xfrm>
              <a:off x="12764" y="11374"/>
              <a:ext cx="9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73" name="Line 207"/>
            <p:cNvSpPr>
              <a:spLocks noChangeShapeType="1"/>
            </p:cNvSpPr>
            <p:nvPr/>
          </p:nvSpPr>
          <p:spPr bwMode="auto">
            <a:xfrm>
              <a:off x="12762" y="11675"/>
              <a:ext cx="96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1157" name="Text Box 209"/>
          <p:cNvSpPr txBox="1">
            <a:spLocks noChangeArrowheads="1"/>
          </p:cNvSpPr>
          <p:nvPr/>
        </p:nvSpPr>
        <p:spPr bwMode="auto">
          <a:xfrm>
            <a:off x="9031288" y="1433513"/>
            <a:ext cx="2095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eaLnBrk="1" hangingPunct="1"/>
            <a:r>
              <a:rPr lang="en-US" altLang="x-none" sz="1400">
                <a:solidFill>
                  <a:srgbClr val="FF0000"/>
                </a:solidFill>
                <a:latin typeface="Symbol" charset="2"/>
              </a:rPr>
              <a:t>l</a:t>
            </a:r>
            <a:r>
              <a:rPr lang="en-US" altLang="x-none" sz="1400" baseline="-25000">
                <a:solidFill>
                  <a:srgbClr val="FF0000"/>
                </a:solidFill>
                <a:latin typeface="Arial" charset="0"/>
              </a:rPr>
              <a:t>out</a:t>
            </a:r>
            <a:endParaRPr lang="en-US" altLang="x-none" sz="1400">
              <a:solidFill>
                <a:schemeClr val="tx2"/>
              </a:solidFill>
            </a:endParaRPr>
          </a:p>
        </p:txBody>
      </p:sp>
      <p:sp>
        <p:nvSpPr>
          <p:cNvPr id="91158" name="Line 210"/>
          <p:cNvSpPr>
            <a:spLocks noChangeShapeType="1"/>
          </p:cNvSpPr>
          <p:nvPr/>
        </p:nvSpPr>
        <p:spPr bwMode="auto">
          <a:xfrm>
            <a:off x="9191626" y="1614488"/>
            <a:ext cx="87313"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1159" name="Group 212"/>
          <p:cNvGrpSpPr>
            <a:grpSpLocks/>
          </p:cNvGrpSpPr>
          <p:nvPr/>
        </p:nvGrpSpPr>
        <p:grpSpPr bwMode="auto">
          <a:xfrm>
            <a:off x="8051800" y="2244726"/>
            <a:ext cx="469900" cy="219075"/>
            <a:chOff x="9542" y="11900"/>
            <a:chExt cx="1624" cy="640"/>
          </a:xfrm>
        </p:grpSpPr>
        <p:sp>
          <p:nvSpPr>
            <p:cNvPr id="91246" name="Oval 213"/>
            <p:cNvSpPr>
              <a:spLocks noChangeArrowheads="1"/>
            </p:cNvSpPr>
            <p:nvPr/>
          </p:nvSpPr>
          <p:spPr bwMode="auto">
            <a:xfrm>
              <a:off x="9557" y="12185"/>
              <a:ext cx="1608" cy="355"/>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47" name="Line 214"/>
            <p:cNvSpPr>
              <a:spLocks noChangeShapeType="1"/>
            </p:cNvSpPr>
            <p:nvPr/>
          </p:nvSpPr>
          <p:spPr bwMode="auto">
            <a:xfrm>
              <a:off x="9557" y="12156"/>
              <a:ext cx="1" cy="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48" name="Line 215"/>
            <p:cNvSpPr>
              <a:spLocks noChangeShapeType="1"/>
            </p:cNvSpPr>
            <p:nvPr/>
          </p:nvSpPr>
          <p:spPr bwMode="auto">
            <a:xfrm>
              <a:off x="11165" y="12156"/>
              <a:ext cx="1" cy="219"/>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49" name="Rectangle 216"/>
            <p:cNvSpPr>
              <a:spLocks noChangeArrowheads="1"/>
            </p:cNvSpPr>
            <p:nvPr/>
          </p:nvSpPr>
          <p:spPr bwMode="auto">
            <a:xfrm>
              <a:off x="9557" y="12156"/>
              <a:ext cx="381"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250" name="Rectangle 217"/>
            <p:cNvSpPr>
              <a:spLocks noChangeArrowheads="1"/>
            </p:cNvSpPr>
            <p:nvPr/>
          </p:nvSpPr>
          <p:spPr bwMode="auto">
            <a:xfrm>
              <a:off x="10679" y="12141"/>
              <a:ext cx="486" cy="21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251" name="Oval 218"/>
            <p:cNvSpPr>
              <a:spLocks noChangeArrowheads="1"/>
            </p:cNvSpPr>
            <p:nvPr/>
          </p:nvSpPr>
          <p:spPr bwMode="auto">
            <a:xfrm>
              <a:off x="9542" y="11900"/>
              <a:ext cx="1608" cy="414"/>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1252" name="Group 219"/>
            <p:cNvGrpSpPr>
              <a:grpSpLocks/>
            </p:cNvGrpSpPr>
            <p:nvPr/>
          </p:nvGrpSpPr>
          <p:grpSpPr bwMode="auto">
            <a:xfrm>
              <a:off x="9930" y="11991"/>
              <a:ext cx="796" cy="242"/>
              <a:chOff x="2848" y="848"/>
              <a:chExt cx="140" cy="98"/>
            </a:xfrm>
          </p:grpSpPr>
          <p:sp>
            <p:nvSpPr>
              <p:cNvPr id="91265" name="Line 220"/>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66" name="Line 221"/>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67" name="Line 222"/>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253" name="Group 223"/>
            <p:cNvGrpSpPr>
              <a:grpSpLocks/>
            </p:cNvGrpSpPr>
            <p:nvPr/>
          </p:nvGrpSpPr>
          <p:grpSpPr bwMode="auto">
            <a:xfrm flipV="1">
              <a:off x="9930" y="11987"/>
              <a:ext cx="796" cy="242"/>
              <a:chOff x="2848" y="848"/>
              <a:chExt cx="140" cy="98"/>
            </a:xfrm>
          </p:grpSpPr>
          <p:sp>
            <p:nvSpPr>
              <p:cNvPr id="91262" name="Line 224"/>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63" name="Line 225"/>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64" name="Line 226"/>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254" name="Group 227"/>
            <p:cNvGrpSpPr>
              <a:grpSpLocks/>
            </p:cNvGrpSpPr>
            <p:nvPr/>
          </p:nvGrpSpPr>
          <p:grpSpPr bwMode="auto">
            <a:xfrm>
              <a:off x="10534" y="12050"/>
              <a:ext cx="476" cy="374"/>
              <a:chOff x="11283" y="10423"/>
              <a:chExt cx="475" cy="374"/>
            </a:xfrm>
          </p:grpSpPr>
          <p:sp>
            <p:nvSpPr>
              <p:cNvPr id="91255" name="Rectangle 228"/>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56" name="Line 229"/>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57" name="Line 230"/>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58" name="Line 231"/>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59" name="Line 232"/>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60" name="Line 233"/>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61" name="Line 234"/>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1160" name="Line 235"/>
          <p:cNvSpPr>
            <a:spLocks noChangeShapeType="1"/>
          </p:cNvSpPr>
          <p:nvPr/>
        </p:nvSpPr>
        <p:spPr bwMode="auto">
          <a:xfrm>
            <a:off x="8547100" y="1808164"/>
            <a:ext cx="120650" cy="1587"/>
          </a:xfrm>
          <a:prstGeom prst="line">
            <a:avLst/>
          </a:prstGeom>
          <a:noFill/>
          <a:ln w="38100">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1161" name="Group 236"/>
          <p:cNvGrpSpPr>
            <a:grpSpLocks/>
          </p:cNvGrpSpPr>
          <p:nvPr/>
        </p:nvGrpSpPr>
        <p:grpSpPr bwMode="auto">
          <a:xfrm>
            <a:off x="7651750" y="1639889"/>
            <a:ext cx="39688" cy="141287"/>
            <a:chOff x="10104" y="10005"/>
            <a:chExt cx="137" cy="411"/>
          </a:xfrm>
        </p:grpSpPr>
        <p:sp>
          <p:nvSpPr>
            <p:cNvPr id="91244" name="Oval 237"/>
            <p:cNvSpPr>
              <a:spLocks noChangeArrowheads="1"/>
            </p:cNvSpPr>
            <p:nvPr/>
          </p:nvSpPr>
          <p:spPr bwMode="auto">
            <a:xfrm>
              <a:off x="10104" y="10005"/>
              <a:ext cx="137" cy="138"/>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45" name="Oval 238"/>
            <p:cNvSpPr>
              <a:spLocks noChangeArrowheads="1"/>
            </p:cNvSpPr>
            <p:nvPr/>
          </p:nvSpPr>
          <p:spPr bwMode="auto">
            <a:xfrm>
              <a:off x="10104" y="10278"/>
              <a:ext cx="137" cy="138"/>
            </a:xfrm>
            <a:prstGeom prst="ellipse">
              <a:avLst/>
            </a:prstGeom>
            <a:solidFill>
              <a:srgbClr val="FF0000"/>
            </a:solidFill>
            <a:ln w="9525">
              <a:solidFill>
                <a:srgbClr val="FF0000"/>
              </a:solidFill>
              <a:round/>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sp>
        <p:nvSpPr>
          <p:cNvPr id="91162" name="Oval 241"/>
          <p:cNvSpPr>
            <a:spLocks noChangeArrowheads="1"/>
          </p:cNvSpPr>
          <p:nvPr/>
        </p:nvSpPr>
        <p:spPr bwMode="auto">
          <a:xfrm>
            <a:off x="8355014" y="2719389"/>
            <a:ext cx="465137" cy="122237"/>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163" name="Line 242"/>
          <p:cNvSpPr>
            <a:spLocks noChangeShapeType="1"/>
          </p:cNvSpPr>
          <p:nvPr/>
        </p:nvSpPr>
        <p:spPr bwMode="auto">
          <a:xfrm>
            <a:off x="8355014" y="2709863"/>
            <a:ext cx="1587" cy="76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64" name="Line 243"/>
          <p:cNvSpPr>
            <a:spLocks noChangeShapeType="1"/>
          </p:cNvSpPr>
          <p:nvPr/>
        </p:nvSpPr>
        <p:spPr bwMode="auto">
          <a:xfrm>
            <a:off x="8820150" y="2709863"/>
            <a:ext cx="0" cy="762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65" name="Rectangle 244"/>
          <p:cNvSpPr>
            <a:spLocks noChangeArrowheads="1"/>
          </p:cNvSpPr>
          <p:nvPr/>
        </p:nvSpPr>
        <p:spPr bwMode="auto">
          <a:xfrm>
            <a:off x="8355014" y="2709863"/>
            <a:ext cx="111125" cy="74612"/>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166" name="Rectangle 245"/>
          <p:cNvSpPr>
            <a:spLocks noChangeArrowheads="1"/>
          </p:cNvSpPr>
          <p:nvPr/>
        </p:nvSpPr>
        <p:spPr bwMode="auto">
          <a:xfrm>
            <a:off x="8680450" y="2705101"/>
            <a:ext cx="139700" cy="746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167" name="Oval 246"/>
          <p:cNvSpPr>
            <a:spLocks noChangeArrowheads="1"/>
          </p:cNvSpPr>
          <p:nvPr/>
        </p:nvSpPr>
        <p:spPr bwMode="auto">
          <a:xfrm>
            <a:off x="8347075" y="2620964"/>
            <a:ext cx="465138" cy="142875"/>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1168" name="Group 247"/>
          <p:cNvGrpSpPr>
            <a:grpSpLocks/>
          </p:cNvGrpSpPr>
          <p:nvPr/>
        </p:nvGrpSpPr>
        <p:grpSpPr bwMode="auto">
          <a:xfrm>
            <a:off x="8462964" y="2652713"/>
            <a:ext cx="230187" cy="82550"/>
            <a:chOff x="2848" y="848"/>
            <a:chExt cx="140" cy="98"/>
          </a:xfrm>
        </p:grpSpPr>
        <p:sp>
          <p:nvSpPr>
            <p:cNvPr id="91241" name="Line 248"/>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42" name="Line 249"/>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43" name="Line 250"/>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69" name="Group 251"/>
          <p:cNvGrpSpPr>
            <a:grpSpLocks/>
          </p:cNvGrpSpPr>
          <p:nvPr/>
        </p:nvGrpSpPr>
        <p:grpSpPr bwMode="auto">
          <a:xfrm flipV="1">
            <a:off x="8462964" y="2651125"/>
            <a:ext cx="230187" cy="84138"/>
            <a:chOff x="2848" y="848"/>
            <a:chExt cx="140" cy="98"/>
          </a:xfrm>
        </p:grpSpPr>
        <p:sp>
          <p:nvSpPr>
            <p:cNvPr id="91238" name="Line 252"/>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39" name="Line 253"/>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40" name="Line 254"/>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70" name="Group 255"/>
          <p:cNvGrpSpPr>
            <a:grpSpLocks/>
          </p:cNvGrpSpPr>
          <p:nvPr/>
        </p:nvGrpSpPr>
        <p:grpSpPr bwMode="auto">
          <a:xfrm rot="7844936">
            <a:off x="8450264" y="2730501"/>
            <a:ext cx="168275" cy="104775"/>
            <a:chOff x="11283" y="10423"/>
            <a:chExt cx="475" cy="374"/>
          </a:xfrm>
        </p:grpSpPr>
        <p:sp>
          <p:nvSpPr>
            <p:cNvPr id="91231" name="Rectangle 256"/>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32" name="Line 257"/>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33" name="Line 258"/>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34" name="Line 259"/>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35" name="Line 260"/>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36" name="Line 261"/>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37" name="Line 262"/>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1171" name="Line 263"/>
          <p:cNvSpPr>
            <a:spLocks noChangeShapeType="1"/>
          </p:cNvSpPr>
          <p:nvPr/>
        </p:nvSpPr>
        <p:spPr bwMode="auto">
          <a:xfrm flipH="1" flipV="1">
            <a:off x="7947025" y="3170239"/>
            <a:ext cx="865188"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72" name="Line 264"/>
          <p:cNvSpPr>
            <a:spLocks noChangeShapeType="1"/>
          </p:cNvSpPr>
          <p:nvPr/>
        </p:nvSpPr>
        <p:spPr bwMode="auto">
          <a:xfrm flipH="1">
            <a:off x="8216901" y="2832100"/>
            <a:ext cx="271463" cy="3429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73" name="Freeform 265"/>
          <p:cNvSpPr>
            <a:spLocks/>
          </p:cNvSpPr>
          <p:nvPr/>
        </p:nvSpPr>
        <p:spPr bwMode="auto">
          <a:xfrm>
            <a:off x="7672389" y="1658938"/>
            <a:ext cx="1443037" cy="1490662"/>
          </a:xfrm>
          <a:custGeom>
            <a:avLst/>
            <a:gdLst>
              <a:gd name="T0" fmla="*/ 0 w 5205"/>
              <a:gd name="T1" fmla="*/ 0 h 4500"/>
              <a:gd name="T2" fmla="*/ 0 w 5205"/>
              <a:gd name="T3" fmla="*/ 437261 h 4500"/>
              <a:gd name="T4" fmla="*/ 341006 w 5205"/>
              <a:gd name="T5" fmla="*/ 447199 h 4500"/>
              <a:gd name="T6" fmla="*/ 137234 w 5205"/>
              <a:gd name="T7" fmla="*/ 675767 h 4500"/>
              <a:gd name="T8" fmla="*/ 1251741 w 5205"/>
              <a:gd name="T9" fmla="*/ 700611 h 4500"/>
              <a:gd name="T10" fmla="*/ 615474 w 5205"/>
              <a:gd name="T11" fmla="*/ 1490662 h 4500"/>
              <a:gd name="T12" fmla="*/ 1443037 w 5205"/>
              <a:gd name="T13" fmla="*/ 1490662 h 4500"/>
              <a:gd name="T14" fmla="*/ 1443037 w 5205"/>
              <a:gd name="T15" fmla="*/ 1127934 h 4500"/>
              <a:gd name="T16" fmla="*/ 0 60000 65536"/>
              <a:gd name="T17" fmla="*/ 0 60000 65536"/>
              <a:gd name="T18" fmla="*/ 0 60000 65536"/>
              <a:gd name="T19" fmla="*/ 0 60000 65536"/>
              <a:gd name="T20" fmla="*/ 0 60000 65536"/>
              <a:gd name="T21" fmla="*/ 0 60000 65536"/>
              <a:gd name="T22" fmla="*/ 0 60000 65536"/>
              <a:gd name="T23" fmla="*/ 0 60000 65536"/>
              <a:gd name="T24" fmla="*/ 0 w 5205"/>
              <a:gd name="T25" fmla="*/ 0 h 4500"/>
              <a:gd name="T26" fmla="*/ 5205 w 5205"/>
              <a:gd name="T27" fmla="*/ 4500 h 45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5" h="4500">
                <a:moveTo>
                  <a:pt x="0" y="0"/>
                </a:moveTo>
                <a:lnTo>
                  <a:pt x="0" y="1320"/>
                </a:lnTo>
                <a:lnTo>
                  <a:pt x="1230" y="1350"/>
                </a:lnTo>
                <a:lnTo>
                  <a:pt x="495" y="2040"/>
                </a:lnTo>
                <a:lnTo>
                  <a:pt x="4515" y="2115"/>
                </a:lnTo>
                <a:lnTo>
                  <a:pt x="2220" y="4500"/>
                </a:lnTo>
                <a:lnTo>
                  <a:pt x="5205" y="4500"/>
                </a:lnTo>
                <a:lnTo>
                  <a:pt x="5205" y="3405"/>
                </a:ln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174" name="Oval 266"/>
          <p:cNvSpPr>
            <a:spLocks noChangeArrowheads="1"/>
          </p:cNvSpPr>
          <p:nvPr/>
        </p:nvSpPr>
        <p:spPr bwMode="auto">
          <a:xfrm>
            <a:off x="7586663" y="3136900"/>
            <a:ext cx="463550" cy="122238"/>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175" name="Line 267"/>
          <p:cNvSpPr>
            <a:spLocks noChangeShapeType="1"/>
          </p:cNvSpPr>
          <p:nvPr/>
        </p:nvSpPr>
        <p:spPr bwMode="auto">
          <a:xfrm>
            <a:off x="7586663" y="3127376"/>
            <a:ext cx="0" cy="74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76" name="Line 268"/>
          <p:cNvSpPr>
            <a:spLocks noChangeShapeType="1"/>
          </p:cNvSpPr>
          <p:nvPr/>
        </p:nvSpPr>
        <p:spPr bwMode="auto">
          <a:xfrm>
            <a:off x="8050213" y="3127376"/>
            <a:ext cx="0" cy="74613"/>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77" name="Rectangle 269"/>
          <p:cNvSpPr>
            <a:spLocks noChangeArrowheads="1"/>
          </p:cNvSpPr>
          <p:nvPr/>
        </p:nvSpPr>
        <p:spPr bwMode="auto">
          <a:xfrm>
            <a:off x="7586664" y="3127376"/>
            <a:ext cx="109537" cy="74613"/>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178" name="Rectangle 270"/>
          <p:cNvSpPr>
            <a:spLocks noChangeArrowheads="1"/>
          </p:cNvSpPr>
          <p:nvPr/>
        </p:nvSpPr>
        <p:spPr bwMode="auto">
          <a:xfrm>
            <a:off x="7908925" y="3122614"/>
            <a:ext cx="141288"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179" name="Oval 271"/>
          <p:cNvSpPr>
            <a:spLocks noChangeArrowheads="1"/>
          </p:cNvSpPr>
          <p:nvPr/>
        </p:nvSpPr>
        <p:spPr bwMode="auto">
          <a:xfrm>
            <a:off x="7581900" y="3038476"/>
            <a:ext cx="463550" cy="142875"/>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1180" name="Group 272"/>
          <p:cNvGrpSpPr>
            <a:grpSpLocks/>
          </p:cNvGrpSpPr>
          <p:nvPr/>
        </p:nvGrpSpPr>
        <p:grpSpPr bwMode="auto">
          <a:xfrm>
            <a:off x="7693025" y="3070225"/>
            <a:ext cx="230188" cy="82550"/>
            <a:chOff x="2848" y="848"/>
            <a:chExt cx="140" cy="98"/>
          </a:xfrm>
        </p:grpSpPr>
        <p:sp>
          <p:nvSpPr>
            <p:cNvPr id="91228" name="Line 273"/>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29" name="Line 274"/>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30" name="Line 275"/>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81" name="Group 276"/>
          <p:cNvGrpSpPr>
            <a:grpSpLocks/>
          </p:cNvGrpSpPr>
          <p:nvPr/>
        </p:nvGrpSpPr>
        <p:grpSpPr bwMode="auto">
          <a:xfrm flipV="1">
            <a:off x="7693025" y="3068638"/>
            <a:ext cx="230188" cy="82550"/>
            <a:chOff x="2848" y="848"/>
            <a:chExt cx="140" cy="98"/>
          </a:xfrm>
        </p:grpSpPr>
        <p:sp>
          <p:nvSpPr>
            <p:cNvPr id="91225" name="Line 277"/>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26" name="Line 278"/>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27" name="Line 279"/>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82" name="Group 280"/>
          <p:cNvGrpSpPr>
            <a:grpSpLocks/>
          </p:cNvGrpSpPr>
          <p:nvPr/>
        </p:nvGrpSpPr>
        <p:grpSpPr bwMode="auto">
          <a:xfrm>
            <a:off x="7613651" y="3105150"/>
            <a:ext cx="138113" cy="128588"/>
            <a:chOff x="11283" y="10423"/>
            <a:chExt cx="475" cy="374"/>
          </a:xfrm>
        </p:grpSpPr>
        <p:sp>
          <p:nvSpPr>
            <p:cNvPr id="91218" name="Rectangle 281"/>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19" name="Line 282"/>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20" name="Line 283"/>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21" name="Line 284"/>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22" name="Line 285"/>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23" name="Line 286"/>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24" name="Line 287"/>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1183" name="Oval 288"/>
          <p:cNvSpPr>
            <a:spLocks noChangeArrowheads="1"/>
          </p:cNvSpPr>
          <p:nvPr/>
        </p:nvSpPr>
        <p:spPr bwMode="auto">
          <a:xfrm>
            <a:off x="7307263" y="2649539"/>
            <a:ext cx="463550" cy="122237"/>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184" name="Line 289"/>
          <p:cNvSpPr>
            <a:spLocks noChangeShapeType="1"/>
          </p:cNvSpPr>
          <p:nvPr/>
        </p:nvSpPr>
        <p:spPr bwMode="auto">
          <a:xfrm>
            <a:off x="7307263" y="2640013"/>
            <a:ext cx="0" cy="746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85" name="Line 290"/>
          <p:cNvSpPr>
            <a:spLocks noChangeShapeType="1"/>
          </p:cNvSpPr>
          <p:nvPr/>
        </p:nvSpPr>
        <p:spPr bwMode="auto">
          <a:xfrm>
            <a:off x="7770813" y="2640013"/>
            <a:ext cx="0" cy="74612"/>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186" name="Rectangle 291"/>
          <p:cNvSpPr>
            <a:spLocks noChangeArrowheads="1"/>
          </p:cNvSpPr>
          <p:nvPr/>
        </p:nvSpPr>
        <p:spPr bwMode="auto">
          <a:xfrm>
            <a:off x="7307264" y="2640014"/>
            <a:ext cx="109537"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187" name="Rectangle 292"/>
          <p:cNvSpPr>
            <a:spLocks noChangeArrowheads="1"/>
          </p:cNvSpPr>
          <p:nvPr/>
        </p:nvSpPr>
        <p:spPr bwMode="auto">
          <a:xfrm>
            <a:off x="7631113" y="2635251"/>
            <a:ext cx="139700" cy="73025"/>
          </a:xfrm>
          <a:prstGeom prst="rect">
            <a:avLst/>
          </a:prstGeom>
          <a:solidFill>
            <a:srgbClr val="C0C0C0"/>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eaLnBrk="1" hangingPunct="1"/>
            <a:endParaRPr lang="x-none" altLang="x-none" sz="2000">
              <a:solidFill>
                <a:schemeClr val="tx2"/>
              </a:solidFill>
            </a:endParaRPr>
          </a:p>
        </p:txBody>
      </p:sp>
      <p:sp>
        <p:nvSpPr>
          <p:cNvPr id="91188" name="Oval 293"/>
          <p:cNvSpPr>
            <a:spLocks noChangeArrowheads="1"/>
          </p:cNvSpPr>
          <p:nvPr/>
        </p:nvSpPr>
        <p:spPr bwMode="auto">
          <a:xfrm>
            <a:off x="7302500" y="2552700"/>
            <a:ext cx="465138" cy="141288"/>
          </a:xfrm>
          <a:prstGeom prst="ellipse">
            <a:avLst/>
          </a:prstGeom>
          <a:solidFill>
            <a:srgbClr val="C0C0C0"/>
          </a:solidFill>
          <a:ln w="12700">
            <a:solidFill>
              <a:srgbClr val="808080"/>
            </a:solidFill>
            <a:round/>
            <a:headEnd/>
            <a:tailEnd/>
          </a:ln>
        </p:spPr>
        <p:txBody>
          <a:bodyPr wrap="none" anchor="ct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nvGrpSpPr>
          <p:cNvPr id="91189" name="Group 294"/>
          <p:cNvGrpSpPr>
            <a:grpSpLocks/>
          </p:cNvGrpSpPr>
          <p:nvPr/>
        </p:nvGrpSpPr>
        <p:grpSpPr bwMode="auto">
          <a:xfrm>
            <a:off x="7415213" y="2582864"/>
            <a:ext cx="228600" cy="84137"/>
            <a:chOff x="2848" y="848"/>
            <a:chExt cx="140" cy="98"/>
          </a:xfrm>
        </p:grpSpPr>
        <p:sp>
          <p:nvSpPr>
            <p:cNvPr id="91215" name="Line 295"/>
            <p:cNvSpPr>
              <a:spLocks noChangeShapeType="1"/>
            </p:cNvSpPr>
            <p:nvPr/>
          </p:nvSpPr>
          <p:spPr bwMode="auto">
            <a:xfrm flipV="1">
              <a:off x="2848" y="848"/>
              <a:ext cx="50" cy="2"/>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16" name="Line 296"/>
            <p:cNvSpPr>
              <a:spLocks noChangeShapeType="1"/>
            </p:cNvSpPr>
            <p:nvPr/>
          </p:nvSpPr>
          <p:spPr bwMode="auto">
            <a:xfrm>
              <a:off x="2944" y="946"/>
              <a:ext cx="44" cy="0"/>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17" name="Line 297"/>
            <p:cNvSpPr>
              <a:spLocks noChangeShapeType="1"/>
            </p:cNvSpPr>
            <p:nvPr/>
          </p:nvSpPr>
          <p:spPr bwMode="auto">
            <a:xfrm>
              <a:off x="2894" y="850"/>
              <a:ext cx="52" cy="96"/>
            </a:xfrm>
            <a:prstGeom prst="line">
              <a:avLst/>
            </a:prstGeom>
            <a:noFill/>
            <a:ln w="28575">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1190" name="Group 298"/>
          <p:cNvGrpSpPr>
            <a:grpSpLocks/>
          </p:cNvGrpSpPr>
          <p:nvPr/>
        </p:nvGrpSpPr>
        <p:grpSpPr bwMode="auto">
          <a:xfrm flipV="1">
            <a:off x="7415213" y="2581275"/>
            <a:ext cx="228600" cy="84138"/>
            <a:chOff x="2848" y="848"/>
            <a:chExt cx="140" cy="98"/>
          </a:xfrm>
        </p:grpSpPr>
        <p:sp>
          <p:nvSpPr>
            <p:cNvPr id="91212" name="Line 299"/>
            <p:cNvSpPr>
              <a:spLocks noChangeShapeType="1"/>
            </p:cNvSpPr>
            <p:nvPr/>
          </p:nvSpPr>
          <p:spPr bwMode="auto">
            <a:xfrm flipV="1">
              <a:off x="2848" y="848"/>
              <a:ext cx="50" cy="2"/>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13" name="Line 300"/>
            <p:cNvSpPr>
              <a:spLocks noChangeShapeType="1"/>
            </p:cNvSpPr>
            <p:nvPr/>
          </p:nvSpPr>
          <p:spPr bwMode="auto">
            <a:xfrm>
              <a:off x="2944" y="946"/>
              <a:ext cx="44" cy="0"/>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1214" name="Line 301"/>
            <p:cNvSpPr>
              <a:spLocks noChangeShapeType="1"/>
            </p:cNvSpPr>
            <p:nvPr/>
          </p:nvSpPr>
          <p:spPr bwMode="auto">
            <a:xfrm>
              <a:off x="2894" y="850"/>
              <a:ext cx="52" cy="9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91191" name="Line 302"/>
          <p:cNvSpPr>
            <a:spLocks noChangeShapeType="1"/>
          </p:cNvSpPr>
          <p:nvPr/>
        </p:nvSpPr>
        <p:spPr bwMode="auto">
          <a:xfrm flipH="1">
            <a:off x="7026276" y="2752726"/>
            <a:ext cx="379413" cy="4222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1192" name="Group 303"/>
          <p:cNvGrpSpPr>
            <a:grpSpLocks/>
          </p:cNvGrpSpPr>
          <p:nvPr/>
        </p:nvGrpSpPr>
        <p:grpSpPr bwMode="auto">
          <a:xfrm rot="8027572">
            <a:off x="7442201" y="2555876"/>
            <a:ext cx="168275" cy="104775"/>
            <a:chOff x="11283" y="10423"/>
            <a:chExt cx="475" cy="374"/>
          </a:xfrm>
        </p:grpSpPr>
        <p:sp>
          <p:nvSpPr>
            <p:cNvPr id="91205" name="Rectangle 304"/>
            <p:cNvSpPr>
              <a:spLocks noChangeArrowheads="1"/>
            </p:cNvSpPr>
            <p:nvPr/>
          </p:nvSpPr>
          <p:spPr bwMode="auto">
            <a:xfrm>
              <a:off x="11283" y="10423"/>
              <a:ext cx="475" cy="374"/>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06" name="Line 305"/>
            <p:cNvSpPr>
              <a:spLocks noChangeShapeType="1"/>
            </p:cNvSpPr>
            <p:nvPr/>
          </p:nvSpPr>
          <p:spPr bwMode="auto">
            <a:xfrm>
              <a:off x="1168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07" name="Line 306"/>
            <p:cNvSpPr>
              <a:spLocks noChangeShapeType="1"/>
            </p:cNvSpPr>
            <p:nvPr/>
          </p:nvSpPr>
          <p:spPr bwMode="auto">
            <a:xfrm>
              <a:off x="11621"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08" name="Line 307"/>
            <p:cNvSpPr>
              <a:spLocks noChangeShapeType="1"/>
            </p:cNvSpPr>
            <p:nvPr/>
          </p:nvSpPr>
          <p:spPr bwMode="auto">
            <a:xfrm>
              <a:off x="11556" y="10502"/>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09" name="Line 308"/>
            <p:cNvSpPr>
              <a:spLocks noChangeShapeType="1"/>
            </p:cNvSpPr>
            <p:nvPr/>
          </p:nvSpPr>
          <p:spPr bwMode="auto">
            <a:xfrm>
              <a:off x="11491" y="10495"/>
              <a:ext cx="1"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10" name="Line 309"/>
            <p:cNvSpPr>
              <a:spLocks noChangeShapeType="1"/>
            </p:cNvSpPr>
            <p:nvPr/>
          </p:nvSpPr>
          <p:spPr bwMode="auto">
            <a:xfrm>
              <a:off x="11426" y="10495"/>
              <a:ext cx="2"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211" name="Line 310"/>
            <p:cNvSpPr>
              <a:spLocks noChangeShapeType="1"/>
            </p:cNvSpPr>
            <p:nvPr/>
          </p:nvSpPr>
          <p:spPr bwMode="auto">
            <a:xfrm>
              <a:off x="11360" y="10495"/>
              <a:ext cx="3"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1193" name="Freeform 311"/>
          <p:cNvSpPr>
            <a:spLocks/>
          </p:cNvSpPr>
          <p:nvPr/>
        </p:nvSpPr>
        <p:spPr bwMode="auto">
          <a:xfrm>
            <a:off x="6956426" y="1679575"/>
            <a:ext cx="2212975" cy="1530350"/>
          </a:xfrm>
          <a:custGeom>
            <a:avLst/>
            <a:gdLst>
              <a:gd name="T0" fmla="*/ 2208815 w 7980"/>
              <a:gd name="T1" fmla="*/ 1132856 h 4620"/>
              <a:gd name="T2" fmla="*/ 2212975 w 7980"/>
              <a:gd name="T3" fmla="*/ 1530350 h 4620"/>
              <a:gd name="T4" fmla="*/ 0 w 7980"/>
              <a:gd name="T5" fmla="*/ 1525381 h 4620"/>
              <a:gd name="T6" fmla="*/ 919300 w 7980"/>
              <a:gd name="T7" fmla="*/ 491898 h 4620"/>
              <a:gd name="T8" fmla="*/ 653077 w 7980"/>
              <a:gd name="T9" fmla="*/ 481961 h 4620"/>
              <a:gd name="T10" fmla="*/ 653077 w 7980"/>
              <a:gd name="T11" fmla="*/ 0 h 4620"/>
              <a:gd name="T12" fmla="*/ 0 60000 65536"/>
              <a:gd name="T13" fmla="*/ 0 60000 65536"/>
              <a:gd name="T14" fmla="*/ 0 60000 65536"/>
              <a:gd name="T15" fmla="*/ 0 60000 65536"/>
              <a:gd name="T16" fmla="*/ 0 60000 65536"/>
              <a:gd name="T17" fmla="*/ 0 60000 65536"/>
              <a:gd name="T18" fmla="*/ 0 w 7980"/>
              <a:gd name="T19" fmla="*/ 0 h 4620"/>
              <a:gd name="T20" fmla="*/ 7980 w 7980"/>
              <a:gd name="T21" fmla="*/ 4620 h 4620"/>
            </a:gdLst>
            <a:ahLst/>
            <a:cxnLst>
              <a:cxn ang="T12">
                <a:pos x="T0" y="T1"/>
              </a:cxn>
              <a:cxn ang="T13">
                <a:pos x="T2" y="T3"/>
              </a:cxn>
              <a:cxn ang="T14">
                <a:pos x="T4" y="T5"/>
              </a:cxn>
              <a:cxn ang="T15">
                <a:pos x="T6" y="T7"/>
              </a:cxn>
              <a:cxn ang="T16">
                <a:pos x="T8" y="T9"/>
              </a:cxn>
              <a:cxn ang="T17">
                <a:pos x="T10" y="T11"/>
              </a:cxn>
            </a:cxnLst>
            <a:rect l="T18" t="T19" r="T20" b="T21"/>
            <a:pathLst>
              <a:path w="7980" h="4620">
                <a:moveTo>
                  <a:pt x="7965" y="3420"/>
                </a:moveTo>
                <a:lnTo>
                  <a:pt x="7980" y="4620"/>
                </a:lnTo>
                <a:lnTo>
                  <a:pt x="0" y="4605"/>
                </a:lnTo>
                <a:lnTo>
                  <a:pt x="3315" y="1485"/>
                </a:lnTo>
                <a:lnTo>
                  <a:pt x="2355" y="1455"/>
                </a:lnTo>
                <a:lnTo>
                  <a:pt x="2355" y="0"/>
                </a:lnTo>
              </a:path>
            </a:pathLst>
          </a:custGeom>
          <a:noFill/>
          <a:ln w="38100" cmpd="sng">
            <a:solidFill>
              <a:srgbClr val="FF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194" name="Freeform 312"/>
          <p:cNvSpPr>
            <a:spLocks/>
          </p:cNvSpPr>
          <p:nvPr/>
        </p:nvSpPr>
        <p:spPr bwMode="auto">
          <a:xfrm>
            <a:off x="6781800" y="1728788"/>
            <a:ext cx="2508250" cy="1504950"/>
          </a:xfrm>
          <a:custGeom>
            <a:avLst/>
            <a:gdLst>
              <a:gd name="T0" fmla="*/ 0 w 9045"/>
              <a:gd name="T1" fmla="*/ 953632 h 4545"/>
              <a:gd name="T2" fmla="*/ 0 w 9045"/>
              <a:gd name="T3" fmla="*/ 1499983 h 4545"/>
              <a:gd name="T4" fmla="*/ 245417 w 9045"/>
              <a:gd name="T5" fmla="*/ 1504950 h 4545"/>
              <a:gd name="T6" fmla="*/ 973351 w 9045"/>
              <a:gd name="T7" fmla="*/ 665555 h 4545"/>
              <a:gd name="T8" fmla="*/ 1979978 w 9045"/>
              <a:gd name="T9" fmla="*/ 680456 h 4545"/>
              <a:gd name="T10" fmla="*/ 2258672 w 9045"/>
              <a:gd name="T11" fmla="*/ 337744 h 4545"/>
              <a:gd name="T12" fmla="*/ 2508250 w 9045"/>
              <a:gd name="T13" fmla="*/ 337744 h 4545"/>
              <a:gd name="T14" fmla="*/ 2499931 w 9045"/>
              <a:gd name="T15" fmla="*/ 0 h 4545"/>
              <a:gd name="T16" fmla="*/ 0 60000 65536"/>
              <a:gd name="T17" fmla="*/ 0 60000 65536"/>
              <a:gd name="T18" fmla="*/ 0 60000 65536"/>
              <a:gd name="T19" fmla="*/ 0 60000 65536"/>
              <a:gd name="T20" fmla="*/ 0 60000 65536"/>
              <a:gd name="T21" fmla="*/ 0 60000 65536"/>
              <a:gd name="T22" fmla="*/ 0 60000 65536"/>
              <a:gd name="T23" fmla="*/ 0 60000 65536"/>
              <a:gd name="T24" fmla="*/ 0 w 9045"/>
              <a:gd name="T25" fmla="*/ 0 h 4545"/>
              <a:gd name="T26" fmla="*/ 9045 w 9045"/>
              <a:gd name="T27" fmla="*/ 4545 h 45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5" h="4545">
                <a:moveTo>
                  <a:pt x="0" y="2880"/>
                </a:moveTo>
                <a:lnTo>
                  <a:pt x="0" y="4530"/>
                </a:lnTo>
                <a:lnTo>
                  <a:pt x="885" y="4545"/>
                </a:lnTo>
                <a:lnTo>
                  <a:pt x="3510" y="2010"/>
                </a:lnTo>
                <a:lnTo>
                  <a:pt x="7140" y="2055"/>
                </a:lnTo>
                <a:lnTo>
                  <a:pt x="8145" y="1020"/>
                </a:lnTo>
                <a:lnTo>
                  <a:pt x="9045" y="1020"/>
                </a:lnTo>
                <a:lnTo>
                  <a:pt x="9015" y="0"/>
                </a:lnTo>
              </a:path>
            </a:pathLst>
          </a:custGeom>
          <a:noFill/>
          <a:ln w="38100" cmpd="sng">
            <a:solidFill>
              <a:srgbClr val="0000FF"/>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195" name="Freeform 313"/>
          <p:cNvSpPr>
            <a:spLocks/>
          </p:cNvSpPr>
          <p:nvPr/>
        </p:nvSpPr>
        <p:spPr bwMode="auto">
          <a:xfrm>
            <a:off x="6835776" y="1754188"/>
            <a:ext cx="2530475" cy="1390650"/>
          </a:xfrm>
          <a:custGeom>
            <a:avLst/>
            <a:gdLst>
              <a:gd name="T0" fmla="*/ 0 w 9120"/>
              <a:gd name="T1" fmla="*/ 933831 h 4201"/>
              <a:gd name="T2" fmla="*/ 0 w 9120"/>
              <a:gd name="T3" fmla="*/ 1390650 h 4201"/>
              <a:gd name="T4" fmla="*/ 1356801 w 9120"/>
              <a:gd name="T5" fmla="*/ 1390650 h 4201"/>
              <a:gd name="T6" fmla="*/ 2234975 w 9120"/>
              <a:gd name="T7" fmla="*/ 347911 h 4201"/>
              <a:gd name="T8" fmla="*/ 2530475 w 9120"/>
              <a:gd name="T9" fmla="*/ 357511 h 4201"/>
              <a:gd name="T10" fmla="*/ 2526313 w 9120"/>
              <a:gd name="T11" fmla="*/ 0 h 4201"/>
              <a:gd name="T12" fmla="*/ 0 60000 65536"/>
              <a:gd name="T13" fmla="*/ 0 60000 65536"/>
              <a:gd name="T14" fmla="*/ 0 60000 65536"/>
              <a:gd name="T15" fmla="*/ 0 60000 65536"/>
              <a:gd name="T16" fmla="*/ 0 60000 65536"/>
              <a:gd name="T17" fmla="*/ 0 60000 65536"/>
              <a:gd name="T18" fmla="*/ 0 w 9120"/>
              <a:gd name="T19" fmla="*/ 0 h 4201"/>
              <a:gd name="T20" fmla="*/ 9120 w 9120"/>
              <a:gd name="T21" fmla="*/ 4201 h 4201"/>
            </a:gdLst>
            <a:ahLst/>
            <a:cxnLst>
              <a:cxn ang="T12">
                <a:pos x="T0" y="T1"/>
              </a:cxn>
              <a:cxn ang="T13">
                <a:pos x="T2" y="T3"/>
              </a:cxn>
              <a:cxn ang="T14">
                <a:pos x="T4" y="T5"/>
              </a:cxn>
              <a:cxn ang="T15">
                <a:pos x="T6" y="T7"/>
              </a:cxn>
              <a:cxn ang="T16">
                <a:pos x="T8" y="T9"/>
              </a:cxn>
              <a:cxn ang="T17">
                <a:pos x="T10" y="T11"/>
              </a:cxn>
            </a:cxnLst>
            <a:rect l="T18" t="T19" r="T20" b="T21"/>
            <a:pathLst>
              <a:path w="9120" h="4201">
                <a:moveTo>
                  <a:pt x="0" y="2821"/>
                </a:moveTo>
                <a:lnTo>
                  <a:pt x="0" y="4201"/>
                </a:lnTo>
                <a:lnTo>
                  <a:pt x="4890" y="4201"/>
                </a:lnTo>
                <a:lnTo>
                  <a:pt x="8055" y="1051"/>
                </a:lnTo>
                <a:lnTo>
                  <a:pt x="9120" y="1080"/>
                </a:lnTo>
                <a:lnTo>
                  <a:pt x="9105" y="0"/>
                </a:lnTo>
              </a:path>
            </a:pathLst>
          </a:custGeom>
          <a:noFill/>
          <a:ln w="38100" cmpd="sng">
            <a:solidFill>
              <a:srgbClr val="00FF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1196" name="Group 314"/>
          <p:cNvGrpSpPr>
            <a:grpSpLocks/>
          </p:cNvGrpSpPr>
          <p:nvPr/>
        </p:nvGrpSpPr>
        <p:grpSpPr bwMode="auto">
          <a:xfrm>
            <a:off x="6761164" y="2668589"/>
            <a:ext cx="39687" cy="141287"/>
            <a:chOff x="10104" y="10005"/>
            <a:chExt cx="137" cy="411"/>
          </a:xfrm>
        </p:grpSpPr>
        <p:sp>
          <p:nvSpPr>
            <p:cNvPr id="91203" name="Oval 315"/>
            <p:cNvSpPr>
              <a:spLocks noChangeArrowheads="1"/>
            </p:cNvSpPr>
            <p:nvPr/>
          </p:nvSpPr>
          <p:spPr bwMode="auto">
            <a:xfrm>
              <a:off x="10104" y="10005"/>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04" name="Oval 316"/>
            <p:cNvSpPr>
              <a:spLocks noChangeArrowheads="1"/>
            </p:cNvSpPr>
            <p:nvPr/>
          </p:nvSpPr>
          <p:spPr bwMode="auto">
            <a:xfrm>
              <a:off x="10104" y="10278"/>
              <a:ext cx="137" cy="138"/>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grpSp>
        <p:nvGrpSpPr>
          <p:cNvPr id="91197" name="Group 317"/>
          <p:cNvGrpSpPr>
            <a:grpSpLocks/>
          </p:cNvGrpSpPr>
          <p:nvPr/>
        </p:nvGrpSpPr>
        <p:grpSpPr bwMode="auto">
          <a:xfrm>
            <a:off x="9145589" y="2790826"/>
            <a:ext cx="39687" cy="142875"/>
            <a:chOff x="10104" y="10005"/>
            <a:chExt cx="137" cy="411"/>
          </a:xfrm>
        </p:grpSpPr>
        <p:sp>
          <p:nvSpPr>
            <p:cNvPr id="91201" name="Oval 318"/>
            <p:cNvSpPr>
              <a:spLocks noChangeArrowheads="1"/>
            </p:cNvSpPr>
            <p:nvPr/>
          </p:nvSpPr>
          <p:spPr bwMode="auto">
            <a:xfrm>
              <a:off x="10104" y="10005"/>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02" name="Oval 319"/>
            <p:cNvSpPr>
              <a:spLocks noChangeArrowheads="1"/>
            </p:cNvSpPr>
            <p:nvPr/>
          </p:nvSpPr>
          <p:spPr bwMode="auto">
            <a:xfrm>
              <a:off x="10104" y="10278"/>
              <a:ext cx="137" cy="138"/>
            </a:xfrm>
            <a:prstGeom prst="ellipse">
              <a:avLst/>
            </a:pr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grpSp>
        <p:nvGrpSpPr>
          <p:cNvPr id="91198" name="Group 320"/>
          <p:cNvGrpSpPr>
            <a:grpSpLocks/>
          </p:cNvGrpSpPr>
          <p:nvPr/>
        </p:nvGrpSpPr>
        <p:grpSpPr bwMode="auto">
          <a:xfrm>
            <a:off x="9340850" y="1717676"/>
            <a:ext cx="39688" cy="142875"/>
            <a:chOff x="10104" y="10005"/>
            <a:chExt cx="137" cy="411"/>
          </a:xfrm>
        </p:grpSpPr>
        <p:sp>
          <p:nvSpPr>
            <p:cNvPr id="91199" name="Oval 321"/>
            <p:cNvSpPr>
              <a:spLocks noChangeArrowheads="1"/>
            </p:cNvSpPr>
            <p:nvPr/>
          </p:nvSpPr>
          <p:spPr bwMode="auto">
            <a:xfrm>
              <a:off x="10104" y="10005"/>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sp>
          <p:nvSpPr>
            <p:cNvPr id="91200" name="Oval 322"/>
            <p:cNvSpPr>
              <a:spLocks noChangeArrowheads="1"/>
            </p:cNvSpPr>
            <p:nvPr/>
          </p:nvSpPr>
          <p:spPr bwMode="auto">
            <a:xfrm>
              <a:off x="10104" y="10278"/>
              <a:ext cx="137" cy="138"/>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endParaRPr lang="x-none" altLang="x-none"/>
            </a:p>
          </p:txBody>
        </p:sp>
      </p:grpSp>
    </p:spTree>
    <p:extLst>
      <p:ext uri="{BB962C8B-B14F-4D97-AF65-F5344CB8AC3E}">
        <p14:creationId xmlns:p14="http://schemas.microsoft.com/office/powerpoint/2010/main" val="42161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9216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8A151946-2488-8F44-BD84-318C844832CB}" type="slidenum">
              <a:rPr lang="en-US" altLang="x-none" sz="1400">
                <a:latin typeface="Arial" charset="0"/>
              </a:rPr>
              <a:pPr/>
              <a:t>37</a:t>
            </a:fld>
            <a:endParaRPr lang="en-US" altLang="x-none" sz="1400">
              <a:latin typeface="Arial" charset="0"/>
            </a:endParaRPr>
          </a:p>
        </p:txBody>
      </p:sp>
      <p:sp>
        <p:nvSpPr>
          <p:cNvPr id="92164" name="Rectangle 2"/>
          <p:cNvSpPr>
            <a:spLocks noGrp="1" noChangeArrowheads="1"/>
          </p:cNvSpPr>
          <p:nvPr>
            <p:ph type="title"/>
          </p:nvPr>
        </p:nvSpPr>
        <p:spPr/>
        <p:txBody>
          <a:bodyPr/>
          <a:lstStyle/>
          <a:p>
            <a:r>
              <a:rPr lang="en-US" altLang="x-none" sz="3200"/>
              <a:t>Approaches towards congestion control</a:t>
            </a:r>
            <a:endParaRPr lang="en-US" altLang="x-none"/>
          </a:p>
        </p:txBody>
      </p:sp>
      <p:sp>
        <p:nvSpPr>
          <p:cNvPr id="92165" name="Rectangle 3"/>
          <p:cNvSpPr>
            <a:spLocks noGrp="1" noChangeArrowheads="1"/>
          </p:cNvSpPr>
          <p:nvPr>
            <p:ph type="body" sz="half" idx="1"/>
          </p:nvPr>
        </p:nvSpPr>
        <p:spPr>
          <a:xfrm>
            <a:off x="2247901" y="2152650"/>
            <a:ext cx="3781425" cy="3810000"/>
          </a:xfrm>
        </p:spPr>
        <p:txBody>
          <a:bodyPr/>
          <a:lstStyle/>
          <a:p>
            <a:pPr>
              <a:buFont typeface="ZapfDingbats" charset="0"/>
              <a:buNone/>
            </a:pPr>
            <a:r>
              <a:rPr lang="en-US" altLang="x-none" sz="2400">
                <a:solidFill>
                  <a:srgbClr val="FF0000"/>
                </a:solidFill>
              </a:rPr>
              <a:t>end-end congestion control:</a:t>
            </a:r>
            <a:endParaRPr lang="en-US" altLang="x-none" sz="2400"/>
          </a:p>
          <a:p>
            <a:r>
              <a:rPr lang="en-US" altLang="x-none" sz="2000"/>
              <a:t>no explicit feedback from network</a:t>
            </a:r>
          </a:p>
          <a:p>
            <a:r>
              <a:rPr lang="en-US" altLang="x-none" sz="2000"/>
              <a:t>congestion inferred from end-system observed loss, delay</a:t>
            </a:r>
          </a:p>
          <a:p>
            <a:r>
              <a:rPr lang="en-US" altLang="x-none" sz="2000"/>
              <a:t>approach taken by TCP</a:t>
            </a:r>
            <a:endParaRPr lang="en-US" altLang="x-none" sz="2400"/>
          </a:p>
        </p:txBody>
      </p:sp>
      <p:sp>
        <p:nvSpPr>
          <p:cNvPr id="92166" name="Rectangle 4"/>
          <p:cNvSpPr>
            <a:spLocks noGrp="1" noChangeArrowheads="1"/>
          </p:cNvSpPr>
          <p:nvPr>
            <p:ph type="body" sz="half" idx="2"/>
          </p:nvPr>
        </p:nvSpPr>
        <p:spPr>
          <a:xfrm>
            <a:off x="6038850" y="2133600"/>
            <a:ext cx="3810000" cy="3905250"/>
          </a:xfrm>
        </p:spPr>
        <p:txBody>
          <a:bodyPr/>
          <a:lstStyle/>
          <a:p>
            <a:pPr>
              <a:buFont typeface="ZapfDingbats" charset="0"/>
              <a:buNone/>
            </a:pPr>
            <a:r>
              <a:rPr lang="en-US" altLang="x-none" sz="2400">
                <a:solidFill>
                  <a:srgbClr val="FF0000"/>
                </a:solidFill>
              </a:rPr>
              <a:t>network-assisted congestion control:</a:t>
            </a:r>
            <a:endParaRPr lang="en-US" altLang="x-none" sz="2400"/>
          </a:p>
          <a:p>
            <a:r>
              <a:rPr lang="en-US" altLang="x-none" sz="2000"/>
              <a:t>routers provide feedback to end systems</a:t>
            </a:r>
          </a:p>
          <a:p>
            <a:pPr lvl="1"/>
            <a:r>
              <a:rPr lang="en-US" altLang="x-none" sz="2000"/>
              <a:t>single bit indicating congestion (SNA, DECbit, TCP/IP ECN, ATM)</a:t>
            </a:r>
          </a:p>
          <a:p>
            <a:pPr lvl="1"/>
            <a:r>
              <a:rPr lang="en-US" altLang="x-none" sz="2000"/>
              <a:t>explicit rate sender should send at</a:t>
            </a:r>
            <a:endParaRPr lang="en-US" altLang="x-none" sz="1800"/>
          </a:p>
        </p:txBody>
      </p:sp>
      <p:sp>
        <p:nvSpPr>
          <p:cNvPr id="92167" name="Rectangle 5"/>
          <p:cNvSpPr>
            <a:spLocks noChangeArrowheads="1"/>
          </p:cNvSpPr>
          <p:nvPr/>
        </p:nvSpPr>
        <p:spPr bwMode="auto">
          <a:xfrm>
            <a:off x="2066926" y="1381125"/>
            <a:ext cx="7477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pPr algn="l">
              <a:spcBef>
                <a:spcPct val="20000"/>
              </a:spcBef>
              <a:buClr>
                <a:schemeClr val="accent2"/>
              </a:buClr>
              <a:buSzPct val="85000"/>
              <a:buFont typeface="ZapfDingbats" charset="0"/>
              <a:buNone/>
            </a:pPr>
            <a:r>
              <a:rPr lang="en-US" altLang="x-none" sz="2400">
                <a:solidFill>
                  <a:schemeClr val="accent2"/>
                </a:solidFill>
              </a:rPr>
              <a:t>two broad approaches towards congestion control:</a:t>
            </a:r>
          </a:p>
        </p:txBody>
      </p:sp>
    </p:spTree>
    <p:extLst>
      <p:ext uri="{BB962C8B-B14F-4D97-AF65-F5344CB8AC3E}">
        <p14:creationId xmlns:p14="http://schemas.microsoft.com/office/powerpoint/2010/main" val="8582094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9318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4A525A56-C15B-0440-9CA2-A36816E80BD4}" type="slidenum">
              <a:rPr lang="en-US" altLang="x-none" sz="1400">
                <a:latin typeface="Arial" charset="0"/>
              </a:rPr>
              <a:pPr/>
              <a:t>38</a:t>
            </a:fld>
            <a:endParaRPr lang="en-US" altLang="x-none" sz="1400">
              <a:latin typeface="Arial" charset="0"/>
            </a:endParaRPr>
          </a:p>
        </p:txBody>
      </p:sp>
      <p:sp>
        <p:nvSpPr>
          <p:cNvPr id="93188" name="Rectangle 2"/>
          <p:cNvSpPr>
            <a:spLocks noGrp="1" noChangeArrowheads="1"/>
          </p:cNvSpPr>
          <p:nvPr>
            <p:ph type="title"/>
          </p:nvPr>
        </p:nvSpPr>
        <p:spPr>
          <a:xfrm>
            <a:off x="2057400" y="228600"/>
            <a:ext cx="8191500" cy="1143000"/>
          </a:xfrm>
        </p:spPr>
        <p:txBody>
          <a:bodyPr/>
          <a:lstStyle/>
          <a:p>
            <a:r>
              <a:rPr lang="en-US" altLang="x-none" sz="3200"/>
              <a:t>Case study: ATM ABR congestion control</a:t>
            </a:r>
            <a:endParaRPr lang="en-US" altLang="x-none"/>
          </a:p>
        </p:txBody>
      </p:sp>
      <p:sp>
        <p:nvSpPr>
          <p:cNvPr id="93189" name="Rectangle 3"/>
          <p:cNvSpPr>
            <a:spLocks noGrp="1" noChangeArrowheads="1"/>
          </p:cNvSpPr>
          <p:nvPr>
            <p:ph type="body" sz="half" idx="1"/>
          </p:nvPr>
        </p:nvSpPr>
        <p:spPr>
          <a:xfrm>
            <a:off x="2057400" y="1600200"/>
            <a:ext cx="3619500" cy="4648200"/>
          </a:xfrm>
        </p:spPr>
        <p:txBody>
          <a:bodyPr/>
          <a:lstStyle/>
          <a:p>
            <a:pPr>
              <a:buFont typeface="ZapfDingbats" charset="0"/>
              <a:buNone/>
            </a:pPr>
            <a:r>
              <a:rPr lang="en-US" altLang="x-none" sz="2400">
                <a:solidFill>
                  <a:srgbClr val="FF0000"/>
                </a:solidFill>
              </a:rPr>
              <a:t>ABR: available bit rate:</a:t>
            </a:r>
            <a:endParaRPr lang="en-US" altLang="x-none" sz="2400"/>
          </a:p>
          <a:p>
            <a:r>
              <a:rPr lang="en-US" altLang="x-none" sz="2000"/>
              <a:t>“elastic service” </a:t>
            </a:r>
          </a:p>
          <a:p>
            <a:r>
              <a:rPr lang="en-US" altLang="x-none" sz="2000"/>
              <a:t>if sender’s path “underloaded”: </a:t>
            </a:r>
          </a:p>
          <a:p>
            <a:pPr lvl="1"/>
            <a:r>
              <a:rPr lang="en-US" altLang="x-none" sz="2000"/>
              <a:t>sender should use available bandwidth</a:t>
            </a:r>
          </a:p>
          <a:p>
            <a:r>
              <a:rPr lang="en-US" altLang="x-none" sz="2000"/>
              <a:t>if sender’s path congested: </a:t>
            </a:r>
          </a:p>
          <a:p>
            <a:pPr lvl="1"/>
            <a:r>
              <a:rPr lang="en-US" altLang="x-none" sz="2000"/>
              <a:t>sender throttled to minimum guaranteed rate</a:t>
            </a:r>
          </a:p>
        </p:txBody>
      </p:sp>
      <p:sp>
        <p:nvSpPr>
          <p:cNvPr id="93190" name="Rectangle 4"/>
          <p:cNvSpPr>
            <a:spLocks noGrp="1" noChangeArrowheads="1"/>
          </p:cNvSpPr>
          <p:nvPr>
            <p:ph type="body" sz="half" idx="2"/>
          </p:nvPr>
        </p:nvSpPr>
        <p:spPr>
          <a:xfrm>
            <a:off x="6019801" y="1600200"/>
            <a:ext cx="4238625" cy="4648200"/>
          </a:xfrm>
        </p:spPr>
        <p:txBody>
          <a:bodyPr/>
          <a:lstStyle/>
          <a:p>
            <a:pPr>
              <a:buFont typeface="ZapfDingbats" charset="0"/>
              <a:buNone/>
            </a:pPr>
            <a:r>
              <a:rPr lang="en-US" altLang="x-none" sz="2400">
                <a:solidFill>
                  <a:srgbClr val="FF0000"/>
                </a:solidFill>
              </a:rPr>
              <a:t>RM (resource management) cells:</a:t>
            </a:r>
            <a:endParaRPr lang="en-US" altLang="x-none" sz="2400"/>
          </a:p>
          <a:p>
            <a:r>
              <a:rPr lang="en-US" altLang="x-none" sz="2000"/>
              <a:t>sent by sender, interspersed with data cells</a:t>
            </a:r>
          </a:p>
          <a:p>
            <a:r>
              <a:rPr lang="en-US" altLang="x-none" sz="2000"/>
              <a:t>bits in RM cell set by switches (“</a:t>
            </a:r>
            <a:r>
              <a:rPr lang="en-US" altLang="x-none" sz="2000" i="1"/>
              <a:t>network-assisted”</a:t>
            </a:r>
            <a:r>
              <a:rPr lang="en-US" altLang="x-none" sz="2000"/>
              <a:t>) </a:t>
            </a:r>
          </a:p>
          <a:p>
            <a:pPr lvl="1"/>
            <a:r>
              <a:rPr lang="en-US" altLang="x-none" sz="2000">
                <a:solidFill>
                  <a:schemeClr val="accent2"/>
                </a:solidFill>
              </a:rPr>
              <a:t>NI bit:</a:t>
            </a:r>
            <a:r>
              <a:rPr lang="en-US" altLang="x-none" sz="2000"/>
              <a:t> no increase in rate (mild congestion)</a:t>
            </a:r>
          </a:p>
          <a:p>
            <a:pPr lvl="1"/>
            <a:r>
              <a:rPr lang="en-US" altLang="x-none" sz="2000">
                <a:solidFill>
                  <a:schemeClr val="accent2"/>
                </a:solidFill>
              </a:rPr>
              <a:t>CI bit:</a:t>
            </a:r>
            <a:r>
              <a:rPr lang="en-US" altLang="x-none" sz="2000"/>
              <a:t> congestion indication</a:t>
            </a:r>
          </a:p>
          <a:p>
            <a:r>
              <a:rPr lang="en-US" altLang="x-none" sz="2000"/>
              <a:t>RM cells returned to sender by receiver, with bits intact</a:t>
            </a:r>
            <a:endParaRPr lang="en-US" altLang="x-none" sz="2400"/>
          </a:p>
          <a:p>
            <a:pPr lvl="1"/>
            <a:endParaRPr lang="en-US" altLang="x-none" sz="2000"/>
          </a:p>
          <a:p>
            <a:pPr>
              <a:buFont typeface="ZapfDingbats" charset="0"/>
              <a:buNone/>
            </a:pPr>
            <a:r>
              <a:rPr lang="en-US" altLang="x-none" sz="2400"/>
              <a:t> </a:t>
            </a:r>
          </a:p>
        </p:txBody>
      </p:sp>
    </p:spTree>
    <p:extLst>
      <p:ext uri="{BB962C8B-B14F-4D97-AF65-F5344CB8AC3E}">
        <p14:creationId xmlns:p14="http://schemas.microsoft.com/office/powerpoint/2010/main" val="68173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t>Transport Layer</a:t>
            </a:r>
            <a:endParaRPr lang="en-US" altLang="x-none" sz="1400">
              <a:latin typeface="Times New Roman" charset="0"/>
            </a:endParaRPr>
          </a:p>
        </p:txBody>
      </p:sp>
      <p:sp>
        <p:nvSpPr>
          <p:cNvPr id="942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charset="0"/>
              </a:defRPr>
            </a:lvl1pPr>
            <a:lvl2pPr marL="742950" indent="-285750">
              <a:defRPr sz="1600">
                <a:solidFill>
                  <a:schemeClr val="tx1"/>
                </a:solidFill>
                <a:latin typeface="Comic Sans MS" charset="0"/>
              </a:defRPr>
            </a:lvl2pPr>
            <a:lvl3pPr marL="1143000" indent="-228600">
              <a:defRPr sz="1600">
                <a:solidFill>
                  <a:schemeClr val="tx1"/>
                </a:solidFill>
                <a:latin typeface="Comic Sans MS" charset="0"/>
              </a:defRPr>
            </a:lvl3pPr>
            <a:lvl4pPr marL="1600200" indent="-228600">
              <a:defRPr sz="1600">
                <a:solidFill>
                  <a:schemeClr val="tx1"/>
                </a:solidFill>
                <a:latin typeface="Comic Sans MS" charset="0"/>
              </a:defRPr>
            </a:lvl4pPr>
            <a:lvl5pPr marL="2057400" indent="-228600">
              <a:defRPr sz="1600">
                <a:solidFill>
                  <a:schemeClr val="tx1"/>
                </a:solidFill>
                <a:latin typeface="Comic Sans MS" charset="0"/>
              </a:defRPr>
            </a:lvl5pPr>
            <a:lvl6pPr marL="2514600" indent="-228600" algn="ctr" eaLnBrk="0" fontAlgn="base" hangingPunct="0">
              <a:spcBef>
                <a:spcPct val="0"/>
              </a:spcBef>
              <a:spcAft>
                <a:spcPct val="0"/>
              </a:spcAft>
              <a:defRPr sz="1600">
                <a:solidFill>
                  <a:schemeClr val="tx1"/>
                </a:solidFill>
                <a:latin typeface="Comic Sans MS" charset="0"/>
              </a:defRPr>
            </a:lvl6pPr>
            <a:lvl7pPr marL="2971800" indent="-228600" algn="ctr" eaLnBrk="0" fontAlgn="base" hangingPunct="0">
              <a:spcBef>
                <a:spcPct val="0"/>
              </a:spcBef>
              <a:spcAft>
                <a:spcPct val="0"/>
              </a:spcAft>
              <a:defRPr sz="1600">
                <a:solidFill>
                  <a:schemeClr val="tx1"/>
                </a:solidFill>
                <a:latin typeface="Comic Sans MS" charset="0"/>
              </a:defRPr>
            </a:lvl7pPr>
            <a:lvl8pPr marL="3429000" indent="-228600" algn="ctr" eaLnBrk="0" fontAlgn="base" hangingPunct="0">
              <a:spcBef>
                <a:spcPct val="0"/>
              </a:spcBef>
              <a:spcAft>
                <a:spcPct val="0"/>
              </a:spcAft>
              <a:defRPr sz="1600">
                <a:solidFill>
                  <a:schemeClr val="tx1"/>
                </a:solidFill>
                <a:latin typeface="Comic Sans MS" charset="0"/>
              </a:defRPr>
            </a:lvl8pPr>
            <a:lvl9pPr marL="3886200" indent="-228600" algn="ctr" eaLnBrk="0" fontAlgn="base" hangingPunct="0">
              <a:spcBef>
                <a:spcPct val="0"/>
              </a:spcBef>
              <a:spcAft>
                <a:spcPct val="0"/>
              </a:spcAft>
              <a:defRPr sz="1600">
                <a:solidFill>
                  <a:schemeClr val="tx1"/>
                </a:solidFill>
                <a:latin typeface="Comic Sans MS" charset="0"/>
              </a:defRPr>
            </a:lvl9pPr>
          </a:lstStyle>
          <a:p>
            <a:r>
              <a:rPr lang="en-US" altLang="x-none" sz="1400">
                <a:latin typeface="Arial" charset="0"/>
              </a:rPr>
              <a:t>3-</a:t>
            </a:r>
            <a:fld id="{33B61601-0613-6947-BAE7-283D7762DCC2}" type="slidenum">
              <a:rPr lang="en-US" altLang="x-none" sz="1400">
                <a:latin typeface="Arial" charset="0"/>
              </a:rPr>
              <a:pPr/>
              <a:t>39</a:t>
            </a:fld>
            <a:endParaRPr lang="en-US" altLang="x-none" sz="1400">
              <a:latin typeface="Arial" charset="0"/>
            </a:endParaRPr>
          </a:p>
        </p:txBody>
      </p:sp>
      <p:sp>
        <p:nvSpPr>
          <p:cNvPr id="94212" name="Rectangle 2"/>
          <p:cNvSpPr>
            <a:spLocks noGrp="1" noChangeArrowheads="1"/>
          </p:cNvSpPr>
          <p:nvPr>
            <p:ph type="title"/>
          </p:nvPr>
        </p:nvSpPr>
        <p:spPr>
          <a:xfrm>
            <a:off x="2038351" y="152400"/>
            <a:ext cx="7991475" cy="1143000"/>
          </a:xfrm>
        </p:spPr>
        <p:txBody>
          <a:bodyPr/>
          <a:lstStyle/>
          <a:p>
            <a:r>
              <a:rPr lang="en-US" altLang="x-none" sz="3200"/>
              <a:t>Case study: ATM ABR congestion control</a:t>
            </a:r>
          </a:p>
        </p:txBody>
      </p:sp>
      <p:sp>
        <p:nvSpPr>
          <p:cNvPr id="94213" name="Rectangle 3"/>
          <p:cNvSpPr>
            <a:spLocks noGrp="1" noChangeArrowheads="1"/>
          </p:cNvSpPr>
          <p:nvPr>
            <p:ph type="body" sz="half" idx="1"/>
          </p:nvPr>
        </p:nvSpPr>
        <p:spPr>
          <a:xfrm>
            <a:off x="2019301" y="3876675"/>
            <a:ext cx="8048625" cy="2495550"/>
          </a:xfrm>
        </p:spPr>
        <p:txBody>
          <a:bodyPr/>
          <a:lstStyle/>
          <a:p>
            <a:r>
              <a:rPr lang="en-US" altLang="x-none" sz="2400"/>
              <a:t>two-byte ER (explicit rate) field in RM cell</a:t>
            </a:r>
          </a:p>
          <a:p>
            <a:pPr lvl="1"/>
            <a:r>
              <a:rPr lang="en-US" altLang="x-none" sz="2000"/>
              <a:t>congested switch may lower ER value in cell</a:t>
            </a:r>
          </a:p>
          <a:p>
            <a:pPr lvl="1"/>
            <a:r>
              <a:rPr lang="en-US" altLang="x-none" sz="2000"/>
              <a:t>sender’ send rate thus maximum supportable rate on path</a:t>
            </a:r>
          </a:p>
          <a:p>
            <a:r>
              <a:rPr lang="en-US" altLang="x-none" sz="2400"/>
              <a:t>EFCI bit in data cells: set to 1 in congested switch</a:t>
            </a:r>
          </a:p>
          <a:p>
            <a:pPr lvl="1"/>
            <a:r>
              <a:rPr lang="en-US" altLang="x-none" sz="2000"/>
              <a:t>if data cell preceding RM cell has EFCI set, sender sets CI bit in returned RM cell</a:t>
            </a:r>
          </a:p>
        </p:txBody>
      </p:sp>
      <p:pic>
        <p:nvPicPr>
          <p:cNvPr id="94214" name="Picture 4" descr="congestio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3" y="1279526"/>
            <a:ext cx="59436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50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Overview</a:t>
            </a:r>
            <a:endParaRPr lang="en-US" dirty="0"/>
          </a:p>
        </p:txBody>
      </p:sp>
      <p:sp>
        <p:nvSpPr>
          <p:cNvPr id="3" name="Content Placeholder 2"/>
          <p:cNvSpPr>
            <a:spLocks noGrp="1"/>
          </p:cNvSpPr>
          <p:nvPr>
            <p:ph idx="1"/>
          </p:nvPr>
        </p:nvSpPr>
        <p:spPr/>
        <p:txBody>
          <a:bodyPr/>
          <a:lstStyle/>
          <a:p>
            <a:r>
              <a:rPr lang="en-US" dirty="0" smtClean="0"/>
              <a:t>Book Definition: </a:t>
            </a:r>
            <a:r>
              <a:rPr lang="en-US" altLang="x-none" dirty="0" smtClean="0"/>
              <a:t>provide</a:t>
            </a:r>
            <a:r>
              <a:rPr lang="en-US" altLang="x-none" i="1" dirty="0" smtClean="0">
                <a:solidFill>
                  <a:srgbClr val="FF0000"/>
                </a:solidFill>
              </a:rPr>
              <a:t> logical communication</a:t>
            </a:r>
            <a:r>
              <a:rPr lang="en-US" altLang="x-none" dirty="0" smtClean="0"/>
              <a:t> between app processes running on different hosts</a:t>
            </a:r>
          </a:p>
          <a:p>
            <a:r>
              <a:rPr lang="en-US" dirty="0" smtClean="0"/>
              <a:t>Wikipedia: </a:t>
            </a:r>
            <a:r>
              <a:rPr lang="en-US" dirty="0"/>
              <a:t>provide host-to-host communication services for applications such as </a:t>
            </a:r>
            <a:r>
              <a:rPr lang="en-US" dirty="0">
                <a:hlinkClick r:id="rId2" tooltip="Connection-oriented communication"/>
              </a:rPr>
              <a:t>connection-oriented communication</a:t>
            </a:r>
            <a:r>
              <a:rPr lang="en-US" dirty="0"/>
              <a:t>, </a:t>
            </a:r>
            <a:r>
              <a:rPr lang="en-US" dirty="0">
                <a:hlinkClick r:id="rId3" tooltip="Reliability (computer networking)"/>
              </a:rPr>
              <a:t>reliability</a:t>
            </a:r>
            <a:r>
              <a:rPr lang="en-US" dirty="0"/>
              <a:t>, </a:t>
            </a:r>
            <a:r>
              <a:rPr lang="en-US" dirty="0">
                <a:hlinkClick r:id="rId4" tooltip="Flow control (data)"/>
              </a:rPr>
              <a:t>flow control</a:t>
            </a:r>
            <a:r>
              <a:rPr lang="en-US" dirty="0"/>
              <a:t>, and </a:t>
            </a:r>
            <a:r>
              <a:rPr lang="en-US" dirty="0">
                <a:hlinkClick r:id="rId5" tooltip="Multiplexing"/>
              </a:rPr>
              <a:t>multiplexing</a:t>
            </a:r>
            <a:r>
              <a:rPr lang="en-US" dirty="0" smtClean="0"/>
              <a:t>.</a:t>
            </a:r>
          </a:p>
          <a:p>
            <a:r>
              <a:rPr lang="en-US" dirty="0" smtClean="0"/>
              <a:t>My Definition: provides options on how you would like your data to be delivered</a:t>
            </a:r>
          </a:p>
        </p:txBody>
      </p:sp>
    </p:spTree>
    <p:extLst>
      <p:ext uri="{BB962C8B-B14F-4D97-AF65-F5344CB8AC3E}">
        <p14:creationId xmlns:p14="http://schemas.microsoft.com/office/powerpoint/2010/main" val="1315648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42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r>
              <a:rPr lang="en-US" dirty="0" smtClean="0"/>
              <a:t>IP Address </a:t>
            </a:r>
            <a:r>
              <a:rPr lang="mr-IN" dirty="0" smtClean="0"/>
              <a:t>–</a:t>
            </a:r>
            <a:r>
              <a:rPr lang="en-US" dirty="0" smtClean="0"/>
              <a:t> Layer 3 logical endpoint that identifies the device/host </a:t>
            </a:r>
          </a:p>
          <a:p>
            <a:r>
              <a:rPr lang="en-US" dirty="0" smtClean="0"/>
              <a:t>Port </a:t>
            </a:r>
            <a:r>
              <a:rPr lang="mr-IN" dirty="0" smtClean="0"/>
              <a:t>–</a:t>
            </a:r>
            <a:r>
              <a:rPr lang="en-US" dirty="0" smtClean="0"/>
              <a:t> Layer 4 logical endpoint that identifies an application running on a host</a:t>
            </a:r>
          </a:p>
          <a:p>
            <a:r>
              <a:rPr lang="en-US" dirty="0" smtClean="0"/>
              <a:t>Socket </a:t>
            </a:r>
            <a:r>
              <a:rPr lang="mr-IN" dirty="0" smtClean="0"/>
              <a:t>–</a:t>
            </a:r>
            <a:r>
              <a:rPr lang="en-US" dirty="0" smtClean="0"/>
              <a:t> logical connection endpoint that is defined by an IP address and port</a:t>
            </a:r>
            <a:endParaRPr lang="en-US" dirty="0" smtClean="0"/>
          </a:p>
        </p:txBody>
      </p:sp>
    </p:spTree>
    <p:extLst>
      <p:ext uri="{BB962C8B-B14F-4D97-AF65-F5344CB8AC3E}">
        <p14:creationId xmlns:p14="http://schemas.microsoft.com/office/powerpoint/2010/main" val="201929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Analogy</a:t>
            </a:r>
            <a:endParaRPr lang="en-US" dirty="0"/>
          </a:p>
        </p:txBody>
      </p:sp>
      <p:pic>
        <p:nvPicPr>
          <p:cNvPr id="11266" name="Picture 2" descr="mage result for build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3042" y="2046817"/>
            <a:ext cx="1201678" cy="111339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mage result for hom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799" y="2321487"/>
            <a:ext cx="524685" cy="5246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mage result for hom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456145"/>
            <a:ext cx="753285" cy="75328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age result for build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9175" y="1885695"/>
            <a:ext cx="1587500" cy="14708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mage result for hom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6057" y="2221989"/>
            <a:ext cx="442025" cy="4420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mage result for hom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82" y="3057680"/>
            <a:ext cx="630789" cy="63078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mage result for hom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782" y="3925525"/>
            <a:ext cx="10414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mage result for road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535" y="2389231"/>
            <a:ext cx="2286000" cy="2274045"/>
          </a:xfrm>
          <a:prstGeom prst="rect">
            <a:avLst/>
          </a:prstGeom>
          <a:noFill/>
          <a:extLst>
            <a:ext uri="{909E8E84-426E-40DD-AFC4-6F175D3DCCD1}">
              <a14:hiddenFill xmlns:a14="http://schemas.microsoft.com/office/drawing/2010/main">
                <a:solidFill>
                  <a:srgbClr val="FFFFFF"/>
                </a:solidFill>
              </a14:hiddenFill>
            </a:ext>
          </a:extLst>
        </p:spPr>
      </p:pic>
      <p:pic>
        <p:nvPicPr>
          <p:cNvPr id="11278" name="Picture 14" descr="mage result for roa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5885" y="2901070"/>
            <a:ext cx="1056932" cy="5868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803047" y="825251"/>
            <a:ext cx="2167773" cy="923330"/>
          </a:xfrm>
          <a:prstGeom prst="rect">
            <a:avLst/>
          </a:prstGeom>
          <a:noFill/>
          <a:ln>
            <a:solidFill>
              <a:schemeClr val="tx1"/>
            </a:solidFill>
          </a:ln>
        </p:spPr>
        <p:txBody>
          <a:bodyPr wrap="none" rtlCol="0">
            <a:spAutoFit/>
          </a:bodyPr>
          <a:lstStyle/>
          <a:p>
            <a:r>
              <a:rPr lang="en-US" dirty="0" smtClean="0"/>
              <a:t>1512 </a:t>
            </a:r>
            <a:r>
              <a:rPr lang="en-US" dirty="0" err="1" smtClean="0"/>
              <a:t>Raymound</a:t>
            </a:r>
            <a:r>
              <a:rPr lang="en-US" dirty="0" smtClean="0"/>
              <a:t> Blvd</a:t>
            </a:r>
          </a:p>
          <a:p>
            <a:r>
              <a:rPr lang="en-US" dirty="0" smtClean="0"/>
              <a:t>Suite 400</a:t>
            </a:r>
            <a:endParaRPr lang="en-US" dirty="0"/>
          </a:p>
          <a:p>
            <a:r>
              <a:rPr lang="en-US" dirty="0" smtClean="0"/>
              <a:t>New York, NY</a:t>
            </a:r>
            <a:endParaRPr lang="en-US" dirty="0"/>
          </a:p>
        </p:txBody>
      </p:sp>
      <p:sp>
        <p:nvSpPr>
          <p:cNvPr id="13" name="TextBox 12"/>
          <p:cNvSpPr txBox="1"/>
          <p:nvPr/>
        </p:nvSpPr>
        <p:spPr>
          <a:xfrm>
            <a:off x="6891424" y="550000"/>
            <a:ext cx="2294603" cy="369332"/>
          </a:xfrm>
          <a:prstGeom prst="rect">
            <a:avLst/>
          </a:prstGeom>
          <a:noFill/>
        </p:spPr>
        <p:txBody>
          <a:bodyPr wrap="none" rtlCol="0">
            <a:spAutoFit/>
          </a:bodyPr>
          <a:lstStyle/>
          <a:p>
            <a:r>
              <a:rPr lang="en-US" dirty="0" smtClean="0">
                <a:solidFill>
                  <a:schemeClr val="accent1"/>
                </a:solidFill>
              </a:rPr>
              <a:t>Destination IP Address</a:t>
            </a:r>
            <a:endParaRPr lang="en-US" dirty="0">
              <a:solidFill>
                <a:schemeClr val="accent1"/>
              </a:solidFill>
            </a:endParaRPr>
          </a:p>
        </p:txBody>
      </p:sp>
      <p:cxnSp>
        <p:nvCxnSpPr>
          <p:cNvPr id="15" name="Straight Arrow Connector 14"/>
          <p:cNvCxnSpPr/>
          <p:nvPr/>
        </p:nvCxnSpPr>
        <p:spPr>
          <a:xfrm>
            <a:off x="9115885" y="723097"/>
            <a:ext cx="687162" cy="20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4" idx="3"/>
            <a:endCxn id="7" idx="1"/>
          </p:cNvCxnSpPr>
          <p:nvPr/>
        </p:nvCxnSpPr>
        <p:spPr>
          <a:xfrm flipV="1">
            <a:off x="8639784" y="1286916"/>
            <a:ext cx="1163263" cy="124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30277" y="1227161"/>
            <a:ext cx="1709507" cy="369332"/>
          </a:xfrm>
          <a:prstGeom prst="rect">
            <a:avLst/>
          </a:prstGeom>
          <a:noFill/>
        </p:spPr>
        <p:txBody>
          <a:bodyPr wrap="none" rtlCol="0">
            <a:spAutoFit/>
          </a:bodyPr>
          <a:lstStyle/>
          <a:p>
            <a:r>
              <a:rPr lang="en-US" dirty="0" smtClean="0">
                <a:solidFill>
                  <a:schemeClr val="accent1"/>
                </a:solidFill>
              </a:rPr>
              <a:t>Destination Port</a:t>
            </a:r>
            <a:endParaRPr lang="en-US" dirty="0">
              <a:solidFill>
                <a:schemeClr val="accent1"/>
              </a:solidFill>
            </a:endParaRPr>
          </a:p>
        </p:txBody>
      </p:sp>
      <p:sp>
        <p:nvSpPr>
          <p:cNvPr id="26" name="TextBox 25"/>
          <p:cNvSpPr txBox="1"/>
          <p:nvPr/>
        </p:nvSpPr>
        <p:spPr>
          <a:xfrm>
            <a:off x="2602336" y="5106159"/>
            <a:ext cx="1906291" cy="923330"/>
          </a:xfrm>
          <a:prstGeom prst="rect">
            <a:avLst/>
          </a:prstGeom>
          <a:noFill/>
          <a:ln>
            <a:solidFill>
              <a:schemeClr val="tx1"/>
            </a:solidFill>
          </a:ln>
        </p:spPr>
        <p:txBody>
          <a:bodyPr wrap="none" rtlCol="0">
            <a:spAutoFit/>
          </a:bodyPr>
          <a:lstStyle/>
          <a:p>
            <a:r>
              <a:rPr lang="en-US" dirty="0" smtClean="0"/>
              <a:t>14 Southbrook </a:t>
            </a:r>
            <a:r>
              <a:rPr lang="en-US" dirty="0" err="1" smtClean="0"/>
              <a:t>Ter</a:t>
            </a:r>
            <a:endParaRPr lang="en-US" dirty="0" smtClean="0"/>
          </a:p>
          <a:p>
            <a:r>
              <a:rPr lang="en-US" dirty="0" smtClean="0"/>
              <a:t>Unit #45</a:t>
            </a:r>
            <a:endParaRPr lang="en-US" dirty="0"/>
          </a:p>
          <a:p>
            <a:r>
              <a:rPr lang="en-US" dirty="0" smtClean="0"/>
              <a:t>Parsippany, NJ</a:t>
            </a:r>
            <a:endParaRPr lang="en-US" dirty="0"/>
          </a:p>
        </p:txBody>
      </p:sp>
      <p:sp>
        <p:nvSpPr>
          <p:cNvPr id="27" name="TextBox 26"/>
          <p:cNvSpPr txBox="1"/>
          <p:nvPr/>
        </p:nvSpPr>
        <p:spPr>
          <a:xfrm>
            <a:off x="149971" y="4881202"/>
            <a:ext cx="1855188" cy="369332"/>
          </a:xfrm>
          <a:prstGeom prst="rect">
            <a:avLst/>
          </a:prstGeom>
          <a:noFill/>
        </p:spPr>
        <p:txBody>
          <a:bodyPr wrap="none" rtlCol="0">
            <a:spAutoFit/>
          </a:bodyPr>
          <a:lstStyle/>
          <a:p>
            <a:r>
              <a:rPr lang="en-US" dirty="0" smtClean="0">
                <a:solidFill>
                  <a:schemeClr val="accent1"/>
                </a:solidFill>
              </a:rPr>
              <a:t>Source IP Address</a:t>
            </a:r>
            <a:endParaRPr lang="en-US" dirty="0">
              <a:solidFill>
                <a:schemeClr val="accent1"/>
              </a:solidFill>
            </a:endParaRPr>
          </a:p>
        </p:txBody>
      </p:sp>
      <p:sp>
        <p:nvSpPr>
          <p:cNvPr id="28" name="TextBox 27"/>
          <p:cNvSpPr txBox="1"/>
          <p:nvPr/>
        </p:nvSpPr>
        <p:spPr>
          <a:xfrm>
            <a:off x="149971" y="5473938"/>
            <a:ext cx="1270091" cy="369332"/>
          </a:xfrm>
          <a:prstGeom prst="rect">
            <a:avLst/>
          </a:prstGeom>
          <a:noFill/>
        </p:spPr>
        <p:txBody>
          <a:bodyPr wrap="none" rtlCol="0">
            <a:spAutoFit/>
          </a:bodyPr>
          <a:lstStyle/>
          <a:p>
            <a:r>
              <a:rPr lang="en-US" dirty="0" smtClean="0">
                <a:solidFill>
                  <a:schemeClr val="accent1"/>
                </a:solidFill>
              </a:rPr>
              <a:t>Source Port</a:t>
            </a:r>
            <a:endParaRPr lang="en-US" dirty="0">
              <a:solidFill>
                <a:schemeClr val="accent1"/>
              </a:solidFill>
            </a:endParaRPr>
          </a:p>
        </p:txBody>
      </p:sp>
      <p:cxnSp>
        <p:nvCxnSpPr>
          <p:cNvPr id="20" name="Straight Arrow Connector 19"/>
          <p:cNvCxnSpPr>
            <a:stCxn id="28" idx="3"/>
            <a:endCxn id="26" idx="1"/>
          </p:cNvCxnSpPr>
          <p:nvPr/>
        </p:nvCxnSpPr>
        <p:spPr>
          <a:xfrm flipV="1">
            <a:off x="1420062" y="5567824"/>
            <a:ext cx="1182274" cy="9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3"/>
          </p:cNvCxnSpPr>
          <p:nvPr/>
        </p:nvCxnSpPr>
        <p:spPr>
          <a:xfrm>
            <a:off x="2005159" y="5065868"/>
            <a:ext cx="595682"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280" name="Picture 16" descr="mage result for postcar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3353" y="2015601"/>
            <a:ext cx="747260" cy="74726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mage result for build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888" y="1994243"/>
            <a:ext cx="809640" cy="75015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mage result for building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3254" y="2011011"/>
            <a:ext cx="578693" cy="536177"/>
          </a:xfrm>
          <a:prstGeom prst="rect">
            <a:avLst/>
          </a:prstGeom>
          <a:noFill/>
          <a:extLst>
            <a:ext uri="{909E8E84-426E-40DD-AFC4-6F175D3DCCD1}">
              <a14:hiddenFill xmlns:a14="http://schemas.microsoft.com/office/drawing/2010/main">
                <a:solidFill>
                  <a:srgbClr val="FFFFFF"/>
                </a:solidFill>
              </a14:hiddenFill>
            </a:ext>
          </a:extLst>
        </p:spPr>
      </p:pic>
      <p:pic>
        <p:nvPicPr>
          <p:cNvPr id="11282" name="Picture 18" descr="mage result for envellope ic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5024" y="3394083"/>
            <a:ext cx="657972" cy="452256"/>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mage result for mail package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1755" y="4528378"/>
            <a:ext cx="628927" cy="628927"/>
          </a:xfrm>
          <a:prstGeom prst="rect">
            <a:avLst/>
          </a:prstGeom>
          <a:noFill/>
          <a:extLst>
            <a:ext uri="{909E8E84-426E-40DD-AFC4-6F175D3DCCD1}">
              <a14:hiddenFill xmlns:a14="http://schemas.microsoft.com/office/drawing/2010/main">
                <a:solidFill>
                  <a:srgbClr val="FFFFFF"/>
                </a:solidFill>
              </a14:hiddenFill>
            </a:ext>
          </a:extLst>
        </p:spPr>
      </p:pic>
      <p:pic>
        <p:nvPicPr>
          <p:cNvPr id="11286" name="Picture 22" descr="mage result for mail package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2811" y="5658604"/>
            <a:ext cx="785007" cy="785007"/>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3547742" y="1817648"/>
            <a:ext cx="987386" cy="369332"/>
          </a:xfrm>
          <a:prstGeom prst="rect">
            <a:avLst/>
          </a:prstGeom>
          <a:noFill/>
        </p:spPr>
        <p:txBody>
          <a:bodyPr wrap="none" rtlCol="0">
            <a:spAutoFit/>
          </a:bodyPr>
          <a:lstStyle/>
          <a:p>
            <a:r>
              <a:rPr lang="en-US" smtClean="0"/>
              <a:t>Postcard</a:t>
            </a:r>
            <a:endParaRPr lang="en-US" dirty="0"/>
          </a:p>
        </p:txBody>
      </p:sp>
      <p:sp>
        <p:nvSpPr>
          <p:cNvPr id="48" name="TextBox 47"/>
          <p:cNvSpPr txBox="1"/>
          <p:nvPr/>
        </p:nvSpPr>
        <p:spPr>
          <a:xfrm>
            <a:off x="4198515" y="3039109"/>
            <a:ext cx="1510991" cy="369332"/>
          </a:xfrm>
          <a:prstGeom prst="rect">
            <a:avLst/>
          </a:prstGeom>
          <a:noFill/>
        </p:spPr>
        <p:txBody>
          <a:bodyPr wrap="none" rtlCol="0">
            <a:spAutoFit/>
          </a:bodyPr>
          <a:lstStyle/>
          <a:p>
            <a:r>
              <a:rPr lang="en-US" dirty="0" smtClean="0"/>
              <a:t>Mail Envelope</a:t>
            </a:r>
            <a:endParaRPr lang="en-US" dirty="0"/>
          </a:p>
        </p:txBody>
      </p:sp>
      <p:sp>
        <p:nvSpPr>
          <p:cNvPr id="49" name="TextBox 48"/>
          <p:cNvSpPr txBox="1"/>
          <p:nvPr/>
        </p:nvSpPr>
        <p:spPr>
          <a:xfrm>
            <a:off x="5371529" y="4121511"/>
            <a:ext cx="1460656" cy="369332"/>
          </a:xfrm>
          <a:prstGeom prst="rect">
            <a:avLst/>
          </a:prstGeom>
          <a:noFill/>
        </p:spPr>
        <p:txBody>
          <a:bodyPr wrap="none" rtlCol="0">
            <a:spAutoFit/>
          </a:bodyPr>
          <a:lstStyle/>
          <a:p>
            <a:r>
              <a:rPr lang="en-US" dirty="0" smtClean="0"/>
              <a:t>Certified Mail</a:t>
            </a:r>
            <a:endParaRPr lang="en-US" dirty="0"/>
          </a:p>
        </p:txBody>
      </p:sp>
      <p:sp>
        <p:nvSpPr>
          <p:cNvPr id="50" name="TextBox 49"/>
          <p:cNvSpPr txBox="1"/>
          <p:nvPr/>
        </p:nvSpPr>
        <p:spPr>
          <a:xfrm>
            <a:off x="7348389" y="5223582"/>
            <a:ext cx="940257" cy="369332"/>
          </a:xfrm>
          <a:prstGeom prst="rect">
            <a:avLst/>
          </a:prstGeom>
          <a:noFill/>
        </p:spPr>
        <p:txBody>
          <a:bodyPr wrap="none" rtlCol="0">
            <a:spAutoFit/>
          </a:bodyPr>
          <a:lstStyle/>
          <a:p>
            <a:r>
              <a:rPr lang="en-US" smtClean="0"/>
              <a:t>Package</a:t>
            </a:r>
            <a:endParaRPr lang="en-US" dirty="0"/>
          </a:p>
        </p:txBody>
      </p:sp>
      <p:cxnSp>
        <p:nvCxnSpPr>
          <p:cNvPr id="37" name="Curved Connector 36"/>
          <p:cNvCxnSpPr>
            <a:stCxn id="11280" idx="3"/>
            <a:endCxn id="9" idx="2"/>
          </p:cNvCxnSpPr>
          <p:nvPr/>
        </p:nvCxnSpPr>
        <p:spPr>
          <a:xfrm>
            <a:off x="4440613" y="2389231"/>
            <a:ext cx="6482312" cy="967331"/>
          </a:xfrm>
          <a:prstGeom prst="curvedConnector4">
            <a:avLst>
              <a:gd name="adj1" fmla="val 43878"/>
              <a:gd name="adj2" fmla="val 123632"/>
            </a:avLst>
          </a:prstGeom>
          <a:ln w="63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a:stCxn id="11282" idx="3"/>
            <a:endCxn id="9" idx="2"/>
          </p:cNvCxnSpPr>
          <p:nvPr/>
        </p:nvCxnSpPr>
        <p:spPr>
          <a:xfrm flipV="1">
            <a:off x="5282996" y="3356562"/>
            <a:ext cx="5639929" cy="263649"/>
          </a:xfrm>
          <a:prstGeom prst="curvedConnector2">
            <a:avLst/>
          </a:prstGeom>
          <a:ln w="63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11284" idx="3"/>
            <a:endCxn id="9" idx="2"/>
          </p:cNvCxnSpPr>
          <p:nvPr/>
        </p:nvCxnSpPr>
        <p:spPr>
          <a:xfrm flipV="1">
            <a:off x="6360682" y="3356562"/>
            <a:ext cx="4562243" cy="1486280"/>
          </a:xfrm>
          <a:prstGeom prst="curvedConnector2">
            <a:avLst/>
          </a:prstGeom>
          <a:ln w="63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11286" idx="3"/>
            <a:endCxn id="9" idx="2"/>
          </p:cNvCxnSpPr>
          <p:nvPr/>
        </p:nvCxnSpPr>
        <p:spPr>
          <a:xfrm flipV="1">
            <a:off x="8157818" y="3356562"/>
            <a:ext cx="2765107" cy="2694546"/>
          </a:xfrm>
          <a:prstGeom prst="curvedConnector2">
            <a:avLst/>
          </a:prstGeom>
          <a:ln w="63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9" idx="2"/>
          </p:cNvCxnSpPr>
          <p:nvPr/>
        </p:nvCxnSpPr>
        <p:spPr>
          <a:xfrm rot="5400000">
            <a:off x="7812212" y="1905031"/>
            <a:ext cx="1659183" cy="4562244"/>
          </a:xfrm>
          <a:prstGeom prst="curvedConnector2">
            <a:avLst/>
          </a:prstGeom>
          <a:ln w="63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42348" y="4663079"/>
            <a:ext cx="1286827" cy="646331"/>
          </a:xfrm>
          <a:prstGeom prst="rect">
            <a:avLst/>
          </a:prstGeom>
          <a:noFill/>
        </p:spPr>
        <p:txBody>
          <a:bodyPr wrap="none" rtlCol="0">
            <a:spAutoFit/>
          </a:bodyPr>
          <a:lstStyle/>
          <a:p>
            <a:pPr algn="ctr"/>
            <a:r>
              <a:rPr lang="en-US" smtClean="0"/>
              <a:t>Delivery</a:t>
            </a:r>
          </a:p>
          <a:p>
            <a:pPr algn="ctr"/>
            <a:r>
              <a:rPr lang="en-US" dirty="0" smtClean="0"/>
              <a:t>Notification</a:t>
            </a:r>
            <a:endParaRPr lang="en-US" dirty="0"/>
          </a:p>
        </p:txBody>
      </p:sp>
      <p:sp>
        <p:nvSpPr>
          <p:cNvPr id="69" name="TextBox 68"/>
          <p:cNvSpPr txBox="1"/>
          <p:nvPr/>
        </p:nvSpPr>
        <p:spPr>
          <a:xfrm>
            <a:off x="10539619" y="5684827"/>
            <a:ext cx="962315" cy="369332"/>
          </a:xfrm>
          <a:prstGeom prst="rect">
            <a:avLst/>
          </a:prstGeom>
          <a:noFill/>
        </p:spPr>
        <p:txBody>
          <a:bodyPr wrap="none" rtlCol="0">
            <a:spAutoFit/>
          </a:bodyPr>
          <a:lstStyle/>
          <a:p>
            <a:r>
              <a:rPr lang="en-US" dirty="0" smtClean="0">
                <a:solidFill>
                  <a:schemeClr val="accent1"/>
                </a:solidFill>
              </a:rPr>
              <a:t>TCP ACK</a:t>
            </a:r>
            <a:endParaRPr lang="en-US" dirty="0">
              <a:solidFill>
                <a:schemeClr val="accent1"/>
              </a:solidFill>
            </a:endParaRPr>
          </a:p>
        </p:txBody>
      </p:sp>
      <p:cxnSp>
        <p:nvCxnSpPr>
          <p:cNvPr id="70" name="Curved Connector 69"/>
          <p:cNvCxnSpPr>
            <a:stCxn id="9" idx="2"/>
          </p:cNvCxnSpPr>
          <p:nvPr/>
        </p:nvCxnSpPr>
        <p:spPr>
          <a:xfrm rot="5400000">
            <a:off x="8375149" y="3295494"/>
            <a:ext cx="2486708" cy="2608845"/>
          </a:xfrm>
          <a:prstGeom prst="curvedConnector2">
            <a:avLst/>
          </a:prstGeom>
          <a:ln w="635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393635" y="5915569"/>
            <a:ext cx="2472427" cy="646331"/>
          </a:xfrm>
          <a:prstGeom prst="rect">
            <a:avLst/>
          </a:prstGeom>
          <a:noFill/>
        </p:spPr>
        <p:txBody>
          <a:bodyPr wrap="square" rtlCol="0">
            <a:spAutoFit/>
          </a:bodyPr>
          <a:lstStyle/>
          <a:p>
            <a:pPr algn="ctr"/>
            <a:r>
              <a:rPr lang="en-US" dirty="0" smtClean="0">
                <a:solidFill>
                  <a:schemeClr val="accent1"/>
                </a:solidFill>
              </a:rPr>
              <a:t>TCP </a:t>
            </a:r>
          </a:p>
          <a:p>
            <a:pPr algn="ctr"/>
            <a:r>
              <a:rPr lang="en-US" dirty="0" smtClean="0">
                <a:solidFill>
                  <a:schemeClr val="accent1"/>
                </a:solidFill>
              </a:rPr>
              <a:t>(Guaranteed Delivery)</a:t>
            </a:r>
            <a:endParaRPr lang="en-US" dirty="0">
              <a:solidFill>
                <a:schemeClr val="accent1"/>
              </a:solidFill>
            </a:endParaRPr>
          </a:p>
        </p:txBody>
      </p:sp>
      <p:sp>
        <p:nvSpPr>
          <p:cNvPr id="77" name="TextBox 76"/>
          <p:cNvSpPr txBox="1"/>
          <p:nvPr/>
        </p:nvSpPr>
        <p:spPr>
          <a:xfrm>
            <a:off x="5333133" y="1862151"/>
            <a:ext cx="593432" cy="369332"/>
          </a:xfrm>
          <a:prstGeom prst="rect">
            <a:avLst/>
          </a:prstGeom>
          <a:noFill/>
        </p:spPr>
        <p:txBody>
          <a:bodyPr wrap="none" rtlCol="0">
            <a:spAutoFit/>
          </a:bodyPr>
          <a:lstStyle/>
          <a:p>
            <a:r>
              <a:rPr lang="en-US" dirty="0" smtClean="0">
                <a:solidFill>
                  <a:schemeClr val="accent1"/>
                </a:solidFill>
              </a:rPr>
              <a:t>UDP</a:t>
            </a:r>
            <a:endParaRPr lang="en-US" dirty="0">
              <a:solidFill>
                <a:schemeClr val="accent1"/>
              </a:solidFill>
            </a:endParaRPr>
          </a:p>
        </p:txBody>
      </p:sp>
      <p:cxnSp>
        <p:nvCxnSpPr>
          <p:cNvPr id="78" name="Straight Arrow Connector 77"/>
          <p:cNvCxnSpPr>
            <a:stCxn id="77" idx="1"/>
          </p:cNvCxnSpPr>
          <p:nvPr/>
        </p:nvCxnSpPr>
        <p:spPr>
          <a:xfrm flipH="1">
            <a:off x="4584700" y="2046817"/>
            <a:ext cx="748433" cy="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7" idx="1"/>
            <a:endCxn id="48" idx="0"/>
          </p:cNvCxnSpPr>
          <p:nvPr/>
        </p:nvCxnSpPr>
        <p:spPr>
          <a:xfrm flipH="1">
            <a:off x="4954011" y="2046817"/>
            <a:ext cx="379122" cy="99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0"/>
            <a:endCxn id="11284" idx="2"/>
          </p:cNvCxnSpPr>
          <p:nvPr/>
        </p:nvCxnSpPr>
        <p:spPr>
          <a:xfrm flipV="1">
            <a:off x="5629849" y="5157305"/>
            <a:ext cx="416370" cy="758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5926565" y="5843271"/>
            <a:ext cx="998611" cy="207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9" idx="0"/>
            <a:endCxn id="68" idx="3"/>
          </p:cNvCxnSpPr>
          <p:nvPr/>
        </p:nvCxnSpPr>
        <p:spPr>
          <a:xfrm flipH="1" flipV="1">
            <a:off x="10129175" y="4986245"/>
            <a:ext cx="891602" cy="69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294" name="Picture 24" descr="mage result for mailbox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4735" y="4166705"/>
            <a:ext cx="9906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4" descr="mage result for mailbox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57740" y="3276204"/>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16" name="TextBox 115"/>
          <p:cNvSpPr txBox="1"/>
          <p:nvPr/>
        </p:nvSpPr>
        <p:spPr>
          <a:xfrm>
            <a:off x="10783465" y="4518908"/>
            <a:ext cx="1263679" cy="646331"/>
          </a:xfrm>
          <a:prstGeom prst="rect">
            <a:avLst/>
          </a:prstGeom>
          <a:noFill/>
        </p:spPr>
        <p:txBody>
          <a:bodyPr wrap="none" rtlCol="0">
            <a:spAutoFit/>
          </a:bodyPr>
          <a:lstStyle/>
          <a:p>
            <a:pPr algn="ctr"/>
            <a:r>
              <a:rPr lang="en-US" smtClean="0">
                <a:solidFill>
                  <a:schemeClr val="accent1"/>
                </a:solidFill>
              </a:rPr>
              <a:t>Destination</a:t>
            </a:r>
          </a:p>
          <a:p>
            <a:pPr algn="ctr"/>
            <a:r>
              <a:rPr lang="en-US" dirty="0" smtClean="0">
                <a:solidFill>
                  <a:schemeClr val="accent1"/>
                </a:solidFill>
              </a:rPr>
              <a:t>Socket</a:t>
            </a:r>
            <a:endParaRPr lang="en-US" dirty="0">
              <a:solidFill>
                <a:schemeClr val="accent1"/>
              </a:solidFill>
            </a:endParaRPr>
          </a:p>
        </p:txBody>
      </p:sp>
      <p:cxnSp>
        <p:nvCxnSpPr>
          <p:cNvPr id="117" name="Straight Arrow Connector 116"/>
          <p:cNvCxnSpPr>
            <a:stCxn id="116" idx="0"/>
          </p:cNvCxnSpPr>
          <p:nvPr/>
        </p:nvCxnSpPr>
        <p:spPr>
          <a:xfrm flipH="1" flipV="1">
            <a:off x="10881353" y="4207542"/>
            <a:ext cx="533952" cy="31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621780" y="5395051"/>
            <a:ext cx="824265" cy="646331"/>
          </a:xfrm>
          <a:prstGeom prst="rect">
            <a:avLst/>
          </a:prstGeom>
          <a:noFill/>
        </p:spPr>
        <p:txBody>
          <a:bodyPr wrap="none" rtlCol="0">
            <a:spAutoFit/>
          </a:bodyPr>
          <a:lstStyle/>
          <a:p>
            <a:r>
              <a:rPr lang="en-US" dirty="0" smtClean="0">
                <a:solidFill>
                  <a:schemeClr val="accent1"/>
                </a:solidFill>
              </a:rPr>
              <a:t>Source</a:t>
            </a:r>
          </a:p>
          <a:p>
            <a:r>
              <a:rPr lang="en-US" dirty="0" smtClean="0">
                <a:solidFill>
                  <a:schemeClr val="accent1"/>
                </a:solidFill>
              </a:rPr>
              <a:t>Socket</a:t>
            </a:r>
            <a:endParaRPr lang="en-US" dirty="0">
              <a:solidFill>
                <a:schemeClr val="accent1"/>
              </a:solidFill>
            </a:endParaRPr>
          </a:p>
        </p:txBody>
      </p:sp>
      <p:cxnSp>
        <p:nvCxnSpPr>
          <p:cNvPr id="119" name="Straight Arrow Connector 118"/>
          <p:cNvCxnSpPr>
            <a:stCxn id="118" idx="0"/>
          </p:cNvCxnSpPr>
          <p:nvPr/>
        </p:nvCxnSpPr>
        <p:spPr>
          <a:xfrm flipH="1" flipV="1">
            <a:off x="4697685" y="4918523"/>
            <a:ext cx="336228" cy="476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br>
              <a:rPr lang="en-US" dirty="0" smtClean="0"/>
            </a:br>
            <a:r>
              <a:rPr lang="en-US" sz="2800" dirty="0" smtClean="0"/>
              <a:t>Single Client and Server</a:t>
            </a:r>
            <a:endParaRPr lang="en-US" dirty="0"/>
          </a:p>
        </p:txBody>
      </p:sp>
      <p:sp>
        <p:nvSpPr>
          <p:cNvPr id="3" name="Content Placeholder 2"/>
          <p:cNvSpPr>
            <a:spLocks noGrp="1"/>
          </p:cNvSpPr>
          <p:nvPr>
            <p:ph idx="1"/>
          </p:nvPr>
        </p:nvSpPr>
        <p:spPr>
          <a:xfrm>
            <a:off x="838200" y="1825625"/>
            <a:ext cx="10515600" cy="991950"/>
          </a:xfrm>
        </p:spPr>
        <p:txBody>
          <a:bodyPr>
            <a:normAutofit fontScale="70000" lnSpcReduction="20000"/>
          </a:bodyPr>
          <a:lstStyle/>
          <a:p>
            <a:r>
              <a:rPr lang="en-US" dirty="0" smtClean="0"/>
              <a:t>The Instagram application process creates a socket and sends data through it</a:t>
            </a:r>
          </a:p>
          <a:p>
            <a:r>
              <a:rPr lang="en-US" dirty="0" smtClean="0"/>
              <a:t>The data is sent over the network to the server</a:t>
            </a:r>
          </a:p>
          <a:p>
            <a:r>
              <a:rPr lang="en-US" dirty="0" smtClean="0"/>
              <a:t>The Instagram server process is listening on a socket</a:t>
            </a:r>
            <a:endParaRPr lang="en-US" dirty="0"/>
          </a:p>
        </p:txBody>
      </p:sp>
      <p:pic>
        <p:nvPicPr>
          <p:cNvPr id="4" name="Picture 2" descr="mage result for datacenter rack server ic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966" y="5445140"/>
            <a:ext cx="1042444" cy="10424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ge result for i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321" y="5452434"/>
            <a:ext cx="433137" cy="8832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1120669930"/>
              </p:ext>
            </p:extLst>
          </p:nvPr>
        </p:nvGraphicFramePr>
        <p:xfrm>
          <a:off x="1513757" y="2943340"/>
          <a:ext cx="2789402" cy="2377440"/>
        </p:xfrm>
        <a:graphic>
          <a:graphicData uri="http://schemas.openxmlformats.org/drawingml/2006/table">
            <a:tbl>
              <a:tblPr firstRow="1" bandRow="1">
                <a:tableStyleId>{5C22544A-7EE6-4342-B048-85BDC9FD1C3A}</a:tableStyleId>
              </a:tblPr>
              <a:tblGrid>
                <a:gridCol w="1186371"/>
                <a:gridCol w="1603031"/>
              </a:tblGrid>
              <a:tr h="154694">
                <a:tc>
                  <a:txBody>
                    <a:bodyPr/>
                    <a:lstStyle/>
                    <a:p>
                      <a:r>
                        <a:rPr lang="en-US" sz="1400" b="0" dirty="0" smtClean="0">
                          <a:solidFill>
                            <a:schemeClr val="tx1"/>
                          </a:solidFill>
                        </a:rPr>
                        <a:t>5-Application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4-Transport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3-Network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2-Link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1-Physical</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7929320"/>
              </p:ext>
            </p:extLst>
          </p:nvPr>
        </p:nvGraphicFramePr>
        <p:xfrm>
          <a:off x="7373115" y="2943340"/>
          <a:ext cx="2789402" cy="2377440"/>
        </p:xfrm>
        <a:graphic>
          <a:graphicData uri="http://schemas.openxmlformats.org/drawingml/2006/table">
            <a:tbl>
              <a:tblPr firstRow="1" bandRow="1">
                <a:tableStyleId>{5C22544A-7EE6-4342-B048-85BDC9FD1C3A}</a:tableStyleId>
              </a:tblPr>
              <a:tblGrid>
                <a:gridCol w="1186371"/>
                <a:gridCol w="1603031"/>
              </a:tblGrid>
              <a:tr h="154694">
                <a:tc>
                  <a:txBody>
                    <a:bodyPr/>
                    <a:lstStyle/>
                    <a:p>
                      <a:r>
                        <a:rPr lang="en-US" sz="1400" b="0" dirty="0" smtClean="0">
                          <a:solidFill>
                            <a:schemeClr val="tx1"/>
                          </a:solidFill>
                        </a:rPr>
                        <a:t>5-Application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smtClean="0">
                        <a:solidFill>
                          <a:schemeClr val="tx1"/>
                        </a:solidFill>
                      </a:endParaRPr>
                    </a:p>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4-Transport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3-Network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2-Link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1-Physical</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Rectangle 10"/>
          <p:cNvSpPr/>
          <p:nvPr/>
        </p:nvSpPr>
        <p:spPr>
          <a:xfrm>
            <a:off x="3306234" y="3971729"/>
            <a:ext cx="193641" cy="230093"/>
          </a:xfrm>
          <a:prstGeom prst="rect">
            <a:avLst/>
          </a:prstGeom>
          <a:solidFill>
            <a:schemeClr val="tx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211734" y="3971728"/>
            <a:ext cx="193641" cy="230093"/>
          </a:xfrm>
          <a:prstGeom prst="rect">
            <a:avLst/>
          </a:prstGeom>
          <a:solidFill>
            <a:schemeClr val="tx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8" descr="mage result for instagram app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597" y="3178466"/>
            <a:ext cx="432913" cy="4323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mage result for apache 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8867" y="3265005"/>
            <a:ext cx="679373" cy="2592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8" name="Straight Connector 17"/>
          <p:cNvCxnSpPr>
            <a:endCxn id="11" idx="0"/>
          </p:cNvCxnSpPr>
          <p:nvPr/>
        </p:nvCxnSpPr>
        <p:spPr>
          <a:xfrm>
            <a:off x="3403053" y="3610838"/>
            <a:ext cx="2" cy="360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2"/>
            <a:endCxn id="12" idx="0"/>
          </p:cNvCxnSpPr>
          <p:nvPr/>
        </p:nvCxnSpPr>
        <p:spPr>
          <a:xfrm>
            <a:off x="9308554" y="3524299"/>
            <a:ext cx="1" cy="4474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30" idx="0"/>
            <a:endCxn id="12" idx="2"/>
          </p:cNvCxnSpPr>
          <p:nvPr/>
        </p:nvCxnSpPr>
        <p:spPr>
          <a:xfrm flipV="1">
            <a:off x="7135664" y="4201821"/>
            <a:ext cx="2172891" cy="1414458"/>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30" name="Cloud 29"/>
          <p:cNvSpPr/>
          <p:nvPr/>
        </p:nvSpPr>
        <p:spPr>
          <a:xfrm>
            <a:off x="5054600" y="4985015"/>
            <a:ext cx="2082800" cy="12625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cxnSp>
        <p:nvCxnSpPr>
          <p:cNvPr id="32" name="Elbow Connector 31"/>
          <p:cNvCxnSpPr>
            <a:stCxn id="11" idx="2"/>
            <a:endCxn id="30" idx="2"/>
          </p:cNvCxnSpPr>
          <p:nvPr/>
        </p:nvCxnSpPr>
        <p:spPr>
          <a:xfrm rot="16200000" flipH="1">
            <a:off x="3524830" y="4080047"/>
            <a:ext cx="1414457" cy="1658006"/>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0259337" y="3758075"/>
            <a:ext cx="1276311" cy="738664"/>
          </a:xfrm>
          <a:prstGeom prst="rect">
            <a:avLst/>
          </a:prstGeom>
          <a:noFill/>
        </p:spPr>
        <p:txBody>
          <a:bodyPr wrap="none" rtlCol="0">
            <a:spAutoFit/>
          </a:bodyPr>
          <a:lstStyle/>
          <a:p>
            <a:r>
              <a:rPr lang="en-US" sz="1400" dirty="0" smtClean="0"/>
              <a:t>Server Socket</a:t>
            </a:r>
          </a:p>
          <a:p>
            <a:r>
              <a:rPr lang="en-US" sz="1400" dirty="0" smtClean="0"/>
              <a:t>IP: 12.14.40.11</a:t>
            </a:r>
          </a:p>
          <a:p>
            <a:r>
              <a:rPr lang="en-US" sz="1400" dirty="0" smtClean="0"/>
              <a:t>Port: 80</a:t>
            </a:r>
            <a:endParaRPr lang="en-US" sz="1400" dirty="0"/>
          </a:p>
        </p:txBody>
      </p:sp>
      <p:sp>
        <p:nvSpPr>
          <p:cNvPr id="37" name="TextBox 36"/>
          <p:cNvSpPr txBox="1"/>
          <p:nvPr/>
        </p:nvSpPr>
        <p:spPr>
          <a:xfrm>
            <a:off x="4498064" y="3773886"/>
            <a:ext cx="1276311" cy="738664"/>
          </a:xfrm>
          <a:prstGeom prst="rect">
            <a:avLst/>
          </a:prstGeom>
          <a:noFill/>
        </p:spPr>
        <p:txBody>
          <a:bodyPr wrap="none" rtlCol="0">
            <a:spAutoFit/>
          </a:bodyPr>
          <a:lstStyle/>
          <a:p>
            <a:r>
              <a:rPr lang="en-US" sz="1400" dirty="0" smtClean="0"/>
              <a:t>Client Socket</a:t>
            </a:r>
          </a:p>
          <a:p>
            <a:r>
              <a:rPr lang="en-US" sz="1400" dirty="0" smtClean="0"/>
              <a:t>IP: 192.168.0.1</a:t>
            </a:r>
          </a:p>
          <a:p>
            <a:r>
              <a:rPr lang="en-US" sz="1400" dirty="0" smtClean="0"/>
              <a:t>Port: 12341</a:t>
            </a:r>
            <a:endParaRPr lang="en-US" sz="1400" dirty="0"/>
          </a:p>
        </p:txBody>
      </p:sp>
      <p:sp>
        <p:nvSpPr>
          <p:cNvPr id="38" name="TextBox 37"/>
          <p:cNvSpPr txBox="1"/>
          <p:nvPr/>
        </p:nvSpPr>
        <p:spPr>
          <a:xfrm>
            <a:off x="7585692" y="6008952"/>
            <a:ext cx="2256708" cy="369332"/>
          </a:xfrm>
          <a:prstGeom prst="rect">
            <a:avLst/>
          </a:prstGeom>
          <a:noFill/>
        </p:spPr>
        <p:txBody>
          <a:bodyPr wrap="none" rtlCol="0">
            <a:spAutoFit/>
          </a:bodyPr>
          <a:lstStyle/>
          <a:p>
            <a:r>
              <a:rPr lang="en-US" smtClean="0"/>
              <a:t>Instagram </a:t>
            </a:r>
            <a:r>
              <a:rPr lang="en-US" dirty="0" smtClean="0"/>
              <a:t>Web Server</a:t>
            </a:r>
            <a:endParaRPr lang="en-US" dirty="0"/>
          </a:p>
        </p:txBody>
      </p:sp>
      <p:sp>
        <p:nvSpPr>
          <p:cNvPr id="39" name="TextBox 38"/>
          <p:cNvSpPr txBox="1"/>
          <p:nvPr/>
        </p:nvSpPr>
        <p:spPr>
          <a:xfrm>
            <a:off x="2969355" y="6003888"/>
            <a:ext cx="1545295" cy="369332"/>
          </a:xfrm>
          <a:prstGeom prst="rect">
            <a:avLst/>
          </a:prstGeom>
          <a:noFill/>
        </p:spPr>
        <p:txBody>
          <a:bodyPr wrap="none" rtlCol="0">
            <a:spAutoFit/>
          </a:bodyPr>
          <a:lstStyle/>
          <a:p>
            <a:r>
              <a:rPr lang="en-US" dirty="0" smtClean="0"/>
              <a:t>Instagram App</a:t>
            </a:r>
            <a:endParaRPr lang="en-US" dirty="0"/>
          </a:p>
        </p:txBody>
      </p:sp>
      <p:sp>
        <p:nvSpPr>
          <p:cNvPr id="40" name="TextBox 39"/>
          <p:cNvSpPr txBox="1"/>
          <p:nvPr/>
        </p:nvSpPr>
        <p:spPr>
          <a:xfrm>
            <a:off x="7373115" y="468347"/>
            <a:ext cx="4162533" cy="923330"/>
          </a:xfrm>
          <a:prstGeom prst="rect">
            <a:avLst/>
          </a:prstGeom>
          <a:noFill/>
          <a:ln>
            <a:solidFill>
              <a:schemeClr val="tx1"/>
            </a:solidFill>
          </a:ln>
        </p:spPr>
        <p:txBody>
          <a:bodyPr wrap="square" rtlCol="0">
            <a:spAutoFit/>
          </a:bodyPr>
          <a:lstStyle/>
          <a:p>
            <a:r>
              <a:rPr lang="en-US" dirty="0" smtClean="0"/>
              <a:t>What about multiple connections? Transport Layer is designed to handle multiple connections - next slide</a:t>
            </a:r>
            <a:r>
              <a:rPr lang="mr-IN" dirty="0" smtClean="0"/>
              <a:t>…</a:t>
            </a:r>
            <a:endParaRPr lang="en-US" dirty="0" smtClean="0"/>
          </a:p>
        </p:txBody>
      </p:sp>
    </p:spTree>
    <p:extLst>
      <p:ext uri="{BB962C8B-B14F-4D97-AF65-F5344CB8AC3E}">
        <p14:creationId xmlns:p14="http://schemas.microsoft.com/office/powerpoint/2010/main" val="192697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r>
              <a:rPr lang="en-US" dirty="0" smtClean="0"/>
              <a:t>MUX and DEMUX </a:t>
            </a:r>
            <a:r>
              <a:rPr lang="mr-IN" dirty="0" smtClean="0"/>
              <a:t>–</a:t>
            </a:r>
            <a:r>
              <a:rPr lang="en-US" dirty="0" smtClean="0"/>
              <a:t> architecture that allows a host to manage multiple data connections</a:t>
            </a:r>
          </a:p>
          <a:p>
            <a:pPr lvl="1"/>
            <a:r>
              <a:rPr lang="en-US" dirty="0" smtClean="0"/>
              <a:t>Multiplexing</a:t>
            </a:r>
          </a:p>
          <a:p>
            <a:pPr lvl="2"/>
            <a:r>
              <a:rPr lang="en-US" dirty="0" smtClean="0"/>
              <a:t>Wikipedia: method </a:t>
            </a:r>
            <a:r>
              <a:rPr lang="en-US" dirty="0"/>
              <a:t>by which multiple analog or digital signals are combined into one signal over a </a:t>
            </a:r>
            <a:r>
              <a:rPr lang="en-US" u="sng" dirty="0">
                <a:hlinkClick r:id="rId2"/>
              </a:rPr>
              <a:t>shared </a:t>
            </a:r>
            <a:r>
              <a:rPr lang="en-US" u="sng" dirty="0" smtClean="0">
                <a:hlinkClick r:id="rId2"/>
              </a:rPr>
              <a:t>medium</a:t>
            </a:r>
            <a:endParaRPr lang="en-US" u="sng" dirty="0" smtClean="0"/>
          </a:p>
          <a:p>
            <a:pPr lvl="1"/>
            <a:r>
              <a:rPr lang="en-US" dirty="0" smtClean="0"/>
              <a:t>De-multiplexing</a:t>
            </a:r>
          </a:p>
          <a:p>
            <a:pPr lvl="2"/>
            <a:r>
              <a:rPr lang="en-US" dirty="0" smtClean="0"/>
              <a:t>Splitting of a single signal into multiple signals</a:t>
            </a:r>
          </a:p>
          <a:p>
            <a:pPr lvl="2"/>
            <a:r>
              <a:rPr lang="en-US" dirty="0" smtClean="0"/>
              <a:t>sometimes referred to as inverse multiplexing</a:t>
            </a:r>
            <a:endParaRPr lang="en-US" dirty="0"/>
          </a:p>
        </p:txBody>
      </p:sp>
      <p:grpSp>
        <p:nvGrpSpPr>
          <p:cNvPr id="5" name="Group 4"/>
          <p:cNvGrpSpPr/>
          <p:nvPr/>
        </p:nvGrpSpPr>
        <p:grpSpPr>
          <a:xfrm>
            <a:off x="7020042" y="4881495"/>
            <a:ext cx="4333758" cy="1638368"/>
            <a:chOff x="4741090" y="3642103"/>
            <a:chExt cx="4333758" cy="1638368"/>
          </a:xfrm>
        </p:grpSpPr>
        <p:pic>
          <p:nvPicPr>
            <p:cNvPr id="3074" name="Picture 2" descr="mage result for multiplexing and demultiplexing transport layer"/>
            <p:cNvPicPr>
              <a:picLocks noChangeAspect="1" noChangeArrowheads="1"/>
            </p:cNvPicPr>
            <p:nvPr/>
          </p:nvPicPr>
          <p:blipFill rotWithShape="1">
            <a:blip r:embed="rId3">
              <a:extLst>
                <a:ext uri="{28A0092B-C50C-407E-A947-70E740481C1C}">
                  <a14:useLocalDpi xmlns:a14="http://schemas.microsoft.com/office/drawing/2010/main" val="0"/>
                </a:ext>
              </a:extLst>
            </a:blip>
            <a:srcRect t="22214" b="24288"/>
            <a:stretch/>
          </p:blipFill>
          <p:spPr bwMode="auto">
            <a:xfrm>
              <a:off x="4741090" y="3642103"/>
              <a:ext cx="4333758" cy="1638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29853" y="4327421"/>
              <a:ext cx="546945" cy="307777"/>
            </a:xfrm>
            <a:prstGeom prst="rect">
              <a:avLst/>
            </a:prstGeom>
            <a:noFill/>
          </p:spPr>
          <p:txBody>
            <a:bodyPr wrap="none" rtlCol="0">
              <a:spAutoFit/>
            </a:bodyPr>
            <a:lstStyle/>
            <a:p>
              <a:r>
                <a:rPr lang="en-US" sz="1400" dirty="0" smtClean="0"/>
                <a:t>MUX</a:t>
              </a:r>
              <a:endParaRPr lang="en-US" sz="1400" dirty="0"/>
            </a:p>
          </p:txBody>
        </p:sp>
        <p:sp>
          <p:nvSpPr>
            <p:cNvPr id="7" name="TextBox 6"/>
            <p:cNvSpPr txBox="1"/>
            <p:nvPr/>
          </p:nvSpPr>
          <p:spPr>
            <a:xfrm>
              <a:off x="7498168" y="4327421"/>
              <a:ext cx="745717" cy="307777"/>
            </a:xfrm>
            <a:prstGeom prst="rect">
              <a:avLst/>
            </a:prstGeom>
            <a:noFill/>
          </p:spPr>
          <p:txBody>
            <a:bodyPr wrap="none" rtlCol="0">
              <a:spAutoFit/>
            </a:bodyPr>
            <a:lstStyle/>
            <a:p>
              <a:r>
                <a:rPr lang="en-US" sz="1400" smtClean="0"/>
                <a:t>DEMUX</a:t>
              </a:r>
              <a:endParaRPr lang="en-US" sz="1400" dirty="0"/>
            </a:p>
          </p:txBody>
        </p:sp>
      </p:grpSp>
    </p:spTree>
    <p:extLst>
      <p:ext uri="{BB962C8B-B14F-4D97-AF65-F5344CB8AC3E}">
        <p14:creationId xmlns:p14="http://schemas.microsoft.com/office/powerpoint/2010/main" val="124917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br>
              <a:rPr lang="en-US" dirty="0" smtClean="0"/>
            </a:br>
            <a:r>
              <a:rPr lang="en-US" sz="2800" dirty="0" smtClean="0"/>
              <a:t>Multiple Clients and Servers</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496647481"/>
              </p:ext>
            </p:extLst>
          </p:nvPr>
        </p:nvGraphicFramePr>
        <p:xfrm>
          <a:off x="8767682" y="1865771"/>
          <a:ext cx="2789402" cy="2377440"/>
        </p:xfrm>
        <a:graphic>
          <a:graphicData uri="http://schemas.openxmlformats.org/drawingml/2006/table">
            <a:tbl>
              <a:tblPr firstRow="1" bandRow="1">
                <a:tableStyleId>{5C22544A-7EE6-4342-B048-85BDC9FD1C3A}</a:tableStyleId>
              </a:tblPr>
              <a:tblGrid>
                <a:gridCol w="1186371"/>
                <a:gridCol w="1603031"/>
              </a:tblGrid>
              <a:tr h="154694">
                <a:tc>
                  <a:txBody>
                    <a:bodyPr/>
                    <a:lstStyle/>
                    <a:p>
                      <a:r>
                        <a:rPr lang="en-US" sz="1400" b="0" dirty="0" smtClean="0">
                          <a:solidFill>
                            <a:schemeClr val="tx1"/>
                          </a:solidFill>
                        </a:rPr>
                        <a:t>5-Application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p>
                      <a:endParaRPr lang="en-US" sz="1400" b="0" dirty="0" smtClean="0">
                        <a:solidFill>
                          <a:schemeClr val="tx1"/>
                        </a:solidFill>
                      </a:endParaRPr>
                    </a:p>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4-Transport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p>
                      <a:endParaRPr lang="en-US" sz="1400" b="0" dirty="0" smtClean="0">
                        <a:solidFill>
                          <a:schemeClr val="tx1"/>
                        </a:solidFill>
                      </a:endParaRPr>
                    </a:p>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3-Network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2-Link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1-Physical</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5" name="Trapezoid 24"/>
          <p:cNvSpPr/>
          <p:nvPr/>
        </p:nvSpPr>
        <p:spPr>
          <a:xfrm rot="10800000">
            <a:off x="10046128" y="3056084"/>
            <a:ext cx="1423600" cy="229643"/>
          </a:xfrm>
          <a:prstGeom prst="trapezoid">
            <a:avLst>
              <a:gd name="adj" fmla="val 96655"/>
            </a:avLst>
          </a:prstGeom>
          <a:solidFill>
            <a:schemeClr val="tx2">
              <a:lumMod val="60000"/>
              <a:lumOff val="40000"/>
              <a:alpha val="21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descr="mage result for datacenter rack server ic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238" y="2480538"/>
            <a:ext cx="1042444" cy="104244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mage result for iph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616" y="2595135"/>
            <a:ext cx="433137" cy="8832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Table 29"/>
          <p:cNvGraphicFramePr>
            <a:graphicFrameLocks noGrp="1"/>
          </p:cNvGraphicFramePr>
          <p:nvPr>
            <p:extLst>
              <p:ext uri="{D42A27DB-BD31-4B8C-83A1-F6EECF244321}">
                <p14:modId xmlns:p14="http://schemas.microsoft.com/office/powerpoint/2010/main" val="2032760925"/>
              </p:ext>
            </p:extLst>
          </p:nvPr>
        </p:nvGraphicFramePr>
        <p:xfrm>
          <a:off x="634916" y="1865771"/>
          <a:ext cx="2789402" cy="2377440"/>
        </p:xfrm>
        <a:graphic>
          <a:graphicData uri="http://schemas.openxmlformats.org/drawingml/2006/table">
            <a:tbl>
              <a:tblPr firstRow="1" bandRow="1">
                <a:tableStyleId>{5C22544A-7EE6-4342-B048-85BDC9FD1C3A}</a:tableStyleId>
              </a:tblPr>
              <a:tblGrid>
                <a:gridCol w="1186371"/>
                <a:gridCol w="1603031"/>
              </a:tblGrid>
              <a:tr h="154694">
                <a:tc>
                  <a:txBody>
                    <a:bodyPr/>
                    <a:lstStyle/>
                    <a:p>
                      <a:r>
                        <a:rPr lang="en-US" sz="1400" b="0" dirty="0" smtClean="0">
                          <a:solidFill>
                            <a:schemeClr val="tx1"/>
                          </a:solidFill>
                        </a:rPr>
                        <a:t>5-Application</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p>
                      <a:endParaRPr lang="en-US" sz="1400" b="0" dirty="0" smtClean="0">
                        <a:solidFill>
                          <a:schemeClr val="tx1"/>
                        </a:solidFill>
                      </a:endParaRPr>
                    </a:p>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4-Transport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smtClean="0">
                        <a:solidFill>
                          <a:schemeClr val="tx1"/>
                        </a:solidFill>
                      </a:endParaRPr>
                    </a:p>
                    <a:p>
                      <a:endParaRPr lang="en-US" sz="1400" b="0" dirty="0" smtClean="0">
                        <a:solidFill>
                          <a:schemeClr val="tx1"/>
                        </a:solidFill>
                      </a:endParaRPr>
                    </a:p>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3-Network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2-Link</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4694">
                <a:tc>
                  <a:txBody>
                    <a:bodyPr/>
                    <a:lstStyle/>
                    <a:p>
                      <a:r>
                        <a:rPr lang="en-US" sz="1400" b="0" dirty="0" smtClean="0">
                          <a:solidFill>
                            <a:schemeClr val="tx1"/>
                          </a:solidFill>
                        </a:rPr>
                        <a:t>1-Physical</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1" name="Trapezoid 30"/>
          <p:cNvSpPr/>
          <p:nvPr/>
        </p:nvSpPr>
        <p:spPr>
          <a:xfrm rot="10800000">
            <a:off x="1928141" y="3050791"/>
            <a:ext cx="1423600" cy="252607"/>
          </a:xfrm>
          <a:prstGeom prst="trapezoid">
            <a:avLst>
              <a:gd name="adj" fmla="val 96655"/>
            </a:avLst>
          </a:prstGeom>
          <a:solidFill>
            <a:schemeClr val="accent2">
              <a:lumMod val="60000"/>
              <a:lumOff val="40000"/>
              <a:alpha val="21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14" descr="mage result for whatsapp app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140" y="1907441"/>
            <a:ext cx="469860" cy="4698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6" descr="mage result for twitter app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299" y="1894614"/>
            <a:ext cx="469860" cy="46986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mage result for instagram app icon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1282" y="1927569"/>
            <a:ext cx="432913" cy="43237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2085666" y="2488094"/>
            <a:ext cx="193641" cy="230093"/>
          </a:xfrm>
          <a:prstGeom prst="rect">
            <a:avLst/>
          </a:prstGeom>
          <a:solidFill>
            <a:schemeClr val="tx1"/>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573973" y="2493352"/>
            <a:ext cx="193641" cy="230093"/>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090334" y="2493352"/>
            <a:ext cx="193641" cy="230093"/>
          </a:xfrm>
          <a:prstGeom prst="rect">
            <a:avLst/>
          </a:prstGeom>
          <a:solidFill>
            <a:schemeClr val="tx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145106" y="2453657"/>
            <a:ext cx="193641" cy="230093"/>
          </a:xfrm>
          <a:prstGeom prst="rect">
            <a:avLst/>
          </a:prstGeom>
          <a:solidFill>
            <a:schemeClr val="tx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33413" y="2458915"/>
            <a:ext cx="193641" cy="230093"/>
          </a:xfrm>
          <a:prstGeom prst="rect">
            <a:avLst/>
          </a:prstGeom>
          <a:solidFill>
            <a:schemeClr val="tx1"/>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1149774" y="2458915"/>
            <a:ext cx="193641" cy="230093"/>
          </a:xfrm>
          <a:prstGeom prst="rect">
            <a:avLst/>
          </a:prstGeom>
          <a:solidFill>
            <a:schemeClr val="tx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ge result for apache serv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7681" y="2142371"/>
            <a:ext cx="679373" cy="2592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6" name="Picture 4" descr="mage result for ssh serv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6824" y="1997563"/>
            <a:ext cx="347099" cy="347099"/>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p:cNvCxnSpPr>
            <a:stCxn id="40" idx="2"/>
            <a:endCxn id="31" idx="0"/>
          </p:cNvCxnSpPr>
          <p:nvPr/>
        </p:nvCxnSpPr>
        <p:spPr>
          <a:xfrm flipH="1">
            <a:off x="2639941" y="2723445"/>
            <a:ext cx="547214" cy="57995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9" idx="2"/>
            <a:endCxn id="31" idx="0"/>
          </p:cNvCxnSpPr>
          <p:nvPr/>
        </p:nvCxnSpPr>
        <p:spPr>
          <a:xfrm flipH="1">
            <a:off x="2639941" y="2723445"/>
            <a:ext cx="30853" cy="5799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8" idx="2"/>
            <a:endCxn id="31" idx="0"/>
          </p:cNvCxnSpPr>
          <p:nvPr/>
        </p:nvCxnSpPr>
        <p:spPr>
          <a:xfrm>
            <a:off x="2182487" y="2718187"/>
            <a:ext cx="457454" cy="5852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3" idx="2"/>
            <a:endCxn id="25" idx="0"/>
          </p:cNvCxnSpPr>
          <p:nvPr/>
        </p:nvCxnSpPr>
        <p:spPr>
          <a:xfrm flipH="1">
            <a:off x="10757928" y="2689008"/>
            <a:ext cx="488667" cy="59671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2" idx="2"/>
            <a:endCxn id="25" idx="0"/>
          </p:cNvCxnSpPr>
          <p:nvPr/>
        </p:nvCxnSpPr>
        <p:spPr>
          <a:xfrm>
            <a:off x="10730234" y="2689008"/>
            <a:ext cx="27694" cy="59671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1" idx="2"/>
            <a:endCxn id="25" idx="0"/>
          </p:cNvCxnSpPr>
          <p:nvPr/>
        </p:nvCxnSpPr>
        <p:spPr>
          <a:xfrm>
            <a:off x="10241927" y="2683750"/>
            <a:ext cx="516001" cy="6019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pic>
        <p:nvPicPr>
          <p:cNvPr id="74" name="Picture 73" descr="mage result for lapto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3103" y="5632872"/>
            <a:ext cx="1344099" cy="703412"/>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mage result for ipad pro 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8669" y="5566546"/>
            <a:ext cx="769738" cy="769738"/>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 descr="mage result for datacenter rack server ic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285" y="5433561"/>
            <a:ext cx="679373" cy="67937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mage result for datacenter rack server ico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339" y="5454780"/>
            <a:ext cx="679373" cy="679373"/>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7303099" y="6172000"/>
            <a:ext cx="1503360" cy="369332"/>
          </a:xfrm>
          <a:prstGeom prst="rect">
            <a:avLst/>
          </a:prstGeom>
          <a:noFill/>
        </p:spPr>
        <p:txBody>
          <a:bodyPr wrap="none" rtlCol="0">
            <a:spAutoFit/>
          </a:bodyPr>
          <a:lstStyle/>
          <a:p>
            <a:r>
              <a:rPr lang="en-US" dirty="0" smtClean="0"/>
              <a:t>Twitter Server</a:t>
            </a:r>
            <a:endParaRPr lang="en-US" dirty="0"/>
          </a:p>
        </p:txBody>
      </p:sp>
      <p:sp>
        <p:nvSpPr>
          <p:cNvPr id="111" name="TextBox 110"/>
          <p:cNvSpPr txBox="1"/>
          <p:nvPr/>
        </p:nvSpPr>
        <p:spPr>
          <a:xfrm>
            <a:off x="9269352" y="6172000"/>
            <a:ext cx="1817677" cy="369332"/>
          </a:xfrm>
          <a:prstGeom prst="rect">
            <a:avLst/>
          </a:prstGeom>
          <a:noFill/>
        </p:spPr>
        <p:txBody>
          <a:bodyPr wrap="none" rtlCol="0">
            <a:spAutoFit/>
          </a:bodyPr>
          <a:lstStyle/>
          <a:p>
            <a:r>
              <a:rPr lang="en-US" dirty="0" smtClean="0"/>
              <a:t>WhatsApp Server</a:t>
            </a:r>
            <a:endParaRPr lang="en-US" dirty="0"/>
          </a:p>
        </p:txBody>
      </p:sp>
      <p:sp>
        <p:nvSpPr>
          <p:cNvPr id="106" name="Cloud 105"/>
          <p:cNvSpPr/>
          <p:nvPr/>
        </p:nvSpPr>
        <p:spPr>
          <a:xfrm>
            <a:off x="5207000" y="4241800"/>
            <a:ext cx="2082800" cy="12625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pic>
        <p:nvPicPr>
          <p:cNvPr id="118" name="Picture 4" descr="mage result for ssh server 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7223" y="5811029"/>
            <a:ext cx="347099" cy="347099"/>
          </a:xfrm>
          <a:prstGeom prst="rect">
            <a:avLst/>
          </a:prstGeom>
          <a:noFill/>
          <a:extLst>
            <a:ext uri="{909E8E84-426E-40DD-AFC4-6F175D3DCCD1}">
              <a14:hiddenFill xmlns:a14="http://schemas.microsoft.com/office/drawing/2010/main">
                <a:solidFill>
                  <a:srgbClr val="FFFFFF"/>
                </a:solidFill>
              </a14:hiddenFill>
            </a:ext>
          </a:extLst>
        </p:spPr>
      </p:pic>
      <p:cxnSp>
        <p:nvCxnSpPr>
          <p:cNvPr id="122" name="Straight Connector 121"/>
          <p:cNvCxnSpPr>
            <a:stCxn id="106" idx="0"/>
            <a:endCxn id="167" idx="0"/>
          </p:cNvCxnSpPr>
          <p:nvPr/>
        </p:nvCxnSpPr>
        <p:spPr>
          <a:xfrm>
            <a:off x="7288064" y="4873064"/>
            <a:ext cx="3264131" cy="581716"/>
          </a:xfrm>
          <a:prstGeom prst="bentConnector2">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66" idx="0"/>
            <a:endCxn id="106" idx="0"/>
          </p:cNvCxnSpPr>
          <p:nvPr/>
        </p:nvCxnSpPr>
        <p:spPr>
          <a:xfrm rot="16200000" flipV="1">
            <a:off x="7646325" y="4514804"/>
            <a:ext cx="585351" cy="1301872"/>
          </a:xfrm>
          <a:prstGeom prst="bentConnector2">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6" name="Picture 18" descr="mage result for instagram app icon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6482" y="5762906"/>
            <a:ext cx="432913" cy="432372"/>
          </a:xfrm>
          <a:prstGeom prst="rect">
            <a:avLst/>
          </a:prstGeom>
          <a:noFill/>
          <a:extLst>
            <a:ext uri="{909E8E84-426E-40DD-AFC4-6F175D3DCCD1}">
              <a14:hiddenFill xmlns:a14="http://schemas.microsoft.com/office/drawing/2010/main">
                <a:solidFill>
                  <a:srgbClr val="FFFFFF"/>
                </a:solidFill>
              </a14:hiddenFill>
            </a:ext>
          </a:extLst>
        </p:spPr>
      </p:pic>
      <p:cxnSp>
        <p:nvCxnSpPr>
          <p:cNvPr id="139" name="Straight Connector 138"/>
          <p:cNvCxnSpPr>
            <a:stCxn id="162" idx="1"/>
            <a:endCxn id="118" idx="0"/>
          </p:cNvCxnSpPr>
          <p:nvPr/>
        </p:nvCxnSpPr>
        <p:spPr>
          <a:xfrm rot="10800000" flipV="1">
            <a:off x="3080774" y="4877593"/>
            <a:ext cx="1982149" cy="933436"/>
          </a:xfrm>
          <a:prstGeom prst="bentConnector2">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62" idx="1"/>
            <a:endCxn id="136" idx="0"/>
          </p:cNvCxnSpPr>
          <p:nvPr/>
        </p:nvCxnSpPr>
        <p:spPr>
          <a:xfrm rot="10800000" flipV="1">
            <a:off x="4762940" y="4877592"/>
            <a:ext cx="299983" cy="885313"/>
          </a:xfrm>
          <a:prstGeom prst="bentConnector2">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8209" name="TextBox 8208"/>
          <p:cNvSpPr txBox="1"/>
          <p:nvPr/>
        </p:nvSpPr>
        <p:spPr>
          <a:xfrm>
            <a:off x="4465601" y="1871915"/>
            <a:ext cx="3005803" cy="1600438"/>
          </a:xfrm>
          <a:prstGeom prst="rect">
            <a:avLst/>
          </a:prstGeom>
          <a:solidFill>
            <a:schemeClr val="bg1">
              <a:lumMod val="95000"/>
            </a:schemeClr>
          </a:solidFill>
          <a:ln>
            <a:solidFill>
              <a:schemeClr val="bg1">
                <a:lumMod val="50000"/>
              </a:schemeClr>
            </a:solidFill>
          </a:ln>
        </p:spPr>
        <p:txBody>
          <a:bodyPr wrap="square" rtlCol="0">
            <a:spAutoFit/>
          </a:bodyPr>
          <a:lstStyle/>
          <a:p>
            <a:pPr algn="just"/>
            <a:r>
              <a:rPr lang="en-US" sz="1400" dirty="0" smtClean="0"/>
              <a:t>Applications have child processes. These processes can send and receive data on sockets. Sockets are associated with port numbers. The Transport layer manages distribution of traffic to the appropriate ports and ultimately to the appropriate application.</a:t>
            </a:r>
            <a:endParaRPr lang="en-US" sz="1400" dirty="0"/>
          </a:p>
        </p:txBody>
      </p:sp>
      <p:sp>
        <p:nvSpPr>
          <p:cNvPr id="151" name="TextBox 150"/>
          <p:cNvSpPr txBox="1"/>
          <p:nvPr/>
        </p:nvSpPr>
        <p:spPr>
          <a:xfrm>
            <a:off x="8838367" y="1478744"/>
            <a:ext cx="2585644" cy="369332"/>
          </a:xfrm>
          <a:prstGeom prst="rect">
            <a:avLst/>
          </a:prstGeom>
          <a:noFill/>
        </p:spPr>
        <p:txBody>
          <a:bodyPr wrap="none" rtlCol="0">
            <a:spAutoFit/>
          </a:bodyPr>
          <a:lstStyle/>
          <a:p>
            <a:r>
              <a:rPr lang="en-US" dirty="0" smtClean="0"/>
              <a:t>Instagram and SSH Server</a:t>
            </a:r>
            <a:endParaRPr lang="en-US" dirty="0"/>
          </a:p>
        </p:txBody>
      </p:sp>
      <p:pic>
        <p:nvPicPr>
          <p:cNvPr id="152" name="Picture 14" descr="mage result for whatsapp app icon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136" y="5760266"/>
            <a:ext cx="469860" cy="469860"/>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16" descr="mage result for twitter app ic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5691" y="5760266"/>
            <a:ext cx="469860" cy="469860"/>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8" descr="mage result for instagram app icon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3347" y="1875460"/>
            <a:ext cx="336092" cy="335672"/>
          </a:xfrm>
          <a:prstGeom prst="rect">
            <a:avLst/>
          </a:prstGeom>
          <a:noFill/>
          <a:extLst>
            <a:ext uri="{909E8E84-426E-40DD-AFC4-6F175D3DCCD1}">
              <a14:hiddenFill xmlns:a14="http://schemas.microsoft.com/office/drawing/2010/main">
                <a:solidFill>
                  <a:srgbClr val="FFFFFF"/>
                </a:solidFill>
              </a14:hiddenFill>
            </a:ext>
          </a:extLst>
        </p:spPr>
      </p:pic>
      <p:grpSp>
        <p:nvGrpSpPr>
          <p:cNvPr id="8211" name="Group 8210"/>
          <p:cNvGrpSpPr/>
          <p:nvPr/>
        </p:nvGrpSpPr>
        <p:grpSpPr>
          <a:xfrm>
            <a:off x="8767682" y="158887"/>
            <a:ext cx="2789402" cy="1281652"/>
            <a:chOff x="8933524" y="197092"/>
            <a:chExt cx="2789402" cy="1281652"/>
          </a:xfrm>
        </p:grpSpPr>
        <p:sp>
          <p:nvSpPr>
            <p:cNvPr id="32" name="Trapezoid 31"/>
            <p:cNvSpPr/>
            <p:nvPr/>
          </p:nvSpPr>
          <p:spPr>
            <a:xfrm rot="10800000">
              <a:off x="10046128" y="565318"/>
              <a:ext cx="1423600" cy="252607"/>
            </a:xfrm>
            <a:prstGeom prst="trapezoid">
              <a:avLst>
                <a:gd name="adj" fmla="val 96655"/>
              </a:avLst>
            </a:prstGeom>
            <a:solidFill>
              <a:schemeClr val="tx2">
                <a:lumMod val="60000"/>
                <a:lumOff val="40000"/>
                <a:alpha val="21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rapezoid 32"/>
            <p:cNvSpPr/>
            <p:nvPr/>
          </p:nvSpPr>
          <p:spPr>
            <a:xfrm rot="10800000">
              <a:off x="10046128" y="312711"/>
              <a:ext cx="1423600" cy="252607"/>
            </a:xfrm>
            <a:prstGeom prst="trapezoid">
              <a:avLst>
                <a:gd name="adj" fmla="val 96655"/>
              </a:avLst>
            </a:prstGeom>
            <a:solidFill>
              <a:schemeClr val="accent2">
                <a:lumMod val="60000"/>
                <a:lumOff val="40000"/>
                <a:alpha val="21000"/>
              </a:schemeClr>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980214" y="197092"/>
              <a:ext cx="904415" cy="1200329"/>
            </a:xfrm>
            <a:prstGeom prst="rect">
              <a:avLst/>
            </a:prstGeom>
            <a:noFill/>
          </p:spPr>
          <p:txBody>
            <a:bodyPr wrap="none" rtlCol="0">
              <a:spAutoFit/>
            </a:bodyPr>
            <a:lstStyle/>
            <a:p>
              <a:r>
                <a:rPr lang="en-US" dirty="0" smtClean="0"/>
                <a:t>MUX</a:t>
              </a:r>
            </a:p>
            <a:p>
              <a:r>
                <a:rPr lang="en-US" dirty="0" smtClean="0"/>
                <a:t>DEMUX</a:t>
              </a:r>
            </a:p>
            <a:p>
              <a:r>
                <a:rPr lang="en-US" dirty="0" smtClean="0"/>
                <a:t>Socket</a:t>
              </a:r>
            </a:p>
            <a:p>
              <a:r>
                <a:rPr lang="en-US" dirty="0" smtClean="0"/>
                <a:t>Packet</a:t>
              </a:r>
              <a:endParaRPr lang="en-US" dirty="0"/>
            </a:p>
          </p:txBody>
        </p:sp>
        <p:sp>
          <p:nvSpPr>
            <p:cNvPr id="46" name="Rectangle 45"/>
            <p:cNvSpPr/>
            <p:nvPr/>
          </p:nvSpPr>
          <p:spPr>
            <a:xfrm>
              <a:off x="10664416" y="845500"/>
              <a:ext cx="204104" cy="24252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0664416" y="1123781"/>
              <a:ext cx="204104" cy="242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0" name="Rectangle 8209"/>
            <p:cNvSpPr/>
            <p:nvPr/>
          </p:nvSpPr>
          <p:spPr>
            <a:xfrm>
              <a:off x="8933524" y="197092"/>
              <a:ext cx="2789402" cy="1281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6" name="Rectangle 165"/>
          <p:cNvSpPr/>
          <p:nvPr/>
        </p:nvSpPr>
        <p:spPr>
          <a:xfrm>
            <a:off x="8493115" y="5458415"/>
            <a:ext cx="193641" cy="230093"/>
          </a:xfrm>
          <a:prstGeom prst="rect">
            <a:avLst/>
          </a:prstGeom>
          <a:solidFill>
            <a:schemeClr val="tx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a:off x="10455374" y="5454780"/>
            <a:ext cx="193641" cy="230093"/>
          </a:xfrm>
          <a:prstGeom prst="rect">
            <a:avLst/>
          </a:prstGeom>
          <a:solidFill>
            <a:schemeClr val="tx1"/>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Elbow Connector 114"/>
          <p:cNvCxnSpPr>
            <a:stCxn id="106" idx="0"/>
            <a:endCxn id="25" idx="0"/>
          </p:cNvCxnSpPr>
          <p:nvPr/>
        </p:nvCxnSpPr>
        <p:spPr>
          <a:xfrm flipV="1">
            <a:off x="7288064" y="3285727"/>
            <a:ext cx="3469864" cy="1587337"/>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1" idx="0"/>
            <a:endCxn id="106" idx="2"/>
          </p:cNvCxnSpPr>
          <p:nvPr/>
        </p:nvCxnSpPr>
        <p:spPr>
          <a:xfrm rot="16200000" flipH="1">
            <a:off x="3141868" y="2801471"/>
            <a:ext cx="1569666" cy="2573520"/>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2543119" y="4176790"/>
            <a:ext cx="193641" cy="230093"/>
          </a:xfrm>
          <a:prstGeom prst="rect">
            <a:avLst/>
          </a:prstGeom>
          <a:solidFill>
            <a:schemeClr val="bg1">
              <a:lumMod val="9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543118" y="4584940"/>
            <a:ext cx="193641" cy="230093"/>
          </a:xfrm>
          <a:prstGeom prst="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2543117" y="3722432"/>
            <a:ext cx="193641" cy="230093"/>
          </a:xfrm>
          <a:prstGeom prst="rect">
            <a:avLst/>
          </a:prstGeom>
          <a:solidFill>
            <a:schemeClr val="bg1">
              <a:lumMod val="95000"/>
            </a:schemeClr>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3574557" y="4741658"/>
            <a:ext cx="193641" cy="230093"/>
          </a:xfrm>
          <a:prstGeom prst="rect">
            <a:avLst/>
          </a:prstGeom>
          <a:solidFill>
            <a:schemeClr val="bg1">
              <a:lumMod val="9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5062922" y="4762546"/>
            <a:ext cx="193641" cy="230093"/>
          </a:xfrm>
          <a:prstGeom prst="rect">
            <a:avLst/>
          </a:prstGeom>
          <a:solidFill>
            <a:schemeClr val="bg1">
              <a:lumMod val="95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40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27C5AFD467434EB82B0A660486A11F" ma:contentTypeVersion="3" ma:contentTypeDescription="Create a new document." ma:contentTypeScope="" ma:versionID="205b144d1e42ec2acee931500d9eb961">
  <xsd:schema xmlns:xsd="http://www.w3.org/2001/XMLSchema" xmlns:xs="http://www.w3.org/2001/XMLSchema" xmlns:p="http://schemas.microsoft.com/office/2006/metadata/properties" xmlns:ns2="4fd58d95-3978-4fba-86af-f665a90492d2" targetNamespace="http://schemas.microsoft.com/office/2006/metadata/properties" ma:root="true" ma:fieldsID="e41d6ef29a5f11c91ca5e54e202f88ca" ns2:_="">
    <xsd:import namespace="4fd58d95-3978-4fba-86af-f665a90492d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d58d95-3978-4fba-86af-f665a90492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276FB1-F72E-4E9E-8C68-55493AC7C8C9}"/>
</file>

<file path=customXml/itemProps2.xml><?xml version="1.0" encoding="utf-8"?>
<ds:datastoreItem xmlns:ds="http://schemas.openxmlformats.org/officeDocument/2006/customXml" ds:itemID="{D589C186-064E-4786-9035-1EA7343FC404}"/>
</file>

<file path=customXml/itemProps3.xml><?xml version="1.0" encoding="utf-8"?>
<ds:datastoreItem xmlns:ds="http://schemas.openxmlformats.org/officeDocument/2006/customXml" ds:itemID="{25B1BFA2-0620-440D-9375-A3715A27528C}"/>
</file>

<file path=docProps/app.xml><?xml version="1.0" encoding="utf-8"?>
<Properties xmlns="http://schemas.openxmlformats.org/officeDocument/2006/extended-properties" xmlns:vt="http://schemas.openxmlformats.org/officeDocument/2006/docPropsVTypes">
  <TotalTime>8275</TotalTime>
  <Words>2249</Words>
  <Application>Microsoft Macintosh PowerPoint</Application>
  <PresentationFormat>Widescreen</PresentationFormat>
  <Paragraphs>591</Paragraphs>
  <Slides>40</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4" baseType="lpstr">
      <vt:lpstr>Calibri</vt:lpstr>
      <vt:lpstr>Calibri Light</vt:lpstr>
      <vt:lpstr>Comic Sans MS</vt:lpstr>
      <vt:lpstr>Courier</vt:lpstr>
      <vt:lpstr>Courier New</vt:lpstr>
      <vt:lpstr>Helvetica</vt:lpstr>
      <vt:lpstr>Mangal</vt:lpstr>
      <vt:lpstr>Symbol</vt:lpstr>
      <vt:lpstr>Times New Roman</vt:lpstr>
      <vt:lpstr>ZapfDingbats</vt:lpstr>
      <vt:lpstr>Arial</vt:lpstr>
      <vt:lpstr>Office Theme</vt:lpstr>
      <vt:lpstr>VISIO 5 Drawing</vt:lpstr>
      <vt:lpstr>Microsoft Clip Gallery</vt:lpstr>
      <vt:lpstr>Internet Protocol Stack</vt:lpstr>
      <vt:lpstr>Transport Layer</vt:lpstr>
      <vt:lpstr>Transport Layer</vt:lpstr>
      <vt:lpstr>Transport Layer Overview</vt:lpstr>
      <vt:lpstr>Definitions</vt:lpstr>
      <vt:lpstr>Transport Layer Analogy</vt:lpstr>
      <vt:lpstr>Transport Layer Single Client and Server</vt:lpstr>
      <vt:lpstr>Definitions</vt:lpstr>
      <vt:lpstr>Transport Layer Multiple Clients and Servers</vt:lpstr>
      <vt:lpstr>Why DEMUX?</vt:lpstr>
      <vt:lpstr>Why MUX?</vt:lpstr>
      <vt:lpstr>UDP vs TCP</vt:lpstr>
      <vt:lpstr>Port Numbers</vt:lpstr>
      <vt:lpstr>Questions</vt:lpstr>
      <vt:lpstr>UDP</vt:lpstr>
      <vt:lpstr>UDP: User Datagram Protocol [RFC 768]</vt:lpstr>
      <vt:lpstr>UDP: more</vt:lpstr>
      <vt:lpstr>TCP</vt:lpstr>
      <vt:lpstr>TCP: Overview   RFCs: 793, 1122, 1323, 2018, 2581</vt:lpstr>
      <vt:lpstr>PowerPoint Presentation</vt:lpstr>
      <vt:lpstr>TCP segment structure</vt:lpstr>
      <vt:lpstr>TCP seq. #’s and ACKs</vt:lpstr>
      <vt:lpstr>TCP Connection Management</vt:lpstr>
      <vt:lpstr>TCP Connection Management (cont.)</vt:lpstr>
      <vt:lpstr>TCP Connection Management (cont.)</vt:lpstr>
      <vt:lpstr>Questions</vt:lpstr>
      <vt:lpstr>Flow Control</vt:lpstr>
      <vt:lpstr>TCP Flow Control</vt:lpstr>
      <vt:lpstr>TCP Flow control: how it works</vt:lpstr>
      <vt:lpstr>Congestion Control</vt:lpstr>
      <vt:lpstr>Principles of Congestion Control</vt:lpstr>
      <vt:lpstr>Causes/costs of congestion: scenario 1 </vt:lpstr>
      <vt:lpstr>Causes/costs of congestion: scenario 2 </vt:lpstr>
      <vt:lpstr>Causes/costs of congestion: scenario 2 </vt:lpstr>
      <vt:lpstr>Causes/costs of congestion: scenario 3 </vt:lpstr>
      <vt:lpstr>Causes/costs of congestion: scenario 3 </vt:lpstr>
      <vt:lpstr>Approaches towards congestion control</vt:lpstr>
      <vt:lpstr>Case study: ATM ABR congestion control</vt:lpstr>
      <vt:lpstr>Case study: ATM ABR congestion control</vt:lpstr>
      <vt:lpstr>Question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 Stack</dc:title>
  <dc:creator>Michael Chen</dc:creator>
  <cp:lastModifiedBy>Michael Chen</cp:lastModifiedBy>
  <cp:revision>73</cp:revision>
  <dcterms:created xsi:type="dcterms:W3CDTF">2020-02-13T02:45:26Z</dcterms:created>
  <dcterms:modified xsi:type="dcterms:W3CDTF">2020-02-18T20:40:51Z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0x0101003227C5AFD467434EB82B0A660486A11F</vt:lpwstr>
  </property>
</Properties>
</file>