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3" r:id="rId23"/>
    <p:sldId id="272" r:id="rId24"/>
    <p:sldId id="277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420" r:id="rId34"/>
    <p:sldId id="423" r:id="rId35"/>
    <p:sldId id="285" r:id="rId36"/>
    <p:sldId id="421" r:id="rId37"/>
    <p:sldId id="424" r:id="rId38"/>
    <p:sldId id="425" r:id="rId39"/>
    <p:sldId id="426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27" r:id="rId68"/>
    <p:sldId id="428" r:id="rId69"/>
    <p:sldId id="456" r:id="rId70"/>
    <p:sldId id="458" r:id="rId71"/>
    <p:sldId id="459" r:id="rId72"/>
    <p:sldId id="460" r:id="rId73"/>
    <p:sldId id="461" r:id="rId74"/>
    <p:sldId id="462" r:id="rId75"/>
    <p:sldId id="463" r:id="rId76"/>
    <p:sldId id="464" r:id="rId77"/>
    <p:sldId id="465" r:id="rId78"/>
    <p:sldId id="302" r:id="rId79"/>
    <p:sldId id="303" r:id="rId80"/>
    <p:sldId id="304" r:id="rId81"/>
    <p:sldId id="305" r:id="rId82"/>
    <p:sldId id="466" r:id="rId83"/>
    <p:sldId id="467" r:id="rId84"/>
    <p:sldId id="468" r:id="rId85"/>
    <p:sldId id="469" r:id="rId86"/>
    <p:sldId id="470" r:id="rId87"/>
    <p:sldId id="472" r:id="rId88"/>
    <p:sldId id="473" r:id="rId89"/>
    <p:sldId id="474" r:id="rId90"/>
    <p:sldId id="475" r:id="rId91"/>
    <p:sldId id="476" r:id="rId92"/>
    <p:sldId id="477" r:id="rId93"/>
    <p:sldId id="478" r:id="rId94"/>
    <p:sldId id="471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C561A-1177-45C5-8C3A-055D76787A3A}" v="2" dt="2020-12-18T05:27:35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Koszykowski" userId="S::mkoszy@cooper.edu::0d97a676-1576-4792-82d1-2d61694881bb" providerId="AD" clId="Web-{59FC561A-1177-45C5-8C3A-055D76787A3A}"/>
    <pc:docChg chg="modSld">
      <pc:chgData name="Mark Koszykowski" userId="S::mkoszy@cooper.edu::0d97a676-1576-4792-82d1-2d61694881bb" providerId="AD" clId="Web-{59FC561A-1177-45C5-8C3A-055D76787A3A}" dt="2020-12-18T05:27:35.103" v="1" actId="1076"/>
      <pc:docMkLst>
        <pc:docMk/>
      </pc:docMkLst>
      <pc:sldChg chg="modSp">
        <pc:chgData name="Mark Koszykowski" userId="S::mkoszy@cooper.edu::0d97a676-1576-4792-82d1-2d61694881bb" providerId="AD" clId="Web-{59FC561A-1177-45C5-8C3A-055D76787A3A}" dt="2020-12-18T05:27:35.103" v="1" actId="1076"/>
        <pc:sldMkLst>
          <pc:docMk/>
          <pc:sldMk cId="2499153890" sldId="261"/>
        </pc:sldMkLst>
        <pc:spChg chg="mod">
          <ac:chgData name="Mark Koszykowski" userId="S::mkoszy@cooper.edu::0d97a676-1576-4792-82d1-2d61694881bb" providerId="AD" clId="Web-{59FC561A-1177-45C5-8C3A-055D76787A3A}" dt="2020-12-18T05:27:35.103" v="1" actId="1076"/>
          <ac:spMkLst>
            <pc:docMk/>
            <pc:sldMk cId="2499153890" sldId="261"/>
            <ac:spMk id="3" creationId="{FAC0AF51-5AF3-4AC8-9847-CA2A1ED419D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AB30-1D6F-4B91-857C-A853B4212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A30DD-6A73-4FC7-A135-829B56A97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E5293-DAC6-42DA-B32E-3833A5BA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E17DD-01DD-47C5-B990-BFC94557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4FAD-1D88-42D8-B33A-A76DAA6A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8268-AB36-4C9C-BC3F-0D8AA501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BA4C3-CF6F-47B2-B53D-73E7E9B0D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CB2D-6FF3-40C2-ACC3-14282389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20ED-FDE4-45E5-8C73-20899C60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E58F-FE4A-4AAB-BAFB-67A2B1C0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7F7E1-4E3B-4F7C-B83A-D91FDDC02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B091-5F18-4125-B879-EF996E4D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F27C-E330-496B-96EA-54AAEDDD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4AB00-9255-4F51-91A2-A29091DD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48C1-C3BB-4FCC-91FA-15356E1C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1345-ADB6-4313-867A-CEA634E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E925-FF84-4C09-BA8E-70B26CD3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E236-A4FC-49EC-862C-85CF4742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4409-60C2-40B9-AD60-50B821E5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8612-D40F-449C-9C7B-788589E8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7D5-3726-4BA4-9842-86765A6F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36B41-0437-4057-B81E-6BC25AE8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3E33-5922-407B-829E-F6E11124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33A2-2E9A-42E3-BA18-0944561A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8C6B-B5E4-49A2-B975-E4E38377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BC45-B512-41FD-8343-AC349B81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794B-D67F-4336-932A-96D40D51A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31ADC-6E77-403E-8A0E-6FFB5ECC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3C02B-684E-4C49-A6CC-92EF9905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C13F5-9548-4371-8D79-4222A6C5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78228-F789-4C8C-8385-311C0674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9BC6-025F-47D7-9AD1-900B4345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1792-C418-4501-A699-D4A3E17A9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5E70E-F402-407A-AD8D-CE59F8E79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19E22-6662-4B26-88A3-4091A17CD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C5125-FCB0-44B0-AE85-60A65CF8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1BEA0-9EAE-4BD5-9522-908F2BE6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4667A-ED79-4172-B2AD-7BBFB659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747F3-0E43-4241-9612-692D16C4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6249-4440-4590-BE3B-DEF04640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727C6-EFB2-404A-9C04-8A2FF6C8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AEEF1-47E8-4BA1-85D9-DAD429EC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F5BE9-86BC-4E6F-AEA5-694132C2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1E5B5-9DC8-4B43-951D-5C15C839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BAFB0-C2F3-4C6A-B46B-C17677A5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2AF46-C54C-4FE8-A90F-6E8F00AD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1BB6-40D1-4388-A77A-BA1D6013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B21B-48F0-40CD-B4B0-7C417842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F9EBD-49CC-447B-8409-5D2BDE0E0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58580-0C1C-434B-920C-054A4915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5E9A-CCE7-4BB2-AAAC-A1F492CA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9A22-381A-4289-B728-DFF2F8FC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9189-789A-4949-AF90-B6FEBECB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5B12A-85D6-402E-8384-83782E3FD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77F94-3884-43EA-BD53-088407F92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A6887-B840-4913-8FF7-F356A436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D025A-4FA9-4A14-97D6-B3CCE2EE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FD819-7B3B-4D57-BD08-4B1AF996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3A24F-4F3C-463F-98B4-34E167A1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E11B4-C00D-46C5-AFA5-E5B644F7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FB0D0-3060-4858-8338-64DE902B2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03D3-3AFF-419A-B8C5-8E2B4CD4757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F1D2-5F46-4534-8E1A-285AEC1C4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DDA1-69FB-462E-AC3C-D92CC757D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5D864-C35C-4746-B740-75ADE3739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F6CA-ABFF-4035-BC7E-0C6E4BD4B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ECE264: Data Structures and Algorithms II (DSA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3D3CB-7094-414E-914D-3CAF740BD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Algorithm Strategies</a:t>
            </a:r>
          </a:p>
        </p:txBody>
      </p:sp>
    </p:spTree>
    <p:extLst>
      <p:ext uri="{BB962C8B-B14F-4D97-AF65-F5344CB8AC3E}">
        <p14:creationId xmlns:p14="http://schemas.microsoft.com/office/powerpoint/2010/main" val="309613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F22D-2026-401D-BCB0-9611212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Better Trie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F63B-4C52-4E22-8293-1247709F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clearly not the most efficient encoding</a:t>
            </a:r>
          </a:p>
          <a:p>
            <a:r>
              <a:rPr lang="en-US" dirty="0"/>
              <a:t>Note that the only character with a code that starts with 11 is the newline (so the following zero does not provide any useful information)</a:t>
            </a:r>
          </a:p>
          <a:p>
            <a:r>
              <a:rPr lang="en-US" dirty="0"/>
              <a:t>An optimal trie for encoding will always be a </a:t>
            </a:r>
            <a:r>
              <a:rPr lang="en-US" b="1" dirty="0"/>
              <a:t>full binary tree </a:t>
            </a:r>
            <a:r>
              <a:rPr lang="en-US" dirty="0"/>
              <a:t>(i.e., all nodes will either be leaves or have two children)</a:t>
            </a:r>
          </a:p>
          <a:p>
            <a:r>
              <a:rPr lang="en-US" dirty="0"/>
              <a:t>A slightly better, but still far-from-optimal, trie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3C474-04F4-4BA6-B4A6-0DBEE810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69" y="3988768"/>
            <a:ext cx="5727461" cy="19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5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F2FA-E921-4B77-B586-EE6917B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A7E5-A989-4448-83CD-390E6D95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encoding in which no character code is a prefix of another character code is known as a </a:t>
            </a:r>
            <a:r>
              <a:rPr lang="en-US" b="1" dirty="0"/>
              <a:t>prefix code</a:t>
            </a:r>
          </a:p>
          <a:p>
            <a:r>
              <a:rPr lang="en-US" dirty="0"/>
              <a:t>Prefix codes also include that files encoded using them will be unambiguous</a:t>
            </a:r>
          </a:p>
          <a:p>
            <a:r>
              <a:rPr lang="en-US" dirty="0"/>
              <a:t>When a file has been encoded using a prefix code, we can easily decode it even though character codes may have a different lengths</a:t>
            </a:r>
          </a:p>
          <a:p>
            <a:r>
              <a:rPr lang="en-US" dirty="0"/>
              <a:t>Forcing a trie to indicate each distinct character as a leaf ensures that the trie represents a prefix code</a:t>
            </a:r>
          </a:p>
          <a:p>
            <a:r>
              <a:rPr lang="en-US" dirty="0"/>
              <a:t>The goal of Huffman coding is to find the </a:t>
            </a:r>
            <a:r>
              <a:rPr lang="en-US" i="1" dirty="0"/>
              <a:t>optimal trie</a:t>
            </a:r>
            <a:r>
              <a:rPr lang="en-US" dirty="0"/>
              <a:t>, i.e., the </a:t>
            </a:r>
            <a:r>
              <a:rPr lang="en-US" i="1" dirty="0"/>
              <a:t>optimal prefix code</a:t>
            </a:r>
          </a:p>
          <a:p>
            <a:r>
              <a:rPr lang="en-US" dirty="0"/>
              <a:t>The principal behind this is to use shorter codes for frequent characters and longer codes for rare characters</a:t>
            </a:r>
          </a:p>
        </p:txBody>
      </p:sp>
    </p:spTree>
    <p:extLst>
      <p:ext uri="{BB962C8B-B14F-4D97-AF65-F5344CB8AC3E}">
        <p14:creationId xmlns:p14="http://schemas.microsoft.com/office/powerpoint/2010/main" val="306305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22FF-1900-418C-BB1E-038CF935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Trie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1F97D-8103-40E0-B2A8-F50E8779D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674" y="1713585"/>
            <a:ext cx="6692652" cy="34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D1D9-91D3-435E-BAB6-C452143D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Prefix Code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447379-56B3-4009-A7D1-81A52768E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633" y="1701025"/>
            <a:ext cx="4118734" cy="34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1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5DED-F06B-4C76-BCD0-9C8F54DE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Optimal Trie and Prefix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AAE2-CFF9-4EF5-9683-7E11302A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many prefix codes that tie for optimal</a:t>
            </a:r>
          </a:p>
          <a:p>
            <a:r>
              <a:rPr lang="en-US" dirty="0"/>
              <a:t>For example, swapping leaves at the same level of the trie or swapping left and right links of internal nodes lead to equally efficient encodings</a:t>
            </a:r>
          </a:p>
          <a:p>
            <a:r>
              <a:rPr lang="en-US" dirty="0"/>
              <a:t>In general, if each character c</a:t>
            </a:r>
            <a:r>
              <a:rPr lang="en-US" baseline="-25000" dirty="0"/>
              <a:t>i</a:t>
            </a:r>
            <a:r>
              <a:rPr lang="en-US" dirty="0"/>
              <a:t> occurs f</a:t>
            </a:r>
            <a:r>
              <a:rPr lang="en-US" baseline="-25000" dirty="0"/>
              <a:t>i</a:t>
            </a:r>
            <a:r>
              <a:rPr lang="en-US" dirty="0"/>
              <a:t> times and is at depth d</a:t>
            </a:r>
            <a:r>
              <a:rPr lang="en-US" baseline="-25000" dirty="0"/>
              <a:t>i</a:t>
            </a:r>
            <a:r>
              <a:rPr lang="en-US" dirty="0"/>
              <a:t> in the trie, then the cost of the using code to encode the file is equal to ∑</a:t>
            </a:r>
            <a:r>
              <a:rPr lang="en-US" baseline="-25000" dirty="0"/>
              <a:t>i</a:t>
            </a:r>
            <a:r>
              <a:rPr lang="en-US" dirty="0"/>
              <a:t> d</a:t>
            </a:r>
            <a:r>
              <a:rPr lang="en-US" baseline="-25000" dirty="0"/>
              <a:t>i</a:t>
            </a:r>
            <a:r>
              <a:rPr lang="en-US" dirty="0"/>
              <a:t> * f</a:t>
            </a:r>
            <a:r>
              <a:rPr lang="en-US" baseline="-25000" dirty="0"/>
              <a:t>i</a:t>
            </a:r>
          </a:p>
          <a:p>
            <a:r>
              <a:rPr lang="en-US" dirty="0"/>
              <a:t>For this example, a standard encoding uses 174 bits, while the optimal encoding uses 146 bits</a:t>
            </a:r>
          </a:p>
          <a:p>
            <a:r>
              <a:rPr lang="en-US" dirty="0"/>
              <a:t>This is only a savings of 16.1%, but that is because we were only dealing with a small file that contains only 7 distinct characters</a:t>
            </a:r>
          </a:p>
          <a:p>
            <a:r>
              <a:rPr lang="en-US" dirty="0"/>
              <a:t>The normal ASCII character set has about 100 printable characters, but many occur very rarely, and some occur much more frequently than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AFB2-08B8-4590-BA59-7AE553C8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5B1C-9FCC-4C97-8563-E0FEECAC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greedy algorithm for finding an optimal trie was created by David Huffman in 1952 while he was a graduate student at M.I.T.</a:t>
            </a:r>
          </a:p>
          <a:p>
            <a:r>
              <a:rPr lang="en-US" dirty="0"/>
              <a:t>Let's say that the number of distinct characters in a text file to be compressed is C</a:t>
            </a:r>
          </a:p>
          <a:p>
            <a:r>
              <a:rPr lang="en-US" dirty="0"/>
              <a:t>Huffman's algorithm maintains a </a:t>
            </a:r>
            <a:r>
              <a:rPr lang="en-US" i="1" dirty="0"/>
              <a:t>forest of tries</a:t>
            </a:r>
            <a:r>
              <a:rPr lang="en-US" dirty="0"/>
              <a:t>; the weight of each trie is equal to the sum of the frequencies of its leaves</a:t>
            </a:r>
          </a:p>
          <a:p>
            <a:r>
              <a:rPr lang="en-US" dirty="0"/>
              <a:t>At the start, there are C single-node tries representing each of the characters</a:t>
            </a:r>
          </a:p>
          <a:p>
            <a:r>
              <a:rPr lang="en-US" dirty="0"/>
              <a:t>Through each of C-1 iterations, the two tries, T1 and T2, of smallest weight are selected (breaking ties arbitrarily)</a:t>
            </a:r>
          </a:p>
          <a:p>
            <a:r>
              <a:rPr lang="en-US" dirty="0"/>
              <a:t>A new trie is formed with a new root and T1 and T2 as subtrees</a:t>
            </a:r>
          </a:p>
          <a:p>
            <a:r>
              <a:rPr lang="en-US" dirty="0"/>
              <a:t>At the end of the algorithm, there is one trie remaining, and this is an optimal trie representing an optimal prefix encoding</a:t>
            </a:r>
          </a:p>
        </p:txBody>
      </p:sp>
    </p:spTree>
    <p:extLst>
      <p:ext uri="{BB962C8B-B14F-4D97-AF65-F5344CB8AC3E}">
        <p14:creationId xmlns:p14="http://schemas.microsoft.com/office/powerpoint/2010/main" val="223565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D498-AED3-47D5-ACAD-F7070236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 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A645-0EAF-474C-8906-577AD97D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Huffman ( Set-of-characters C )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initialize Q as empty priority queue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for each character c in C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create a single-node trie T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T.data ← c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T.frequency ← c.frequency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Insert(Q, T)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loop |C| - 1 times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T1 ← DeleteMin(Q)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T2 ← DeleteMin(Q)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create a new trie T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T.left ← T1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T.right ← T2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T.frequency ← T1.frequency + T2.frequency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Insert(Q, T)</a:t>
            </a:r>
          </a:p>
          <a:p>
            <a:pPr marL="0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return DeleteMin(Q)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0ABD-4B58-4DB1-A421-0553653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 Example (first three steps)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0453DE-DC87-4E2A-BA0B-5573EE3BD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79" y="2687123"/>
            <a:ext cx="5339530" cy="2428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530B6-2226-44B0-8262-D53A3DDC8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92" y="1918497"/>
            <a:ext cx="5139014" cy="40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5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D28-2139-4894-A52B-21AFFE6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 Example (last three steps)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F1448-8660-490B-9C2D-73631F49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75" y="1927976"/>
            <a:ext cx="4879452" cy="2068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08480-7A7F-4B28-BEC4-65F6E049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28874"/>
            <a:ext cx="5141507" cy="2633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4EDA5E-1DF4-4C3D-8C1A-E5C3B10CB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75" y="4233458"/>
            <a:ext cx="4879452" cy="22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5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E60C-DB60-41C2-A795-1CB8D46F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Huffman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F647-80FF-4264-997D-3AEB82D8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C is the number of distinct characters, there will be C-1 iterations</a:t>
            </a:r>
          </a:p>
          <a:p>
            <a:r>
              <a:rPr lang="en-US" dirty="0"/>
              <a:t>Each iteration require O(log C) time (using binary heaps), so the running time of this algorithm is O(C log C)</a:t>
            </a:r>
          </a:p>
          <a:p>
            <a:r>
              <a:rPr lang="en-US" dirty="0"/>
              <a:t>This assumes that the frequency of each character is known</a:t>
            </a:r>
          </a:p>
          <a:p>
            <a:r>
              <a:rPr lang="en-US" dirty="0"/>
              <a:t>Otherwise, an additional loop is necessary at the start of the routine that takes linear time with respect to the size of the file</a:t>
            </a:r>
          </a:p>
          <a:p>
            <a:r>
              <a:rPr lang="en-US" dirty="0"/>
              <a:t>Although this does not change the complexity, this linear loop will probably take longer than the rest of the algorithm</a:t>
            </a:r>
          </a:p>
          <a:p>
            <a:r>
              <a:rPr lang="en-US" dirty="0"/>
              <a:t>This is because C is generally going to be small, and we probably won’t bother compressing a file if it isn’t large</a:t>
            </a:r>
          </a:p>
          <a:p>
            <a:r>
              <a:rPr lang="en-US" dirty="0"/>
              <a:t>Even if we use a simpler, quadratic implementation, O(C</a:t>
            </a:r>
            <a:r>
              <a:rPr lang="en-US" baseline="30000" dirty="0"/>
              <a:t>2</a:t>
            </a:r>
            <a:r>
              <a:rPr lang="en-US" dirty="0"/>
              <a:t>), for the main Huffman routine, it will be 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7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B599-A04D-471C-8031-E081165B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3FBE-5F10-4A11-B9EC-8096576B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our two DSA courses, we have discussed algorithms to solve various specific problems and analyzing their running times</a:t>
            </a:r>
          </a:p>
          <a:p>
            <a:r>
              <a:rPr lang="en-US" dirty="0"/>
              <a:t>We have not yet discussed how to figure out, or design, algorithms to solve problems ourselves</a:t>
            </a:r>
          </a:p>
          <a:p>
            <a:r>
              <a:rPr lang="en-US" dirty="0"/>
              <a:t>To a large extent, this generally involves some creativity</a:t>
            </a:r>
          </a:p>
          <a:p>
            <a:r>
              <a:rPr lang="en-US" dirty="0"/>
              <a:t>Also keep in mind that some problems that sound simple may not have any efficient solutions (or may not have solutions at all)</a:t>
            </a:r>
          </a:p>
          <a:p>
            <a:r>
              <a:rPr lang="en-US" dirty="0"/>
              <a:t>In this topic, we will discuss some general </a:t>
            </a:r>
            <a:r>
              <a:rPr lang="en-US" i="1" dirty="0"/>
              <a:t>algorithm strategies </a:t>
            </a:r>
            <a:r>
              <a:rPr lang="en-US" dirty="0"/>
              <a:t>that may help you to determine methods for solving a given problem</a:t>
            </a:r>
          </a:p>
          <a:p>
            <a:r>
              <a:rPr lang="en-US" dirty="0"/>
              <a:t>We will also discuss at least one new example of each type of algorithm</a:t>
            </a:r>
          </a:p>
        </p:txBody>
      </p:sp>
    </p:spTree>
    <p:extLst>
      <p:ext uri="{BB962C8B-B14F-4D97-AF65-F5344CB8AC3E}">
        <p14:creationId xmlns:p14="http://schemas.microsoft.com/office/powerpoint/2010/main" val="429418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8BE9-BA3B-421B-9364-E9275AF4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CB98-2783-49A6-83C0-B566258B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will informally discuss why this algorithm is guaranteed to produce the optimal solution</a:t>
            </a:r>
          </a:p>
          <a:p>
            <a:r>
              <a:rPr lang="en-US" dirty="0"/>
              <a:t>Recall that the optimal trie must be a full trie</a:t>
            </a:r>
          </a:p>
          <a:p>
            <a:r>
              <a:rPr lang="en-US" dirty="0"/>
              <a:t>Therefore, the deepest leaf must have a sibling (another leaf); clearly, these nodes should represent the two least frequent characters</a:t>
            </a:r>
          </a:p>
          <a:p>
            <a:r>
              <a:rPr lang="en-US" dirty="0"/>
              <a:t>The first pass of the algorithm therefore produces a valid part of the trie</a:t>
            </a:r>
          </a:p>
          <a:p>
            <a:r>
              <a:rPr lang="en-US" dirty="0"/>
              <a:t>You can then consider the merged tree to represent a meta-character with a frequency equal to the sum of the characters represented by its leaves</a:t>
            </a:r>
          </a:p>
          <a:p>
            <a:r>
              <a:rPr lang="en-US" dirty="0"/>
              <a:t>Therefore, the later iterations of the algorithm are correct for the same reason as the first; it is always valid to combine the two least-frequent metacharacters</a:t>
            </a:r>
          </a:p>
          <a:p>
            <a:r>
              <a:rPr lang="en-US" dirty="0"/>
              <a:t>Whenever we merge two trees, we are adding a bit to the representation of each leaf of both trees</a:t>
            </a:r>
          </a:p>
          <a:p>
            <a:r>
              <a:rPr lang="en-US" dirty="0"/>
              <a:t>Each greedy step adds the least number of bits possible to the final trie</a:t>
            </a:r>
          </a:p>
        </p:txBody>
      </p:sp>
    </p:spTree>
    <p:extLst>
      <p:ext uri="{BB962C8B-B14F-4D97-AF65-F5344CB8AC3E}">
        <p14:creationId xmlns:p14="http://schemas.microsoft.com/office/powerpoint/2010/main" val="98922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FFA-7D6D-4F13-B742-8FFE73C3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Huffman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5F89-2ADB-4D55-A12F-3955ACB8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the trie representing the optimal encoding is produced, it can be used to compress the file</a:t>
            </a:r>
          </a:p>
          <a:p>
            <a:r>
              <a:rPr lang="en-US" dirty="0"/>
              <a:t>A representation of the encoding must be included with the compressed file (either internal to the file or along with it)</a:t>
            </a:r>
          </a:p>
          <a:p>
            <a:pPr lvl="1"/>
            <a:r>
              <a:rPr lang="en-US" dirty="0"/>
              <a:t>Otherwise, the decoding of the file will not be possible</a:t>
            </a:r>
          </a:p>
          <a:p>
            <a:pPr lvl="1"/>
            <a:r>
              <a:rPr lang="en-US" dirty="0"/>
              <a:t>This representation could take the form of a chart that maps binary sequences to characters</a:t>
            </a:r>
          </a:p>
          <a:p>
            <a:pPr lvl="1"/>
            <a:r>
              <a:rPr lang="en-US" dirty="0"/>
              <a:t>Alternatively, it could take the form of a data structure representing the trie</a:t>
            </a:r>
          </a:p>
          <a:p>
            <a:r>
              <a:rPr lang="en-US" dirty="0"/>
              <a:t>In some other contexts, the prefix code is determined based on a large dataset once, and then applied to future files</a:t>
            </a:r>
          </a:p>
          <a:p>
            <a:r>
              <a:rPr lang="en-US" dirty="0"/>
              <a:t>This is not optimal for each individual file, but it allows a single shared compression scheme to be applied to many files</a:t>
            </a:r>
          </a:p>
        </p:txBody>
      </p:sp>
    </p:spTree>
    <p:extLst>
      <p:ext uri="{BB962C8B-B14F-4D97-AF65-F5344CB8AC3E}">
        <p14:creationId xmlns:p14="http://schemas.microsoft.com/office/powerpoint/2010/main" val="90148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DE23-C018-4FE1-9382-6A05A56C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277B-E611-40A9-A3DF-C6CC3578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next strategy we will discuss is called </a:t>
            </a:r>
            <a:r>
              <a:rPr lang="en-US" b="1" dirty="0"/>
              <a:t>divide-and-conquer</a:t>
            </a:r>
          </a:p>
          <a:p>
            <a:r>
              <a:rPr lang="en-US" dirty="0"/>
              <a:t>This strategy is applicable when a problem can be broken down into parts that can be solved with a similar algorithm to the original problem</a:t>
            </a:r>
          </a:p>
          <a:p>
            <a:r>
              <a:rPr lang="en-US" dirty="0"/>
              <a:t>There must be some way to combine the solutions to the parts to form a final solution</a:t>
            </a:r>
          </a:p>
          <a:p>
            <a:r>
              <a:rPr lang="en-US" dirty="0"/>
              <a:t>The parts (smaller problems) are often solved with </a:t>
            </a:r>
            <a:r>
              <a:rPr lang="en-US" i="1" dirty="0"/>
              <a:t>recursion</a:t>
            </a:r>
            <a:r>
              <a:rPr lang="en-US" dirty="0"/>
              <a:t> (although recursion is never necessary to implement a solution)</a:t>
            </a:r>
          </a:p>
          <a:p>
            <a:r>
              <a:rPr lang="en-US" dirty="0"/>
              <a:t>There also must be a base case for which a recursive call does not apply</a:t>
            </a:r>
          </a:p>
          <a:p>
            <a:r>
              <a:rPr lang="en-US" dirty="0"/>
              <a:t>We have already seen examples of divide-and-conquer algorithms when discussing sorting in Data Structures and Algorithms I</a:t>
            </a:r>
          </a:p>
          <a:p>
            <a:r>
              <a:rPr lang="en-US" dirty="0"/>
              <a:t>These include </a:t>
            </a:r>
            <a:r>
              <a:rPr lang="en-US" i="1" dirty="0"/>
              <a:t>mergesort</a:t>
            </a:r>
            <a:r>
              <a:rPr lang="en-US" dirty="0"/>
              <a:t>, </a:t>
            </a:r>
            <a:r>
              <a:rPr lang="en-US" i="1" dirty="0"/>
              <a:t>quicksort</a:t>
            </a:r>
            <a:r>
              <a:rPr lang="en-US" dirty="0"/>
              <a:t>, and </a:t>
            </a:r>
            <a:r>
              <a:rPr lang="en-US" i="1" dirty="0"/>
              <a:t>quickselect</a:t>
            </a:r>
            <a:endParaRPr lang="en-US" dirty="0"/>
          </a:p>
          <a:p>
            <a:r>
              <a:rPr lang="en-US" dirty="0"/>
              <a:t>We have seen that the </a:t>
            </a:r>
            <a:r>
              <a:rPr lang="en-US" i="1" dirty="0"/>
              <a:t>Master theorem </a:t>
            </a:r>
            <a:r>
              <a:rPr lang="en-US" dirty="0"/>
              <a:t>can sometimes be used to determine the running time complexity of such an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F371-1D87-4CB4-B029-E8127E76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Discussed in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06CB-2A1C-4D09-8FAE-09EE1024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discusses the following divide-and-conquer algorithms:</a:t>
            </a:r>
          </a:p>
          <a:p>
            <a:pPr lvl="1"/>
            <a:r>
              <a:rPr lang="en-US" dirty="0"/>
              <a:t>An algorithm for finding the closest pair of points out of a set of N points in O(N log N) time</a:t>
            </a:r>
          </a:p>
          <a:p>
            <a:pPr lvl="1"/>
            <a:r>
              <a:rPr lang="en-US" dirty="0"/>
              <a:t>A worst-case linear algorithm for selection involving median-of-median-of-five pivot selection for quickselect</a:t>
            </a:r>
          </a:p>
          <a:p>
            <a:pPr lvl="1"/>
            <a:r>
              <a:rPr lang="en-US" dirty="0"/>
              <a:t>An algorithm for multiplying two N-digit numbers in O(N</a:t>
            </a:r>
            <a:r>
              <a:rPr lang="en-US" baseline="30000" dirty="0"/>
              <a:t>1.59</a:t>
            </a:r>
            <a:r>
              <a:rPr lang="en-US" dirty="0"/>
              <a:t>) time</a:t>
            </a:r>
          </a:p>
          <a:p>
            <a:pPr lvl="1"/>
            <a:r>
              <a:rPr lang="en-US" dirty="0"/>
              <a:t>An algorithm for matrix multiplication that runs in O(N</a:t>
            </a:r>
            <a:r>
              <a:rPr lang="en-US" baseline="30000" dirty="0"/>
              <a:t>2.81</a:t>
            </a:r>
            <a:r>
              <a:rPr lang="en-US" dirty="0"/>
              <a:t>) time</a:t>
            </a:r>
          </a:p>
          <a:p>
            <a:r>
              <a:rPr lang="en-US" dirty="0"/>
              <a:t>We will go over a different problem that I consider fun, although not of practical significance (and the solution is exponential)</a:t>
            </a:r>
          </a:p>
        </p:txBody>
      </p:sp>
    </p:spTree>
    <p:extLst>
      <p:ext uri="{BB962C8B-B14F-4D97-AF65-F5344CB8AC3E}">
        <p14:creationId xmlns:p14="http://schemas.microsoft.com/office/powerpoint/2010/main" val="2510168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0623-05B7-436D-906D-2E575F08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DD88-51F8-4FC9-B39C-9E777CA8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Tower of Hanoi is a puzzle including three sticks and disks that can be placed on them</a:t>
            </a:r>
          </a:p>
          <a:p>
            <a:r>
              <a:rPr lang="en-US" dirty="0"/>
              <a:t>At the start, all disks are on one of the stick, arrange from largest (at the bottom) to the smallest (at the top)</a:t>
            </a:r>
          </a:p>
          <a:p>
            <a:r>
              <a:rPr lang="en-US" dirty="0"/>
              <a:t>The goal is to move the disks from the starting stick to a designated destination stick, subject to the following rules:</a:t>
            </a:r>
          </a:p>
          <a:p>
            <a:pPr lvl="1"/>
            <a:r>
              <a:rPr lang="en-US" dirty="0"/>
              <a:t>Only one disk can be moved at a time</a:t>
            </a:r>
          </a:p>
          <a:p>
            <a:pPr lvl="1"/>
            <a:r>
              <a:rPr lang="en-US" dirty="0"/>
              <a:t>You can only lift the top disk off of a stick; this disk may then be placed on another stick, as long as it does not violate the next constraint</a:t>
            </a:r>
          </a:p>
          <a:p>
            <a:pPr lvl="1"/>
            <a:r>
              <a:rPr lang="en-US" dirty="0"/>
              <a:t>You can never place a larger disk on top of a smaller disk</a:t>
            </a:r>
          </a:p>
        </p:txBody>
      </p:sp>
    </p:spTree>
    <p:extLst>
      <p:ext uri="{BB962C8B-B14F-4D97-AF65-F5344CB8AC3E}">
        <p14:creationId xmlns:p14="http://schemas.microsoft.com/office/powerpoint/2010/main" val="101489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83A6-ABF1-4B16-B6A6-FFB342DF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Image (from Wikipedia)</a:t>
            </a:r>
          </a:p>
        </p:txBody>
      </p:sp>
      <p:pic>
        <p:nvPicPr>
          <p:cNvPr id="5" name="Content Placeholder 4" descr="A picture containing object, table, wooden, sitting&#10;&#10;Description automatically generated">
            <a:extLst>
              <a:ext uri="{FF2B5EF4-FFF2-40B4-BE49-F238E27FC236}">
                <a16:creationId xmlns:a16="http://schemas.microsoft.com/office/drawing/2014/main" id="{C73C6513-2A8F-4327-8E45-DC8691A1B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0" y="2108994"/>
            <a:ext cx="8597900" cy="3784600"/>
          </a:xfrm>
        </p:spPr>
      </p:pic>
    </p:spTree>
    <p:extLst>
      <p:ext uri="{BB962C8B-B14F-4D97-AF65-F5344CB8AC3E}">
        <p14:creationId xmlns:p14="http://schemas.microsoft.com/office/powerpoint/2010/main" val="2368955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77DC-4BBA-4824-B335-2C5C33F5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C4EA-3DD3-49B8-BD0D-7DA0A0A9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Assume we have a Tower of Hanoi puzzle with N disks</a:t>
            </a:r>
          </a:p>
          <a:p>
            <a:r>
              <a:rPr lang="en-US" dirty="0"/>
              <a:t>At some point, we need to move the largest disk from the source stick to the destination stick</a:t>
            </a:r>
          </a:p>
          <a:p>
            <a:r>
              <a:rPr lang="en-US" dirty="0"/>
              <a:t>Before that, we must move the other N-1 disks from the source stick to the auxiliary stick</a:t>
            </a:r>
          </a:p>
          <a:p>
            <a:r>
              <a:rPr lang="en-US" dirty="0"/>
              <a:t>The largest disk will not affect any of the moves required to achieve that intermediate goal</a:t>
            </a:r>
          </a:p>
          <a:p>
            <a:r>
              <a:rPr lang="en-US" dirty="0"/>
              <a:t>After the largest disk is moved to the destination stick, when then must move the other N-1 disks from the auxiliary stick to the destination stick</a:t>
            </a:r>
          </a:p>
          <a:p>
            <a:r>
              <a:rPr lang="en-US" dirty="0"/>
              <a:t>In summary, we can move N disks from the source stick to the destination stick with the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N-1 disks from the source stick to the auxiliary stick (this is a recursive step)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the largest disk from the source stick to the destination stick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N-1 disks from the auxiliary stick to the destination stick (this is a recursive step)</a:t>
            </a:r>
          </a:p>
          <a:p>
            <a:r>
              <a:rPr lang="en-US" dirty="0"/>
              <a:t>Note that all three of the steps listed in this solution are necessary</a:t>
            </a:r>
          </a:p>
        </p:txBody>
      </p:sp>
    </p:spTree>
    <p:extLst>
      <p:ext uri="{BB962C8B-B14F-4D97-AF65-F5344CB8AC3E}">
        <p14:creationId xmlns:p14="http://schemas.microsoft.com/office/powerpoint/2010/main" val="2903870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AF44-FE67-46A9-9A54-C80427B1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Solving the 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A7D6-AF69-43D2-8C74-8A71972D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 Tower(int n, string src, string dst, string aux)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 (n == 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cout &lt;&lt; "Move from " &lt;&lt; src &lt;&lt; " to " &lt;&lt; dst &lt;&lt; "\n";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else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Tower(n-1, src, aux, dst);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cout &lt;&lt; "Move from " &lt;&lt; src &lt;&lt; " to " &lt;&lt; dst &lt;&lt; "\n";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Tower(n-1, aux, dst, src);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1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return;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Suppose the disks are labeled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, and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, and there are 8 disks that must be moved from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 to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; then we could call the above function as follows: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Tower(8,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"A", "C", "B");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53D6-C8B4-4B80-936B-DE388EF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67FC-1EEB-499A-98B2-4BFBC19D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T(N) is the number of moves used to solve the puzzle with our solution when there are N disks</a:t>
            </a:r>
          </a:p>
          <a:p>
            <a:r>
              <a:rPr lang="en-US" dirty="0"/>
              <a:t>The equation describing the number of steps used to solve the problem can be described by the following recurrence relation:</a:t>
            </a:r>
          </a:p>
          <a:p>
            <a:pPr marL="457200" lvl="1" indent="0">
              <a:buNone/>
            </a:pPr>
            <a:r>
              <a:rPr lang="en-US" dirty="0"/>
              <a:t>T(N) = 2 * T(N - 1) + O(1)</a:t>
            </a:r>
          </a:p>
          <a:p>
            <a:r>
              <a:rPr lang="en-US" dirty="0"/>
              <a:t>On the surface, this might look similar to the mergesort recurrence</a:t>
            </a:r>
          </a:p>
          <a:p>
            <a:r>
              <a:rPr lang="en-US" dirty="0"/>
              <a:t>However, note that each recursive call here is applied to N-1, not to N/2</a:t>
            </a:r>
          </a:p>
          <a:p>
            <a:r>
              <a:rPr lang="en-US" dirty="0"/>
              <a:t>This makes a huge difference; unlike other divide-and-conquer solutions we have seen, this is an exponential solution</a:t>
            </a:r>
          </a:p>
          <a:p>
            <a:r>
              <a:rPr lang="en-US" dirty="0"/>
              <a:t>We could clearly see that, as each value more than doubles as N increases by 1</a:t>
            </a:r>
          </a:p>
          <a:p>
            <a:r>
              <a:rPr lang="en-US" dirty="0"/>
              <a:t>This does not mean it is a bad solution</a:t>
            </a:r>
          </a:p>
          <a:p>
            <a:r>
              <a:rPr lang="en-US" dirty="0"/>
              <a:t>An exponential number of moves are required to solve this problem, and it can be shown that this solution uses the fewest moves possible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3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5B5A-27BF-458B-ABF0-938D48E3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5CD1-AAD5-42C8-8BA1-4CF4759B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next strategy we will discuss is known as </a:t>
            </a:r>
            <a:r>
              <a:rPr lang="en-US" b="1" dirty="0"/>
              <a:t>dynamic programming</a:t>
            </a:r>
          </a:p>
          <a:p>
            <a:r>
              <a:rPr lang="en-US" dirty="0"/>
              <a:t>Dynamic programming is related to divide-and-conquer and recursive algorithms</a:t>
            </a:r>
          </a:p>
          <a:p>
            <a:r>
              <a:rPr lang="en-US" dirty="0"/>
              <a:t>When dealing with straight-forward implementations of recursive algorithms, algorithms can become much less efficient than necessary if the subproblems are not independent</a:t>
            </a:r>
          </a:p>
          <a:p>
            <a:r>
              <a:rPr lang="en-US" dirty="0"/>
              <a:t>We’ll start by discussing implementations for computing the k</a:t>
            </a:r>
            <a:r>
              <a:rPr lang="en-US" baseline="30000" dirty="0"/>
              <a:t>th</a:t>
            </a:r>
            <a:r>
              <a:rPr lang="en-US" dirty="0"/>
              <a:t> value in the Fibonacci sequence (1, 1, 2, 3, 5, 8, 13, 21, 34, 55, etc.), which we discussed early in DSA 1</a:t>
            </a:r>
          </a:p>
          <a:p>
            <a:r>
              <a:rPr lang="en-US" dirty="0"/>
              <a:t>Really, we are computing the right-most 32-bits of values, since we are not worrying about overflow</a:t>
            </a:r>
          </a:p>
          <a:p>
            <a:r>
              <a:rPr lang="en-US" dirty="0"/>
              <a:t>We learned that a typical recursive solution is an exponential time solution</a:t>
            </a:r>
          </a:p>
          <a:p>
            <a:r>
              <a:rPr lang="en-US" dirty="0"/>
              <a:t>We also saw that a standard iterative solution is linear, and it only has to keep track of the two previous values in the Fibonacci sequence (and the current value)</a:t>
            </a:r>
          </a:p>
          <a:p>
            <a:r>
              <a:rPr lang="en-US" dirty="0"/>
              <a:t>However, consider a more general recursive mathematical function for which the current value depends not only on the previous two values, but perhaps on all previous values</a:t>
            </a:r>
          </a:p>
          <a:p>
            <a:r>
              <a:rPr lang="en-US" dirty="0"/>
              <a:t>This can still be solved iteratively by storing all the values computed so far in an array</a:t>
            </a:r>
          </a:p>
          <a:p>
            <a:r>
              <a:rPr lang="en-US" dirty="0"/>
              <a:t>We can also take this approach for Fibonacci, even though it uses more memory than necessary</a:t>
            </a:r>
          </a:p>
        </p:txBody>
      </p:sp>
    </p:spTree>
    <p:extLst>
      <p:ext uri="{BB962C8B-B14F-4D97-AF65-F5344CB8AC3E}">
        <p14:creationId xmlns:p14="http://schemas.microsoft.com/office/powerpoint/2010/main" val="363880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CED6-BBBF-40F6-AC45-DFE3FBD5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78FA-9A24-4EE5-A748-3B26EFBD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idea behind a </a:t>
            </a:r>
            <a:r>
              <a:rPr lang="en-US" b="1" dirty="0"/>
              <a:t>greedy algorithm </a:t>
            </a:r>
            <a:r>
              <a:rPr lang="en-US" dirty="0"/>
              <a:t>is to make a sequence of choices such that each choice seems to be the best choice possible at the time that you make it</a:t>
            </a:r>
          </a:p>
          <a:p>
            <a:r>
              <a:rPr lang="en-US" dirty="0"/>
              <a:t>In general, you are making </a:t>
            </a:r>
            <a:r>
              <a:rPr lang="en-US" i="1" dirty="0"/>
              <a:t>locally optimal </a:t>
            </a:r>
            <a:r>
              <a:rPr lang="en-US" dirty="0"/>
              <a:t>choices, perhaps with the hope of finding a </a:t>
            </a:r>
            <a:r>
              <a:rPr lang="en-US" i="1" dirty="0"/>
              <a:t>globally optimal </a:t>
            </a:r>
            <a:r>
              <a:rPr lang="en-US" dirty="0"/>
              <a:t>solution</a:t>
            </a:r>
          </a:p>
          <a:p>
            <a:r>
              <a:rPr lang="en-US" dirty="0"/>
              <a:t>Sometimes, you can then prove that the final solution will be the best solution possible; other times, this will not be the case at all</a:t>
            </a:r>
          </a:p>
          <a:p>
            <a:r>
              <a:rPr lang="en-US" dirty="0"/>
              <a:t>If you need an algorithm that is guaranteed to find an optimal solution, then you need to prove that the algorithm is optimal; in some cases, an inductive proof can be used</a:t>
            </a:r>
          </a:p>
          <a:p>
            <a:r>
              <a:rPr lang="en-US" dirty="0"/>
              <a:t>Even when greedy algorithms do not find the optimal solution (e.g., for the traveling salesman problem), they might be guaranteed or likely to find a good solution close to the optimal solution</a:t>
            </a:r>
          </a:p>
          <a:p>
            <a:r>
              <a:rPr lang="en-US" dirty="0"/>
              <a:t>When you use such a greedy algorithm, you are using it as a </a:t>
            </a:r>
            <a:r>
              <a:rPr lang="en-US" i="1" dirty="0"/>
              <a:t>heuristic</a:t>
            </a:r>
          </a:p>
          <a:p>
            <a:r>
              <a:rPr lang="en-US" dirty="0"/>
              <a:t>We have already seen examples of greedy algorithms when discussing graph algorithms</a:t>
            </a:r>
          </a:p>
          <a:p>
            <a:r>
              <a:rPr lang="en-US" dirty="0"/>
              <a:t>These include </a:t>
            </a:r>
            <a:r>
              <a:rPr lang="en-US" i="1" dirty="0"/>
              <a:t>Dijkstra's algorithm </a:t>
            </a:r>
            <a:r>
              <a:rPr lang="en-US" dirty="0"/>
              <a:t>to solve the </a:t>
            </a:r>
            <a:r>
              <a:rPr lang="en-US" i="1" dirty="0"/>
              <a:t>single-source shortest-path problem </a:t>
            </a:r>
            <a:r>
              <a:rPr lang="en-US" dirty="0"/>
              <a:t>and </a:t>
            </a:r>
            <a:r>
              <a:rPr lang="en-US" i="1" dirty="0"/>
              <a:t>Prim's algorithm</a:t>
            </a:r>
            <a:r>
              <a:rPr lang="en-US" dirty="0"/>
              <a:t> for determining a </a:t>
            </a:r>
            <a:r>
              <a:rPr lang="en-US" i="1" dirty="0"/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84839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72E7-BAB8-47A9-B5FD-8075A5D9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Implementations (from DSA1)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8678B-2403-4D98-8AB1-145D0F3F6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Recursive Solution (exponential!)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8757C2-C8E6-4155-95FA-2D1788BEA4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Fibonacci(int n)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 (n &lt;= 2)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return 1;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else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return (Fibonacci(n-1) +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Fibonacci(n-2));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A6CFDD-9C77-4AB9-98F0-463F9955E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Iterative Solution (linear)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CAD385-50A8-49A1-B3D8-AB9B28C853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Fibonacci(int n)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int prev1 = 1, prev2 = 1;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int x, cur;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 (n &lt;= 2)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return 1;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else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for (x = 3; x &lt;= n; x++,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prev2 = prev1, prev1 = cur)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cur = prev2 + prev1;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return cur;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26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EC2700-D218-46C7-8877-D52A5AC1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Fibonacci is Exponential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BC30A5-1911-4091-B9CB-72DADE17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way to show that the recursive implementation is an exponential time solution is to examine a tree representing the recursive calls; 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way involves analyzing the number of computational steps the routine requires and comparing this to the formula defining the Fibonacci sequence:</a:t>
            </a:r>
          </a:p>
          <a:p>
            <a:pPr lvl="1"/>
            <a:r>
              <a:rPr lang="en-US" dirty="0"/>
              <a:t>T(N) = T(N - 1) + T(N - 2) + c</a:t>
            </a:r>
          </a:p>
          <a:p>
            <a:pPr lvl="1"/>
            <a:r>
              <a:rPr lang="en-US" dirty="0"/>
              <a:t>Fib(N) = Fib(N - 1) + Fib(N - 2)</a:t>
            </a:r>
          </a:p>
          <a:p>
            <a:r>
              <a:rPr lang="en-US" dirty="0"/>
              <a:t>Conclusion: The simplest or most obvious way to compute something is not always the most efficient!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769CBB4-9AFB-4155-BD98-B2476F52B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9106" y="2647104"/>
          <a:ext cx="6693788" cy="156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Acrobat Document" r:id="rId3" imgW="3343187" imgH="780748" progId="AcroExch.Document.DC">
                  <p:embed/>
                </p:oleObj>
              </mc:Choice>
              <mc:Fallback>
                <p:oleObj name="Acrobat Document" r:id="rId3" imgW="3343187" imgH="780748" progId="AcroExch.Document.DC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769CBB4-9AFB-4155-BD98-B2476F52B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9106" y="2647104"/>
                        <a:ext cx="6693788" cy="1563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207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EAC2-5521-4579-A91A-7B9E407F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Dynamic Programming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A48E9-9C50-4476-9A81-DA064D424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135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the right, we see pseudo-code for an iterative Fibonacci implementation</a:t>
            </a:r>
          </a:p>
          <a:p>
            <a:r>
              <a:rPr lang="en-US" dirty="0"/>
              <a:t>This version uses linear memory, which is more than necessary</a:t>
            </a:r>
          </a:p>
          <a:p>
            <a:r>
              <a:rPr lang="en-US" dirty="0"/>
              <a:t>However, there are a couple of advantages:</a:t>
            </a:r>
          </a:p>
          <a:p>
            <a:pPr lvl="1"/>
            <a:r>
              <a:rPr lang="en-US" dirty="0"/>
              <a:t>This version is more readable than the previous version</a:t>
            </a:r>
          </a:p>
          <a:p>
            <a:pPr lvl="1"/>
            <a:r>
              <a:rPr lang="en-US" dirty="0"/>
              <a:t>This version is easily expandable to functions that rely on many previous values</a:t>
            </a:r>
          </a:p>
          <a:p>
            <a:r>
              <a:rPr lang="en-US" dirty="0"/>
              <a:t>This is an example of </a:t>
            </a:r>
            <a:r>
              <a:rPr lang="en-US" b="1" dirty="0"/>
              <a:t>bottom-up dynamic programming</a:t>
            </a:r>
            <a:r>
              <a:rPr lang="en-US" dirty="0"/>
              <a:t>, meaning that:</a:t>
            </a:r>
          </a:p>
          <a:p>
            <a:pPr lvl="1"/>
            <a:r>
              <a:rPr lang="en-US" dirty="0"/>
              <a:t>We are storing the computed values in an array (or more general matrix)</a:t>
            </a:r>
          </a:p>
          <a:p>
            <a:pPr lvl="1"/>
            <a:r>
              <a:rPr lang="en-US" dirty="0"/>
              <a:t>Each newly computed value depends on other values that have already been computed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61F6E8-9CF3-4B4D-A00E-CD73C5ED9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9558" y="1825625"/>
            <a:ext cx="4963886" cy="4351338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Fibonacci( integer N )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 N ≤ 2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return 1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Fib[1] ← 1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Fib[2] ← 1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Loop i from 3 to N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Fib[i] ← Fib[i-1] + Fib[i-2]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return Fib[n]</a:t>
            </a:r>
          </a:p>
        </p:txBody>
      </p:sp>
    </p:spTree>
    <p:extLst>
      <p:ext uri="{BB962C8B-B14F-4D97-AF65-F5344CB8AC3E}">
        <p14:creationId xmlns:p14="http://schemas.microsoft.com/office/powerpoint/2010/main" val="1406381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43C4-D4F7-4904-93EA-6EB055D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1C4A-A107-4C1E-9FB7-86B83A9A0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2496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 the right, we see pseudo-code for a recursive Fibonacci implementation</a:t>
            </a:r>
          </a:p>
          <a:p>
            <a:r>
              <a:rPr lang="en-US" dirty="0"/>
              <a:t>Although recursive, this function executes in linear time, just like the iterative solution</a:t>
            </a:r>
          </a:p>
          <a:p>
            <a:r>
              <a:rPr lang="en-US" dirty="0"/>
              <a:t>Any call asking for a value that has already been computed will execute in quick constant time</a:t>
            </a:r>
          </a:p>
          <a:p>
            <a:r>
              <a:rPr lang="en-US" dirty="0"/>
              <a:t>The array "known" could be a global array, a static variable, or a parameter passed by reference</a:t>
            </a:r>
          </a:p>
          <a:p>
            <a:r>
              <a:rPr lang="en-US" dirty="0"/>
              <a:t>The array must be large enough to hold N values, all initialized to all "unknown"</a:t>
            </a:r>
          </a:p>
          <a:p>
            <a:r>
              <a:rPr lang="en-US" dirty="0"/>
              <a:t>This is an example of </a:t>
            </a:r>
            <a:r>
              <a:rPr lang="en-US" b="1" dirty="0"/>
              <a:t>top-down dynamic programming</a:t>
            </a:r>
            <a:r>
              <a:rPr lang="en-US" dirty="0"/>
              <a:t>, meaning that:</a:t>
            </a:r>
          </a:p>
          <a:p>
            <a:pPr lvl="1"/>
            <a:r>
              <a:rPr lang="en-US" dirty="0"/>
              <a:t>We store the computed values in an array (or more general matrix) after they are computed via recursive calls</a:t>
            </a:r>
          </a:p>
          <a:p>
            <a:pPr lvl="1"/>
            <a:r>
              <a:rPr lang="en-US" dirty="0"/>
              <a:t>The start of each recursive routine checks to see if the desired value has already been computed</a:t>
            </a:r>
          </a:p>
          <a:p>
            <a:pPr lvl="1"/>
            <a:r>
              <a:rPr lang="en-US" dirty="0"/>
              <a:t>If so, it just looks retrieves and returns the value</a:t>
            </a:r>
          </a:p>
          <a:p>
            <a:pPr lvl="1"/>
            <a:r>
              <a:rPr lang="en-US" dirty="0"/>
              <a:t>The use of the array or matrix is called </a:t>
            </a:r>
            <a:r>
              <a:rPr lang="en-US" b="1" dirty="0"/>
              <a:t>memoization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1B182-2DD8-4DEB-B5BB-2E611AE2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7678" y="1825625"/>
            <a:ext cx="5237018" cy="4351338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Fibonacci( integer N 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 known[N] != unknown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return known[N]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 N ≤ 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v ← 1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else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v ← Fibonacci(N-1)+Fibonacci(N-2)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known[N] ← v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return v</a:t>
            </a:r>
          </a:p>
        </p:txBody>
      </p:sp>
    </p:spTree>
    <p:extLst>
      <p:ext uri="{BB962C8B-B14F-4D97-AF65-F5344CB8AC3E}">
        <p14:creationId xmlns:p14="http://schemas.microsoft.com/office/powerpoint/2010/main" val="189603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C169BC-6903-4298-A9AE-1E507C96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Longest Common Subsequence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B0580AB-8B6F-43F4-B478-07A5BF913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We will use dynamic program to solve the </a:t>
                </a:r>
                <a:r>
                  <a:rPr lang="en-US" b="1" dirty="0"/>
                  <a:t>Longest Common Subsequence Problem</a:t>
                </a:r>
                <a:r>
                  <a:rPr lang="en-US" dirty="0"/>
                  <a:t> (LCSP); note that this problem is not discussed in the textbook</a:t>
                </a:r>
                <a:endParaRPr lang="en-US" b="1" dirty="0"/>
              </a:p>
              <a:p>
                <a:r>
                  <a:rPr lang="en-US" dirty="0"/>
                  <a:t>This involves a different definition of a subsequence than the Maximum Subsequence Sum Problem that we discussed near the start of Data Structures and Algorithms I</a:t>
                </a:r>
              </a:p>
              <a:p>
                <a:r>
                  <a:rPr lang="en-US" dirty="0"/>
                  <a:t>Consider a string: X = x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x</a:t>
                </a:r>
                <a:r>
                  <a:rPr lang="en-US" baseline="-25000" dirty="0"/>
                  <a:t>3</a:t>
                </a:r>
                <a:r>
                  <a:rPr lang="en-US" dirty="0"/>
                  <a:t>...x</a:t>
                </a:r>
                <a:r>
                  <a:rPr lang="en-US" baseline="-25000" dirty="0"/>
                  <a:t>n</a:t>
                </a:r>
              </a:p>
              <a:p>
                <a:r>
                  <a:rPr lang="en-US" dirty="0"/>
                  <a:t>A subsequence of X is any string Z = z</a:t>
                </a:r>
                <a:r>
                  <a:rPr lang="en-US" baseline="-25000" dirty="0"/>
                  <a:t>1</a:t>
                </a:r>
                <a:r>
                  <a:rPr lang="en-US" dirty="0"/>
                  <a:t>z</a:t>
                </a:r>
                <a:r>
                  <a:rPr lang="en-US" baseline="-25000" dirty="0"/>
                  <a:t>2</a:t>
                </a:r>
                <a:r>
                  <a:rPr lang="en-US" dirty="0"/>
                  <a:t>z</a:t>
                </a:r>
                <a:r>
                  <a:rPr lang="en-US" baseline="-25000" dirty="0"/>
                  <a:t>3</a:t>
                </a:r>
                <a:r>
                  <a:rPr lang="en-US" dirty="0"/>
                  <a:t>...z</a:t>
                </a:r>
                <a:r>
                  <a:rPr lang="en-US" baseline="-25000" dirty="0"/>
                  <a:t>k</a:t>
                </a:r>
                <a:r>
                  <a:rPr lang="en-US" dirty="0"/>
                  <a:t> for which there exists a strictly increasing sequence i</a:t>
                </a:r>
                <a:r>
                  <a:rPr lang="en-US" baseline="-25000" dirty="0"/>
                  <a:t>1</a:t>
                </a:r>
                <a:r>
                  <a:rPr lang="en-US" dirty="0"/>
                  <a:t>, i</a:t>
                </a:r>
                <a:r>
                  <a:rPr lang="en-US" baseline="-25000" dirty="0"/>
                  <a:t>2</a:t>
                </a:r>
                <a:r>
                  <a:rPr lang="en-US" dirty="0"/>
                  <a:t>, ..., i</a:t>
                </a:r>
                <a:r>
                  <a:rPr lang="en-US" baseline="-25000" dirty="0"/>
                  <a:t>k</a:t>
                </a:r>
                <a:r>
                  <a:rPr lang="en-US" dirty="0"/>
                  <a:t> such that for all j=1, 2, ..., k, it is true that z</a:t>
                </a:r>
                <a:r>
                  <a:rPr lang="en-US" baseline="-25000" dirty="0"/>
                  <a:t>j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Now consider two strings: X as defined above and also Y = y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y</a:t>
                </a:r>
                <a:r>
                  <a:rPr lang="en-US" baseline="-25000" dirty="0"/>
                  <a:t>3</a:t>
                </a:r>
                <a:r>
                  <a:rPr lang="en-US" dirty="0"/>
                  <a:t>...y</a:t>
                </a:r>
                <a:r>
                  <a:rPr lang="en-US" baseline="-25000" dirty="0"/>
                  <a:t>m</a:t>
                </a:r>
              </a:p>
              <a:p>
                <a:r>
                  <a:rPr lang="en-US" dirty="0"/>
                  <a:t>The Longest Common Subsequence Problem asks us to determine the longest string, Z, that is a subsequence of both X and Y</a:t>
                </a:r>
              </a:p>
              <a:p>
                <a:r>
                  <a:rPr lang="en-US" dirty="0"/>
                  <a:t>One possible way to do this would be to exhaustively examine every subsequence of X and check if it is also a subsequence of Y</a:t>
                </a:r>
              </a:p>
              <a:p>
                <a:r>
                  <a:rPr lang="en-US" dirty="0"/>
                  <a:t>However, there are 2</a:t>
                </a:r>
                <a:r>
                  <a:rPr lang="en-US" baseline="30000" dirty="0"/>
                  <a:t>n</a:t>
                </a:r>
                <a:r>
                  <a:rPr lang="en-US" dirty="0"/>
                  <a:t> possible subsequences of X, and checking if each is a subsequence of Y would take time linear to m, so this would be an </a:t>
                </a:r>
                <a:r>
                  <a:rPr lang="el-GR" dirty="0"/>
                  <a:t>θ</a:t>
                </a:r>
                <a:r>
                  <a:rPr lang="en-US" dirty="0"/>
                  <a:t>(2</a:t>
                </a:r>
                <a:r>
                  <a:rPr lang="en-US" baseline="30000" dirty="0"/>
                  <a:t>n</a:t>
                </a:r>
                <a:r>
                  <a:rPr lang="en-US" dirty="0"/>
                  <a:t> * m) solution</a:t>
                </a:r>
              </a:p>
              <a:p>
                <a:r>
                  <a:rPr lang="en-US" dirty="0"/>
                  <a:t>Instead, we are going to use an efficient dynamic programming solution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B0580AB-8B6F-43F4-B478-07A5BF913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7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3398-8551-431F-B221-914D4DAB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LCSP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E34D-8114-418F-856C-BD5C7708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solve the problem, we are going to use a matrix M with n+1 rows (numbered 0 through n) and m+1 columns (numbered 0 through m)</a:t>
            </a:r>
          </a:p>
          <a:p>
            <a:r>
              <a:rPr lang="en-US" dirty="0"/>
              <a:t>M[i, j] represents the length of the longest common subsequence of the strings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...x</a:t>
            </a:r>
            <a:r>
              <a:rPr lang="en-US" baseline="-25000" dirty="0"/>
              <a:t>i</a:t>
            </a:r>
            <a:r>
              <a:rPr lang="en-US" dirty="0"/>
              <a:t> and y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...y</a:t>
            </a:r>
            <a:r>
              <a:rPr lang="en-US" baseline="-25000" dirty="0"/>
              <a:t>j</a:t>
            </a:r>
          </a:p>
          <a:p>
            <a:r>
              <a:rPr lang="en-US" dirty="0"/>
              <a:t>We start by filling in the first column and first row with zeros; this is because the length of the longest common subsequence is 0 if one of the two strings is empty</a:t>
            </a:r>
          </a:p>
          <a:p>
            <a:r>
              <a:rPr lang="en-US" dirty="0"/>
              <a:t>We are going to fill in the rest of the matrix one row at a time, from top to bottom, filling each row from left to right</a:t>
            </a:r>
          </a:p>
          <a:p>
            <a:pPr lvl="1"/>
            <a:r>
              <a:rPr lang="en-US" dirty="0"/>
              <a:t>Let's say we want to fill in a particular slot M[i, j] and we have already filled in all the slots above this slot and all the slots to the left of this slot in the current row</a:t>
            </a:r>
          </a:p>
          <a:p>
            <a:pPr lvl="1"/>
            <a:r>
              <a:rPr lang="en-US" dirty="0"/>
              <a:t>We can then say that if x</a:t>
            </a:r>
            <a:r>
              <a:rPr lang="en-US" baseline="-25000" dirty="0"/>
              <a:t>i</a:t>
            </a:r>
            <a:r>
              <a:rPr lang="en-US" dirty="0"/>
              <a:t> == y</a:t>
            </a:r>
            <a:r>
              <a:rPr lang="en-US" baseline="-25000" dirty="0"/>
              <a:t>j</a:t>
            </a:r>
            <a:r>
              <a:rPr lang="en-US" dirty="0"/>
              <a:t>, M[i, j] must equal M[i-1, j-1] +1</a:t>
            </a:r>
          </a:p>
          <a:p>
            <a:pPr lvl="1"/>
            <a:r>
              <a:rPr lang="en-US" dirty="0"/>
              <a:t>Otherwise, M[i, j] will be the maximum of M[i-1, j] and M[i, j-1]</a:t>
            </a:r>
          </a:p>
          <a:p>
            <a:r>
              <a:rPr lang="en-US" dirty="0"/>
              <a:t>At the end of the algorithm, the length of the longest common subsequence is stored at the bottom right of the matrix, in M[n, m]</a:t>
            </a:r>
          </a:p>
          <a:p>
            <a:r>
              <a:rPr lang="en-US" dirty="0"/>
              <a:t>Note that this is clearly a O(n * m) time algorithm</a:t>
            </a:r>
          </a:p>
          <a:p>
            <a:r>
              <a:rPr lang="en-US" dirty="0"/>
              <a:t>This is a bottom-up approach; a top-down approach is also possible</a:t>
            </a:r>
          </a:p>
        </p:txBody>
      </p:sp>
    </p:spTree>
    <p:extLst>
      <p:ext uri="{BB962C8B-B14F-4D97-AF65-F5344CB8AC3E}">
        <p14:creationId xmlns:p14="http://schemas.microsoft.com/office/powerpoint/2010/main" val="1156752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CD5-9CB6-42E5-92AD-E0808E84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0CA1-51E8-4761-B87C-9AD0DE89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LongestCommonSubsequence ( String X, String Y 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n ← length(X)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m ← length(Y)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loop i from 0 to 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M[0,i] ← 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Loop i from 0 to 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M[i,0] ← 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Loop i from 1 to 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Loop j from 1 to 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if X</a:t>
            </a:r>
            <a:r>
              <a:rPr lang="en-US" sz="1800" baseline="-25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Y</a:t>
            </a:r>
            <a:r>
              <a:rPr lang="en-US" sz="1800" baseline="-25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endParaRPr lang="en-U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M[i, j] ← M[i-1, j-1] + 1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else if M[i-1, j] ≥ M[i, j-1]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M[i, j] ← M[i-1, j]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else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M[i, j] ← M[i, j-1]</a:t>
            </a:r>
          </a:p>
        </p:txBody>
      </p:sp>
    </p:spTree>
    <p:extLst>
      <p:ext uri="{BB962C8B-B14F-4D97-AF65-F5344CB8AC3E}">
        <p14:creationId xmlns:p14="http://schemas.microsoft.com/office/powerpoint/2010/main" val="148509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finding the longest common subsequence of X = "wired" and Y = "world"</a:t>
            </a:r>
          </a:p>
          <a:p>
            <a:r>
              <a:rPr lang="en-US" dirty="0"/>
              <a:t>The matrix would then be 6 x 6, initialized as follows: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477087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874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 loop through the rows one at a time from left to right one at a time, starting at position (1, 1)</a:t>
            </a:r>
          </a:p>
          <a:p>
            <a:r>
              <a:rPr lang="en-US" dirty="0"/>
              <a:t>Since the two ‘w’s match, this entry becomes M[0, 0] + 1 = 1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16360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0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fill in position (1, 2)</a:t>
            </a:r>
          </a:p>
          <a:p>
            <a:r>
              <a:rPr lang="en-US" dirty="0"/>
              <a:t>The ‘w’ and ‘o’ do not match, so this is max(M[0, 2], M[1, 1]) = 1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40676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75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E1F7-41FC-4CA4-9268-2902217F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Coin-changing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C340-0B1E-47DF-B16D-3A0EA171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will start with a simple example of a greedy algorithm that we might apply to the </a:t>
            </a:r>
            <a:r>
              <a:rPr lang="en-US" i="1" dirty="0"/>
              <a:t>coin-changing problem</a:t>
            </a:r>
          </a:p>
          <a:p>
            <a:r>
              <a:rPr lang="en-US" dirty="0"/>
              <a:t>The problem asks you to make change for a specified amount of money using the smallest number of coins possible</a:t>
            </a:r>
          </a:p>
          <a:p>
            <a:r>
              <a:rPr lang="en-US" dirty="0"/>
              <a:t>Some versions of the problem accept the values of available coins as part of the input</a:t>
            </a:r>
          </a:p>
          <a:p>
            <a:r>
              <a:rPr lang="en-US" dirty="0"/>
              <a:t>For example, if an amount is specified, and we are using U.S. currency, you can use as many quarters as possible, then dimes, then nickels, and then pennies</a:t>
            </a:r>
          </a:p>
          <a:p>
            <a:r>
              <a:rPr lang="en-US" dirty="0"/>
              <a:t>We will not prove it, but this greedy algorithm will lead to the best possible solution when applied to U.S. currency</a:t>
            </a:r>
          </a:p>
          <a:p>
            <a:r>
              <a:rPr lang="en-US" dirty="0"/>
              <a:t>However, if the types of coins available are 11-cent coins, 5-cent coins, and 1-cent coins, this solution would not lead to an optimal solution</a:t>
            </a:r>
          </a:p>
          <a:p>
            <a:r>
              <a:rPr lang="en-US" dirty="0"/>
              <a:t>To see this, consider making change for 15 cents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28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filling in row 1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98542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638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filling in row 1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0810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742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filling in row 1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87009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688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start the next row at position (2, 1)</a:t>
            </a:r>
          </a:p>
          <a:p>
            <a:r>
              <a:rPr lang="en-US" dirty="0"/>
              <a:t>Since the ‘i’ and ‘w’ do not match, we again take the maximum of the value to the left and the value above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03598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681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filling in the row 2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31099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866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filling in the row 2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55198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280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filling in the row 2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67312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740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filling in the row 2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47556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442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start filling in row 3 in a similar fashion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00492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685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start filling in row 3 in a similar fashion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89599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9690-905F-40A4-8486-E0EFAFE0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Scheduling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CD2E-16C6-4912-880E-8655DC9B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simple example of a </a:t>
            </a:r>
            <a:r>
              <a:rPr lang="en-US" i="1" dirty="0"/>
              <a:t>scheduling problem </a:t>
            </a:r>
            <a:r>
              <a:rPr lang="en-US" dirty="0"/>
              <a:t>involves a set of jobs, j</a:t>
            </a:r>
            <a:r>
              <a:rPr lang="en-US" baseline="-25000" dirty="0"/>
              <a:t>1</a:t>
            </a:r>
            <a:r>
              <a:rPr lang="en-US" dirty="0"/>
              <a:t>, j</a:t>
            </a:r>
            <a:r>
              <a:rPr lang="en-US" baseline="-25000" dirty="0"/>
              <a:t>2</a:t>
            </a:r>
            <a:r>
              <a:rPr lang="en-US" dirty="0"/>
              <a:t>, … j</a:t>
            </a:r>
            <a:r>
              <a:rPr lang="en-US" baseline="-25000" dirty="0"/>
              <a:t>N</a:t>
            </a:r>
            <a:r>
              <a:rPr lang="en-US" dirty="0"/>
              <a:t>, all with known running times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</a:p>
          <a:p>
            <a:r>
              <a:rPr lang="en-US" dirty="0"/>
              <a:t>At first, we are assuming that we have a single processor available</a:t>
            </a:r>
          </a:p>
          <a:p>
            <a:r>
              <a:rPr lang="en-US" dirty="0"/>
              <a:t>We are assuming non-preemptive scheduling, meaning that once a job stars, it must run until completion</a:t>
            </a:r>
          </a:p>
          <a:p>
            <a:r>
              <a:rPr lang="en-US" dirty="0"/>
              <a:t>We want to schedule the jobs in order to achieve the minimum average completion time</a:t>
            </a:r>
          </a:p>
          <a:p>
            <a:r>
              <a:rPr lang="en-US" dirty="0"/>
              <a:t>A solution that is optimal is to sort the jobs in terms of their running time (from shortest to longest) and schedule them in that order</a:t>
            </a:r>
          </a:p>
          <a:p>
            <a:r>
              <a:rPr lang="en-US" dirty="0"/>
              <a:t>Even if there are multiple processors, you can cycle through the processors, assigning jobs in sorted order</a:t>
            </a:r>
          </a:p>
          <a:p>
            <a:r>
              <a:rPr lang="en-US" dirty="0"/>
              <a:t>This is also guaranteed to be optimal (we won’t prove it), although this is not necessarily the only optimal solution</a:t>
            </a:r>
          </a:p>
          <a:p>
            <a:r>
              <a:rPr lang="en-US" dirty="0"/>
              <a:t>However, a similar-sounding problem that asks you to minimize the final completion time when multiple processors are involved is NP-complete!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44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get to cell (3, 3), the ‘r’s match, so this cell takes the value of M[2, 2] + 1 = 2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89303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1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filling in row 3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57460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59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filling in row 3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88283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599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fill in row 4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21571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90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fill in row 4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19541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43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fill in row 4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07695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405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fill in row 4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51342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948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fill in row 4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60750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911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fill in row 5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35263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796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fill in row 5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23651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8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31DA-BE76-4D1F-B126-78325485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0AF51-5AF3-4AC8-9847-CA2A1ED41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407" y="1759935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next greedy algorithm we will discuss is a very popular compression algorithm involving </a:t>
                </a:r>
                <a:r>
                  <a:rPr lang="en-US" b="1" dirty="0"/>
                  <a:t>Huffman code</a:t>
                </a:r>
              </a:p>
              <a:p>
                <a:r>
                  <a:rPr lang="en-US" dirty="0"/>
                  <a:t>The algorithm is known as </a:t>
                </a:r>
                <a:r>
                  <a:rPr lang="en-US" i="1" dirty="0"/>
                  <a:t>Huffman coding </a:t>
                </a:r>
                <a:r>
                  <a:rPr lang="en-US" dirty="0"/>
                  <a:t>or </a:t>
                </a:r>
                <a:r>
                  <a:rPr lang="en-US" i="1" dirty="0"/>
                  <a:t>Huffman encoding</a:t>
                </a:r>
                <a:endParaRPr lang="en-US" dirty="0"/>
              </a:p>
              <a:p>
                <a:r>
                  <a:rPr lang="en-US" dirty="0"/>
                  <a:t>Consider a file that contains C distinct types of characters</a:t>
                </a:r>
              </a:p>
              <a:p>
                <a:r>
                  <a:rPr lang="en-US" dirty="0"/>
                  <a:t>Then a system that uses the same number of bits per character requires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per character</a:t>
                </a:r>
              </a:p>
              <a:p>
                <a:r>
                  <a:rPr lang="en-US" dirty="0"/>
                  <a:t>ASCII uses 8 bits per character, although only 7 would really be necessary for standard ASCII</a:t>
                </a:r>
              </a:p>
              <a:p>
                <a:r>
                  <a:rPr lang="en-US" dirty="0"/>
                  <a:t>Standard ASCII encodes 128 distinct characters, of which approximately 100 are printable</a:t>
                </a:r>
              </a:p>
              <a:p>
                <a:r>
                  <a:rPr lang="en-US" dirty="0"/>
                  <a:t>According to our textbook, Huffman codes typically save about 25% of space for typically large files, and up to 50% or 60% on many large data files</a:t>
                </a:r>
              </a:p>
              <a:p>
                <a:r>
                  <a:rPr lang="en-US" dirty="0"/>
                  <a:t>According to another source (Cormen, Leiserson, Rivest, and Stein), anywhere from 20% to 90% savings is typical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0AF51-5AF3-4AC8-9847-CA2A1ED41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407" y="1759935"/>
                <a:ext cx="10515600" cy="4351338"/>
              </a:xfrm>
              <a:blipFill>
                <a:blip r:embed="rId2"/>
                <a:stretch>
                  <a:fillRect l="-638" t="-29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153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fill in row 5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30809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909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fill in row 5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10820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8540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fill in the final cell, at position (5, 5), the two ‘d’s match, so this becomes M[4, 4] + 1 = 3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98014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450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LCSP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done</a:t>
            </a:r>
          </a:p>
          <a:p>
            <a:r>
              <a:rPr lang="en-US" dirty="0"/>
              <a:t>The length of the longest common subsequence of "world“ and "wired" is 3, the value of M[5, 5]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/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719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FD8C-68FF-4813-9677-32493DA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the 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3FF0-C047-4660-993E-67B2D440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also use the matrix to recover the longest common subsequence itself in time that is O(m+n)</a:t>
            </a:r>
          </a:p>
          <a:p>
            <a:r>
              <a:rPr lang="en-US" dirty="0"/>
              <a:t>This algorithm applies assuming that M has already been filled by the previous algorithm</a:t>
            </a:r>
          </a:p>
          <a:p>
            <a:r>
              <a:rPr lang="en-US" dirty="0"/>
              <a:t>You start at the bottom right of the matrix, M; that is, at position (n, m)</a:t>
            </a:r>
          </a:p>
          <a:p>
            <a:r>
              <a:rPr lang="en-US" dirty="0"/>
              <a:t>You will move up or left or both after each iteration and stop when you hit the top row or left column</a:t>
            </a:r>
          </a:p>
          <a:p>
            <a:r>
              <a:rPr lang="en-US" dirty="0"/>
              <a:t>If, at position (i, j), it is the case that X</a:t>
            </a:r>
            <a:r>
              <a:rPr lang="en-US" baseline="-25000" dirty="0"/>
              <a:t>i</a:t>
            </a:r>
            <a:r>
              <a:rPr lang="en-US" dirty="0"/>
              <a:t> == Y</a:t>
            </a:r>
            <a:r>
              <a:rPr lang="en-US" baseline="-25000" dirty="0"/>
              <a:t>j</a:t>
            </a:r>
            <a:r>
              <a:rPr lang="en-US" dirty="0"/>
              <a:t>, then this character is part of the subsequence</a:t>
            </a:r>
          </a:p>
          <a:p>
            <a:r>
              <a:rPr lang="en-US" dirty="0"/>
              <a:t>Then, we will append the character to the subsequence, and we move up and to the left</a:t>
            </a:r>
          </a:p>
          <a:p>
            <a:r>
              <a:rPr lang="en-US" dirty="0"/>
              <a:t>Otherwise, you need to decide if you move up one row or left one column</a:t>
            </a:r>
          </a:p>
          <a:p>
            <a:r>
              <a:rPr lang="en-US" dirty="0"/>
              <a:t>We move to the choice that has the larger value, breaking ties by moving up (because that’s what the previous algorithm did)</a:t>
            </a:r>
          </a:p>
          <a:p>
            <a:r>
              <a:rPr lang="en-US" dirty="0"/>
              <a:t>This can be implemented recursively or iteratively</a:t>
            </a:r>
          </a:p>
        </p:txBody>
      </p:sp>
    </p:spTree>
    <p:extLst>
      <p:ext uri="{BB962C8B-B14F-4D97-AF65-F5344CB8AC3E}">
        <p14:creationId xmlns:p14="http://schemas.microsoft.com/office/powerpoint/2010/main" val="20151258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5DD8-D90A-4965-8CC5-3870B57E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the Subsequence 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F901-6714-4A2C-B5BF-F50F5166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LongestCommonSubsequence ( String X, String Y, Matrix M 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 ← length(X)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j ← length(Y)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subsequence ← empty string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i &gt; 0 and j &gt;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Y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subsequence ←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subsequence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 ← i - 1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j ← j - 1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M[i-1, j] ≥ M[i, j-1]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 ← i - 1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j ← j - 1</a:t>
            </a:r>
          </a:p>
        </p:txBody>
      </p:sp>
    </p:spTree>
    <p:extLst>
      <p:ext uri="{BB962C8B-B14F-4D97-AF65-F5344CB8AC3E}">
        <p14:creationId xmlns:p14="http://schemas.microsoft.com/office/powerpoint/2010/main" val="34967776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E3-2917-4B69-80AE-4207A54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the Subsequence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D22-8EE8-472B-8E84-7F6A8D12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colored slots are the ones traversed by the algorithm</a:t>
            </a:r>
          </a:p>
          <a:p>
            <a:r>
              <a:rPr lang="en-US" dirty="0"/>
              <a:t>Blue slots represent non-matches (we move up or left)</a:t>
            </a:r>
          </a:p>
          <a:p>
            <a:r>
              <a:rPr lang="en-US" dirty="0"/>
              <a:t>Red slots represent matches (the letters are part of the subsequence)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65D20D-20D7-43A8-9A17-EA2873B0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93542"/>
              </p:ext>
            </p:extLst>
          </p:nvPr>
        </p:nvGraphicFramePr>
        <p:xfrm>
          <a:off x="4295912" y="3250883"/>
          <a:ext cx="3600176" cy="298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22">
                  <a:extLst>
                    <a:ext uri="{9D8B030D-6E8A-4147-A177-3AD203B41FA5}">
                      <a16:colId xmlns:a16="http://schemas.microsoft.com/office/drawing/2014/main" val="353521802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14604171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558339787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3750653810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199921808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2668444116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993929739"/>
                    </a:ext>
                  </a:extLst>
                </a:gridCol>
                <a:gridCol w="450022">
                  <a:extLst>
                    <a:ext uri="{9D8B030D-6E8A-4147-A177-3AD203B41FA5}">
                      <a16:colId xmlns:a16="http://schemas.microsoft.com/office/drawing/2014/main" val="1127446527"/>
                    </a:ext>
                  </a:extLst>
                </a:gridCol>
              </a:tblGrid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34132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696526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05848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4123662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72093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8445"/>
                  </a:ext>
                </a:extLst>
              </a:tr>
              <a:tr h="42131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8864"/>
                  </a:ext>
                </a:extLst>
              </a:tr>
              <a:tr h="34855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6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8619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F6CA-ABFF-4035-BC7E-0C6E4BD4B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" y="2344185"/>
            <a:ext cx="11237843" cy="1084815"/>
          </a:xfrm>
        </p:spPr>
        <p:txBody>
          <a:bodyPr/>
          <a:lstStyle/>
          <a:p>
            <a:r>
              <a:rPr lang="en-US" dirty="0"/>
              <a:t>The Submarine/Number-line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3D3CB-7094-414E-914D-3CAF740BD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We’ll discuss a solution next week!</a:t>
            </a:r>
          </a:p>
        </p:txBody>
      </p:sp>
    </p:spTree>
    <p:extLst>
      <p:ext uri="{BB962C8B-B14F-4D97-AF65-F5344CB8AC3E}">
        <p14:creationId xmlns:p14="http://schemas.microsoft.com/office/powerpoint/2010/main" val="29830933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7594-5189-42E8-9A64-F8AC1C3F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0020-48D2-4830-BBF0-E64D8387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next strategy we will discuss is </a:t>
            </a:r>
            <a:r>
              <a:rPr lang="en-US" b="1" dirty="0"/>
              <a:t>randomized algorithms</a:t>
            </a:r>
            <a:r>
              <a:rPr lang="en-US" dirty="0"/>
              <a:t>; i.e., algorithms that rely on randomness</a:t>
            </a:r>
          </a:p>
          <a:p>
            <a:r>
              <a:rPr lang="en-US" dirty="0"/>
              <a:t>Strictly speaking, though, modern-day computers are incapable of true randomization</a:t>
            </a:r>
          </a:p>
          <a:p>
            <a:r>
              <a:rPr lang="en-US" dirty="0"/>
              <a:t>According to Papadimitriou's "Computational Complexity", I am not correct; he writes, "In some very real sense, computation is inherently randomized."</a:t>
            </a:r>
          </a:p>
          <a:p>
            <a:r>
              <a:rPr lang="en-US" dirty="0"/>
              <a:t>His reasoning is unusual: "It can be argued that the probability that a computer will be destroyed by a meteorite during any given microsecond of its operation is at least 2</a:t>
            </a:r>
            <a:r>
              <a:rPr lang="en-US" baseline="30000" dirty="0"/>
              <a:t>-100</a:t>
            </a:r>
            <a:r>
              <a:rPr lang="en-US" dirty="0"/>
              <a:t>."</a:t>
            </a:r>
          </a:p>
          <a:p>
            <a:r>
              <a:rPr lang="en-US" dirty="0"/>
              <a:t>I disagree with this particular reasoning (it was probably a joke)</a:t>
            </a:r>
          </a:p>
          <a:p>
            <a:r>
              <a:rPr lang="en-US" dirty="0"/>
              <a:t>However, perhaps it can be argued that, due to quantum physics, one cannot really be absolutely certain what a computer will do</a:t>
            </a:r>
          </a:p>
          <a:p>
            <a:r>
              <a:rPr lang="en-US" dirty="0"/>
              <a:t>However, when dealing with a theoretical computer, true randomness is not possible; this will become clearer during our final topic</a:t>
            </a:r>
          </a:p>
        </p:txBody>
      </p:sp>
    </p:spTree>
    <p:extLst>
      <p:ext uri="{BB962C8B-B14F-4D97-AF65-F5344CB8AC3E}">
        <p14:creationId xmlns:p14="http://schemas.microsoft.com/office/powerpoint/2010/main" val="19045561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A508-6F40-4116-B900-C58245EE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Pseudo-random Number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569B-4C45-47EB-B104-A39F8F59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Of course, many applications must appear to exhibit random behavior (e.g., games)</a:t>
            </a:r>
          </a:p>
          <a:p>
            <a:r>
              <a:rPr lang="en-US" dirty="0"/>
              <a:t>Interestingly, randomization can also be useful to implement certain algorithms with efficient expected running times (we will soon see an example)</a:t>
            </a:r>
          </a:p>
          <a:p>
            <a:r>
              <a:rPr lang="en-US" dirty="0"/>
              <a:t>All modern programming languages include routines to generate </a:t>
            </a:r>
            <a:r>
              <a:rPr lang="en-US" b="1" dirty="0"/>
              <a:t>pseudo-random</a:t>
            </a:r>
            <a:r>
              <a:rPr lang="en-US" dirty="0"/>
              <a:t> numbers</a:t>
            </a:r>
          </a:p>
          <a:p>
            <a:r>
              <a:rPr lang="en-US" dirty="0"/>
              <a:t>Often, you will hear these referred to as </a:t>
            </a:r>
            <a:r>
              <a:rPr lang="en-US" i="1" dirty="0"/>
              <a:t>random number generators </a:t>
            </a:r>
            <a:r>
              <a:rPr lang="en-US" dirty="0"/>
              <a:t>(I will call them that also), but it would be more accurate to call them </a:t>
            </a:r>
            <a:r>
              <a:rPr lang="en-US" i="1" dirty="0"/>
              <a:t>pseudo-random number generators</a:t>
            </a:r>
          </a:p>
          <a:p>
            <a:r>
              <a:rPr lang="en-US" dirty="0"/>
              <a:t>Most modern programming languages offer some built in functionality to produce pseudo-random numbers</a:t>
            </a:r>
          </a:p>
          <a:p>
            <a:r>
              <a:rPr lang="en-US" dirty="0"/>
              <a:t>In C and C++, you can use the "rand" function, for example, which returns a pseudo-random integer from 0 to RAND_MAX (inclusive)</a:t>
            </a:r>
          </a:p>
          <a:p>
            <a:r>
              <a:rPr lang="en-US" dirty="0"/>
              <a:t>Modern versions of C++ also provide classes that offer more flexible abilities, and that produce pseudo-random numbers with better properties</a:t>
            </a:r>
          </a:p>
          <a:p>
            <a:r>
              <a:rPr lang="en-US" dirty="0"/>
              <a:t>Some languages offer a function that returns a pseudo-random fraction from 0 to 1 (typically not inclusive of 1) instead</a:t>
            </a:r>
          </a:p>
          <a:p>
            <a:r>
              <a:rPr lang="en-US" dirty="0"/>
              <a:t>Either method can be used to produce values in other ranges</a:t>
            </a:r>
          </a:p>
          <a:p>
            <a:r>
              <a:rPr lang="en-US" dirty="0"/>
              <a:t>For example, to produce a pseudo-random integer in the range of MIN to MAX (inclusive), you can use: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rand() % (MAX-MIN+1) + MIN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76C4-1724-4984-9AB2-BC43E25D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E029-1A35-4197-AD1D-95E270AD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will examine an example from the book that assumes the existence of only 7 distinct characters</a:t>
            </a:r>
          </a:p>
          <a:p>
            <a:r>
              <a:rPr lang="en-US" dirty="0"/>
              <a:t>Specifically, the distinct characters are: 'a', 'e', '</a:t>
            </a:r>
            <a:r>
              <a:rPr lang="en-US" dirty="0" err="1"/>
              <a:t>i</a:t>
            </a:r>
            <a:r>
              <a:rPr lang="en-US" dirty="0"/>
              <a:t>', 's', 't', space, and newline</a:t>
            </a:r>
          </a:p>
          <a:p>
            <a:r>
              <a:rPr lang="en-US" dirty="0"/>
              <a:t>If the same number of bits were used for each character, 3 bits per character would be required</a:t>
            </a:r>
          </a:p>
          <a:p>
            <a:r>
              <a:rPr lang="en-US" dirty="0"/>
              <a:t>We will assume that the frequency of each character in the file has already been computed</a:t>
            </a:r>
          </a:p>
          <a:p>
            <a:r>
              <a:rPr lang="en-US" dirty="0"/>
              <a:t>In our example, we will posit there are 10 a’s 15 e’s, 12 i’s, 3 s’s, 4 t’s, 13 spaces, and 1 newline</a:t>
            </a:r>
          </a:p>
          <a:p>
            <a:r>
              <a:rPr lang="en-US" dirty="0"/>
              <a:t>We will see that for this case, a standard encoding would require 174 bits</a:t>
            </a:r>
          </a:p>
        </p:txBody>
      </p:sp>
    </p:spTree>
    <p:extLst>
      <p:ext uri="{BB962C8B-B14F-4D97-AF65-F5344CB8AC3E}">
        <p14:creationId xmlns:p14="http://schemas.microsoft.com/office/powerpoint/2010/main" val="35521672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5E95-AD19-4A82-8DE4-A502EBFE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B990-547A-44C2-A4B5-2930E048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will soon see that random number generators rely on a global variable that changes each time it is used</a:t>
            </a:r>
          </a:p>
          <a:p>
            <a:r>
              <a:rPr lang="en-US" dirty="0"/>
              <a:t>The initial value of this global variable is called a </a:t>
            </a:r>
            <a:r>
              <a:rPr lang="en-US" b="1" dirty="0"/>
              <a:t>seed</a:t>
            </a:r>
            <a:r>
              <a:rPr lang="en-US" dirty="0"/>
              <a:t> (we can also use this as a verb; i.e., we can seed the random number generator)</a:t>
            </a:r>
          </a:p>
          <a:p>
            <a:r>
              <a:rPr lang="en-US" dirty="0"/>
              <a:t>C and C++ provide a function called "srand" which allows us to set the seed; for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srand(12345);</a:t>
            </a:r>
          </a:p>
          <a:p>
            <a:r>
              <a:rPr lang="en-US" dirty="0"/>
              <a:t>The entire sequence of pseudo-random numbers that are generated is determined based on this seed in an unpredictable way</a:t>
            </a:r>
          </a:p>
          <a:p>
            <a:r>
              <a:rPr lang="en-US" dirty="0"/>
              <a:t>If the seed were actually random, this would be all that was necessary; but this is impossible</a:t>
            </a:r>
          </a:p>
          <a:p>
            <a:r>
              <a:rPr lang="en-US" dirty="0"/>
              <a:t>Fortunately, all that matters is that the seed is different every time</a:t>
            </a:r>
          </a:p>
          <a:p>
            <a:r>
              <a:rPr lang="en-US" dirty="0"/>
              <a:t>Therefore, a common solution is to seed the random number generator with a value representing the date and time</a:t>
            </a:r>
          </a:p>
          <a:p>
            <a:r>
              <a:rPr lang="en-US" dirty="0"/>
              <a:t>For example, C and C++ provide a function called "time", which returns a number representing the date and time down to the nearest second</a:t>
            </a:r>
          </a:p>
          <a:p>
            <a:r>
              <a:rPr lang="en-US" dirty="0"/>
              <a:t>We can use this to choose a useful seed; for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srand(time(nullptr));</a:t>
            </a:r>
          </a:p>
          <a:p>
            <a:r>
              <a:rPr lang="en-US" dirty="0"/>
              <a:t>Some programming languages automatically seed the random number generator in a similar way</a:t>
            </a:r>
          </a:p>
          <a:p>
            <a:r>
              <a:rPr lang="en-US" dirty="0"/>
              <a:t>Note that we should </a:t>
            </a:r>
            <a:r>
              <a:rPr lang="en-US" i="1" dirty="0"/>
              <a:t>only seed the pseudo-random number generator once, at the start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2773138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0902-41B3-4841-B112-C6584CFE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Pseudo-random Number Generator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2C13-A27B-498D-9284-636756234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6964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textbook discusses and shows code for a pseudo-random number generator</a:t>
            </a:r>
          </a:p>
          <a:p>
            <a:r>
              <a:rPr lang="en-US" dirty="0"/>
              <a:t>We will look at a simpler one, shown to the right</a:t>
            </a:r>
          </a:p>
          <a:p>
            <a:r>
              <a:rPr lang="en-US" dirty="0"/>
              <a:t>This is from "The C Programming Language" by Kernighan and Ritchie (K&amp;R)</a:t>
            </a:r>
          </a:p>
          <a:p>
            <a:r>
              <a:rPr lang="en-US" dirty="0"/>
              <a:t>Note that srand simply sets a global variable to the specified seed</a:t>
            </a:r>
          </a:p>
          <a:p>
            <a:r>
              <a:rPr lang="en-US" dirty="0"/>
              <a:t>The rand function updates the global and uses it to produce a pseudo-random number</a:t>
            </a:r>
          </a:p>
          <a:p>
            <a:r>
              <a:rPr lang="en-US" dirty="0"/>
              <a:t>I have heard that this is not a particularly good pseudo-random number generator</a:t>
            </a:r>
          </a:p>
          <a:p>
            <a:r>
              <a:rPr lang="en-US" dirty="0"/>
              <a:t>Even if rand returns the same value twice, this does not mean that the sequence will repeat</a:t>
            </a:r>
          </a:p>
          <a:p>
            <a:r>
              <a:rPr lang="en-US" dirty="0"/>
              <a:t>However, if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repeats, then the sequence starting at that point will repeat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A568E-6C6B-4B4D-A25A-FD1407BA4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825625"/>
            <a:ext cx="5814951" cy="4351338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unsigned long int next = 1;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rand(void)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next = next * 1103515245 + 12345;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return (unsigned int) (next/65536) % 32768;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srand(unsigned int seed)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next = seed;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751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25E1C1-D14D-467A-AE04-E8E8763B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Pseudo-random Number Generators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3146A-0DA0-486A-B46D-3DFA30A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desired properties for pseudo-random number generators; for example:</a:t>
            </a:r>
          </a:p>
          <a:p>
            <a:pPr lvl="1"/>
            <a:r>
              <a:rPr lang="en-US" dirty="0"/>
              <a:t>The period of numbers before repetition should be long</a:t>
            </a:r>
          </a:p>
          <a:p>
            <a:pPr lvl="1"/>
            <a:r>
              <a:rPr lang="en-US" dirty="0"/>
              <a:t>Sequences of generated numbers should be uniformly distributed</a:t>
            </a:r>
          </a:p>
          <a:p>
            <a:pPr lvl="1"/>
            <a:r>
              <a:rPr lang="en-US" dirty="0"/>
              <a:t>Subsequences of generated numbers should be uncorrelated</a:t>
            </a:r>
          </a:p>
          <a:p>
            <a:pPr lvl="1"/>
            <a:r>
              <a:rPr lang="en-US" dirty="0"/>
              <a:t>The generator should be efficient</a:t>
            </a:r>
          </a:p>
          <a:p>
            <a:r>
              <a:rPr lang="en-US" dirty="0"/>
              <a:t>If the first three properties are not present, the result of a program relying on the generator might be too predictable</a:t>
            </a:r>
          </a:p>
        </p:txBody>
      </p:sp>
    </p:spTree>
    <p:extLst>
      <p:ext uri="{BB962C8B-B14F-4D97-AF65-F5344CB8AC3E}">
        <p14:creationId xmlns:p14="http://schemas.microsoft.com/office/powerpoint/2010/main" val="139232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C86E-D03E-4648-819A-820224AB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Randomized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7DCC-9093-4049-8B4F-BA0A7C40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book discusses two examples of randomized algorithms (we will not cover these in detail)</a:t>
            </a:r>
          </a:p>
          <a:p>
            <a:r>
              <a:rPr lang="en-US" dirty="0"/>
              <a:t>The first example involves a data structure called </a:t>
            </a:r>
            <a:r>
              <a:rPr lang="en-US" i="1" dirty="0"/>
              <a:t>skip lists</a:t>
            </a:r>
          </a:p>
          <a:p>
            <a:pPr lvl="1"/>
            <a:r>
              <a:rPr lang="en-US" dirty="0"/>
              <a:t>This algorithm involves a linked lists, where some nodes contain more than link (the specific number is chosen pseudo-randomly), each pointing a different number of nodes ahead</a:t>
            </a:r>
          </a:p>
          <a:p>
            <a:pPr lvl="1"/>
            <a:r>
              <a:rPr lang="en-US" dirty="0"/>
              <a:t>The data structure can support insertion and search in expected O(log N) time</a:t>
            </a:r>
          </a:p>
          <a:p>
            <a:pPr lvl="1"/>
            <a:r>
              <a:rPr lang="en-US" dirty="0"/>
              <a:t>Note that this is a bit different than average-case O(log N) time</a:t>
            </a:r>
          </a:p>
          <a:p>
            <a:pPr lvl="1"/>
            <a:r>
              <a:rPr lang="en-US" dirty="0"/>
              <a:t>Expected time depends on the random numbers, where as average-case depends on the input</a:t>
            </a:r>
          </a:p>
          <a:p>
            <a:pPr lvl="1"/>
            <a:r>
              <a:rPr lang="en-US" dirty="0"/>
              <a:t>For some algorithms, skip-lists can be more efficient than balanced binary search trees</a:t>
            </a:r>
          </a:p>
          <a:p>
            <a:r>
              <a:rPr lang="en-US" dirty="0"/>
              <a:t>The second example a randomized algorithm to test if a number is </a:t>
            </a:r>
            <a:r>
              <a:rPr lang="en-US" i="1" dirty="0"/>
              <a:t>prime</a:t>
            </a:r>
          </a:p>
          <a:p>
            <a:pPr lvl="1"/>
            <a:r>
              <a:rPr lang="en-US" dirty="0"/>
              <a:t>If the algorithm says no, then the number is definitely not prime</a:t>
            </a:r>
          </a:p>
          <a:p>
            <a:pPr lvl="1"/>
            <a:r>
              <a:rPr lang="en-US" dirty="0"/>
              <a:t>If the algorithm says yes, then the number of prime with high probability</a:t>
            </a:r>
          </a:p>
          <a:p>
            <a:pPr lvl="1"/>
            <a:r>
              <a:rPr lang="en-US" dirty="0"/>
              <a:t>By repeating the algorithm multiple times, we can reduce the probability of an error to something negligible</a:t>
            </a:r>
          </a:p>
          <a:p>
            <a:pPr lvl="1"/>
            <a:r>
              <a:rPr lang="en-US" dirty="0"/>
              <a:t>Interestingly, there is a known algorithm to definitively test if a number is prime in polynomial time</a:t>
            </a:r>
          </a:p>
          <a:p>
            <a:pPr lvl="1"/>
            <a:r>
              <a:rPr lang="en-US" dirty="0"/>
              <a:t>On average, the randomized algorithm is faster</a:t>
            </a:r>
          </a:p>
          <a:p>
            <a:r>
              <a:rPr lang="en-US" dirty="0"/>
              <a:t>In DSA 1, we discussed the possibility of using random pivots for quicksort</a:t>
            </a:r>
          </a:p>
          <a:p>
            <a:r>
              <a:rPr lang="en-US" dirty="0"/>
              <a:t>Many games rely on pseudo-randomness for various purposes</a:t>
            </a:r>
          </a:p>
        </p:txBody>
      </p:sp>
    </p:spTree>
    <p:extLst>
      <p:ext uri="{BB962C8B-B14F-4D97-AF65-F5344CB8AC3E}">
        <p14:creationId xmlns:p14="http://schemas.microsoft.com/office/powerpoint/2010/main" val="924383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33C2-1C12-45A2-AE92-4B19314E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8-Queens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51EB-9FB6-4E4F-A94F-1D83DAD0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are going to discuss an example that comes up fairly early in my Artificial Intelligence (AI) course</a:t>
            </a:r>
          </a:p>
          <a:p>
            <a:r>
              <a:rPr lang="en-US" dirty="0"/>
              <a:t>The </a:t>
            </a:r>
            <a:r>
              <a:rPr lang="en-US" b="1" dirty="0"/>
              <a:t>8-queens problem </a:t>
            </a:r>
            <a:r>
              <a:rPr lang="en-US" dirty="0"/>
              <a:t>challenges us to place 8 queens on a chessboard such that no two queens are attacking each other</a:t>
            </a:r>
          </a:p>
          <a:p>
            <a:r>
              <a:rPr lang="en-US" dirty="0"/>
              <a:t>A brute force approach would have to check 64*63*…*57 ≈ 1.8*10</a:t>
            </a:r>
            <a:r>
              <a:rPr lang="en-US" baseline="30000" dirty="0"/>
              <a:t>14</a:t>
            </a:r>
            <a:r>
              <a:rPr lang="en-US" dirty="0"/>
              <a:t> possible sequences</a:t>
            </a:r>
          </a:p>
          <a:p>
            <a:r>
              <a:rPr lang="en-US" dirty="0"/>
              <a:t>A smarter startegy would recognize that one queen has to be placed in each column, and it can backtrack as soon as two queens attack each other</a:t>
            </a:r>
          </a:p>
          <a:p>
            <a:r>
              <a:rPr lang="en-US" dirty="0"/>
              <a:t>Then there are only 2057 sequences (not all lead to solutions)</a:t>
            </a:r>
          </a:p>
          <a:p>
            <a:r>
              <a:rPr lang="en-US" dirty="0"/>
              <a:t>This sort of search is simple on a modern computer</a:t>
            </a:r>
          </a:p>
          <a:p>
            <a:r>
              <a:rPr lang="en-US" dirty="0"/>
              <a:t>We are going to look at a randomized algorithm that does a better job scaling up to the more general N-queens problem</a:t>
            </a:r>
          </a:p>
          <a:p>
            <a:r>
              <a:rPr lang="en-US" dirty="0"/>
              <a:t>The solution that we will cover is also an example of a greedy algorithm!</a:t>
            </a:r>
          </a:p>
        </p:txBody>
      </p:sp>
    </p:spTree>
    <p:extLst>
      <p:ext uri="{BB962C8B-B14F-4D97-AF65-F5344CB8AC3E}">
        <p14:creationId xmlns:p14="http://schemas.microsoft.com/office/powerpoint/2010/main" val="27150396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33B4-3642-4C79-B9D3-281C463C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E804-09C2-42E6-83B5-185190AB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Hill climbing </a:t>
            </a:r>
            <a:r>
              <a:rPr lang="en-US" dirty="0"/>
              <a:t>(a.k.a. </a:t>
            </a:r>
            <a:r>
              <a:rPr lang="en-US" i="1" dirty="0"/>
              <a:t>greedy local search</a:t>
            </a:r>
            <a:r>
              <a:rPr lang="en-US" dirty="0"/>
              <a:t>) is a search strategy that iteratively replaces the current state with its best neighboring state</a:t>
            </a:r>
          </a:p>
          <a:p>
            <a:r>
              <a:rPr lang="en-US" dirty="0"/>
              <a:t>When no neighbor is better than the current state, the search is finished</a:t>
            </a:r>
          </a:p>
          <a:p>
            <a:r>
              <a:rPr lang="en-US" dirty="0"/>
              <a:t>We will apply hill-climbing to the 8-queens problem</a:t>
            </a:r>
          </a:p>
          <a:p>
            <a:pPr lvl="1"/>
            <a:r>
              <a:rPr lang="en-US" dirty="0"/>
              <a:t>Using our knowledge of the problem, we can start by randomly placing one queen in each column</a:t>
            </a:r>
          </a:p>
          <a:p>
            <a:pPr lvl="1"/>
            <a:r>
              <a:rPr lang="en-US" dirty="0"/>
              <a:t>At each step, we will allow movements of any queen to any other square in the same column; therefore, there will always be 56 possible moves or actions</a:t>
            </a:r>
          </a:p>
          <a:p>
            <a:pPr lvl="1"/>
            <a:r>
              <a:rPr lang="en-US" dirty="0"/>
              <a:t>The “best neighbor” is the state which has the smallest number of pairs of queens attacking each other</a:t>
            </a:r>
          </a:p>
          <a:p>
            <a:pPr lvl="1"/>
            <a:r>
              <a:rPr lang="en-US" dirty="0"/>
              <a:t>Optionally, if no move improves the situation, we can allow </a:t>
            </a:r>
            <a:r>
              <a:rPr lang="en-US" i="1" dirty="0"/>
              <a:t>sideways moves</a:t>
            </a:r>
            <a:r>
              <a:rPr lang="en-US" dirty="0"/>
              <a:t>, which may allow us to improve the situation after multiple moves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68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074F-B198-4C3A-B8FD-6911E225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for 8-queens Problem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053954-B44C-4640-BC7A-0DB2C836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838" y="1690688"/>
            <a:ext cx="6036324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8E015-609E-47BB-9E15-65F9BFF60178}"/>
              </a:ext>
            </a:extLst>
          </p:cNvPr>
          <p:cNvSpPr txBox="1"/>
          <p:nvPr/>
        </p:nvSpPr>
        <p:spPr>
          <a:xfrm>
            <a:off x="1815982" y="6127234"/>
            <a:ext cx="856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“Artificial Intelligence: A Modern Approach, 4</a:t>
            </a:r>
            <a:r>
              <a:rPr lang="en-US" baseline="30000" dirty="0"/>
              <a:t>th</a:t>
            </a:r>
            <a:r>
              <a:rPr lang="en-US" dirty="0"/>
              <a:t> Edition” by Russell and Norvig</a:t>
            </a:r>
          </a:p>
        </p:txBody>
      </p:sp>
    </p:spTree>
    <p:extLst>
      <p:ext uri="{BB962C8B-B14F-4D97-AF65-F5344CB8AC3E}">
        <p14:creationId xmlns:p14="http://schemas.microsoft.com/office/powerpoint/2010/main" val="34687968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4FC2-EDD4-4A85-8505-E087DF4D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for 8-queens Problem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99BAA-230E-4207-908D-5522290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hill climbing is applied to the 8-queens problem without sideways moves:</a:t>
            </a:r>
          </a:p>
          <a:p>
            <a:pPr lvl="1"/>
            <a:r>
              <a:rPr lang="en-US" dirty="0"/>
              <a:t>There is only about a 14% chance of success (i.e., it gets stuck about 86% of the time)</a:t>
            </a:r>
          </a:p>
          <a:p>
            <a:pPr lvl="1"/>
            <a:r>
              <a:rPr lang="en-US" dirty="0"/>
              <a:t>When there is a success, it takes an average of about 4 moves</a:t>
            </a:r>
          </a:p>
          <a:p>
            <a:pPr lvl="1"/>
            <a:r>
              <a:rPr lang="en-US" dirty="0"/>
              <a:t>When it gets stuck, it takes an average of about 3 moves</a:t>
            </a:r>
          </a:p>
          <a:p>
            <a:r>
              <a:rPr lang="en-US" dirty="0"/>
              <a:t>When hill climbing is applied to the 8-queens problem, and up to 100 sideways moves are allowed:</a:t>
            </a:r>
          </a:p>
          <a:p>
            <a:pPr lvl="1"/>
            <a:r>
              <a:rPr lang="en-US" dirty="0"/>
              <a:t>There is about a 94% chance of success (i.e., it gets stuck about 6% of the time)</a:t>
            </a:r>
          </a:p>
          <a:p>
            <a:pPr lvl="1"/>
            <a:r>
              <a:rPr lang="en-US" dirty="0"/>
              <a:t>When there is a success, it takes an average of about 21 moves</a:t>
            </a:r>
          </a:p>
          <a:p>
            <a:pPr lvl="1"/>
            <a:r>
              <a:rPr lang="en-US" dirty="0"/>
              <a:t>When it gets stuck, it takes an average of about 64 moves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393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9B02-1136-442C-91E1-9E6C0B2E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Random-restart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CB04-0617-4842-A8D3-A9A005A5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Of course, we want an algorithm that can solve the 8-queens problem every time</a:t>
            </a:r>
          </a:p>
          <a:p>
            <a:r>
              <a:rPr lang="en-US" dirty="0"/>
              <a:t>We can virtually guarantee this with </a:t>
            </a:r>
            <a:r>
              <a:rPr lang="en-US" b="1" dirty="0"/>
              <a:t>random-restart hill climbing</a:t>
            </a:r>
          </a:p>
          <a:p>
            <a:r>
              <a:rPr lang="en-US" dirty="0"/>
              <a:t>The approach is simple; apply hill climbing (with or without sideways moves); if it gets stuck, start over!</a:t>
            </a:r>
          </a:p>
          <a:p>
            <a:r>
              <a:rPr lang="en-US" dirty="0"/>
              <a:t>If a single hill climbing search has a probability p of success, then the expected number of restarts is 1/p – 1</a:t>
            </a:r>
          </a:p>
          <a:p>
            <a:r>
              <a:rPr lang="en-US" dirty="0"/>
              <a:t>The expected number of steps is the cost of a successful iteration plus 1/p – 1 = (1-p)/p times the cost of a failure</a:t>
            </a:r>
          </a:p>
          <a:p>
            <a:r>
              <a:rPr lang="en-US" dirty="0"/>
              <a:t>The expected number of steps for the 8-queens problem is approximately 25 if up to 100 sideways moves are allowed and 22 moves if they are not</a:t>
            </a:r>
          </a:p>
          <a:p>
            <a:r>
              <a:rPr lang="en-US" dirty="0"/>
              <a:t>According to the Russell and Norvig AI textbook (4</a:t>
            </a:r>
            <a:r>
              <a:rPr lang="en-US" baseline="30000" dirty="0"/>
              <a:t>th</a:t>
            </a:r>
            <a:r>
              <a:rPr lang="en-US" dirty="0"/>
              <a:t> edition), this solution can find a solution for up to three million queens in seconds!</a:t>
            </a:r>
          </a:p>
        </p:txBody>
      </p:sp>
    </p:spTree>
    <p:extLst>
      <p:ext uri="{BB962C8B-B14F-4D97-AF65-F5344CB8AC3E}">
        <p14:creationId xmlns:p14="http://schemas.microsoft.com/office/powerpoint/2010/main" val="5225737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2302-92BE-46F1-8433-5CF02A3C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Submarine/Number-line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37E5-8474-49D8-992D-CF66E843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Imagine a number-line, infinitely long in both directions, with all integers demarcated</a:t>
            </a:r>
          </a:p>
          <a:p>
            <a:r>
              <a:rPr lang="en-US" dirty="0"/>
              <a:t>Somewhere on that number-line, at some finite integer location, there exists a submarine</a:t>
            </a:r>
          </a:p>
          <a:p>
            <a:r>
              <a:rPr lang="en-US" dirty="0"/>
              <a:t>The submarine has a finite, integer velocity that will never change</a:t>
            </a:r>
          </a:p>
          <a:p>
            <a:r>
              <a:rPr lang="en-US" dirty="0"/>
              <a:t>Therefore, at every time unit, the position of the submarine will be some finite integer</a:t>
            </a:r>
          </a:p>
          <a:p>
            <a:r>
              <a:rPr lang="en-US" dirty="0"/>
              <a:t>You are given an infinite supply of bombs!</a:t>
            </a:r>
          </a:p>
          <a:p>
            <a:r>
              <a:rPr lang="en-US" dirty="0"/>
              <a:t>At every time unit, you may drop one bomb at one integer location</a:t>
            </a:r>
          </a:p>
          <a:p>
            <a:r>
              <a:rPr lang="en-US" dirty="0"/>
              <a:t>In response, you will be told one of two things; either “you hit the submarine” or “you did not hit the submarine”</a:t>
            </a:r>
          </a:p>
          <a:p>
            <a:r>
              <a:rPr lang="en-US" dirty="0"/>
              <a:t>The </a:t>
            </a:r>
            <a:r>
              <a:rPr lang="en-US" b="1" dirty="0"/>
              <a:t>submarine/number-line puzzle </a:t>
            </a:r>
            <a:r>
              <a:rPr lang="en-US" dirty="0"/>
              <a:t>asks you to come up with a strategy that is guaranteed to eventually hit the submarine</a:t>
            </a:r>
          </a:p>
        </p:txBody>
      </p:sp>
    </p:spTree>
    <p:extLst>
      <p:ext uri="{BB962C8B-B14F-4D97-AF65-F5344CB8AC3E}">
        <p14:creationId xmlns:p14="http://schemas.microsoft.com/office/powerpoint/2010/main" val="310339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CE8A-A067-438C-B479-0BEF7513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Encoding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9F47A-6E85-4BEF-80FF-D38857900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28" y="1862966"/>
            <a:ext cx="4587944" cy="38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247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90FD-8C57-4A73-B7FE-50AB8AEC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B72A-6662-4157-B43B-69C87E23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are going to solve the submarine/number-line puzzle using an </a:t>
            </a:r>
            <a:r>
              <a:rPr lang="en-US" b="1" dirty="0"/>
              <a:t>exhaustive search</a:t>
            </a:r>
            <a:r>
              <a:rPr lang="en-US" dirty="0"/>
              <a:t>, a.k.a. </a:t>
            </a:r>
            <a:r>
              <a:rPr lang="en-US" i="1" dirty="0"/>
              <a:t>brute-force search</a:t>
            </a:r>
          </a:p>
          <a:p>
            <a:r>
              <a:rPr lang="en-US" dirty="0"/>
              <a:t>For previous problems we encountered, we may have mentioned an exhaustive search strategy before discussing a more efficient solution</a:t>
            </a:r>
          </a:p>
          <a:p>
            <a:r>
              <a:rPr lang="en-US" dirty="0"/>
              <a:t>What makes exhaustive search interesting for the submarine/number-line puzzle is that it may seem like there is no solution at all</a:t>
            </a:r>
          </a:p>
          <a:p>
            <a:r>
              <a:rPr lang="en-US" dirty="0"/>
              <a:t>First, we will formalize the problem a bit</a:t>
            </a:r>
          </a:p>
          <a:p>
            <a:pPr lvl="1"/>
            <a:r>
              <a:rPr lang="en-US" dirty="0"/>
              <a:t>Let s be the starting position of the submarine; we know s is a finite integer</a:t>
            </a:r>
          </a:p>
          <a:p>
            <a:pPr lvl="1"/>
            <a:r>
              <a:rPr lang="en-US" dirty="0"/>
              <a:t>Let v be the constant velocity of the submarine; we know v is a finite integer</a:t>
            </a:r>
          </a:p>
          <a:p>
            <a:pPr lvl="1"/>
            <a:r>
              <a:rPr lang="en-US" dirty="0"/>
              <a:t>We need a strategy that helps us choose where to drop a bomb at each time, t</a:t>
            </a:r>
          </a:p>
          <a:p>
            <a:pPr lvl="1"/>
            <a:r>
              <a:rPr lang="en-US" dirty="0"/>
              <a:t>We’ll arbitrarily start t at 0, and count the number of time units that have passed</a:t>
            </a:r>
          </a:p>
          <a:p>
            <a:r>
              <a:rPr lang="en-US" dirty="0"/>
              <a:t>If at any time, t, we drop a bomb at the position s + v*t, we will hit the submarine</a:t>
            </a:r>
          </a:p>
          <a:p>
            <a:r>
              <a:rPr lang="en-US" dirty="0"/>
              <a:t>Therefore, we need a strategy that tries out all (s, v) pairs</a:t>
            </a:r>
          </a:p>
        </p:txBody>
      </p:sp>
    </p:spTree>
    <p:extLst>
      <p:ext uri="{BB962C8B-B14F-4D97-AF65-F5344CB8AC3E}">
        <p14:creationId xmlns:p14="http://schemas.microsoft.com/office/powerpoint/2010/main" val="9508802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5C87-8C66-48FE-AC0E-F9601709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Submarine/Number-line Puzzle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7348-9E55-48A2-AE3C-D21F58914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multiple ways we can iterate through all possible (s, v) pairs, where both s and v are integers</a:t>
            </a:r>
          </a:p>
          <a:p>
            <a:r>
              <a:rPr lang="en-US" dirty="0"/>
              <a:t>For example, consider an x-y plane, where the x-axis represents s and the y-axis represent v</a:t>
            </a:r>
          </a:p>
          <a:p>
            <a:r>
              <a:rPr lang="en-US" dirty="0"/>
              <a:t>Then start at the middle, and spiral out</a:t>
            </a:r>
          </a:p>
          <a:p>
            <a:r>
              <a:rPr lang="en-US" dirty="0"/>
              <a:t>Alternatively, consider an infinitely big grid, where the rows represent values of s, and the columns represent values of v</a:t>
            </a:r>
          </a:p>
          <a:p>
            <a:r>
              <a:rPr lang="en-US" dirty="0"/>
              <a:t>Order the rows and columns as follows: 0, 1, -1, 2, -2, 3, -3, etc.</a:t>
            </a:r>
          </a:p>
          <a:p>
            <a:r>
              <a:rPr lang="en-US" dirty="0"/>
              <a:t>Then loop through one diagonal at a time, starting with the top left (0, 0); then (0, 1), (1, 0); then (0, -1), (1, 1), (-1, 0); etc.</a:t>
            </a:r>
          </a:p>
        </p:txBody>
      </p:sp>
    </p:spTree>
    <p:extLst>
      <p:ext uri="{BB962C8B-B14F-4D97-AF65-F5344CB8AC3E}">
        <p14:creationId xmlns:p14="http://schemas.microsoft.com/office/powerpoint/2010/main" val="31054057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7906-A944-483C-8A3E-4011468B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0BE5-2C0F-4194-8613-FFE1A4AE1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Our textbook does not specifically cover exhaustive search as an algorithm strategy</a:t>
            </a:r>
          </a:p>
          <a:p>
            <a:r>
              <a:rPr lang="en-US" dirty="0"/>
              <a:t>However, they says that </a:t>
            </a:r>
            <a:r>
              <a:rPr lang="en-US" b="1" dirty="0"/>
              <a:t>backtracking search </a:t>
            </a:r>
            <a:r>
              <a:rPr lang="en-US" dirty="0"/>
              <a:t>“amounts to a clever implementation of exhaustive search, with generally unfavorable performance”</a:t>
            </a:r>
          </a:p>
          <a:p>
            <a:r>
              <a:rPr lang="en-US" dirty="0"/>
              <a:t>The go on to explain that performance is relative, and for some tasks, there may not be more efficient choices</a:t>
            </a:r>
          </a:p>
          <a:p>
            <a:r>
              <a:rPr lang="en-US" dirty="0"/>
              <a:t>What backtracking search adds to exhaustive search is pruning, meaning that you can sometimes skip possibilities that cannot lead to a solution</a:t>
            </a:r>
          </a:p>
          <a:p>
            <a:r>
              <a:rPr lang="en-US" dirty="0"/>
              <a:t>For example, if we solved the 8-queens problem by placing one queen on the board at a time, without constraints, that would be exhaustive search</a:t>
            </a:r>
          </a:p>
          <a:p>
            <a:r>
              <a:rPr lang="en-US" dirty="0"/>
              <a:t>If we stop whenever two queens attack each other, back up, and try another path, that would be backtracking search</a:t>
            </a:r>
          </a:p>
          <a:p>
            <a:r>
              <a:rPr lang="en-US" dirty="0"/>
              <a:t>The book talks about two applications of backtracking search</a:t>
            </a:r>
          </a:p>
          <a:p>
            <a:r>
              <a:rPr lang="en-US" dirty="0"/>
              <a:t>One is known as the turnpike reconstruction problem, which we will skip</a:t>
            </a:r>
          </a:p>
        </p:txBody>
      </p:sp>
    </p:spTree>
    <p:extLst>
      <p:ext uri="{BB962C8B-B14F-4D97-AF65-F5344CB8AC3E}">
        <p14:creationId xmlns:p14="http://schemas.microsoft.com/office/powerpoint/2010/main" val="21996249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C211-80A2-43B4-9B15-6D668880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6698-CF84-4536-9F14-4AEDCDE7F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other example of backtracking search discussed in the textbook is </a:t>
            </a:r>
            <a:r>
              <a:rPr lang="en-US" b="1" dirty="0"/>
              <a:t>minimax search </a:t>
            </a:r>
            <a:r>
              <a:rPr lang="en-US" dirty="0"/>
              <a:t>with </a:t>
            </a:r>
            <a:r>
              <a:rPr lang="en-US" b="1" dirty="0"/>
              <a:t>alpha-beta pruning </a:t>
            </a:r>
            <a:r>
              <a:rPr lang="en-US" dirty="0"/>
              <a:t>for </a:t>
            </a:r>
            <a:r>
              <a:rPr lang="en-US" i="1" dirty="0"/>
              <a:t>game playing</a:t>
            </a:r>
          </a:p>
          <a:p>
            <a:r>
              <a:rPr lang="en-US" dirty="0"/>
              <a:t>This will be repetitive for those of you who have taken, or are taking, the AI course (and we will cover it in less depth now, of course)</a:t>
            </a:r>
          </a:p>
          <a:p>
            <a:r>
              <a:rPr lang="en-US" dirty="0"/>
              <a:t>All figures from my slides for this subtopic come from the AI textbook (I like those figures better than the ones in the DSA book for this topic)</a:t>
            </a:r>
          </a:p>
          <a:p>
            <a:r>
              <a:rPr lang="en-US" dirty="0"/>
              <a:t>Minimax search is a strategy that can be used for </a:t>
            </a:r>
            <a:r>
              <a:rPr lang="en-US" i="1" dirty="0"/>
              <a:t>deterministic</a:t>
            </a:r>
            <a:r>
              <a:rPr lang="en-US" dirty="0"/>
              <a:t>, </a:t>
            </a:r>
            <a:r>
              <a:rPr lang="en-US" i="1" dirty="0"/>
              <a:t>turn-taking</a:t>
            </a:r>
            <a:r>
              <a:rPr lang="en-US" dirty="0"/>
              <a:t>, </a:t>
            </a:r>
            <a:r>
              <a:rPr lang="en-US" i="1" dirty="0"/>
              <a:t>two-player</a:t>
            </a:r>
            <a:r>
              <a:rPr lang="en-US" dirty="0"/>
              <a:t>, </a:t>
            </a:r>
            <a:r>
              <a:rPr lang="en-US" i="1" dirty="0"/>
              <a:t>zero-sum games </a:t>
            </a:r>
            <a:r>
              <a:rPr lang="en-US" dirty="0"/>
              <a:t>of </a:t>
            </a:r>
            <a:r>
              <a:rPr lang="en-US" i="1" dirty="0"/>
              <a:t>perfect information</a:t>
            </a:r>
          </a:p>
          <a:p>
            <a:r>
              <a:rPr lang="en-US" dirty="0"/>
              <a:t>We will label the two players playing the game is MAX and MIN; only one can win (or the game can be a draw)</a:t>
            </a:r>
          </a:p>
          <a:p>
            <a:r>
              <a:rPr lang="en-US" dirty="0"/>
              <a:t>We will start by considering a hypothetical </a:t>
            </a:r>
            <a:r>
              <a:rPr lang="en-US" b="1" dirty="0"/>
              <a:t>game tree </a:t>
            </a:r>
            <a:r>
              <a:rPr lang="en-US" dirty="0"/>
              <a:t>for a simple game</a:t>
            </a:r>
          </a:p>
          <a:p>
            <a:r>
              <a:rPr lang="en-US" dirty="0"/>
              <a:t>In such a game tree, it is conventional to depict MAX with upward pointing triangles, and MIN with downward pointing triangles</a:t>
            </a:r>
          </a:p>
          <a:p>
            <a:r>
              <a:rPr lang="en-US" dirty="0"/>
              <a:t>Then, we will consider at a game tree for tic-tac-toe, which is also the example game used in the DSA book; in such a game, it is possible to explore the entire game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973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167C-D351-4BBA-B9B2-95929242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Values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54E71C-0771-4FF5-A52E-F82EF5C23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368" y="1690688"/>
            <a:ext cx="8797263" cy="45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384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0107-0F5B-425C-B541-39564012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Game Tree: Tic-Tac-Toe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6A39FE-6292-44FC-881B-E6A865147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747" y="1419002"/>
            <a:ext cx="6640506" cy="50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06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CC85-EA83-419A-B7C4-2F4A2BC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Minimax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82E2-1BA7-4063-8B2F-FB6D2984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minimax search computes the </a:t>
            </a:r>
            <a:r>
              <a:rPr lang="en-US" i="1" dirty="0"/>
              <a:t>minimax value </a:t>
            </a:r>
            <a:r>
              <a:rPr lang="en-US" dirty="0"/>
              <a:t>of each node in the game tree recursively, as follows:</a:t>
            </a:r>
          </a:p>
          <a:p>
            <a:pPr marL="457200" lvl="1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MINIMAX (s) =</a:t>
            </a:r>
          </a:p>
          <a:p>
            <a:pPr marL="914400" lvl="2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UTILITY(s) if IS-TERMINAL(s); i.e., if s is a terminal state (leaf)</a:t>
            </a:r>
          </a:p>
          <a:p>
            <a:pPr marL="914400" lvl="2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aseline="-25000" noProof="1">
                <a:latin typeface="Courier New" panose="02070309020205020404" pitchFamily="49" charset="0"/>
                <a:cs typeface="Courier New" panose="02070309020205020404" pitchFamily="49" charset="0"/>
              </a:rPr>
              <a:t>aεACTIONS(s)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MINIMAX(RESULT(s, a)) if TO-MOVE(s) = MAX</a:t>
            </a:r>
          </a:p>
          <a:p>
            <a:pPr marL="914400" lvl="2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baseline="-25000" noProof="1">
                <a:latin typeface="Courier New" panose="02070309020205020404" pitchFamily="49" charset="0"/>
                <a:cs typeface="Courier New" panose="02070309020205020404" pitchFamily="49" charset="0"/>
              </a:rPr>
              <a:t>aεACTIONS(s)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MINIMAX(RESULT(s, a)) if TO-MOVE(s) = MIN</a:t>
            </a:r>
          </a:p>
          <a:p>
            <a:r>
              <a:rPr lang="en-US" dirty="0"/>
              <a:t>Note that </a:t>
            </a:r>
            <a:r>
              <a:rPr lang="en-US" i="1" dirty="0"/>
              <a:t>the game tree is never actually stored as a data structure</a:t>
            </a:r>
            <a:r>
              <a:rPr lang="en-US" dirty="0"/>
              <a:t>; the links in the figure represent recursive function calls that are made recursively</a:t>
            </a:r>
          </a:p>
          <a:p>
            <a:r>
              <a:rPr lang="en-US" dirty="0"/>
              <a:t>For a game like tic-tac-toe, the algorithm can proceed through entire game trees, all the way to the leaves, and calculate minimax values for every possible position</a:t>
            </a:r>
          </a:p>
          <a:p>
            <a:r>
              <a:rPr lang="en-US" dirty="0"/>
              <a:t>The </a:t>
            </a:r>
            <a:r>
              <a:rPr lang="en-US" i="1" dirty="0"/>
              <a:t>minimax </a:t>
            </a:r>
            <a:r>
              <a:rPr lang="en-US" dirty="0"/>
              <a:t>decision (the move that is made) using this function maximizes the worst-case scenario</a:t>
            </a:r>
          </a:p>
          <a:p>
            <a:r>
              <a:rPr lang="en-US" dirty="0"/>
              <a:t>The opponent may not make the move you expect, but if not, you will do at least as well as you predicted based on the minimax search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9765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F6E8-3BE9-4F72-8545-E76A93B2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5386-CC32-489B-86ED-CD07E698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algorithm, as we have covered it so far, performs a complete DFS of the game tree; thus, it is an example of an </a:t>
            </a:r>
            <a:r>
              <a:rPr lang="en-US" i="1" dirty="0"/>
              <a:t>exhaustive search</a:t>
            </a:r>
          </a:p>
          <a:p>
            <a:r>
              <a:rPr lang="en-US" dirty="0"/>
              <a:t>Assume the maximum depth of the game tree is m and there are at most b legal moves per state</a:t>
            </a:r>
          </a:p>
          <a:p>
            <a:r>
              <a:rPr lang="en-US" dirty="0"/>
              <a:t>Then the time complexity of the search is O(b</a:t>
            </a:r>
            <a:r>
              <a:rPr lang="en-US" baseline="30000" dirty="0"/>
              <a:t>m</a:t>
            </a:r>
            <a:r>
              <a:rPr lang="en-US" dirty="0"/>
              <a:t>)</a:t>
            </a:r>
          </a:p>
          <a:p>
            <a:r>
              <a:rPr lang="en-US" dirty="0"/>
              <a:t>The space requirement is O(b * m) if all moves are generated at once</a:t>
            </a:r>
          </a:p>
          <a:p>
            <a:r>
              <a:rPr lang="en-US" dirty="0"/>
              <a:t>The space complexity can be reduced to O(m) if one legal move is generated at a time</a:t>
            </a:r>
          </a:p>
          <a:p>
            <a:r>
              <a:rPr lang="en-US" dirty="0"/>
              <a:t>We can only search entire game trees for very simple games</a:t>
            </a:r>
          </a:p>
        </p:txBody>
      </p:sp>
    </p:spTree>
    <p:extLst>
      <p:ext uri="{BB962C8B-B14F-4D97-AF65-F5344CB8AC3E}">
        <p14:creationId xmlns:p14="http://schemas.microsoft.com/office/powerpoint/2010/main" val="24847757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0453-E4F1-4320-8E55-8907D1FB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742C-5DF7-45F7-ABC9-CB328B4C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major problem with minimax search as described so far is that the number of game states is exponential with respect to the number of moves</a:t>
            </a:r>
          </a:p>
          <a:p>
            <a:r>
              <a:rPr lang="en-US" dirty="0"/>
              <a:t>A search that adds </a:t>
            </a:r>
            <a:r>
              <a:rPr lang="en-US" b="1" dirty="0"/>
              <a:t>alpha-beta pruning </a:t>
            </a:r>
            <a:r>
              <a:rPr lang="en-US" dirty="0"/>
              <a:t>returns exactly the same move as a full minimax search; with alpha-beta pruning, this is a </a:t>
            </a:r>
            <a:r>
              <a:rPr lang="en-US" i="1" dirty="0"/>
              <a:t>backtracking algorithm</a:t>
            </a:r>
          </a:p>
          <a:p>
            <a:r>
              <a:rPr lang="en-US" dirty="0"/>
              <a:t>However, it does not consider, or even generate, the majority of the nodes in the game tree in most cases</a:t>
            </a:r>
          </a:p>
          <a:p>
            <a:r>
              <a:rPr lang="en-US" dirty="0"/>
              <a:t>To implement this strategy, two new search parameters need to be added:</a:t>
            </a:r>
          </a:p>
          <a:p>
            <a:pPr lvl="1"/>
            <a:r>
              <a:rPr lang="en-US" dirty="0"/>
              <a:t>α = the value of the best choice for MAX (i.e., the highest value) along the current path</a:t>
            </a:r>
          </a:p>
          <a:p>
            <a:pPr lvl="1"/>
            <a:r>
              <a:rPr lang="en-US" dirty="0"/>
              <a:t>β = the value of the best choice for MIN (i.e., the lowest value) along the current path</a:t>
            </a:r>
          </a:p>
          <a:p>
            <a:r>
              <a:rPr lang="en-US" dirty="0"/>
              <a:t>With these changes, the search is known as </a:t>
            </a:r>
            <a:r>
              <a:rPr lang="en-US" b="1" dirty="0"/>
              <a:t>alpha-beta search</a:t>
            </a:r>
            <a:r>
              <a:rPr lang="en-US" dirty="0"/>
              <a:t>, a.k.a. </a:t>
            </a:r>
            <a:r>
              <a:rPr lang="en-US" b="1" dirty="0"/>
              <a:t>minimax search with alpha-beta pruning</a:t>
            </a:r>
          </a:p>
          <a:p>
            <a:r>
              <a:rPr lang="en-US" dirty="0"/>
              <a:t>In practice, alpha-beta pruning can allow you to search 50% to 100% deeper in the tree in a given amount of time; this can greatly improve a program's 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425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DD32-F884-48DF-8BAD-4ED18633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Explanation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1E6B3-83E8-4DEF-814D-C82EA0327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17" y="1690688"/>
            <a:ext cx="8922365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0423-5588-4C34-AA35-4E0F4214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4842-1C4F-4DB2-A619-44AC1D0AC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35" y="179031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represent such encodings with a special type of binary tree known as a </a:t>
            </a:r>
            <a:r>
              <a:rPr lang="en-US" b="1" dirty="0"/>
              <a:t>trie</a:t>
            </a:r>
          </a:p>
          <a:p>
            <a:r>
              <a:rPr lang="en-US" dirty="0"/>
              <a:t>In a trie, left branches represent the bit 0, right branches represent the bit 1, and characters are indicated by the leaves</a:t>
            </a:r>
          </a:p>
          <a:p>
            <a:r>
              <a:rPr lang="en-US" dirty="0"/>
              <a:t>Some sources allow the branches of a trie to represent more general characters, or allow internal nodes to represent characters, but that will not be necessary for Huffman coding</a:t>
            </a:r>
          </a:p>
          <a:p>
            <a:r>
              <a:rPr lang="en-US" dirty="0"/>
              <a:t>The standard encoding we have seen can be represented by the following trie: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BC931-8531-49D7-AD3E-878B18CB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93" y="3965988"/>
            <a:ext cx="5654613" cy="19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41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E689-1795-4703-8596-4DE26607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Explanation Augmented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8AA1D3-CEDB-498C-ADEB-3F018F3E1F8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279775" y="1825625"/>
          <a:ext cx="5630863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Acrobat Document" r:id="rId3" imgW="7543800" imgH="5829182" progId="AcroExch.Document.DC">
                  <p:embed/>
                </p:oleObj>
              </mc:Choice>
              <mc:Fallback>
                <p:oleObj name="Acrobat Document" r:id="rId3" imgW="7543800" imgH="5829182" progId="AcroExch.Document.DC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7B8AA1D3-CEDB-498C-ADEB-3F018F3E1F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9775" y="1825625"/>
                        <a:ext cx="5630863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1BA3743-1D87-4F4A-975D-07160A67B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4" y="2006016"/>
            <a:ext cx="5460315" cy="4337633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965E51-7BAF-4A16-965A-E5EC98217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80" y="1630697"/>
            <a:ext cx="8282439" cy="48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076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0C59-AA40-4E52-830A-81754DFB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Rest…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1292-0C61-4CA8-9F54-233ABB8D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Even with alpha-beta pruning, it is not feasible to search entire game trees for games like chess, checkers, or Othello</a:t>
            </a:r>
          </a:p>
          <a:p>
            <a:r>
              <a:rPr lang="en-US" dirty="0"/>
              <a:t>One possibility is to search to a specified depth limit, at which point an </a:t>
            </a:r>
            <a:r>
              <a:rPr lang="en-US" b="1" dirty="0"/>
              <a:t>evaluation function</a:t>
            </a:r>
            <a:r>
              <a:rPr lang="en-US" dirty="0"/>
              <a:t>, a.k.a. </a:t>
            </a:r>
            <a:r>
              <a:rPr lang="en-US" b="1" dirty="0"/>
              <a:t>heuristic function</a:t>
            </a:r>
            <a:r>
              <a:rPr lang="en-US" dirty="0"/>
              <a:t>, is applied</a:t>
            </a:r>
          </a:p>
          <a:p>
            <a:pPr lvl="1"/>
            <a:r>
              <a:rPr lang="en-US" dirty="0"/>
              <a:t>The evaluation function should order moves based on their goodness, and it must be zero-sum</a:t>
            </a:r>
          </a:p>
          <a:p>
            <a:pPr lvl="1"/>
            <a:r>
              <a:rPr lang="en-US" dirty="0"/>
              <a:t>No non-definite win should get a score as high as a definite win, and no non-definite loss should get a score as low as a definite loss</a:t>
            </a:r>
          </a:p>
          <a:p>
            <a:pPr lvl="1"/>
            <a:r>
              <a:rPr lang="en-US" dirty="0"/>
              <a:t>Conventionally, evaluation functions have been manually constructed, but in recent years, they have been learned for some games using reinforcement learning</a:t>
            </a:r>
          </a:p>
          <a:p>
            <a:r>
              <a:rPr lang="en-US" dirty="0"/>
              <a:t>Alternatively, if each move has a specified time limit, </a:t>
            </a:r>
            <a:r>
              <a:rPr lang="en-US" i="1" dirty="0"/>
              <a:t>iterative deepening </a:t>
            </a:r>
            <a:r>
              <a:rPr lang="en-US" dirty="0"/>
              <a:t>can be applied</a:t>
            </a:r>
          </a:p>
          <a:p>
            <a:pPr lvl="1"/>
            <a:r>
              <a:rPr lang="en-US" dirty="0"/>
              <a:t>This means that there are sequential depth-limited searches (the previous idea) to depths 1, 2, 3, etc.</a:t>
            </a:r>
          </a:p>
          <a:p>
            <a:pPr lvl="1"/>
            <a:r>
              <a:rPr lang="en-US" dirty="0"/>
              <a:t>If the time runs out in the middle of one search, it stops, and the move chosen based on the previous depth-limited search is selected</a:t>
            </a:r>
          </a:p>
          <a:p>
            <a:r>
              <a:rPr lang="en-US" dirty="0"/>
              <a:t>A </a:t>
            </a:r>
            <a:r>
              <a:rPr lang="en-US" i="1" dirty="0"/>
              <a:t>transposition table </a:t>
            </a:r>
            <a:r>
              <a:rPr lang="en-US" dirty="0"/>
              <a:t>is a hash table that stores evaluations of positions that have been searched up to a particular depth; this can be used to avoid redundant searches</a:t>
            </a:r>
          </a:p>
          <a:p>
            <a:r>
              <a:rPr lang="en-US" dirty="0"/>
              <a:t>There are many other potential improvements</a:t>
            </a:r>
          </a:p>
        </p:txBody>
      </p:sp>
    </p:spTree>
    <p:extLst>
      <p:ext uri="{BB962C8B-B14F-4D97-AF65-F5344CB8AC3E}">
        <p14:creationId xmlns:p14="http://schemas.microsoft.com/office/powerpoint/2010/main" val="19041437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9214695EB2345A336DEEEF2EDF244" ma:contentTypeVersion="4" ma:contentTypeDescription="Create a new document." ma:contentTypeScope="" ma:versionID="3e7e5de910b9cbd95c2dc86268911f29">
  <xsd:schema xmlns:xsd="http://www.w3.org/2001/XMLSchema" xmlns:xs="http://www.w3.org/2001/XMLSchema" xmlns:p="http://schemas.microsoft.com/office/2006/metadata/properties" xmlns:ns2="434ba90f-d860-4500-8809-a4bfdd06ff03" targetNamespace="http://schemas.microsoft.com/office/2006/metadata/properties" ma:root="true" ma:fieldsID="d8853d2f9f0a1fe49dc2b0f736c496d8" ns2:_="">
    <xsd:import namespace="434ba90f-d860-4500-8809-a4bfdd06f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ba90f-d860-4500-8809-a4bfdd06f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E3E1D-58E5-49AA-A692-2B6CB46B8D6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F25905-A3DF-4112-A125-2A2BB9090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4ba90f-d860-4500-8809-a4bfdd06ff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7FC631-D535-41A9-8612-2EE5972BCC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9797</Words>
  <Application>Microsoft Office PowerPoint</Application>
  <PresentationFormat>Widescreen</PresentationFormat>
  <Paragraphs>1915</Paragraphs>
  <Slides>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1_Office Theme</vt:lpstr>
      <vt:lpstr>ECE264: Data Structures and Algorithms II (DSA 2)</vt:lpstr>
      <vt:lpstr>Algorithm Strategies</vt:lpstr>
      <vt:lpstr>Greedy Algorithms</vt:lpstr>
      <vt:lpstr>The Coin-changing Problem</vt:lpstr>
      <vt:lpstr>Simple Scheduling Problem</vt:lpstr>
      <vt:lpstr>Huffman Codes</vt:lpstr>
      <vt:lpstr>Huffman Coding Example</vt:lpstr>
      <vt:lpstr>Standard Encoding Example</vt:lpstr>
      <vt:lpstr>Tries</vt:lpstr>
      <vt:lpstr>Slightly Better Trie</vt:lpstr>
      <vt:lpstr>Prefix codes</vt:lpstr>
      <vt:lpstr>Optimal Trie Example</vt:lpstr>
      <vt:lpstr>Optimal Prefix Code Example</vt:lpstr>
      <vt:lpstr>Analyzing the Optimal Trie and Prefix Code</vt:lpstr>
      <vt:lpstr>Huffman’s Algorithm</vt:lpstr>
      <vt:lpstr>Huffman Algorithm Pseudo-code</vt:lpstr>
      <vt:lpstr>Huffman Algorithm Example (first three steps)</vt:lpstr>
      <vt:lpstr>Huffman Algorithm Example (last three steps)</vt:lpstr>
      <vt:lpstr>Analyzing the Huffman Algorithm</vt:lpstr>
      <vt:lpstr>Why Does This Work?</vt:lpstr>
      <vt:lpstr>Using Huffman Codes</vt:lpstr>
      <vt:lpstr>Divide and Conquer Algorithms</vt:lpstr>
      <vt:lpstr>Examples Discussed in Textbook</vt:lpstr>
      <vt:lpstr>Tower of Hanoi</vt:lpstr>
      <vt:lpstr>Tower of Hanoi Image (from Wikipedia)</vt:lpstr>
      <vt:lpstr>Solving the Tower of Hanoi</vt:lpstr>
      <vt:lpstr>Code for Solving the Tower of Hanoi</vt:lpstr>
      <vt:lpstr>Analyzing the Solution</vt:lpstr>
      <vt:lpstr>Dynamic Programming Algorithms</vt:lpstr>
      <vt:lpstr>Fibonacci Implementations (from DSA1)</vt:lpstr>
      <vt:lpstr>Recursive Fibonacci is Exponential</vt:lpstr>
      <vt:lpstr>Bottom-Up Dynamic Programming</vt:lpstr>
      <vt:lpstr>Top-Down Dynamic Programming</vt:lpstr>
      <vt:lpstr>The Longest Common Subsequence Problem</vt:lpstr>
      <vt:lpstr>Solving the LCSP</vt:lpstr>
      <vt:lpstr>LCSP Pseudo-code</vt:lpstr>
      <vt:lpstr>LCSP Example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LCSP Example (continued)</vt:lpstr>
      <vt:lpstr>Retrieving the Longest Common Subsequence</vt:lpstr>
      <vt:lpstr>Retrieving the Subsequence Pseudo-code</vt:lpstr>
      <vt:lpstr>Retrieving the Subsequence Example</vt:lpstr>
      <vt:lpstr>The Submarine/Number-line Puzzle</vt:lpstr>
      <vt:lpstr>Randomized Algorithms</vt:lpstr>
      <vt:lpstr>Pseudo-random Number Generators</vt:lpstr>
      <vt:lpstr>Seeds</vt:lpstr>
      <vt:lpstr>Pseudo-random Number Generator Example</vt:lpstr>
      <vt:lpstr>Good Pseudo-random Number Generators</vt:lpstr>
      <vt:lpstr>Examples of Randomized Algorithms</vt:lpstr>
      <vt:lpstr>The 8-Queens Problem</vt:lpstr>
      <vt:lpstr>Hill Climbing</vt:lpstr>
      <vt:lpstr>Hill Climbing for 8-queens Problem Example</vt:lpstr>
      <vt:lpstr>Hill Climbing for 8-queens Problem Results</vt:lpstr>
      <vt:lpstr>Random-restart Hill Climbing</vt:lpstr>
      <vt:lpstr>The Submarine/Number-line Puzzle</vt:lpstr>
      <vt:lpstr>Exhaustive Search</vt:lpstr>
      <vt:lpstr>Submarine/Number-line Puzzle Solution</vt:lpstr>
      <vt:lpstr>Backtracking Search</vt:lpstr>
      <vt:lpstr>Minimax Search</vt:lpstr>
      <vt:lpstr>Minimax Values Example</vt:lpstr>
      <vt:lpstr>Example Game Tree: Tic-Tac-Toe</vt:lpstr>
      <vt:lpstr>Calculating Minimax Values</vt:lpstr>
      <vt:lpstr>Minimax Search Complexity</vt:lpstr>
      <vt:lpstr>Alpha-Beta Pruning</vt:lpstr>
      <vt:lpstr>Alpha-Beta Explanation</vt:lpstr>
      <vt:lpstr>Alpha-Beta Explanation Augmented</vt:lpstr>
      <vt:lpstr>And The Rest…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ECE264: Data Structures and Algorithms II (DSA 2)</dc:title>
  <dc:creator>Carl</dc:creator>
  <cp:lastModifiedBy>Carl</cp:lastModifiedBy>
  <cp:revision>80</cp:revision>
  <dcterms:created xsi:type="dcterms:W3CDTF">2020-10-28T20:22:41Z</dcterms:created>
  <dcterms:modified xsi:type="dcterms:W3CDTF">2020-12-18T05:27:42Z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0x010100F2A9214695EB2345A336DEEEF2EDF244</vt:lpwstr>
  </property>
</Properties>
</file>