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C53C-9D35-434B-941B-F2D162C16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32321-5C78-4442-A0A7-B2CC0679A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0D49-48EE-460F-83C8-AF5D8C6C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412F-E249-4282-BD49-445BA649B7C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0ADA-EC0C-4C91-8912-C10621A4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ED34-FB51-4016-80AF-F6606B4B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2349-0AE7-4A6A-B44D-DDBA800E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7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9FEF-3431-47F7-85DF-B9320FC4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92D9F-31CC-49FF-B825-431D58056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7D97A-CA02-4100-9902-1EE26E93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412F-E249-4282-BD49-445BA649B7C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1763-9CC4-49E8-B057-C40EA2D0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4BE94-11B7-499E-A14F-2D2CB0EE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2349-0AE7-4A6A-B44D-DDBA800E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6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01914-A6D8-4F97-B810-C38F42798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E3605-2641-4482-BBCB-B4313D73B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4BC2-7409-41F1-BD3B-52A19E17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412F-E249-4282-BD49-445BA649B7C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4C74-DDCB-44AA-9DFE-C88D01F3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9EFBE-6F8C-4149-8265-D2A4E118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2349-0AE7-4A6A-B44D-DDBA800E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6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4CE7-9EE9-43BB-8093-257BAB55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6301-E546-4F39-A587-1C9DD829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E105A-E09F-4332-BBBB-3BAA363E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412F-E249-4282-BD49-445BA649B7C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962E1-B9D2-4C13-B3E7-5D57F4EE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B7F0C-9C4D-4689-948F-19C2C20B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2349-0AE7-4A6A-B44D-DDBA800E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6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B559-F47C-43AF-9A12-B1016338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37881-7CEE-4142-865E-5834C37C4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7152D-7C35-45D1-866B-513295A0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412F-E249-4282-BD49-445BA649B7C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193D0-6D3C-4778-A21D-D1B28D99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A7B1-9392-418B-8FB6-0E0B9698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2349-0AE7-4A6A-B44D-DDBA800E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4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DC6E-FE5B-4D60-B745-70C78303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0755-BB5E-4912-9FD4-1F9FEF7F6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2608E-B01F-4BF8-8C6E-758F6604F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00CF5-C4B1-4506-9254-891DA1A3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412F-E249-4282-BD49-445BA649B7C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6B430-FA0B-40BC-B986-A59A311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5890B-55EC-4A57-BE24-FB9A8A22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2349-0AE7-4A6A-B44D-DDBA800E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7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8CBE-9ECF-4564-B8B9-4B834701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056A1-671B-4288-9CF0-27A3BDCCA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8492F-8A30-4B4D-9820-5CAB5408F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A00C7-A9D2-436B-A504-8668ADF0F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06CA3-8795-4C83-8683-7BCC77972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93236-2FC8-4F09-BBAA-8B07B5E7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412F-E249-4282-BD49-445BA649B7C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98087-485F-46C3-9326-95187C6D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343CE-506E-43DF-9B4D-2CD10C64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2349-0AE7-4A6A-B44D-DDBA800E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5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174F-2912-4971-A3A6-63C21173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45292-EA2E-4A6D-993B-3F7A677F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412F-E249-4282-BD49-445BA649B7C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EECF6-D497-4F87-8CA4-47E3E41F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AC60F-D7B0-48FE-A4D0-DEF6FAF6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2349-0AE7-4A6A-B44D-DDBA800E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6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CEF4B-EB6B-4A16-86F9-AAE82849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412F-E249-4282-BD49-445BA649B7C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52428-8FA9-45B8-AF1B-B4C56B79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9410C-E8D6-4CF9-B726-50BFC9D5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2349-0AE7-4A6A-B44D-DDBA800E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A8E3-0C7E-42EE-95B3-B78E335A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0A60D-48D8-4609-ACE0-017E25838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53AA6-EEB6-4A57-A46D-40F104EA0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A99A8-1337-4858-9EE2-12F5FA90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412F-E249-4282-BD49-445BA649B7C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69A42-9685-4F06-A188-3CF10C6B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081DE-71C9-4510-930C-35631A4F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2349-0AE7-4A6A-B44D-DDBA800E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0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3C73-7197-42A3-97D3-F5D01252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582C4-D1B1-43DD-BF74-4C1CB0D61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E5DB7-7624-4A16-B7AE-5A18BA153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9C77C-1B54-4AD5-BE0C-06B1945B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412F-E249-4282-BD49-445BA649B7C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D726C-7FFF-406E-A1DF-E8999741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94471-91E5-42FE-B03D-15BE4C9B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B2349-0AE7-4A6A-B44D-DDBA800E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7AFC5-5BD1-477F-8E64-F97B7BE8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6A85F-1309-46A3-8C6A-4DEB945A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BC66-2133-4481-BC35-B79D82E30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2412F-E249-4282-BD49-445BA649B7C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352B9-053B-4FC6-BCF7-8CAAEB5DF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178FF-F02B-47A4-AD55-B3E859481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2349-0AE7-4A6A-B44D-DDBA800E4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2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arl.sable@cooper.edu" TargetMode="External"/><Relationship Id="rId2" Type="http://schemas.openxmlformats.org/officeDocument/2006/relationships/hyperlink" Target="http://faculty.cooper.edu/sable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F6CA-ABFF-4035-BC7E-0C6E4BD4B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ECE264: Data Structures and Algorithms II (DSA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3D3CB-7094-414E-914D-3CAF740BD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Course Intro and Review of DSA 1</a:t>
            </a:r>
          </a:p>
        </p:txBody>
      </p:sp>
    </p:spTree>
    <p:extLst>
      <p:ext uri="{BB962C8B-B14F-4D97-AF65-F5344CB8AC3E}">
        <p14:creationId xmlns:p14="http://schemas.microsoft.com/office/powerpoint/2010/main" val="309613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6FDC-2C09-4F54-9C1E-BE6B9CF6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and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EA7FE-C831-436C-8E72-3859DF6FB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covered </a:t>
            </a:r>
            <a:r>
              <a:rPr lang="en-US" b="1" dirty="0"/>
              <a:t>stacks</a:t>
            </a:r>
            <a:r>
              <a:rPr lang="en-US" dirty="0"/>
              <a:t> and </a:t>
            </a:r>
            <a:r>
              <a:rPr lang="en-US" b="1" dirty="0"/>
              <a:t>queues</a:t>
            </a:r>
            <a:r>
              <a:rPr lang="en-US" dirty="0"/>
              <a:t>, two simple but very important ADTs</a:t>
            </a:r>
          </a:p>
          <a:p>
            <a:r>
              <a:rPr lang="en-US" dirty="0"/>
              <a:t>I tend to think of a stack as a closed bucket and a queue as an open pipe</a:t>
            </a:r>
          </a:p>
          <a:p>
            <a:r>
              <a:rPr lang="en-US" dirty="0"/>
              <a:t>You can insert into either data structure using a </a:t>
            </a:r>
            <a:r>
              <a:rPr lang="en-US" b="1" dirty="0"/>
              <a:t>push</a:t>
            </a:r>
            <a:r>
              <a:rPr lang="en-US" dirty="0"/>
              <a:t> or delete using a </a:t>
            </a:r>
            <a:r>
              <a:rPr lang="en-US" b="1" dirty="0"/>
              <a:t>pop</a:t>
            </a:r>
            <a:r>
              <a:rPr lang="en-US" dirty="0"/>
              <a:t>; most modern sources prefer the terms </a:t>
            </a:r>
            <a:r>
              <a:rPr lang="en-US" b="1" dirty="0"/>
              <a:t>enqueue</a:t>
            </a:r>
            <a:r>
              <a:rPr lang="en-US" dirty="0"/>
              <a:t> and </a:t>
            </a:r>
            <a:r>
              <a:rPr lang="en-US" b="1" dirty="0"/>
              <a:t>dequeue</a:t>
            </a:r>
            <a:r>
              <a:rPr lang="en-US" dirty="0"/>
              <a:t> when dealing with a queue</a:t>
            </a:r>
          </a:p>
          <a:p>
            <a:r>
              <a:rPr lang="en-US" dirty="0"/>
              <a:t>A stack uses a </a:t>
            </a:r>
            <a:r>
              <a:rPr lang="en-US" b="1" dirty="0"/>
              <a:t>LIFO</a:t>
            </a:r>
            <a:r>
              <a:rPr lang="en-US" dirty="0"/>
              <a:t> strategy, and a queue uses a </a:t>
            </a:r>
            <a:r>
              <a:rPr lang="en-US" b="1" dirty="0"/>
              <a:t>FIFO</a:t>
            </a:r>
            <a:r>
              <a:rPr lang="en-US" dirty="0"/>
              <a:t> strategy</a:t>
            </a:r>
          </a:p>
          <a:p>
            <a:r>
              <a:rPr lang="en-US" dirty="0"/>
              <a:t>Both stacks and queues can be implemented with arrays or linked lists</a:t>
            </a:r>
          </a:p>
          <a:p>
            <a:r>
              <a:rPr lang="en-US" dirty="0"/>
              <a:t>Your first programming assignment involved linked lists, stacks, and queues; the implementation required the use of classes, inheritance, polymorphism, and templates</a:t>
            </a:r>
          </a:p>
          <a:p>
            <a:r>
              <a:rPr lang="en-US" dirty="0"/>
              <a:t>We covered a few linear algorithms that use stacks; e.g., there was one for checking if an expression containing left- and right-markers is balanced</a:t>
            </a:r>
          </a:p>
          <a:p>
            <a:r>
              <a:rPr lang="en-US" dirty="0"/>
              <a:t>We also covered how every program you write with function calls relies on a </a:t>
            </a:r>
            <a:r>
              <a:rPr lang="en-US" b="1" dirty="0"/>
              <a:t>call stack </a:t>
            </a:r>
            <a:r>
              <a:rPr lang="en-US" dirty="0"/>
              <a:t>(a.k.a. </a:t>
            </a:r>
            <a:r>
              <a:rPr lang="en-US" b="1" dirty="0"/>
              <a:t>the stack</a:t>
            </a:r>
            <a:r>
              <a:rPr lang="en-US" dirty="0"/>
              <a:t>) of </a:t>
            </a:r>
            <a:r>
              <a:rPr lang="en-US" i="1" dirty="0"/>
              <a:t>activation records</a:t>
            </a:r>
            <a:r>
              <a:rPr lang="en-US" dirty="0"/>
              <a:t>; without this, </a:t>
            </a:r>
            <a:r>
              <a:rPr lang="en-US" i="1" dirty="0"/>
              <a:t>recursion</a:t>
            </a:r>
            <a:r>
              <a:rPr lang="en-US" dirty="0"/>
              <a:t> would not be possible</a:t>
            </a:r>
          </a:p>
        </p:txBody>
      </p:sp>
    </p:spTree>
    <p:extLst>
      <p:ext uri="{BB962C8B-B14F-4D97-AF65-F5344CB8AC3E}">
        <p14:creationId xmlns:p14="http://schemas.microsoft.com/office/powerpoint/2010/main" val="329672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EAC-6913-48A9-9D83-B71002A2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A33B-12FC-451A-9E2D-D2043B623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covered was </a:t>
            </a:r>
            <a:r>
              <a:rPr lang="en-US" b="1" dirty="0"/>
              <a:t>trees</a:t>
            </a:r>
            <a:r>
              <a:rPr lang="en-US" dirty="0"/>
              <a:t>, starting with terminology; e.g., root, leaf, internal node, child, parent, ancestor, descendant, depth, etc.</a:t>
            </a:r>
          </a:p>
          <a:p>
            <a:r>
              <a:rPr lang="en-US" dirty="0"/>
              <a:t>Three traversal strategies, generally implemented with recursion, are </a:t>
            </a:r>
            <a:r>
              <a:rPr lang="en-US" i="1" dirty="0"/>
              <a:t>preorder traversal</a:t>
            </a:r>
            <a:r>
              <a:rPr lang="en-US" dirty="0"/>
              <a:t>, </a:t>
            </a:r>
            <a:r>
              <a:rPr lang="en-US" i="1" dirty="0"/>
              <a:t>postorder traversal</a:t>
            </a:r>
            <a:r>
              <a:rPr lang="en-US" dirty="0"/>
              <a:t>, and </a:t>
            </a:r>
            <a:r>
              <a:rPr lang="en-US" i="1" dirty="0"/>
              <a:t>inorder traversal</a:t>
            </a:r>
            <a:endParaRPr lang="en-US" dirty="0"/>
          </a:p>
          <a:p>
            <a:r>
              <a:rPr lang="en-US" dirty="0"/>
              <a:t>Another traversal strategy, generally implemented using a queue, is </a:t>
            </a:r>
            <a:r>
              <a:rPr lang="en-US" i="1" dirty="0"/>
              <a:t>breadth-first search</a:t>
            </a:r>
          </a:p>
          <a:p>
            <a:r>
              <a:rPr lang="en-US" dirty="0"/>
              <a:t>In a </a:t>
            </a:r>
            <a:r>
              <a:rPr lang="en-US" b="1" dirty="0"/>
              <a:t>binary tree</a:t>
            </a:r>
            <a:r>
              <a:rPr lang="en-US" dirty="0"/>
              <a:t>, every node can have at most two children</a:t>
            </a:r>
          </a:p>
        </p:txBody>
      </p:sp>
    </p:spTree>
    <p:extLst>
      <p:ext uri="{BB962C8B-B14F-4D97-AF65-F5344CB8AC3E}">
        <p14:creationId xmlns:p14="http://schemas.microsoft.com/office/powerpoint/2010/main" val="146949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2466-1BB2-491A-A924-798C6195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C54AA-E852-4A17-9BAF-F50D1C28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binary search tree </a:t>
            </a:r>
            <a:r>
              <a:rPr lang="en-US" dirty="0"/>
              <a:t>constrains the ordering of nodes based on their </a:t>
            </a:r>
            <a:r>
              <a:rPr lang="en-US" i="1" dirty="0"/>
              <a:t>keys</a:t>
            </a:r>
            <a:endParaRPr lang="en-US" dirty="0"/>
          </a:p>
          <a:p>
            <a:pPr lvl="1"/>
            <a:r>
              <a:rPr lang="en-US" dirty="0"/>
              <a:t>Binary search trees support average-case logarithmic time insertion and search</a:t>
            </a:r>
          </a:p>
          <a:p>
            <a:pPr lvl="1"/>
            <a:r>
              <a:rPr lang="en-US" dirty="0"/>
              <a:t>Items can be traversed in sorted order (according to keys) in linear time using an inorder traversal</a:t>
            </a:r>
          </a:p>
          <a:p>
            <a:pPr lvl="1"/>
            <a:r>
              <a:rPr lang="en-US" dirty="0"/>
              <a:t>An ordinary binary search tree has worst-case linear insertion and search</a:t>
            </a:r>
          </a:p>
          <a:p>
            <a:r>
              <a:rPr lang="en-US" dirty="0"/>
              <a:t>an </a:t>
            </a:r>
            <a:r>
              <a:rPr lang="en-US" b="1" dirty="0"/>
              <a:t>AVL tree </a:t>
            </a:r>
            <a:r>
              <a:rPr lang="en-US" dirty="0"/>
              <a:t>is one type of </a:t>
            </a:r>
            <a:r>
              <a:rPr lang="en-US" b="1" dirty="0"/>
              <a:t>balanced binary search </a:t>
            </a:r>
            <a:r>
              <a:rPr lang="en-US" dirty="0"/>
              <a:t>tree that guarantees worst-case logarithmic time insertions and searches</a:t>
            </a:r>
          </a:p>
          <a:p>
            <a:pPr lvl="1"/>
            <a:r>
              <a:rPr lang="en-US" dirty="0"/>
              <a:t>For each node, v, of an AVL tree, T, the heights of the two subtrees of v must differ by at most 1</a:t>
            </a:r>
          </a:p>
          <a:p>
            <a:pPr lvl="1"/>
            <a:r>
              <a:rPr lang="en-US" dirty="0"/>
              <a:t>We saw how this property can be maintained without violating logarithmic time insertion by using single rotations and double rotations</a:t>
            </a:r>
          </a:p>
          <a:p>
            <a:r>
              <a:rPr lang="en-US" dirty="0"/>
              <a:t>Other types of balanced trees include </a:t>
            </a:r>
            <a:r>
              <a:rPr lang="en-US" i="1" dirty="0"/>
              <a:t>splay trees</a:t>
            </a:r>
            <a:r>
              <a:rPr lang="en-US" dirty="0"/>
              <a:t>, </a:t>
            </a:r>
            <a:r>
              <a:rPr lang="en-US" i="1" dirty="0"/>
              <a:t>red black trees</a:t>
            </a:r>
            <a:r>
              <a:rPr lang="en-US" dirty="0"/>
              <a:t>, and </a:t>
            </a:r>
            <a:r>
              <a:rPr lang="en-US" i="1" dirty="0"/>
              <a:t>B+ trees</a:t>
            </a:r>
            <a:r>
              <a:rPr lang="en-US" dirty="0"/>
              <a:t> (not binary)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81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CFB3-C07E-4552-BE1F-E0E0A5D6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and Simple Sorts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2A18-47FB-48E0-8E76-A8235D52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spent a few weeks covering </a:t>
            </a:r>
            <a:r>
              <a:rPr lang="en-US" b="1" dirty="0"/>
              <a:t>sorting</a:t>
            </a:r>
          </a:p>
          <a:p>
            <a:r>
              <a:rPr lang="en-US" dirty="0"/>
              <a:t>Some of the sorts we covered are </a:t>
            </a:r>
            <a:r>
              <a:rPr lang="en-US" b="1" dirty="0"/>
              <a:t>stable</a:t>
            </a:r>
            <a:r>
              <a:rPr lang="en-US" dirty="0"/>
              <a:t>, which means items with equal keys remain in the same order that they start in before the sort</a:t>
            </a:r>
          </a:p>
          <a:p>
            <a:r>
              <a:rPr lang="en-US" dirty="0"/>
              <a:t>Three simple, quadratic time sorts are </a:t>
            </a:r>
            <a:r>
              <a:rPr lang="en-US" i="1" dirty="0"/>
              <a:t>bubble sort</a:t>
            </a:r>
            <a:r>
              <a:rPr lang="en-US" dirty="0"/>
              <a:t>, </a:t>
            </a:r>
            <a:r>
              <a:rPr lang="en-US" i="1" dirty="0"/>
              <a:t>selection sort</a:t>
            </a:r>
            <a:r>
              <a:rPr lang="en-US" dirty="0"/>
              <a:t>, and </a:t>
            </a:r>
            <a:r>
              <a:rPr lang="en-US" i="1" dirty="0"/>
              <a:t>insertion sort</a:t>
            </a:r>
          </a:p>
          <a:p>
            <a:r>
              <a:rPr lang="en-US" dirty="0"/>
              <a:t>Bubble sort and insertion sort can be very fast for sequences that start off in close-to-sorted order</a:t>
            </a:r>
          </a:p>
        </p:txBody>
      </p:sp>
    </p:spTree>
    <p:extLst>
      <p:ext uri="{BB962C8B-B14F-4D97-AF65-F5344CB8AC3E}">
        <p14:creationId xmlns:p14="http://schemas.microsoft.com/office/powerpoint/2010/main" val="168656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4553-0914-49E4-9A63-8E784986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Θ(N log N) 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3E6B0-5613-467C-A8CA-D51476BF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Θ(N log N) sorts that we covered in detail are </a:t>
            </a:r>
            <a:r>
              <a:rPr lang="en-US" b="1" dirty="0"/>
              <a:t>mergesort</a:t>
            </a:r>
            <a:r>
              <a:rPr lang="en-US" dirty="0"/>
              <a:t> and </a:t>
            </a:r>
            <a:r>
              <a:rPr lang="en-US" b="1" dirty="0"/>
              <a:t>quicksort</a:t>
            </a:r>
          </a:p>
          <a:p>
            <a:r>
              <a:rPr lang="en-US" dirty="0"/>
              <a:t>Both typically rely on recursion and use a divide-and-conquer strategy</a:t>
            </a:r>
          </a:p>
          <a:p>
            <a:r>
              <a:rPr lang="en-US" dirty="0"/>
              <a:t>Mergesort sorts the left half of the sequence, then sorts the right half of the sequence, them </a:t>
            </a:r>
            <a:r>
              <a:rPr lang="en-US" i="1" dirty="0"/>
              <a:t>merges</a:t>
            </a:r>
            <a:r>
              <a:rPr lang="en-US" dirty="0"/>
              <a:t> the two sorted halves together</a:t>
            </a:r>
          </a:p>
          <a:p>
            <a:r>
              <a:rPr lang="en-US" dirty="0"/>
              <a:t>Quicksort relies on a </a:t>
            </a:r>
            <a:r>
              <a:rPr lang="en-US" i="1" dirty="0"/>
              <a:t>partition</a:t>
            </a:r>
            <a:r>
              <a:rPr lang="en-US" dirty="0"/>
              <a:t>, which uses a </a:t>
            </a:r>
            <a:r>
              <a:rPr lang="en-US" i="1" dirty="0"/>
              <a:t>pivot</a:t>
            </a:r>
            <a:r>
              <a:rPr lang="en-US" dirty="0"/>
              <a:t>; a common strategy for choosing a pivot is called </a:t>
            </a:r>
            <a:r>
              <a:rPr lang="en-US" i="1" dirty="0"/>
              <a:t>median-of-three partitioning</a:t>
            </a:r>
          </a:p>
          <a:p>
            <a:r>
              <a:rPr lang="en-US" dirty="0"/>
              <a:t>Quicksort is one of the fastest general sorting algorithms in practice</a:t>
            </a:r>
          </a:p>
          <a:p>
            <a:r>
              <a:rPr lang="en-US" dirty="0"/>
              <a:t>Most implementations of quicksort are Θ(N</a:t>
            </a:r>
            <a:r>
              <a:rPr lang="en-US" baseline="30000" dirty="0"/>
              <a:t>2</a:t>
            </a:r>
            <a:r>
              <a:rPr lang="en-US" dirty="0"/>
              <a:t>) in the worst case, but this is exponentially unlikely with a good implementation</a:t>
            </a:r>
          </a:p>
          <a:p>
            <a:r>
              <a:rPr lang="en-US" dirty="0"/>
              <a:t>Quicksort is not a stable sort, whereas mergesort is stable</a:t>
            </a:r>
          </a:p>
        </p:txBody>
      </p:sp>
    </p:spTree>
    <p:extLst>
      <p:ext uri="{BB962C8B-B14F-4D97-AF65-F5344CB8AC3E}">
        <p14:creationId xmlns:p14="http://schemas.microsoft.com/office/powerpoint/2010/main" val="218505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1ABD-E3EE-4501-A111-2D9D885D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7EB2-3124-4AEE-BB8E-5F18B6BF0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proved that O(N log N) is the best you can do for any </a:t>
            </a:r>
            <a:r>
              <a:rPr lang="en-US" b="1" dirty="0"/>
              <a:t>comparison-based sort</a:t>
            </a:r>
          </a:p>
          <a:p>
            <a:r>
              <a:rPr lang="en-US" i="1" dirty="0"/>
              <a:t>Bin sort </a:t>
            </a:r>
            <a:r>
              <a:rPr lang="en-US" dirty="0"/>
              <a:t>(a.k.a. </a:t>
            </a:r>
            <a:r>
              <a:rPr lang="en-US" i="1" dirty="0"/>
              <a:t>bucket sort </a:t>
            </a:r>
            <a:r>
              <a:rPr lang="en-US" dirty="0"/>
              <a:t>or </a:t>
            </a:r>
            <a:r>
              <a:rPr lang="en-US" i="1" dirty="0"/>
              <a:t>counting sort</a:t>
            </a:r>
            <a:r>
              <a:rPr lang="en-US" dirty="0"/>
              <a:t>) is a linear time sort, but it makes very strict assumptions about the possible data</a:t>
            </a:r>
          </a:p>
          <a:p>
            <a:r>
              <a:rPr lang="en-US" dirty="0"/>
              <a:t>(Least-significant-digit) </a:t>
            </a:r>
            <a:r>
              <a:rPr lang="en-US" b="1" dirty="0"/>
              <a:t>radix sort </a:t>
            </a:r>
            <a:r>
              <a:rPr lang="en-US" dirty="0"/>
              <a:t>is an extension of this type of sort that makes less strict assumptions about the data</a:t>
            </a:r>
          </a:p>
          <a:p>
            <a:r>
              <a:rPr lang="en-US" dirty="0"/>
              <a:t>For example, radix sort it can be used to sort 32-bit integers and still provides a linear time sort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2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7909-5F00-4179-B296-80849955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3F87D-2A45-4916-B7DA-755EA7F7C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sorting very large structures, or items in a linked list, it might be helpful to use </a:t>
            </a:r>
            <a:r>
              <a:rPr lang="en-US" b="1" dirty="0"/>
              <a:t>indirect sorting</a:t>
            </a:r>
          </a:p>
          <a:p>
            <a:r>
              <a:rPr lang="en-US" dirty="0"/>
              <a:t>Two methods of indirect sorting are a </a:t>
            </a:r>
            <a:r>
              <a:rPr lang="en-US" i="1" dirty="0"/>
              <a:t>pointer sort </a:t>
            </a:r>
            <a:r>
              <a:rPr lang="en-US" dirty="0"/>
              <a:t>or an </a:t>
            </a:r>
            <a:r>
              <a:rPr lang="en-US" i="1" dirty="0"/>
              <a:t>index sort</a:t>
            </a:r>
            <a:r>
              <a:rPr lang="en-US" dirty="0"/>
              <a:t> (the latter cannot be applied to link lists)</a:t>
            </a:r>
          </a:p>
          <a:p>
            <a:r>
              <a:rPr lang="en-US" dirty="0"/>
              <a:t>If an </a:t>
            </a:r>
            <a:r>
              <a:rPr lang="en-US" i="1" dirty="0"/>
              <a:t>in-place sort </a:t>
            </a:r>
            <a:r>
              <a:rPr lang="en-US" dirty="0"/>
              <a:t>is necessary, you can follow an indirect sort with another routine to move items into their correct locations</a:t>
            </a:r>
          </a:p>
        </p:txBody>
      </p:sp>
    </p:spTree>
    <p:extLst>
      <p:ext uri="{BB962C8B-B14F-4D97-AF65-F5344CB8AC3E}">
        <p14:creationId xmlns:p14="http://schemas.microsoft.com/office/powerpoint/2010/main" val="241173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F50D-DA80-44F5-8DA3-0BD05799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and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70171-AD3F-4E05-9CB1-51925504D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last topic we covered was </a:t>
            </a:r>
            <a:r>
              <a:rPr lang="en-US" b="1" dirty="0"/>
              <a:t>hash tables</a:t>
            </a:r>
          </a:p>
          <a:p>
            <a:r>
              <a:rPr lang="en-US" dirty="0"/>
              <a:t>Hash tables typically support two or three operations: </a:t>
            </a:r>
            <a:r>
              <a:rPr lang="en-US" i="1" dirty="0"/>
              <a:t>insert</a:t>
            </a:r>
            <a:r>
              <a:rPr lang="en-US" dirty="0"/>
              <a:t>, </a:t>
            </a:r>
            <a:r>
              <a:rPr lang="en-US" i="1" dirty="0"/>
              <a:t>search</a:t>
            </a:r>
            <a:r>
              <a:rPr lang="en-US" dirty="0"/>
              <a:t>, and (possibly) </a:t>
            </a:r>
            <a:r>
              <a:rPr lang="en-US" i="1" dirty="0"/>
              <a:t>delete</a:t>
            </a:r>
          </a:p>
          <a:p>
            <a:r>
              <a:rPr lang="en-US" dirty="0"/>
              <a:t>The goal of a hash table is to provide the supported operations in </a:t>
            </a:r>
            <a:r>
              <a:rPr lang="en-US" i="1" dirty="0"/>
              <a:t>constant average time</a:t>
            </a:r>
          </a:p>
          <a:p>
            <a:r>
              <a:rPr lang="en-US" dirty="0"/>
              <a:t>A hash table typically makes use of a large array; it is often advisable to make the size of the array a prime number</a:t>
            </a:r>
          </a:p>
          <a:p>
            <a:r>
              <a:rPr lang="en-US" dirty="0"/>
              <a:t>A hash table implementation must rely on a </a:t>
            </a:r>
            <a:r>
              <a:rPr lang="en-US" b="1" dirty="0"/>
              <a:t>hash function </a:t>
            </a:r>
            <a:r>
              <a:rPr lang="en-US" dirty="0"/>
              <a:t>which maps a </a:t>
            </a:r>
            <a:r>
              <a:rPr lang="en-US" b="1" dirty="0"/>
              <a:t>key</a:t>
            </a:r>
            <a:r>
              <a:rPr lang="en-US" dirty="0"/>
              <a:t> (often a string) to a slot in the hash table</a:t>
            </a:r>
          </a:p>
          <a:p>
            <a:r>
              <a:rPr lang="en-US" dirty="0"/>
              <a:t>A </a:t>
            </a:r>
            <a:r>
              <a:rPr lang="en-US" i="1" dirty="0"/>
              <a:t>modular hash function</a:t>
            </a:r>
            <a:r>
              <a:rPr lang="en-US" dirty="0"/>
              <a:t>, as its last step, takes the remainder when some calculated number is divided by the size of the hash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88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98F3-1EC2-4DDE-83E1-9C9CAA7C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and Collision Resolution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67AC-C7A9-4F23-B677-B0671D26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collision</a:t>
            </a:r>
            <a:r>
              <a:rPr lang="en-US" dirty="0"/>
              <a:t> occurs when non-equal keys get mapped by the hash function to the same location</a:t>
            </a:r>
          </a:p>
          <a:p>
            <a:r>
              <a:rPr lang="en-US" dirty="0"/>
              <a:t>When this happens, the hash table must rely on a </a:t>
            </a:r>
            <a:r>
              <a:rPr lang="en-US" b="1" dirty="0"/>
              <a:t>collision resolution strategy</a:t>
            </a:r>
          </a:p>
          <a:p>
            <a:pPr lvl="1"/>
            <a:r>
              <a:rPr lang="en-US" dirty="0"/>
              <a:t>The simplest collision resolution strategy is </a:t>
            </a:r>
            <a:r>
              <a:rPr lang="en-US" b="1" dirty="0"/>
              <a:t>separate chaining</a:t>
            </a:r>
            <a:r>
              <a:rPr lang="en-US" dirty="0"/>
              <a:t>, in which each slot stores a linked list of items that hash to that slot</a:t>
            </a:r>
          </a:p>
          <a:p>
            <a:pPr lvl="1"/>
            <a:r>
              <a:rPr lang="en-US" dirty="0"/>
              <a:t>For separate chaining, the </a:t>
            </a:r>
            <a:r>
              <a:rPr lang="en-US" i="1" dirty="0"/>
              <a:t>load factor </a:t>
            </a:r>
            <a:r>
              <a:rPr lang="en-US" dirty="0"/>
              <a:t>represents the average size of each list</a:t>
            </a:r>
          </a:p>
          <a:p>
            <a:pPr lvl="1"/>
            <a:r>
              <a:rPr lang="en-US" dirty="0"/>
              <a:t>Two other commonly used collision resolution strategies are </a:t>
            </a:r>
            <a:r>
              <a:rPr lang="en-US" b="1" dirty="0"/>
              <a:t>linear probing</a:t>
            </a:r>
            <a:r>
              <a:rPr lang="en-US" dirty="0"/>
              <a:t> and </a:t>
            </a:r>
            <a:r>
              <a:rPr lang="en-US" b="1" dirty="0"/>
              <a:t>double hashing</a:t>
            </a:r>
            <a:r>
              <a:rPr lang="en-US" dirty="0"/>
              <a:t>; these are examples of </a:t>
            </a:r>
            <a:r>
              <a:rPr lang="en-US" i="1" dirty="0"/>
              <a:t>open addressing schemes</a:t>
            </a:r>
          </a:p>
          <a:p>
            <a:pPr lvl="1"/>
            <a:r>
              <a:rPr lang="en-US" dirty="0"/>
              <a:t>For these strategies, the load factor is the fraction of the table that is occupied, and it must be less than 1 (typically you want to keep it much lower; e.g., less than 0.5)</a:t>
            </a:r>
          </a:p>
          <a:p>
            <a:pPr lvl="1"/>
            <a:r>
              <a:rPr lang="en-US" dirty="0"/>
              <a:t>Open addressing schemes are more complicated and only support </a:t>
            </a:r>
            <a:r>
              <a:rPr lang="en-US" i="1" dirty="0"/>
              <a:t>lazy deletion</a:t>
            </a:r>
            <a:r>
              <a:rPr lang="en-US" dirty="0"/>
              <a:t>; however, they allow faster operations by avoiding 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3684113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63DF-30DB-494E-AB5A-B6EB26A3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CAB2-67C0-41CD-8976-07C0F9A20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typically a good idea to keep the load factor small (e.g., less then 0.5), especially for the open addressing schemes</a:t>
            </a:r>
          </a:p>
          <a:p>
            <a:r>
              <a:rPr lang="en-US" dirty="0"/>
              <a:t>One way to ensure this is with </a:t>
            </a:r>
            <a:r>
              <a:rPr lang="en-US" b="1" dirty="0"/>
              <a:t>rehashing</a:t>
            </a:r>
            <a:r>
              <a:rPr lang="en-US" dirty="0"/>
              <a:t>, which resizes the hash table when it fills to a certain point</a:t>
            </a:r>
          </a:p>
          <a:p>
            <a:pPr lvl="1"/>
            <a:r>
              <a:rPr lang="en-US" dirty="0"/>
              <a:t>Everything from the original table gets reinserted into the new, larger table</a:t>
            </a:r>
          </a:p>
          <a:p>
            <a:pPr lvl="1"/>
            <a:r>
              <a:rPr lang="en-US" dirty="0"/>
              <a:t>When you rehash, you eliminate the lazily deleted items</a:t>
            </a:r>
          </a:p>
          <a:p>
            <a:r>
              <a:rPr lang="en-US" dirty="0"/>
              <a:t>Although this will mean that occasionally there will be a relatively slow (linear) insertion, they will still be fast (constant time) on average</a:t>
            </a:r>
          </a:p>
          <a:p>
            <a:r>
              <a:rPr lang="en-US" dirty="0"/>
              <a:t>Even if you know the maximum amount of possible data, if there will usually be much less data, rehashing can avoid wasting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3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65A8-C97A-4C1B-A2BB-CDDAF2B0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E9A3-587A-4DE1-B834-D4F14004C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Lectures will be remote, using Teams</a:t>
            </a:r>
          </a:p>
          <a:p>
            <a:pPr lvl="1"/>
            <a:r>
              <a:rPr lang="en-US" dirty="0"/>
              <a:t>Thursdays from 3 pm – 5 pm</a:t>
            </a:r>
          </a:p>
          <a:p>
            <a:pPr lvl="1"/>
            <a:r>
              <a:rPr lang="en-US" dirty="0"/>
              <a:t>Most lectures will be livestreamed and recorded; I may pre-record some lectures</a:t>
            </a:r>
          </a:p>
          <a:p>
            <a:r>
              <a:rPr lang="en-US" dirty="0"/>
              <a:t>My webpage: </a:t>
            </a:r>
            <a:r>
              <a:rPr lang="en-US" dirty="0">
                <a:hlinkClick r:id="rId2"/>
              </a:rPr>
              <a:t>http://faculty.cooper.edu/sable2</a:t>
            </a:r>
            <a:endParaRPr lang="en-US" dirty="0"/>
          </a:p>
          <a:p>
            <a:pPr lvl="1"/>
            <a:r>
              <a:rPr lang="en-US" dirty="0"/>
              <a:t>From there, you can fine a link to the course webpage</a:t>
            </a:r>
          </a:p>
          <a:p>
            <a:pPr lvl="1"/>
            <a:r>
              <a:rPr lang="en-US" dirty="0"/>
              <a:t>I’ll post syllabus info and assignments on the course webpage</a:t>
            </a:r>
          </a:p>
          <a:p>
            <a:pPr lvl="1"/>
            <a:r>
              <a:rPr lang="en-US" dirty="0"/>
              <a:t>Recorded lectures and slides will be posted using Teams, in appropriate channels</a:t>
            </a:r>
          </a:p>
          <a:p>
            <a:r>
              <a:rPr lang="en-US" dirty="0"/>
              <a:t>My email: </a:t>
            </a:r>
            <a:r>
              <a:rPr lang="en-US" dirty="0">
                <a:hlinkClick r:id="rId3"/>
              </a:rPr>
              <a:t>carl.sable@cooper.edu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8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E73F-D4CB-4AC4-91DB-2E76D746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Hash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426C-34CC-49C4-9E83-D8A505A18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Compilers</a:t>
            </a:r>
            <a:r>
              <a:rPr lang="en-US" dirty="0"/>
              <a:t> use hash tables to keep track of symbol tables</a:t>
            </a:r>
          </a:p>
          <a:p>
            <a:r>
              <a:rPr lang="en-US" dirty="0"/>
              <a:t>Some </a:t>
            </a:r>
            <a:r>
              <a:rPr lang="en-US" i="1" dirty="0"/>
              <a:t>game-playing programs </a:t>
            </a:r>
            <a:r>
              <a:rPr lang="en-US" dirty="0"/>
              <a:t>use them for transposition tables</a:t>
            </a:r>
          </a:p>
          <a:p>
            <a:r>
              <a:rPr lang="en-US" i="1" dirty="0"/>
              <a:t>Database management systems </a:t>
            </a:r>
            <a:r>
              <a:rPr lang="en-US" dirty="0"/>
              <a:t>use them (or B+ trees, or related data structures) as indexes</a:t>
            </a:r>
          </a:p>
          <a:p>
            <a:r>
              <a:rPr lang="en-US" i="1" dirty="0"/>
              <a:t>Information retrieval systems </a:t>
            </a:r>
            <a:r>
              <a:rPr lang="en-US" dirty="0"/>
              <a:t>(e.g., web search) use them to map words to document lists</a:t>
            </a:r>
          </a:p>
          <a:p>
            <a:r>
              <a:rPr lang="en-US" i="1" dirty="0"/>
              <a:t>Spell checkers </a:t>
            </a:r>
            <a:r>
              <a:rPr lang="en-US" dirty="0"/>
              <a:t>use them to detect errors and highlight them</a:t>
            </a:r>
          </a:p>
        </p:txBody>
      </p:sp>
    </p:spTree>
    <p:extLst>
      <p:ext uri="{BB962C8B-B14F-4D97-AF65-F5344CB8AC3E}">
        <p14:creationId xmlns:p14="http://schemas.microsoft.com/office/powerpoint/2010/main" val="266727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BF54-3D99-4420-A895-D125C75A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38BCE-06E9-4962-8D96-32E0592D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“Data Structures and Algorithm Analysis in C++” by Mark Allen Weiss</a:t>
            </a:r>
          </a:p>
          <a:p>
            <a:pPr lvl="1"/>
            <a:r>
              <a:rPr lang="en-US" dirty="0"/>
              <a:t>I recommend the 4th Edition (updated for C++11)</a:t>
            </a:r>
          </a:p>
          <a:p>
            <a:pPr lvl="1"/>
            <a:r>
              <a:rPr lang="en-US" dirty="0"/>
              <a:t>This is the same book that was used for DSA 1</a:t>
            </a:r>
          </a:p>
          <a:p>
            <a:r>
              <a:rPr lang="en-US" dirty="0"/>
              <a:t>Other references (not required):</a:t>
            </a:r>
          </a:p>
          <a:p>
            <a:pPr lvl="1"/>
            <a:r>
              <a:rPr lang="en-US" dirty="0"/>
              <a:t>“Algorithms”, by Sedgewick, the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  <a:p>
            <a:pPr lvl="1"/>
            <a:r>
              <a:rPr lang="en-US" dirty="0"/>
              <a:t>“Introduction to Algorithms”, the 3</a:t>
            </a:r>
            <a:r>
              <a:rPr lang="en-US" baseline="30000" dirty="0"/>
              <a:t>rd</a:t>
            </a:r>
            <a:r>
              <a:rPr lang="en-US" dirty="0"/>
              <a:t> edition, by </a:t>
            </a:r>
            <a:r>
              <a:rPr lang="en-US" dirty="0" err="1"/>
              <a:t>Cormen</a:t>
            </a:r>
            <a:r>
              <a:rPr lang="en-US" dirty="0"/>
              <a:t>, </a:t>
            </a:r>
            <a:r>
              <a:rPr lang="en-US" dirty="0" err="1"/>
              <a:t>Leiserson</a:t>
            </a:r>
            <a:r>
              <a:rPr lang="en-US" dirty="0"/>
              <a:t>, </a:t>
            </a:r>
            <a:r>
              <a:rPr lang="en-US" dirty="0" err="1"/>
              <a:t>Rivest</a:t>
            </a:r>
            <a:r>
              <a:rPr lang="en-US" dirty="0"/>
              <a:t>, and Stein</a:t>
            </a:r>
          </a:p>
        </p:txBody>
      </p:sp>
    </p:spTree>
    <p:extLst>
      <p:ext uri="{BB962C8B-B14F-4D97-AF65-F5344CB8AC3E}">
        <p14:creationId xmlns:p14="http://schemas.microsoft.com/office/powerpoint/2010/main" val="353331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E45C-B0D1-4439-9165-E8627260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7D36-73C2-4704-954B-32F6B210D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grading breakdown for the course is:</a:t>
            </a:r>
          </a:p>
          <a:p>
            <a:pPr lvl="1"/>
            <a:r>
              <a:rPr lang="en-US" dirty="0"/>
              <a:t>Four programs (60% total)</a:t>
            </a:r>
          </a:p>
          <a:p>
            <a:pPr lvl="1"/>
            <a:r>
              <a:rPr lang="en-US" dirty="0"/>
              <a:t>One test (40% total)</a:t>
            </a:r>
          </a:p>
          <a:p>
            <a:r>
              <a:rPr lang="en-US" dirty="0"/>
              <a:t>All programs will be written in </a:t>
            </a:r>
            <a:r>
              <a:rPr lang="en-US" b="1" dirty="0"/>
              <a:t>C++</a:t>
            </a:r>
          </a:p>
          <a:p>
            <a:r>
              <a:rPr lang="en-US" dirty="0"/>
              <a:t>The first three programs will build off each other</a:t>
            </a:r>
          </a:p>
        </p:txBody>
      </p:sp>
    </p:spTree>
    <p:extLst>
      <p:ext uri="{BB962C8B-B14F-4D97-AF65-F5344CB8AC3E}">
        <p14:creationId xmlns:p14="http://schemas.microsoft.com/office/powerpoint/2010/main" val="150113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C292-6FDD-45AD-9B12-15D03472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 Structures and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085A-A42E-4B66-A5E9-EFEAB143A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Informal definitions:</a:t>
            </a:r>
          </a:p>
          <a:p>
            <a:pPr lvl="1"/>
            <a:r>
              <a:rPr lang="en-US" b="1" dirty="0"/>
              <a:t>Data structures </a:t>
            </a:r>
            <a:r>
              <a:rPr lang="en-US" dirty="0"/>
              <a:t>are constructs for organizing data</a:t>
            </a:r>
          </a:p>
          <a:p>
            <a:pPr lvl="1"/>
            <a:r>
              <a:rPr lang="en-US" b="1" dirty="0"/>
              <a:t>Algorithms</a:t>
            </a:r>
            <a:r>
              <a:rPr lang="en-US" dirty="0"/>
              <a:t> are methods of solving a problem</a:t>
            </a:r>
          </a:p>
          <a:p>
            <a:pPr lvl="1"/>
            <a:r>
              <a:rPr lang="en-US" dirty="0"/>
              <a:t>Or: An </a:t>
            </a:r>
            <a:r>
              <a:rPr lang="en-US" i="1" dirty="0"/>
              <a:t>algorithm</a:t>
            </a:r>
            <a:r>
              <a:rPr lang="en-US" dirty="0"/>
              <a:t> is a well-defined sequence of computational steps that transforms structured input into structured output</a:t>
            </a:r>
          </a:p>
          <a:p>
            <a:r>
              <a:rPr lang="en-US" dirty="0"/>
              <a:t>We will see a formal definition of an algorithm near the end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84523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11A8-3385-42AC-95FA-F9AB181C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Notations for Analyzing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BF6C-820F-4604-A464-60FD42298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Big-O</a:t>
            </a:r>
            <a:r>
              <a:rPr lang="en-US" dirty="0"/>
              <a:t> (a.k.a. Big-Oh): T(N) = O(f(N)) if there exist positive constants c and n</a:t>
            </a:r>
            <a:r>
              <a:rPr lang="en-US" baseline="-25000" dirty="0"/>
              <a:t>0</a:t>
            </a:r>
            <a:r>
              <a:rPr lang="en-US" dirty="0"/>
              <a:t> such that T(N) ≤ c*f(N) when N &gt;= n</a:t>
            </a:r>
            <a:r>
              <a:rPr lang="en-US" baseline="-25000" dirty="0"/>
              <a:t>0</a:t>
            </a:r>
          </a:p>
          <a:p>
            <a:r>
              <a:rPr lang="en-US" b="1" dirty="0"/>
              <a:t>Big-Omega</a:t>
            </a:r>
            <a:r>
              <a:rPr lang="en-US" dirty="0"/>
              <a:t> (a.k.a. Omega): T(N) = Ω(g(N)) if there exist positive constants c and n</a:t>
            </a:r>
            <a:r>
              <a:rPr lang="en-US" baseline="-25000" dirty="0"/>
              <a:t>0</a:t>
            </a:r>
            <a:r>
              <a:rPr lang="en-US" dirty="0"/>
              <a:t> such that T(N) ≥ c*g(N) when N ≥ n</a:t>
            </a:r>
            <a:r>
              <a:rPr lang="en-US" baseline="-25000" dirty="0"/>
              <a:t>0</a:t>
            </a:r>
          </a:p>
          <a:p>
            <a:r>
              <a:rPr lang="en-US" b="1" dirty="0"/>
              <a:t>Big-Theta</a:t>
            </a:r>
            <a:r>
              <a:rPr lang="en-US" dirty="0"/>
              <a:t> (a.k.a. Theta): </a:t>
            </a:r>
            <a:r>
              <a:rPr lang="pt-BR" dirty="0"/>
              <a:t>T(N) = Θ(h(N)) if and only if T(N) = O(h(N)) and T(N) = Ω(h(N))</a:t>
            </a:r>
          </a:p>
          <a:p>
            <a:r>
              <a:rPr lang="pt-BR" dirty="0"/>
              <a:t>We also covered </a:t>
            </a:r>
            <a:r>
              <a:rPr lang="pt-BR" i="1" dirty="0"/>
              <a:t>Little-O</a:t>
            </a:r>
            <a:r>
              <a:rPr lang="pt-BR" dirty="0"/>
              <a:t>, but that is less commonly used</a:t>
            </a:r>
          </a:p>
          <a:p>
            <a:r>
              <a:rPr lang="en-US" dirty="0"/>
              <a:t>Typically, we use these notations to analyze the </a:t>
            </a:r>
            <a:r>
              <a:rPr lang="en-US" i="1" dirty="0"/>
              <a:t>worst-case running time </a:t>
            </a:r>
            <a:r>
              <a:rPr lang="en-US" dirty="0"/>
              <a:t>(really, the </a:t>
            </a:r>
            <a:r>
              <a:rPr lang="en-US" i="1" dirty="0"/>
              <a:t>number of computational steps</a:t>
            </a:r>
            <a:r>
              <a:rPr lang="en-US" dirty="0"/>
              <a:t>) of an algorithm</a:t>
            </a:r>
          </a:p>
          <a:p>
            <a:r>
              <a:rPr lang="en-US" dirty="0"/>
              <a:t>Sometimes we analyze the average-case running time or the memory requirements of an algorithm</a:t>
            </a:r>
          </a:p>
        </p:txBody>
      </p:sp>
    </p:spTree>
    <p:extLst>
      <p:ext uri="{BB962C8B-B14F-4D97-AF65-F5344CB8AC3E}">
        <p14:creationId xmlns:p14="http://schemas.microsoft.com/office/powerpoint/2010/main" val="305443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8026-44D4-4C03-9258-75A324EE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Pseudo-code 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A4092-5B08-41C0-A449-6DD110F7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covered a series of mathematical rules applying to Big-O or the related notations</a:t>
            </a:r>
          </a:p>
          <a:p>
            <a:r>
              <a:rPr lang="en-US" dirty="0"/>
              <a:t>Example: if T(N) is a polynomial of degree k, then T(N) = Θ(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r>
              <a:rPr lang="en-US" dirty="0"/>
              <a:t>We also went over a series of rules that tell us how to use these notations to analyze pseudo-code</a:t>
            </a:r>
          </a:p>
          <a:p>
            <a:r>
              <a:rPr lang="en-US" dirty="0"/>
              <a:t>Example: work inside out and multiply when you are dealing with nested loops</a:t>
            </a:r>
          </a:p>
          <a:p>
            <a:r>
              <a:rPr lang="en-US" dirty="0"/>
              <a:t>We also covered </a:t>
            </a:r>
            <a:r>
              <a:rPr lang="en-US" i="1" dirty="0"/>
              <a:t>the Master Theorem </a:t>
            </a:r>
            <a:r>
              <a:rPr lang="en-US" dirty="0"/>
              <a:t>which allows us to analyze certain recurrences that occur when we analyze some recursive algorithms</a:t>
            </a:r>
          </a:p>
          <a:p>
            <a:r>
              <a:rPr lang="en-US" dirty="0"/>
              <a:t>We analyzed various solutions to the </a:t>
            </a:r>
            <a:r>
              <a:rPr lang="en-US" i="1" dirty="0"/>
              <a:t>Maximum Subsequence Sum Problem</a:t>
            </a:r>
          </a:p>
          <a:p>
            <a:r>
              <a:rPr lang="en-US" dirty="0"/>
              <a:t>We saw that algorithms with different Big-O running times take vastly different actual times to run</a:t>
            </a:r>
          </a:p>
          <a:p>
            <a:r>
              <a:rPr lang="en-US" dirty="0"/>
              <a:t>We also explained why </a:t>
            </a:r>
            <a:r>
              <a:rPr lang="en-US" i="1" dirty="0"/>
              <a:t>exponential</a:t>
            </a:r>
            <a:r>
              <a:rPr lang="en-US" dirty="0"/>
              <a:t> running time algorithms are even much worse than high-order polynomial time algorithms</a:t>
            </a:r>
          </a:p>
        </p:txBody>
      </p:sp>
    </p:spTree>
    <p:extLst>
      <p:ext uri="{BB962C8B-B14F-4D97-AF65-F5344CB8AC3E}">
        <p14:creationId xmlns:p14="http://schemas.microsoft.com/office/powerpoint/2010/main" val="49177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8CF2-1088-4B2C-A383-B759D275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Overview of C++ (not a typo)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4B88-257B-4B4C-B8EF-6B017B086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was an </a:t>
            </a:r>
            <a:r>
              <a:rPr lang="en-US" i="1" dirty="0"/>
              <a:t>overview of C++</a:t>
            </a:r>
          </a:p>
          <a:p>
            <a:r>
              <a:rPr lang="en-US" dirty="0"/>
              <a:t>Concepts covered include streams, strings, pointers, dynamic memory allocation, references, exception handling, overloaded functions, etc.</a:t>
            </a:r>
          </a:p>
          <a:p>
            <a:r>
              <a:rPr lang="en-US" dirty="0"/>
              <a:t>We discussed </a:t>
            </a:r>
            <a:r>
              <a:rPr lang="en-US" b="1" dirty="0"/>
              <a:t>object-oriented programming </a:t>
            </a:r>
            <a:r>
              <a:rPr lang="en-US" dirty="0"/>
              <a:t>in C++</a:t>
            </a:r>
          </a:p>
          <a:p>
            <a:r>
              <a:rPr lang="en-US" dirty="0"/>
              <a:t>Concepts covered include </a:t>
            </a:r>
            <a:r>
              <a:rPr lang="en-US" i="1" dirty="0"/>
              <a:t>classes</a:t>
            </a:r>
            <a:r>
              <a:rPr lang="en-US" dirty="0"/>
              <a:t>, </a:t>
            </a:r>
            <a:r>
              <a:rPr lang="en-US" i="1" dirty="0"/>
              <a:t>objects</a:t>
            </a:r>
            <a:r>
              <a:rPr lang="en-US" dirty="0"/>
              <a:t>, </a:t>
            </a:r>
            <a:r>
              <a:rPr lang="en-US" i="1" dirty="0"/>
              <a:t>encapsulation</a:t>
            </a:r>
            <a:r>
              <a:rPr lang="en-US" dirty="0"/>
              <a:t>, </a:t>
            </a:r>
            <a:r>
              <a:rPr lang="en-US" i="1" dirty="0"/>
              <a:t>information hiding</a:t>
            </a:r>
            <a:r>
              <a:rPr lang="en-US" dirty="0"/>
              <a:t>, </a:t>
            </a:r>
            <a:r>
              <a:rPr lang="en-US" i="1" dirty="0"/>
              <a:t>operator overloading</a:t>
            </a:r>
            <a:r>
              <a:rPr lang="en-US" dirty="0"/>
              <a:t>, </a:t>
            </a:r>
            <a:r>
              <a:rPr lang="en-US" i="1" dirty="0"/>
              <a:t>inheritance</a:t>
            </a:r>
            <a:r>
              <a:rPr lang="en-US" dirty="0"/>
              <a:t>, </a:t>
            </a:r>
            <a:r>
              <a:rPr lang="en-US" i="1" dirty="0"/>
              <a:t>polymorphism</a:t>
            </a:r>
            <a:r>
              <a:rPr lang="en-US" dirty="0"/>
              <a:t>, etc.</a:t>
            </a:r>
          </a:p>
          <a:p>
            <a:r>
              <a:rPr lang="en-US" dirty="0"/>
              <a:t>We also covered C++ </a:t>
            </a:r>
            <a:r>
              <a:rPr lang="en-US" i="1" dirty="0"/>
              <a:t>templates</a:t>
            </a:r>
            <a:r>
              <a:rPr lang="en-US" dirty="0"/>
              <a:t>, which allows </a:t>
            </a:r>
            <a:r>
              <a:rPr lang="en-US" i="1" dirty="0"/>
              <a:t>generic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23035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22D9-F8FA-45C8-AD74-DD114A0C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563B9-3EFD-4711-9701-103923989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discussed the notion of an </a:t>
            </a:r>
            <a:r>
              <a:rPr lang="en-US" b="1" dirty="0"/>
              <a:t>abstract data type </a:t>
            </a:r>
            <a:r>
              <a:rPr lang="en-US" dirty="0"/>
              <a:t>(</a:t>
            </a:r>
            <a:r>
              <a:rPr lang="en-US" i="1" dirty="0"/>
              <a:t>ADT</a:t>
            </a:r>
            <a:r>
              <a:rPr lang="en-US" dirty="0"/>
              <a:t>); this defines the values that can be stored and the types of operations that can be applied to the values</a:t>
            </a:r>
          </a:p>
          <a:p>
            <a:r>
              <a:rPr lang="en-US" dirty="0"/>
              <a:t>An abstract data type does not imply how the actual data type is to be implemented</a:t>
            </a:r>
          </a:p>
          <a:p>
            <a:r>
              <a:rPr lang="en-US" dirty="0"/>
              <a:t>We discussed the </a:t>
            </a:r>
            <a:r>
              <a:rPr lang="en-US" b="1" dirty="0"/>
              <a:t>list</a:t>
            </a:r>
            <a:r>
              <a:rPr lang="en-US" dirty="0"/>
              <a:t> abstract data type, and discussed advantages and disadvantages of implementing an </a:t>
            </a:r>
            <a:r>
              <a:rPr lang="en-US" i="1" dirty="0"/>
              <a:t>array-based list </a:t>
            </a:r>
            <a:r>
              <a:rPr lang="en-US" dirty="0"/>
              <a:t>vs. a </a:t>
            </a:r>
            <a:r>
              <a:rPr lang="en-US" i="1" dirty="0"/>
              <a:t>linked list</a:t>
            </a:r>
          </a:p>
          <a:p>
            <a:r>
              <a:rPr lang="en-US" dirty="0"/>
              <a:t>Arrays allow a constant time </a:t>
            </a:r>
            <a:r>
              <a:rPr lang="en-US" dirty="0" err="1"/>
              <a:t>findKth</a:t>
            </a:r>
            <a:r>
              <a:rPr lang="en-US" dirty="0"/>
              <a:t> operation, but require linear time for insertion and deletion since existing elements need to be shifted</a:t>
            </a:r>
          </a:p>
          <a:p>
            <a:r>
              <a:rPr lang="en-US" dirty="0"/>
              <a:t>Linked lists allow constant time insertions and deletions (given access to the previous node), but </a:t>
            </a:r>
            <a:r>
              <a:rPr lang="en-US" dirty="0" err="1"/>
              <a:t>findKth</a:t>
            </a:r>
            <a:r>
              <a:rPr lang="en-US" dirty="0"/>
              <a:t> becomes a linear operation</a:t>
            </a:r>
          </a:p>
          <a:p>
            <a:r>
              <a:rPr lang="en-US" dirty="0"/>
              <a:t>C++ provides a </a:t>
            </a:r>
            <a:r>
              <a:rPr lang="en-US" i="1" dirty="0"/>
              <a:t>vector</a:t>
            </a:r>
            <a:r>
              <a:rPr lang="en-US" dirty="0"/>
              <a:t> class that supports resizable arrays, and a </a:t>
            </a:r>
            <a:r>
              <a:rPr lang="en-US" i="1" dirty="0"/>
              <a:t>list</a:t>
            </a:r>
            <a:r>
              <a:rPr lang="en-US" dirty="0"/>
              <a:t> class that provides doubly linked list functionality (both implementations rely on templates)</a:t>
            </a:r>
          </a:p>
          <a:p>
            <a:r>
              <a:rPr lang="en-US" dirty="0"/>
              <a:t>We also discussed an interesting </a:t>
            </a:r>
            <a:r>
              <a:rPr lang="en-US" dirty="0" err="1"/>
              <a:t>multilist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87102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A9214695EB2345A336DEEEF2EDF244" ma:contentTypeVersion="2" ma:contentTypeDescription="Create a new document." ma:contentTypeScope="" ma:versionID="44fbd039ad6405d1ac94f0313fb7edb5">
  <xsd:schema xmlns:xsd="http://www.w3.org/2001/XMLSchema" xmlns:xs="http://www.w3.org/2001/XMLSchema" xmlns:p="http://schemas.microsoft.com/office/2006/metadata/properties" xmlns:ns2="434ba90f-d860-4500-8809-a4bfdd06ff03" targetNamespace="http://schemas.microsoft.com/office/2006/metadata/properties" ma:root="true" ma:fieldsID="856c187980a087a9246d4f30ecf521a1" ns2:_="">
    <xsd:import namespace="434ba90f-d860-4500-8809-a4bfdd06ff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4ba90f-d860-4500-8809-a4bfdd06f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839ECF-7246-492C-9C34-C08DD1DBDA3B}"/>
</file>

<file path=customXml/itemProps2.xml><?xml version="1.0" encoding="utf-8"?>
<ds:datastoreItem xmlns:ds="http://schemas.openxmlformats.org/officeDocument/2006/customXml" ds:itemID="{EC4C7583-F1A5-4ED4-9860-935126B81B77}"/>
</file>

<file path=customXml/itemProps3.xml><?xml version="1.0" encoding="utf-8"?>
<ds:datastoreItem xmlns:ds="http://schemas.openxmlformats.org/officeDocument/2006/customXml" ds:itemID="{5E395EF0-F7F9-45B2-90BC-700F14B8F868}"/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2080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ECE264: Data Structures and Algorithms II (DSA 2)</vt:lpstr>
      <vt:lpstr>The Basics</vt:lpstr>
      <vt:lpstr>The Textbook</vt:lpstr>
      <vt:lpstr>Grading</vt:lpstr>
      <vt:lpstr>What are Data Structures and Algorithms?</vt:lpstr>
      <vt:lpstr>Helpful Notations for Analyzing Algorithms</vt:lpstr>
      <vt:lpstr>Analyzing Pseudo-code or Code</vt:lpstr>
      <vt:lpstr>Overview of Overview of C++ (not a typo)</vt:lpstr>
      <vt:lpstr>Lists</vt:lpstr>
      <vt:lpstr>Stacks and Queues</vt:lpstr>
      <vt:lpstr>Trees</vt:lpstr>
      <vt:lpstr>Binary Search Trees</vt:lpstr>
      <vt:lpstr>Sorting and Simple Sorts</vt:lpstr>
      <vt:lpstr>Θ(N log N) Sorting Algorithms</vt:lpstr>
      <vt:lpstr>Linear Sorting Algorithms</vt:lpstr>
      <vt:lpstr>Indirect Sorting</vt:lpstr>
      <vt:lpstr>Hash Tables and Hash Functions</vt:lpstr>
      <vt:lpstr>Collisions and Collision Resolution Strategies</vt:lpstr>
      <vt:lpstr>Rehashing</vt:lpstr>
      <vt:lpstr>Applications of Hash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ECE264: Data Structures and Algorithms II (DSA 2)</dc:title>
  <dc:creator>Carl</dc:creator>
  <cp:lastModifiedBy>Carl</cp:lastModifiedBy>
  <cp:revision>17</cp:revision>
  <dcterms:created xsi:type="dcterms:W3CDTF">2020-09-02T03:06:01Z</dcterms:created>
  <dcterms:modified xsi:type="dcterms:W3CDTF">2020-09-03T20:52:00Z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0x010100F2A9214695EB2345A336DEEEF2EDF244</vt:lpwstr>
  </property>
</Properties>
</file>