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77"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422" r:id="rId91"/>
    <p:sldId id="423" r:id="rId92"/>
    <p:sldId id="424" r:id="rId93"/>
    <p:sldId id="425" r:id="rId94"/>
    <p:sldId id="426" r:id="rId95"/>
    <p:sldId id="427" r:id="rId96"/>
    <p:sldId id="428" r:id="rId97"/>
    <p:sldId id="429" r:id="rId98"/>
    <p:sldId id="430" r:id="rId99"/>
    <p:sldId id="433" r:id="rId100"/>
    <p:sldId id="432" r:id="rId101"/>
    <p:sldId id="431" r:id="rId102"/>
    <p:sldId id="434" r:id="rId103"/>
    <p:sldId id="435" r:id="rId104"/>
    <p:sldId id="436" r:id="rId105"/>
    <p:sldId id="437" r:id="rId106"/>
    <p:sldId id="438" r:id="rId107"/>
    <p:sldId id="439" r:id="rId108"/>
    <p:sldId id="440" r:id="rId109"/>
    <p:sldId id="441" r:id="rId110"/>
    <p:sldId id="442" r:id="rId111"/>
    <p:sldId id="443" r:id="rId112"/>
    <p:sldId id="444" r:id="rId113"/>
    <p:sldId id="445" r:id="rId114"/>
    <p:sldId id="446" r:id="rId115"/>
    <p:sldId id="447" r:id="rId116"/>
    <p:sldId id="449" r:id="rId117"/>
    <p:sldId id="448" r:id="rId118"/>
    <p:sldId id="450" r:id="rId119"/>
    <p:sldId id="451" r:id="rId120"/>
    <p:sldId id="452" r:id="rId121"/>
    <p:sldId id="453" r:id="rId122"/>
    <p:sldId id="454" r:id="rId123"/>
    <p:sldId id="455" r:id="rId124"/>
    <p:sldId id="456" r:id="rId125"/>
    <p:sldId id="457" r:id="rId126"/>
    <p:sldId id="458" r:id="rId127"/>
    <p:sldId id="459" r:id="rId128"/>
    <p:sldId id="460" r:id="rId129"/>
    <p:sldId id="461" r:id="rId130"/>
    <p:sldId id="462" r:id="rId131"/>
    <p:sldId id="463" r:id="rId132"/>
    <p:sldId id="465" r:id="rId133"/>
    <p:sldId id="466" r:id="rId134"/>
    <p:sldId id="467" r:id="rId135"/>
    <p:sldId id="468" r:id="rId136"/>
    <p:sldId id="469" r:id="rId137"/>
    <p:sldId id="470" r:id="rId138"/>
    <p:sldId id="471" r:id="rId139"/>
    <p:sldId id="472" r:id="rId140"/>
    <p:sldId id="464"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44CEC-4BBF-41B1-9C63-9993FFF29058}" v="3" dt="2020-11-10T16:56:45.322"/>
    <p1510:client id="{D871DEC0-1915-4E2F-8BB9-2181E41A7D4E}" v="3" dt="2020-12-18T04:55:49.5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yun Kim" userId="S::kim79@cooper.edu::e8114a45-9b66-44d9-8a2f-d2e1e8988c80" providerId="AD" clId="Web-{00A44CEC-4BBF-41B1-9C63-9993FFF29058}"/>
    <pc:docChg chg="modSld">
      <pc:chgData name="Seyun Kim" userId="S::kim79@cooper.edu::e8114a45-9b66-44d9-8a2f-d2e1e8988c80" providerId="AD" clId="Web-{00A44CEC-4BBF-41B1-9C63-9993FFF29058}" dt="2020-11-10T17:00:08.186" v="3" actId="1076"/>
      <pc:docMkLst>
        <pc:docMk/>
      </pc:docMkLst>
      <pc:sldChg chg="modSp">
        <pc:chgData name="Seyun Kim" userId="S::kim79@cooper.edu::e8114a45-9b66-44d9-8a2f-d2e1e8988c80" providerId="AD" clId="Web-{00A44CEC-4BBF-41B1-9C63-9993FFF29058}" dt="2020-11-10T17:00:08.186" v="3" actId="1076"/>
        <pc:sldMkLst>
          <pc:docMk/>
          <pc:sldMk cId="2895581004" sldId="295"/>
        </pc:sldMkLst>
        <pc:graphicFrameChg chg="mod">
          <ac:chgData name="Seyun Kim" userId="S::kim79@cooper.edu::e8114a45-9b66-44d9-8a2f-d2e1e8988c80" providerId="AD" clId="Web-{00A44CEC-4BBF-41B1-9C63-9993FFF29058}" dt="2020-11-10T17:00:08.186" v="3" actId="1076"/>
          <ac:graphicFrameMkLst>
            <pc:docMk/>
            <pc:sldMk cId="2895581004" sldId="295"/>
            <ac:graphicFrameMk id="7" creationId="{9A23F66A-9B35-4850-8431-6E2246D2AE6D}"/>
          </ac:graphicFrameMkLst>
        </pc:graphicFrameChg>
      </pc:sldChg>
      <pc:sldChg chg="mod modShow">
        <pc:chgData name="Seyun Kim" userId="S::kim79@cooper.edu::e8114a45-9b66-44d9-8a2f-d2e1e8988c80" providerId="AD" clId="Web-{00A44CEC-4BBF-41B1-9C63-9993FFF29058}" dt="2020-11-10T16:56:45.322" v="2"/>
        <pc:sldMkLst>
          <pc:docMk/>
          <pc:sldMk cId="4093552557" sldId="331"/>
        </pc:sldMkLst>
      </pc:sldChg>
      <pc:sldChg chg="modSp">
        <pc:chgData name="Seyun Kim" userId="S::kim79@cooper.edu::e8114a45-9b66-44d9-8a2f-d2e1e8988c80" providerId="AD" clId="Web-{00A44CEC-4BBF-41B1-9C63-9993FFF29058}" dt="2020-11-10T16:56:37.963" v="0"/>
        <pc:sldMkLst>
          <pc:docMk/>
          <pc:sldMk cId="1551075812" sldId="339"/>
        </pc:sldMkLst>
        <pc:graphicFrameChg chg="modGraphic">
          <ac:chgData name="Seyun Kim" userId="S::kim79@cooper.edu::e8114a45-9b66-44d9-8a2f-d2e1e8988c80" providerId="AD" clId="Web-{00A44CEC-4BBF-41B1-9C63-9993FFF29058}" dt="2020-11-10T16:56:37.963" v="0"/>
          <ac:graphicFrameMkLst>
            <pc:docMk/>
            <pc:sldMk cId="1551075812" sldId="339"/>
            <ac:graphicFrameMk id="6" creationId="{6AC289EA-024C-445D-A2B1-5D377AD37600}"/>
          </ac:graphicFrameMkLst>
        </pc:graphicFrameChg>
      </pc:sldChg>
    </pc:docChg>
  </pc:docChgLst>
  <pc:docChgLst>
    <pc:chgData name="Mark Koszykowski" userId="S::mkoszy@cooper.edu::0d97a676-1576-4792-82d1-2d61694881bb" providerId="AD" clId="Web-{D871DEC0-1915-4E2F-8BB9-2181E41A7D4E}"/>
    <pc:docChg chg="modSld">
      <pc:chgData name="Mark Koszykowski" userId="S::mkoszy@cooper.edu::0d97a676-1576-4792-82d1-2d61694881bb" providerId="AD" clId="Web-{D871DEC0-1915-4E2F-8BB9-2181E41A7D4E}" dt="2020-12-18T04:55:49.523" v="2" actId="20577"/>
      <pc:docMkLst>
        <pc:docMk/>
      </pc:docMkLst>
      <pc:sldChg chg="modSp">
        <pc:chgData name="Mark Koszykowski" userId="S::mkoszy@cooper.edu::0d97a676-1576-4792-82d1-2d61694881bb" providerId="AD" clId="Web-{D871DEC0-1915-4E2F-8BB9-2181E41A7D4E}" dt="2020-12-18T04:51:29.813" v="0" actId="20577"/>
        <pc:sldMkLst>
          <pc:docMk/>
          <pc:sldMk cId="3165397830" sldId="432"/>
        </pc:sldMkLst>
        <pc:spChg chg="mod">
          <ac:chgData name="Mark Koszykowski" userId="S::mkoszy@cooper.edu::0d97a676-1576-4792-82d1-2d61694881bb" providerId="AD" clId="Web-{D871DEC0-1915-4E2F-8BB9-2181E41A7D4E}" dt="2020-12-18T04:51:29.813" v="0" actId="20577"/>
          <ac:spMkLst>
            <pc:docMk/>
            <pc:sldMk cId="3165397830" sldId="432"/>
            <ac:spMk id="3" creationId="{59E60E96-C177-4369-ABB6-4612D4A1F207}"/>
          </ac:spMkLst>
        </pc:spChg>
      </pc:sldChg>
    </pc:docChg>
  </pc:docChgLst>
  <pc:docChgLst>
    <pc:chgData name="Yair Gross" userId="S::gross2@cooper.edu::409a5a83-5c78-483b-90bd-176a96763821" providerId="AD" clId="Web-{B32998CA-CE8E-DAC5-5B21-29E4D0A4A453}"/>
    <pc:docChg chg="modSld">
      <pc:chgData name="Yair Gross" userId="S::gross2@cooper.edu::409a5a83-5c78-483b-90bd-176a96763821" providerId="AD" clId="Web-{B32998CA-CE8E-DAC5-5B21-29E4D0A4A453}" dt="2020-12-18T13:49:33.014" v="1" actId="14100"/>
      <pc:docMkLst>
        <pc:docMk/>
      </pc:docMkLst>
      <pc:sldChg chg="modSp">
        <pc:chgData name="Yair Gross" userId="S::gross2@cooper.edu::409a5a83-5c78-483b-90bd-176a96763821" providerId="AD" clId="Web-{B32998CA-CE8E-DAC5-5B21-29E4D0A4A453}" dt="2020-12-18T13:49:33.014" v="1" actId="14100"/>
        <pc:sldMkLst>
          <pc:docMk/>
          <pc:sldMk cId="3822927604" sldId="467"/>
        </pc:sldMkLst>
        <pc:graphicFrameChg chg="mod">
          <ac:chgData name="Yair Gross" userId="S::gross2@cooper.edu::409a5a83-5c78-483b-90bd-176a96763821" providerId="AD" clId="Web-{B32998CA-CE8E-DAC5-5B21-29E4D0A4A453}" dt="2020-12-18T13:49:33.014" v="1" actId="14100"/>
          <ac:graphicFrameMkLst>
            <pc:docMk/>
            <pc:sldMk cId="3822927604" sldId="467"/>
            <ac:graphicFrameMk id="4" creationId="{C4AD96FA-D0A9-4E82-B792-2337241FA689}"/>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AB30-1D6F-4B91-857C-A853B4212F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0A30DD-6A73-4FC7-A135-829B56A97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FE5293-DAC6-42DA-B32E-3833A5BA5CE4}"/>
              </a:ext>
            </a:extLst>
          </p:cNvPr>
          <p:cNvSpPr>
            <a:spLocks noGrp="1"/>
          </p:cNvSpPr>
          <p:nvPr>
            <p:ph type="dt" sz="half" idx="10"/>
          </p:nvPr>
        </p:nvSpPr>
        <p:spPr/>
        <p:txBody>
          <a:bodyPr/>
          <a:lstStyle/>
          <a:p>
            <a:fld id="{FE4F03D3-3AFF-419A-B8C5-8E2B4CD47574}" type="datetimeFigureOut">
              <a:rPr lang="en-US" smtClean="0"/>
              <a:t>12/18/2020</a:t>
            </a:fld>
            <a:endParaRPr lang="en-US"/>
          </a:p>
        </p:txBody>
      </p:sp>
      <p:sp>
        <p:nvSpPr>
          <p:cNvPr id="5" name="Footer Placeholder 4">
            <a:extLst>
              <a:ext uri="{FF2B5EF4-FFF2-40B4-BE49-F238E27FC236}">
                <a16:creationId xmlns:a16="http://schemas.microsoft.com/office/drawing/2014/main" id="{CBAE17DD-01DD-47C5-B990-BFC945574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A4FAD-1D88-42D8-B33A-A76DAA6A2A53}"/>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329200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8268-AB36-4C9C-BC3F-0D8AA501AC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EBA4C3-CF6F-47B2-B53D-73E7E9B0D2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DCB2D-6FF3-40C2-ACC3-14282389BDCA}"/>
              </a:ext>
            </a:extLst>
          </p:cNvPr>
          <p:cNvSpPr>
            <a:spLocks noGrp="1"/>
          </p:cNvSpPr>
          <p:nvPr>
            <p:ph type="dt" sz="half" idx="10"/>
          </p:nvPr>
        </p:nvSpPr>
        <p:spPr/>
        <p:txBody>
          <a:bodyPr/>
          <a:lstStyle/>
          <a:p>
            <a:fld id="{FE4F03D3-3AFF-419A-B8C5-8E2B4CD47574}" type="datetimeFigureOut">
              <a:rPr lang="en-US" smtClean="0"/>
              <a:t>12/18/2020</a:t>
            </a:fld>
            <a:endParaRPr lang="en-US"/>
          </a:p>
        </p:txBody>
      </p:sp>
      <p:sp>
        <p:nvSpPr>
          <p:cNvPr id="5" name="Footer Placeholder 4">
            <a:extLst>
              <a:ext uri="{FF2B5EF4-FFF2-40B4-BE49-F238E27FC236}">
                <a16:creationId xmlns:a16="http://schemas.microsoft.com/office/drawing/2014/main" id="{663520ED-FDE4-45E5-8C73-20899C602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CE58F-FE4A-4AAB-BAFB-67A2B1C034FA}"/>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369058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7F7E1-4E3B-4F7C-B83A-D91FDDC02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D7B091-5F18-4125-B879-EF996E4DC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7F27C-E330-496B-96EA-54AAEDDDE382}"/>
              </a:ext>
            </a:extLst>
          </p:cNvPr>
          <p:cNvSpPr>
            <a:spLocks noGrp="1"/>
          </p:cNvSpPr>
          <p:nvPr>
            <p:ph type="dt" sz="half" idx="10"/>
          </p:nvPr>
        </p:nvSpPr>
        <p:spPr/>
        <p:txBody>
          <a:bodyPr/>
          <a:lstStyle/>
          <a:p>
            <a:fld id="{FE4F03D3-3AFF-419A-B8C5-8E2B4CD47574}" type="datetimeFigureOut">
              <a:rPr lang="en-US" smtClean="0"/>
              <a:t>12/18/2020</a:t>
            </a:fld>
            <a:endParaRPr lang="en-US"/>
          </a:p>
        </p:txBody>
      </p:sp>
      <p:sp>
        <p:nvSpPr>
          <p:cNvPr id="5" name="Footer Placeholder 4">
            <a:extLst>
              <a:ext uri="{FF2B5EF4-FFF2-40B4-BE49-F238E27FC236}">
                <a16:creationId xmlns:a16="http://schemas.microsoft.com/office/drawing/2014/main" id="{6074AB00-9255-4F51-91A2-A29091DDC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A48C1-C3BB-4FCC-91FA-15356E1CAEC4}"/>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26914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1345-ADB6-4313-867A-CEA634EC2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9E925-FF84-4C09-BA8E-70B26CD30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8E236-A4FC-49EC-862C-85CF4742B536}"/>
              </a:ext>
            </a:extLst>
          </p:cNvPr>
          <p:cNvSpPr>
            <a:spLocks noGrp="1"/>
          </p:cNvSpPr>
          <p:nvPr>
            <p:ph type="dt" sz="half" idx="10"/>
          </p:nvPr>
        </p:nvSpPr>
        <p:spPr/>
        <p:txBody>
          <a:bodyPr/>
          <a:lstStyle/>
          <a:p>
            <a:fld id="{FE4F03D3-3AFF-419A-B8C5-8E2B4CD47574}" type="datetimeFigureOut">
              <a:rPr lang="en-US" smtClean="0"/>
              <a:t>12/18/2020</a:t>
            </a:fld>
            <a:endParaRPr lang="en-US"/>
          </a:p>
        </p:txBody>
      </p:sp>
      <p:sp>
        <p:nvSpPr>
          <p:cNvPr id="5" name="Footer Placeholder 4">
            <a:extLst>
              <a:ext uri="{FF2B5EF4-FFF2-40B4-BE49-F238E27FC236}">
                <a16:creationId xmlns:a16="http://schemas.microsoft.com/office/drawing/2014/main" id="{482B4409-60C2-40B9-AD60-50B821E55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8612-D40F-449C-9C7B-788589E882BD}"/>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54052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E7D5-3726-4BA4-9842-86765A6FE1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36B41-0437-4057-B81E-6BC25AE8E4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03E33-5922-407B-829E-F6E1112410B9}"/>
              </a:ext>
            </a:extLst>
          </p:cNvPr>
          <p:cNvSpPr>
            <a:spLocks noGrp="1"/>
          </p:cNvSpPr>
          <p:nvPr>
            <p:ph type="dt" sz="half" idx="10"/>
          </p:nvPr>
        </p:nvSpPr>
        <p:spPr/>
        <p:txBody>
          <a:bodyPr/>
          <a:lstStyle/>
          <a:p>
            <a:fld id="{FE4F03D3-3AFF-419A-B8C5-8E2B4CD47574}" type="datetimeFigureOut">
              <a:rPr lang="en-US" smtClean="0"/>
              <a:t>12/18/2020</a:t>
            </a:fld>
            <a:endParaRPr lang="en-US"/>
          </a:p>
        </p:txBody>
      </p:sp>
      <p:sp>
        <p:nvSpPr>
          <p:cNvPr id="5" name="Footer Placeholder 4">
            <a:extLst>
              <a:ext uri="{FF2B5EF4-FFF2-40B4-BE49-F238E27FC236}">
                <a16:creationId xmlns:a16="http://schemas.microsoft.com/office/drawing/2014/main" id="{AE7833A2-2E9A-42E3-BA18-0944561A4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28C6B-B5E4-49A2-B975-E4E38377A827}"/>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156928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BC45-B512-41FD-8343-AC349B810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2E794B-D67F-4336-932A-96D40D51AC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F31ADC-6E77-403E-8A0E-6FFB5ECCB4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B3C02B-684E-4C49-A6CC-92EF990553EC}"/>
              </a:ext>
            </a:extLst>
          </p:cNvPr>
          <p:cNvSpPr>
            <a:spLocks noGrp="1"/>
          </p:cNvSpPr>
          <p:nvPr>
            <p:ph type="dt" sz="half" idx="10"/>
          </p:nvPr>
        </p:nvSpPr>
        <p:spPr/>
        <p:txBody>
          <a:bodyPr/>
          <a:lstStyle/>
          <a:p>
            <a:fld id="{FE4F03D3-3AFF-419A-B8C5-8E2B4CD47574}" type="datetimeFigureOut">
              <a:rPr lang="en-US" smtClean="0"/>
              <a:t>12/18/2020</a:t>
            </a:fld>
            <a:endParaRPr lang="en-US"/>
          </a:p>
        </p:txBody>
      </p:sp>
      <p:sp>
        <p:nvSpPr>
          <p:cNvPr id="6" name="Footer Placeholder 5">
            <a:extLst>
              <a:ext uri="{FF2B5EF4-FFF2-40B4-BE49-F238E27FC236}">
                <a16:creationId xmlns:a16="http://schemas.microsoft.com/office/drawing/2014/main" id="{A4EC13F5-9548-4371-8D79-4222A6C56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778228-F789-4C8C-8385-311C0674C039}"/>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1897329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9BC6-025F-47D7-9AD1-900B43456C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C1792-C418-4501-A699-D4A3E17A9A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F5E70E-F402-407A-AD8D-CE59F8E79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D19E22-6662-4B26-88A3-4091A17CD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C5125-FCB0-44B0-AE85-60A65CF84C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1BEA0-9EAE-4BD5-9522-908F2BE62CFD}"/>
              </a:ext>
            </a:extLst>
          </p:cNvPr>
          <p:cNvSpPr>
            <a:spLocks noGrp="1"/>
          </p:cNvSpPr>
          <p:nvPr>
            <p:ph type="dt" sz="half" idx="10"/>
          </p:nvPr>
        </p:nvSpPr>
        <p:spPr/>
        <p:txBody>
          <a:bodyPr/>
          <a:lstStyle/>
          <a:p>
            <a:fld id="{FE4F03D3-3AFF-419A-B8C5-8E2B4CD47574}" type="datetimeFigureOut">
              <a:rPr lang="en-US" smtClean="0"/>
              <a:t>12/18/2020</a:t>
            </a:fld>
            <a:endParaRPr lang="en-US"/>
          </a:p>
        </p:txBody>
      </p:sp>
      <p:sp>
        <p:nvSpPr>
          <p:cNvPr id="8" name="Footer Placeholder 7">
            <a:extLst>
              <a:ext uri="{FF2B5EF4-FFF2-40B4-BE49-F238E27FC236}">
                <a16:creationId xmlns:a16="http://schemas.microsoft.com/office/drawing/2014/main" id="{C9D4667A-ED79-4172-B2AD-7BBFB659D1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6747F3-0E43-4241-9612-692D16C49076}"/>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333350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6249-4440-4590-BE3B-DEF0464099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F727C6-EFB2-404A-9C04-8A2FF6C8C69C}"/>
              </a:ext>
            </a:extLst>
          </p:cNvPr>
          <p:cNvSpPr>
            <a:spLocks noGrp="1"/>
          </p:cNvSpPr>
          <p:nvPr>
            <p:ph type="dt" sz="half" idx="10"/>
          </p:nvPr>
        </p:nvSpPr>
        <p:spPr/>
        <p:txBody>
          <a:bodyPr/>
          <a:lstStyle/>
          <a:p>
            <a:fld id="{FE4F03D3-3AFF-419A-B8C5-8E2B4CD47574}" type="datetimeFigureOut">
              <a:rPr lang="en-US" smtClean="0"/>
              <a:t>12/18/2020</a:t>
            </a:fld>
            <a:endParaRPr lang="en-US"/>
          </a:p>
        </p:txBody>
      </p:sp>
      <p:sp>
        <p:nvSpPr>
          <p:cNvPr id="4" name="Footer Placeholder 3">
            <a:extLst>
              <a:ext uri="{FF2B5EF4-FFF2-40B4-BE49-F238E27FC236}">
                <a16:creationId xmlns:a16="http://schemas.microsoft.com/office/drawing/2014/main" id="{B2EAEEF1-47E8-4BA1-85D9-DAD429EC8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F5BE9-86BC-4E6F-AEA5-694132C25B46}"/>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350654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F1E5B5-9DC8-4B43-951D-5C15C839F17F}"/>
              </a:ext>
            </a:extLst>
          </p:cNvPr>
          <p:cNvSpPr>
            <a:spLocks noGrp="1"/>
          </p:cNvSpPr>
          <p:nvPr>
            <p:ph type="dt" sz="half" idx="10"/>
          </p:nvPr>
        </p:nvSpPr>
        <p:spPr/>
        <p:txBody>
          <a:bodyPr/>
          <a:lstStyle/>
          <a:p>
            <a:fld id="{FE4F03D3-3AFF-419A-B8C5-8E2B4CD47574}" type="datetimeFigureOut">
              <a:rPr lang="en-US" smtClean="0"/>
              <a:t>12/18/2020</a:t>
            </a:fld>
            <a:endParaRPr lang="en-US"/>
          </a:p>
        </p:txBody>
      </p:sp>
      <p:sp>
        <p:nvSpPr>
          <p:cNvPr id="3" name="Footer Placeholder 2">
            <a:extLst>
              <a:ext uri="{FF2B5EF4-FFF2-40B4-BE49-F238E27FC236}">
                <a16:creationId xmlns:a16="http://schemas.microsoft.com/office/drawing/2014/main" id="{418BAFB0-C2F3-4C6A-B46B-C17677A5B1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02AF46-C54C-4FE8-A90F-6E8F00AD2484}"/>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88823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1BB6-40D1-4388-A77A-BA1D6013D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01B21B-48F0-40CD-B4B0-7C4178420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FF9EBD-49CC-447B-8409-5D2BDE0E0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058580-0C1C-434B-920C-054A4915C4A0}"/>
              </a:ext>
            </a:extLst>
          </p:cNvPr>
          <p:cNvSpPr>
            <a:spLocks noGrp="1"/>
          </p:cNvSpPr>
          <p:nvPr>
            <p:ph type="dt" sz="half" idx="10"/>
          </p:nvPr>
        </p:nvSpPr>
        <p:spPr/>
        <p:txBody>
          <a:bodyPr/>
          <a:lstStyle/>
          <a:p>
            <a:fld id="{FE4F03D3-3AFF-419A-B8C5-8E2B4CD47574}" type="datetimeFigureOut">
              <a:rPr lang="en-US" smtClean="0"/>
              <a:t>12/18/2020</a:t>
            </a:fld>
            <a:endParaRPr lang="en-US"/>
          </a:p>
        </p:txBody>
      </p:sp>
      <p:sp>
        <p:nvSpPr>
          <p:cNvPr id="6" name="Footer Placeholder 5">
            <a:extLst>
              <a:ext uri="{FF2B5EF4-FFF2-40B4-BE49-F238E27FC236}">
                <a16:creationId xmlns:a16="http://schemas.microsoft.com/office/drawing/2014/main" id="{21555E9A-CCE7-4BB2-AAAC-A1F492CA1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B9A22-381A-4289-B728-DFF2F8FC1F43}"/>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2107252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9189-789A-4949-AF90-B6FEBECBA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05B12A-85D6-402E-8384-83782E3FD7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A77F94-3884-43EA-BD53-088407F9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A6887-B840-4913-8FF7-F356A4365E62}"/>
              </a:ext>
            </a:extLst>
          </p:cNvPr>
          <p:cNvSpPr>
            <a:spLocks noGrp="1"/>
          </p:cNvSpPr>
          <p:nvPr>
            <p:ph type="dt" sz="half" idx="10"/>
          </p:nvPr>
        </p:nvSpPr>
        <p:spPr/>
        <p:txBody>
          <a:bodyPr/>
          <a:lstStyle/>
          <a:p>
            <a:fld id="{FE4F03D3-3AFF-419A-B8C5-8E2B4CD47574}" type="datetimeFigureOut">
              <a:rPr lang="en-US" smtClean="0"/>
              <a:t>12/18/2020</a:t>
            </a:fld>
            <a:endParaRPr lang="en-US"/>
          </a:p>
        </p:txBody>
      </p:sp>
      <p:sp>
        <p:nvSpPr>
          <p:cNvPr id="6" name="Footer Placeholder 5">
            <a:extLst>
              <a:ext uri="{FF2B5EF4-FFF2-40B4-BE49-F238E27FC236}">
                <a16:creationId xmlns:a16="http://schemas.microsoft.com/office/drawing/2014/main" id="{EFCD025A-4FA9-4A14-97D6-B3CCE2EE7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FD819-7B3B-4D57-BD08-4B1AF99691AB}"/>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345725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63A24F-4F3C-463F-98B4-34E167A15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3E11B4-C00D-46C5-AFA5-E5B644F7E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FB0D0-3060-4858-8338-64DE902B2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F03D3-3AFF-419A-B8C5-8E2B4CD47574}" type="datetimeFigureOut">
              <a:rPr lang="en-US" smtClean="0"/>
              <a:t>12/18/2020</a:t>
            </a:fld>
            <a:endParaRPr lang="en-US"/>
          </a:p>
        </p:txBody>
      </p:sp>
      <p:sp>
        <p:nvSpPr>
          <p:cNvPr id="5" name="Footer Placeholder 4">
            <a:extLst>
              <a:ext uri="{FF2B5EF4-FFF2-40B4-BE49-F238E27FC236}">
                <a16:creationId xmlns:a16="http://schemas.microsoft.com/office/drawing/2014/main" id="{305CF1D2-5F46-4534-8E1A-285AEC1C4E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91DDA1-69FB-462E-AC3C-D92CC757D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5D864-C35C-4746-B740-75ADE3739930}" type="slidenum">
              <a:rPr lang="en-US" smtClean="0"/>
              <a:t>‹#›</a:t>
            </a:fld>
            <a:endParaRPr lang="en-US"/>
          </a:p>
        </p:txBody>
      </p:sp>
    </p:spTree>
    <p:extLst>
      <p:ext uri="{BB962C8B-B14F-4D97-AF65-F5344CB8AC3E}">
        <p14:creationId xmlns:p14="http://schemas.microsoft.com/office/powerpoint/2010/main" val="2737748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69.vml"/><Relationship Id="rId4" Type="http://schemas.openxmlformats.org/officeDocument/2006/relationships/image" Target="../media/image6.e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70.vml"/><Relationship Id="rId4" Type="http://schemas.openxmlformats.org/officeDocument/2006/relationships/image" Target="../media/image7.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71.vml"/><Relationship Id="rId4" Type="http://schemas.openxmlformats.org/officeDocument/2006/relationships/image" Target="../media/image8.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72.vml"/><Relationship Id="rId4" Type="http://schemas.openxmlformats.org/officeDocument/2006/relationships/image" Target="../media/image9.e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73.vml"/><Relationship Id="rId4" Type="http://schemas.openxmlformats.org/officeDocument/2006/relationships/image" Target="../media/image10.e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74.vml"/><Relationship Id="rId4" Type="http://schemas.openxmlformats.org/officeDocument/2006/relationships/image" Target="../media/image13.e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75.vml"/><Relationship Id="rId4" Type="http://schemas.openxmlformats.org/officeDocument/2006/relationships/image" Target="../media/image14.e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76.vml"/><Relationship Id="rId4" Type="http://schemas.openxmlformats.org/officeDocument/2006/relationships/image" Target="../media/image15.emf"/></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77.vml"/><Relationship Id="rId4" Type="http://schemas.openxmlformats.org/officeDocument/2006/relationships/image" Target="../media/image16.emf"/></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78.v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79.vml"/><Relationship Id="rId4" Type="http://schemas.openxmlformats.org/officeDocument/2006/relationships/image" Target="../media/image18.e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80.vml"/><Relationship Id="rId4" Type="http://schemas.openxmlformats.org/officeDocument/2006/relationships/image" Target="../media/image19.e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81.vml"/><Relationship Id="rId4" Type="http://schemas.openxmlformats.org/officeDocument/2006/relationships/image" Target="../media/image20.e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82.vml"/><Relationship Id="rId4" Type="http://schemas.openxmlformats.org/officeDocument/2006/relationships/image" Target="../media/image21.emf"/></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2.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2.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2.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2.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2.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2.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2.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2.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image" Target="../media/image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2.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20.vml"/><Relationship Id="rId4" Type="http://schemas.openxmlformats.org/officeDocument/2006/relationships/image" Target="../media/image2.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22.vml"/><Relationship Id="rId4" Type="http://schemas.openxmlformats.org/officeDocument/2006/relationships/image" Target="../media/image2.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image" Target="../media/image2.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24.vml"/><Relationship Id="rId4" Type="http://schemas.openxmlformats.org/officeDocument/2006/relationships/image" Target="../media/image2.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25.vml"/><Relationship Id="rId4" Type="http://schemas.openxmlformats.org/officeDocument/2006/relationships/image" Target="../media/image2.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26.vml"/><Relationship Id="rId4" Type="http://schemas.openxmlformats.org/officeDocument/2006/relationships/image" Target="../media/image2.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27.vml"/><Relationship Id="rId4" Type="http://schemas.openxmlformats.org/officeDocument/2006/relationships/image" Target="../media/image2.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28.vml"/><Relationship Id="rId4" Type="http://schemas.openxmlformats.org/officeDocument/2006/relationships/image" Target="../media/image2.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29.vml"/><Relationship Id="rId4" Type="http://schemas.openxmlformats.org/officeDocument/2006/relationships/image" Target="../media/image2.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30.vml"/><Relationship Id="rId4" Type="http://schemas.openxmlformats.org/officeDocument/2006/relationships/image" Target="../media/image2.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3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32.vml"/><Relationship Id="rId4" Type="http://schemas.openxmlformats.org/officeDocument/2006/relationships/image" Target="../media/image2.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33.vml"/><Relationship Id="rId4" Type="http://schemas.openxmlformats.org/officeDocument/2006/relationships/image" Target="../media/image2.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34.vml"/><Relationship Id="rId4" Type="http://schemas.openxmlformats.org/officeDocument/2006/relationships/image" Target="../media/image2.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35.vml"/><Relationship Id="rId4" Type="http://schemas.openxmlformats.org/officeDocument/2006/relationships/image" Target="../media/image2.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36.vml"/><Relationship Id="rId4" Type="http://schemas.openxmlformats.org/officeDocument/2006/relationships/image" Target="../media/image2.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37.vml"/><Relationship Id="rId4" Type="http://schemas.openxmlformats.org/officeDocument/2006/relationships/image" Target="../media/image2.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38.vml"/><Relationship Id="rId4" Type="http://schemas.openxmlformats.org/officeDocument/2006/relationships/image" Target="../media/image2.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4.xml"/><Relationship Id="rId1" Type="http://schemas.openxmlformats.org/officeDocument/2006/relationships/vmlDrawing" Target="../drawings/vmlDrawing39.vml"/><Relationship Id="rId4" Type="http://schemas.openxmlformats.org/officeDocument/2006/relationships/image" Target="../media/image2.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40.vml"/><Relationship Id="rId4" Type="http://schemas.openxmlformats.org/officeDocument/2006/relationships/image" Target="../media/image2.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4.xml"/><Relationship Id="rId1" Type="http://schemas.openxmlformats.org/officeDocument/2006/relationships/vmlDrawing" Target="../drawings/vmlDrawing4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42.vml"/><Relationship Id="rId4" Type="http://schemas.openxmlformats.org/officeDocument/2006/relationships/image" Target="../media/image2.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4.xml"/><Relationship Id="rId1" Type="http://schemas.openxmlformats.org/officeDocument/2006/relationships/vmlDrawing" Target="../drawings/vmlDrawing43.vml"/><Relationship Id="rId4" Type="http://schemas.openxmlformats.org/officeDocument/2006/relationships/image" Target="../media/image2.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4.xml"/><Relationship Id="rId1" Type="http://schemas.openxmlformats.org/officeDocument/2006/relationships/vmlDrawing" Target="../drawings/vmlDrawing44.vml"/><Relationship Id="rId4" Type="http://schemas.openxmlformats.org/officeDocument/2006/relationships/image" Target="../media/image2.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4.xml"/><Relationship Id="rId1" Type="http://schemas.openxmlformats.org/officeDocument/2006/relationships/vmlDrawing" Target="../drawings/vmlDrawing45.vml"/><Relationship Id="rId4" Type="http://schemas.openxmlformats.org/officeDocument/2006/relationships/image" Target="../media/image2.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46.vml"/><Relationship Id="rId4" Type="http://schemas.openxmlformats.org/officeDocument/2006/relationships/image" Target="../media/image2.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4.xml"/><Relationship Id="rId1" Type="http://schemas.openxmlformats.org/officeDocument/2006/relationships/vmlDrawing" Target="../drawings/vmlDrawing47.vml"/><Relationship Id="rId4" Type="http://schemas.openxmlformats.org/officeDocument/2006/relationships/image" Target="../media/image2.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4.xml"/><Relationship Id="rId1" Type="http://schemas.openxmlformats.org/officeDocument/2006/relationships/vmlDrawing" Target="../drawings/vmlDrawing48.vml"/><Relationship Id="rId4" Type="http://schemas.openxmlformats.org/officeDocument/2006/relationships/image" Target="../media/image2.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4.xml"/><Relationship Id="rId1" Type="http://schemas.openxmlformats.org/officeDocument/2006/relationships/vmlDrawing" Target="../drawings/vmlDrawing49.vml"/><Relationship Id="rId4" Type="http://schemas.openxmlformats.org/officeDocument/2006/relationships/image" Target="../media/image2.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xml"/><Relationship Id="rId1" Type="http://schemas.openxmlformats.org/officeDocument/2006/relationships/vmlDrawing" Target="../drawings/vmlDrawing50.vml"/><Relationship Id="rId4" Type="http://schemas.openxmlformats.org/officeDocument/2006/relationships/image" Target="../media/image2.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4.xml"/><Relationship Id="rId1" Type="http://schemas.openxmlformats.org/officeDocument/2006/relationships/vmlDrawing" Target="../drawings/vmlDrawing51.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52.vml"/><Relationship Id="rId4" Type="http://schemas.openxmlformats.org/officeDocument/2006/relationships/image" Target="../media/image2.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4.xml"/><Relationship Id="rId1" Type="http://schemas.openxmlformats.org/officeDocument/2006/relationships/vmlDrawing" Target="../drawings/vmlDrawing53.vml"/><Relationship Id="rId4" Type="http://schemas.openxmlformats.org/officeDocument/2006/relationships/image" Target="../media/image2.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54.vml"/><Relationship Id="rId4" Type="http://schemas.openxmlformats.org/officeDocument/2006/relationships/image" Target="../media/image2.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4.xml"/><Relationship Id="rId1" Type="http://schemas.openxmlformats.org/officeDocument/2006/relationships/vmlDrawing" Target="../drawings/vmlDrawing55.vml"/><Relationship Id="rId4" Type="http://schemas.openxmlformats.org/officeDocument/2006/relationships/image" Target="../media/image2.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4.xml"/><Relationship Id="rId1" Type="http://schemas.openxmlformats.org/officeDocument/2006/relationships/vmlDrawing" Target="../drawings/vmlDrawing56.vml"/><Relationship Id="rId4" Type="http://schemas.openxmlformats.org/officeDocument/2006/relationships/image" Target="../media/image2.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4.xml"/><Relationship Id="rId1" Type="http://schemas.openxmlformats.org/officeDocument/2006/relationships/vmlDrawing" Target="../drawings/vmlDrawing57.vml"/><Relationship Id="rId4" Type="http://schemas.openxmlformats.org/officeDocument/2006/relationships/image" Target="../media/image2.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4.xml"/><Relationship Id="rId1" Type="http://schemas.openxmlformats.org/officeDocument/2006/relationships/vmlDrawing" Target="../drawings/vmlDrawing58.vml"/><Relationship Id="rId4" Type="http://schemas.openxmlformats.org/officeDocument/2006/relationships/image" Target="../media/image2.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4.xml"/><Relationship Id="rId1" Type="http://schemas.openxmlformats.org/officeDocument/2006/relationships/vmlDrawing" Target="../drawings/vmlDrawing59.vml"/><Relationship Id="rId4" Type="http://schemas.openxmlformats.org/officeDocument/2006/relationships/image" Target="../media/image2.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4.xml"/><Relationship Id="rId1" Type="http://schemas.openxmlformats.org/officeDocument/2006/relationships/vmlDrawing" Target="../drawings/vmlDrawing60.vml"/><Relationship Id="rId4" Type="http://schemas.openxmlformats.org/officeDocument/2006/relationships/image" Target="../media/image2.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4.xml"/><Relationship Id="rId1" Type="http://schemas.openxmlformats.org/officeDocument/2006/relationships/vmlDrawing" Target="../drawings/vmlDrawing6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4.xml"/><Relationship Id="rId1" Type="http://schemas.openxmlformats.org/officeDocument/2006/relationships/vmlDrawing" Target="../drawings/vmlDrawing62.vml"/><Relationship Id="rId4" Type="http://schemas.openxmlformats.org/officeDocument/2006/relationships/image" Target="../media/image2.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4.xml"/><Relationship Id="rId1" Type="http://schemas.openxmlformats.org/officeDocument/2006/relationships/vmlDrawing" Target="../drawings/vmlDrawing63.vml"/><Relationship Id="rId4" Type="http://schemas.openxmlformats.org/officeDocument/2006/relationships/image" Target="../media/image2.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4.xml"/><Relationship Id="rId1" Type="http://schemas.openxmlformats.org/officeDocument/2006/relationships/vmlDrawing" Target="../drawings/vmlDrawing64.vml"/><Relationship Id="rId4" Type="http://schemas.openxmlformats.org/officeDocument/2006/relationships/image" Target="../media/image2.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4.xml"/><Relationship Id="rId1" Type="http://schemas.openxmlformats.org/officeDocument/2006/relationships/vmlDrawing" Target="../drawings/vmlDrawing65.vml"/><Relationship Id="rId4" Type="http://schemas.openxmlformats.org/officeDocument/2006/relationships/image" Target="../media/image2.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4.xml"/><Relationship Id="rId1" Type="http://schemas.openxmlformats.org/officeDocument/2006/relationships/vmlDrawing" Target="../drawings/vmlDrawing66.vml"/><Relationship Id="rId4" Type="http://schemas.openxmlformats.org/officeDocument/2006/relationships/image" Target="../media/image2.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67.vml"/><Relationship Id="rId4" Type="http://schemas.openxmlformats.org/officeDocument/2006/relationships/image" Target="../media/image4.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68.vml"/><Relationship Id="rId4" Type="http://schemas.openxmlformats.org/officeDocument/2006/relationships/image" Target="../media/image5.e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F6CA-ABFF-4035-BC7E-0C6E4BD4B6A0}"/>
              </a:ext>
            </a:extLst>
          </p:cNvPr>
          <p:cNvSpPr>
            <a:spLocks noGrp="1"/>
          </p:cNvSpPr>
          <p:nvPr>
            <p:ph type="ctrTitle"/>
          </p:nvPr>
        </p:nvSpPr>
        <p:spPr/>
        <p:txBody>
          <a:bodyPr/>
          <a:lstStyle/>
          <a:p>
            <a:r>
              <a:rPr lang="en-US" dirty="0"/>
              <a:t>ECE264: Data Structures and Algorithms II (DSA 2)</a:t>
            </a:r>
          </a:p>
        </p:txBody>
      </p:sp>
      <p:sp>
        <p:nvSpPr>
          <p:cNvPr id="3" name="Subtitle 2">
            <a:extLst>
              <a:ext uri="{FF2B5EF4-FFF2-40B4-BE49-F238E27FC236}">
                <a16:creationId xmlns:a16="http://schemas.microsoft.com/office/drawing/2014/main" id="{47F3D3CB-7094-414E-914D-3CAF740BDB5B}"/>
              </a:ext>
            </a:extLst>
          </p:cNvPr>
          <p:cNvSpPr>
            <a:spLocks noGrp="1"/>
          </p:cNvSpPr>
          <p:nvPr>
            <p:ph type="subTitle" idx="1"/>
          </p:nvPr>
        </p:nvSpPr>
        <p:spPr/>
        <p:txBody>
          <a:bodyPr>
            <a:normAutofit/>
          </a:bodyPr>
          <a:lstStyle/>
          <a:p>
            <a:r>
              <a:rPr lang="en-US" sz="4800" dirty="0"/>
              <a:t>Graph Algorithms</a:t>
            </a:r>
          </a:p>
        </p:txBody>
      </p:sp>
    </p:spTree>
    <p:extLst>
      <p:ext uri="{BB962C8B-B14F-4D97-AF65-F5344CB8AC3E}">
        <p14:creationId xmlns:p14="http://schemas.microsoft.com/office/powerpoint/2010/main" val="309613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B27F-C381-4581-BDEA-B50FE328A8A3}"/>
              </a:ext>
            </a:extLst>
          </p:cNvPr>
          <p:cNvSpPr>
            <a:spLocks noGrp="1"/>
          </p:cNvSpPr>
          <p:nvPr>
            <p:ph type="title"/>
          </p:nvPr>
        </p:nvSpPr>
        <p:spPr/>
        <p:txBody>
          <a:bodyPr/>
          <a:lstStyle/>
          <a:p>
            <a:r>
              <a:rPr lang="en-US" dirty="0"/>
              <a:t>Analyzing Graph Algorithms</a:t>
            </a:r>
          </a:p>
        </p:txBody>
      </p:sp>
      <p:sp>
        <p:nvSpPr>
          <p:cNvPr id="3" name="Content Placeholder 2">
            <a:extLst>
              <a:ext uri="{FF2B5EF4-FFF2-40B4-BE49-F238E27FC236}">
                <a16:creationId xmlns:a16="http://schemas.microsoft.com/office/drawing/2014/main" id="{C31AE247-C9B7-4EA2-AB28-CB9D2AB45C00}"/>
              </a:ext>
            </a:extLst>
          </p:cNvPr>
          <p:cNvSpPr>
            <a:spLocks noGrp="1"/>
          </p:cNvSpPr>
          <p:nvPr>
            <p:ph idx="1"/>
          </p:nvPr>
        </p:nvSpPr>
        <p:spPr/>
        <p:txBody>
          <a:bodyPr>
            <a:normAutofit fontScale="92500"/>
          </a:bodyPr>
          <a:lstStyle/>
          <a:p>
            <a:r>
              <a:rPr lang="en-US" dirty="0"/>
              <a:t>When analyzing data structures and algorithms involving graphs, we will consider the number of both vertices and edges; that is |V| and |E|</a:t>
            </a:r>
          </a:p>
          <a:p>
            <a:r>
              <a:rPr lang="en-US" dirty="0"/>
              <a:t>When using big-Oh notation, as a shorthand, we may write V and E without the absolute value signs, but this is just shorthand</a:t>
            </a:r>
          </a:p>
          <a:p>
            <a:r>
              <a:rPr lang="en-US" dirty="0"/>
              <a:t>For example, O(V*E) should really be O(|V|*|E|)</a:t>
            </a:r>
          </a:p>
          <a:p>
            <a:r>
              <a:rPr lang="en-US" dirty="0"/>
              <a:t>Of course, these two sizes are related</a:t>
            </a:r>
          </a:p>
          <a:p>
            <a:r>
              <a:rPr lang="en-US" dirty="0"/>
              <a:t>For an undirected graph, |E| ≤ |V| * (|V| - 1) / 2 (assuming we do not allow edges from a vertex to itself and we do not allow duplicate edges)</a:t>
            </a:r>
          </a:p>
          <a:p>
            <a:r>
              <a:rPr lang="en-US" dirty="0"/>
              <a:t>For a directed graph, |E| ≤ |V|</a:t>
            </a:r>
            <a:r>
              <a:rPr lang="en-US" baseline="30000" dirty="0"/>
              <a:t>2</a:t>
            </a:r>
            <a:r>
              <a:rPr lang="en-US" dirty="0"/>
              <a:t> (assuming we allow an edge from a vertex to itself, which more common for a directed graph, but no duplicate edges)</a:t>
            </a:r>
          </a:p>
          <a:p>
            <a:endParaRPr lang="en-US" dirty="0"/>
          </a:p>
        </p:txBody>
      </p:sp>
    </p:spTree>
    <p:extLst>
      <p:ext uri="{BB962C8B-B14F-4D97-AF65-F5344CB8AC3E}">
        <p14:creationId xmlns:p14="http://schemas.microsoft.com/office/powerpoint/2010/main" val="47713011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A95D-83D0-4295-B353-8D1106DCFEC5}"/>
              </a:ext>
            </a:extLst>
          </p:cNvPr>
          <p:cNvSpPr>
            <a:spLocks noGrp="1"/>
          </p:cNvSpPr>
          <p:nvPr>
            <p:ph type="title"/>
          </p:nvPr>
        </p:nvSpPr>
        <p:spPr/>
        <p:txBody>
          <a:bodyPr/>
          <a:lstStyle/>
          <a:p>
            <a:r>
              <a:rPr lang="en-US" dirty="0"/>
              <a:t>Flow Network Applications</a:t>
            </a:r>
          </a:p>
        </p:txBody>
      </p:sp>
      <p:sp>
        <p:nvSpPr>
          <p:cNvPr id="3" name="Content Placeholder 2">
            <a:extLst>
              <a:ext uri="{FF2B5EF4-FFF2-40B4-BE49-F238E27FC236}">
                <a16:creationId xmlns:a16="http://schemas.microsoft.com/office/drawing/2014/main" id="{6201B4DC-7A71-49F0-9B79-4D5E50EBDED2}"/>
              </a:ext>
            </a:extLst>
          </p:cNvPr>
          <p:cNvSpPr>
            <a:spLocks noGrp="1"/>
          </p:cNvSpPr>
          <p:nvPr>
            <p:ph idx="1"/>
          </p:nvPr>
        </p:nvSpPr>
        <p:spPr/>
        <p:txBody>
          <a:bodyPr/>
          <a:lstStyle/>
          <a:p>
            <a:r>
              <a:rPr lang="en-US" dirty="0"/>
              <a:t>Liquids flowing through pipes</a:t>
            </a:r>
          </a:p>
          <a:p>
            <a:r>
              <a:rPr lang="en-US" dirty="0"/>
              <a:t>Parts through assembly lines</a:t>
            </a:r>
          </a:p>
          <a:p>
            <a:r>
              <a:rPr lang="en-US" dirty="0"/>
              <a:t>Current through electrical networks</a:t>
            </a:r>
          </a:p>
          <a:p>
            <a:r>
              <a:rPr lang="en-US" dirty="0"/>
              <a:t>Information flowing through communication networks</a:t>
            </a:r>
          </a:p>
          <a:p>
            <a:r>
              <a:rPr lang="en-US" dirty="0"/>
              <a:t>Traffic flowing between intersections</a:t>
            </a:r>
          </a:p>
          <a:p>
            <a:r>
              <a:rPr lang="en-US" dirty="0"/>
              <a:t>Merchandise that must be transported to a destination</a:t>
            </a:r>
          </a:p>
          <a:p>
            <a:endParaRPr lang="en-US" dirty="0"/>
          </a:p>
        </p:txBody>
      </p:sp>
    </p:spTree>
    <p:extLst>
      <p:ext uri="{BB962C8B-B14F-4D97-AF65-F5344CB8AC3E}">
        <p14:creationId xmlns:p14="http://schemas.microsoft.com/office/powerpoint/2010/main" val="31748813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2D90-454A-4D6D-A702-78FCF4E69E5D}"/>
              </a:ext>
            </a:extLst>
          </p:cNvPr>
          <p:cNvSpPr>
            <a:spLocks noGrp="1"/>
          </p:cNvSpPr>
          <p:nvPr>
            <p:ph type="title"/>
          </p:nvPr>
        </p:nvSpPr>
        <p:spPr/>
        <p:txBody>
          <a:bodyPr/>
          <a:lstStyle/>
          <a:p>
            <a:r>
              <a:rPr lang="en-US" dirty="0"/>
              <a:t>Conservation of Flow</a:t>
            </a:r>
          </a:p>
        </p:txBody>
      </p:sp>
      <p:sp>
        <p:nvSpPr>
          <p:cNvPr id="3" name="Content Placeholder 2">
            <a:extLst>
              <a:ext uri="{FF2B5EF4-FFF2-40B4-BE49-F238E27FC236}">
                <a16:creationId xmlns:a16="http://schemas.microsoft.com/office/drawing/2014/main" id="{FB7B15D7-AADA-42BB-AFD3-5413E4B08874}"/>
              </a:ext>
            </a:extLst>
          </p:cNvPr>
          <p:cNvSpPr>
            <a:spLocks noGrp="1"/>
          </p:cNvSpPr>
          <p:nvPr>
            <p:ph idx="1"/>
          </p:nvPr>
        </p:nvSpPr>
        <p:spPr/>
        <p:txBody>
          <a:bodyPr>
            <a:normAutofit/>
          </a:bodyPr>
          <a:lstStyle/>
          <a:p>
            <a:r>
              <a:rPr lang="en-US" dirty="0"/>
              <a:t>As previously mentioned, each directed edge can be thought of as a conduit for a material; vertices represent conduit junctions</a:t>
            </a:r>
          </a:p>
          <a:p>
            <a:r>
              <a:rPr lang="en-US" dirty="0"/>
              <a:t>Other than the source and the sink, material flows through vertices without collecting in them</a:t>
            </a:r>
          </a:p>
          <a:p>
            <a:r>
              <a:rPr lang="en-US" dirty="0"/>
              <a:t>In other words, the rate at which material enters a vertex must equal the rate at which it leaves the vertex</a:t>
            </a:r>
          </a:p>
          <a:p>
            <a:r>
              <a:rPr lang="en-US" dirty="0"/>
              <a:t>This is known as the property of </a:t>
            </a:r>
            <a:r>
              <a:rPr lang="en-US" i="1" dirty="0"/>
              <a:t>flow conservation</a:t>
            </a:r>
            <a:endParaRPr lang="en-US" dirty="0"/>
          </a:p>
          <a:p>
            <a:r>
              <a:rPr lang="en-US" dirty="0"/>
              <a:t>Formally, flow conservation can be expressed as: </a:t>
            </a:r>
            <a:r>
              <a:rPr lang="en-US" dirty="0">
                <a:latin typeface="Cambria Math" panose="02040503050406030204" pitchFamily="18" charset="0"/>
                <a:ea typeface="Cambria Math" panose="02040503050406030204" pitchFamily="18" charset="0"/>
              </a:rPr>
              <a:t>∀</a:t>
            </a:r>
            <a:r>
              <a:rPr lang="en-US" baseline="-25000" dirty="0"/>
              <a:t>vεV</a:t>
            </a:r>
            <a:r>
              <a:rPr lang="en-US" dirty="0"/>
              <a:t>, ∑</a:t>
            </a:r>
            <a:r>
              <a:rPr lang="en-US" baseline="-25000" dirty="0"/>
              <a:t>wεV</a:t>
            </a:r>
            <a:r>
              <a:rPr lang="en-US" dirty="0"/>
              <a:t> f</a:t>
            </a:r>
            <a:r>
              <a:rPr lang="en-US" baseline="-25000" dirty="0"/>
              <a:t>v,w</a:t>
            </a:r>
            <a:r>
              <a:rPr lang="en-US" dirty="0"/>
              <a:t> = 0</a:t>
            </a:r>
          </a:p>
          <a:p>
            <a:endParaRPr lang="en-US" dirty="0"/>
          </a:p>
        </p:txBody>
      </p:sp>
    </p:spTree>
    <p:extLst>
      <p:ext uri="{BB962C8B-B14F-4D97-AF65-F5344CB8AC3E}">
        <p14:creationId xmlns:p14="http://schemas.microsoft.com/office/powerpoint/2010/main" val="37677510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ED95-D89B-4DA9-A586-A038F1F6563D}"/>
              </a:ext>
            </a:extLst>
          </p:cNvPr>
          <p:cNvSpPr>
            <a:spLocks noGrp="1"/>
          </p:cNvSpPr>
          <p:nvPr>
            <p:ph type="title"/>
          </p:nvPr>
        </p:nvSpPr>
        <p:spPr/>
        <p:txBody>
          <a:bodyPr/>
          <a:lstStyle/>
          <a:p>
            <a:r>
              <a:rPr lang="en-US" dirty="0"/>
              <a:t>The Maximum Flow Problem</a:t>
            </a:r>
          </a:p>
        </p:txBody>
      </p:sp>
      <p:sp>
        <p:nvSpPr>
          <p:cNvPr id="3" name="Content Placeholder 2">
            <a:extLst>
              <a:ext uri="{FF2B5EF4-FFF2-40B4-BE49-F238E27FC236}">
                <a16:creationId xmlns:a16="http://schemas.microsoft.com/office/drawing/2014/main" id="{42326D7A-BB48-4638-9FF9-57F88B26A9C8}"/>
              </a:ext>
            </a:extLst>
          </p:cNvPr>
          <p:cNvSpPr>
            <a:spLocks noGrp="1"/>
          </p:cNvSpPr>
          <p:nvPr>
            <p:ph idx="1"/>
          </p:nvPr>
        </p:nvSpPr>
        <p:spPr/>
        <p:txBody>
          <a:bodyPr>
            <a:normAutofit fontScale="92500" lnSpcReduction="10000"/>
          </a:bodyPr>
          <a:lstStyle/>
          <a:p>
            <a:r>
              <a:rPr lang="en-US" dirty="0"/>
              <a:t>The </a:t>
            </a:r>
            <a:r>
              <a:rPr lang="en-US" b="1" dirty="0"/>
              <a:t>maximum-flow problem </a:t>
            </a:r>
            <a:r>
              <a:rPr lang="en-US" dirty="0"/>
              <a:t>asks us to determine the greatest rate at which material can be shipped from s to t without violating any constraints</a:t>
            </a:r>
          </a:p>
          <a:p>
            <a:r>
              <a:rPr lang="en-US" dirty="0"/>
              <a:t>The textbook uses three types of graphs to discuss the steps for finding a solution:</a:t>
            </a:r>
          </a:p>
          <a:p>
            <a:pPr lvl="1"/>
            <a:r>
              <a:rPr lang="en-US" dirty="0"/>
              <a:t>The </a:t>
            </a:r>
            <a:r>
              <a:rPr lang="en-US" b="1" dirty="0"/>
              <a:t>graph</a:t>
            </a:r>
            <a:r>
              <a:rPr lang="en-US" dirty="0"/>
              <a:t> is just the given flow network; it indicates the capacities of edges and it never changes</a:t>
            </a:r>
          </a:p>
          <a:p>
            <a:pPr lvl="1"/>
            <a:r>
              <a:rPr lang="en-US" dirty="0"/>
              <a:t>The </a:t>
            </a:r>
            <a:r>
              <a:rPr lang="en-US" b="1" dirty="0"/>
              <a:t>flow graph </a:t>
            </a:r>
            <a:r>
              <a:rPr lang="en-US" dirty="0"/>
              <a:t>indicates the current flow along each edge; I have seen some sources combine the graph and the flow graph</a:t>
            </a:r>
          </a:p>
          <a:p>
            <a:pPr lvl="1"/>
            <a:r>
              <a:rPr lang="en-US" dirty="0"/>
              <a:t>The </a:t>
            </a:r>
            <a:r>
              <a:rPr lang="en-US" b="1" dirty="0"/>
              <a:t>residual graph</a:t>
            </a:r>
            <a:r>
              <a:rPr lang="en-US" dirty="0"/>
              <a:t>, a.k.a. </a:t>
            </a:r>
            <a:r>
              <a:rPr lang="en-US" i="1" dirty="0"/>
              <a:t>residual network</a:t>
            </a:r>
            <a:r>
              <a:rPr lang="en-US" dirty="0"/>
              <a:t>, shows how much additional flow can be pumped along each edge; all of the edges in this graph have positive weights</a:t>
            </a:r>
          </a:p>
          <a:p>
            <a:r>
              <a:rPr lang="en-US" dirty="0"/>
              <a:t>Initially, the flow graph has zeros for every edge, and the residual graph is the same as the original graph</a:t>
            </a:r>
          </a:p>
        </p:txBody>
      </p:sp>
    </p:spTree>
    <p:extLst>
      <p:ext uri="{BB962C8B-B14F-4D97-AF65-F5344CB8AC3E}">
        <p14:creationId xmlns:p14="http://schemas.microsoft.com/office/powerpoint/2010/main" val="23714803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D14B-3C4B-4CEE-A14C-94E2BE271035}"/>
              </a:ext>
            </a:extLst>
          </p:cNvPr>
          <p:cNvSpPr>
            <a:spLocks noGrp="1"/>
          </p:cNvSpPr>
          <p:nvPr>
            <p:ph type="title"/>
          </p:nvPr>
        </p:nvSpPr>
        <p:spPr/>
        <p:txBody>
          <a:bodyPr/>
          <a:lstStyle/>
          <a:p>
            <a:r>
              <a:rPr lang="en-US" dirty="0"/>
              <a:t>Example of Initial Graphs</a:t>
            </a:r>
          </a:p>
        </p:txBody>
      </p:sp>
      <p:graphicFrame>
        <p:nvGraphicFramePr>
          <p:cNvPr id="4" name="Content Placeholder 3">
            <a:extLst>
              <a:ext uri="{FF2B5EF4-FFF2-40B4-BE49-F238E27FC236}">
                <a16:creationId xmlns:a16="http://schemas.microsoft.com/office/drawing/2014/main" id="{A9FCF9C0-E4BD-4D60-966D-58B300A830E0}"/>
              </a:ext>
            </a:extLst>
          </p:cNvPr>
          <p:cNvGraphicFramePr>
            <a:graphicFrameLocks noGrp="1" noChangeAspect="1"/>
          </p:cNvGraphicFramePr>
          <p:nvPr>
            <p:ph idx="1"/>
            <p:extLst>
              <p:ext uri="{D42A27DB-BD31-4B8C-83A1-F6EECF244321}">
                <p14:modId xmlns:p14="http://schemas.microsoft.com/office/powerpoint/2010/main" val="2160601000"/>
              </p:ext>
            </p:extLst>
          </p:nvPr>
        </p:nvGraphicFramePr>
        <p:xfrm>
          <a:off x="838200" y="2011363"/>
          <a:ext cx="10515600" cy="3979862"/>
        </p:xfrm>
        <a:graphic>
          <a:graphicData uri="http://schemas.openxmlformats.org/presentationml/2006/ole">
            <mc:AlternateContent xmlns:mc="http://schemas.openxmlformats.org/markup-compatibility/2006">
              <mc:Choice xmlns:v="urn:schemas-microsoft-com:vml" Requires="v">
                <p:oleObj spid="_x0000_s70688" name="Acrobat Document" r:id="rId3" imgW="3371674" imgH="1276297" progId="AcroExch.Document.DC">
                  <p:embed/>
                </p:oleObj>
              </mc:Choice>
              <mc:Fallback>
                <p:oleObj name="Acrobat Document" r:id="rId3" imgW="3371674" imgH="1276297" progId="AcroExch.Document.DC">
                  <p:embed/>
                  <p:pic>
                    <p:nvPicPr>
                      <p:cNvPr id="0" name=""/>
                      <p:cNvPicPr/>
                      <p:nvPr/>
                    </p:nvPicPr>
                    <p:blipFill>
                      <a:blip r:embed="rId4"/>
                      <a:stretch>
                        <a:fillRect/>
                      </a:stretch>
                    </p:blipFill>
                    <p:spPr>
                      <a:xfrm>
                        <a:off x="838200" y="2011363"/>
                        <a:ext cx="10515600" cy="3979862"/>
                      </a:xfrm>
                      <a:prstGeom prst="rect">
                        <a:avLst/>
                      </a:prstGeom>
                    </p:spPr>
                  </p:pic>
                </p:oleObj>
              </mc:Fallback>
            </mc:AlternateContent>
          </a:graphicData>
        </a:graphic>
      </p:graphicFrame>
    </p:spTree>
    <p:extLst>
      <p:ext uri="{BB962C8B-B14F-4D97-AF65-F5344CB8AC3E}">
        <p14:creationId xmlns:p14="http://schemas.microsoft.com/office/powerpoint/2010/main" val="26676213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00A0-4923-46AE-B15B-56D3E486AE55}"/>
              </a:ext>
            </a:extLst>
          </p:cNvPr>
          <p:cNvSpPr>
            <a:spLocks noGrp="1"/>
          </p:cNvSpPr>
          <p:nvPr>
            <p:ph type="title"/>
          </p:nvPr>
        </p:nvSpPr>
        <p:spPr/>
        <p:txBody>
          <a:bodyPr/>
          <a:lstStyle/>
          <a:p>
            <a:r>
              <a:rPr lang="en-US" dirty="0"/>
              <a:t>Augmenting Paths</a:t>
            </a:r>
          </a:p>
        </p:txBody>
      </p:sp>
      <p:sp>
        <p:nvSpPr>
          <p:cNvPr id="3" name="Content Placeholder 2">
            <a:extLst>
              <a:ext uri="{FF2B5EF4-FFF2-40B4-BE49-F238E27FC236}">
                <a16:creationId xmlns:a16="http://schemas.microsoft.com/office/drawing/2014/main" id="{696B1599-8D95-4798-B617-42DAE7B07C41}"/>
              </a:ext>
            </a:extLst>
          </p:cNvPr>
          <p:cNvSpPr>
            <a:spLocks noGrp="1"/>
          </p:cNvSpPr>
          <p:nvPr>
            <p:ph idx="1"/>
          </p:nvPr>
        </p:nvSpPr>
        <p:spPr/>
        <p:txBody>
          <a:bodyPr>
            <a:normAutofit fontScale="70000" lnSpcReduction="20000"/>
          </a:bodyPr>
          <a:lstStyle/>
          <a:p>
            <a:r>
              <a:rPr lang="en-US" dirty="0"/>
              <a:t>At any time, a path from the source to the sink in the residual graph is called an </a:t>
            </a:r>
            <a:r>
              <a:rPr lang="en-US" b="1" dirty="0"/>
              <a:t>augmenting path</a:t>
            </a:r>
          </a:p>
          <a:p>
            <a:r>
              <a:rPr lang="en-US" dirty="0"/>
              <a:t>Any augmenting path represents a valid way to push more flow from the source to the sink</a:t>
            </a:r>
          </a:p>
          <a:p>
            <a:r>
              <a:rPr lang="en-US" dirty="0">
                <a:sym typeface="Wingdings" panose="05000000000000000000" pitchFamily="2" charset="2"/>
              </a:rPr>
              <a:t>We will see from an example that when we pump material along a path, we need to add additional </a:t>
            </a:r>
            <a:r>
              <a:rPr lang="en-US" i="1" dirty="0">
                <a:sym typeface="Wingdings" panose="05000000000000000000" pitchFamily="2" charset="2"/>
              </a:rPr>
              <a:t>back edges </a:t>
            </a:r>
            <a:r>
              <a:rPr lang="en-US" dirty="0">
                <a:sym typeface="Wingdings" panose="05000000000000000000" pitchFamily="2" charset="2"/>
              </a:rPr>
              <a:t>in the residual graph</a:t>
            </a:r>
          </a:p>
          <a:p>
            <a:r>
              <a:rPr lang="en-US" dirty="0">
                <a:sym typeface="Wingdings" panose="05000000000000000000" pitchFamily="2" charset="2"/>
              </a:rPr>
              <a:t>The back edges indicate that we are allowed to undo flow, which is equivalent to pumping flow in the opposite direction</a:t>
            </a:r>
          </a:p>
          <a:p>
            <a:r>
              <a:rPr lang="en-US" dirty="0">
                <a:sym typeface="Wingdings" panose="05000000000000000000" pitchFamily="2" charset="2"/>
              </a:rPr>
              <a:t>If we do not allow this, in certain circumstances, we might saturate our graph with a suboptimal solution</a:t>
            </a:r>
          </a:p>
          <a:p>
            <a:r>
              <a:rPr lang="en-US" dirty="0"/>
              <a:t>We will consider what happens when we start by pumping 3 units of material along the augmenting path s </a:t>
            </a:r>
            <a:r>
              <a:rPr lang="en-US" dirty="0">
                <a:sym typeface="Wingdings" panose="05000000000000000000" pitchFamily="2" charset="2"/>
              </a:rPr>
              <a:t> a  d  t in our example graph</a:t>
            </a:r>
          </a:p>
          <a:p>
            <a:pPr lvl="1"/>
            <a:r>
              <a:rPr lang="en-US" dirty="0">
                <a:sym typeface="Wingdings" panose="05000000000000000000" pitchFamily="2" charset="2"/>
              </a:rPr>
              <a:t>Without the back edges, only one additional unit of flow can be pumped along the path s  a  c  t, leading to a total flow of 4 (which is suboptimal)</a:t>
            </a:r>
          </a:p>
          <a:p>
            <a:pPr lvl="1"/>
            <a:r>
              <a:rPr lang="en-US" dirty="0">
                <a:sym typeface="Wingdings" panose="05000000000000000000" pitchFamily="2" charset="2"/>
              </a:rPr>
              <a:t>With the back edges, 2 additional units of flow can be pumped along the path s  b  d  a  c  t, leading to a total flow of 5 (which is optimal)</a:t>
            </a:r>
            <a:endParaRPr lang="en-US" dirty="0"/>
          </a:p>
          <a:p>
            <a:endParaRPr lang="en-US" dirty="0"/>
          </a:p>
          <a:p>
            <a:endParaRPr lang="en-US" dirty="0"/>
          </a:p>
        </p:txBody>
      </p:sp>
    </p:spTree>
    <p:extLst>
      <p:ext uri="{BB962C8B-B14F-4D97-AF65-F5344CB8AC3E}">
        <p14:creationId xmlns:p14="http://schemas.microsoft.com/office/powerpoint/2010/main" val="38373324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9338-16DB-430F-B1EC-D96B0C8F0F3D}"/>
              </a:ext>
            </a:extLst>
          </p:cNvPr>
          <p:cNvSpPr>
            <a:spLocks noGrp="1"/>
          </p:cNvSpPr>
          <p:nvPr>
            <p:ph type="title"/>
          </p:nvPr>
        </p:nvSpPr>
        <p:spPr/>
        <p:txBody>
          <a:bodyPr/>
          <a:lstStyle/>
          <a:p>
            <a:r>
              <a:rPr lang="en-US" dirty="0"/>
              <a:t>Residual Graph without Back Edges</a:t>
            </a:r>
          </a:p>
        </p:txBody>
      </p:sp>
      <p:graphicFrame>
        <p:nvGraphicFramePr>
          <p:cNvPr id="4" name="Content Placeholder 3">
            <a:extLst>
              <a:ext uri="{FF2B5EF4-FFF2-40B4-BE49-F238E27FC236}">
                <a16:creationId xmlns:a16="http://schemas.microsoft.com/office/drawing/2014/main" id="{45BA54A0-BCE1-45B2-8AD4-BED9024BC62A}"/>
              </a:ext>
            </a:extLst>
          </p:cNvPr>
          <p:cNvGraphicFramePr>
            <a:graphicFrameLocks noGrp="1" noChangeAspect="1"/>
          </p:cNvGraphicFramePr>
          <p:nvPr>
            <p:ph idx="1"/>
            <p:extLst>
              <p:ext uri="{D42A27DB-BD31-4B8C-83A1-F6EECF244321}">
                <p14:modId xmlns:p14="http://schemas.microsoft.com/office/powerpoint/2010/main" val="507232081"/>
              </p:ext>
            </p:extLst>
          </p:nvPr>
        </p:nvGraphicFramePr>
        <p:xfrm>
          <a:off x="838200" y="2011363"/>
          <a:ext cx="10515600" cy="3979862"/>
        </p:xfrm>
        <a:graphic>
          <a:graphicData uri="http://schemas.openxmlformats.org/presentationml/2006/ole">
            <mc:AlternateContent xmlns:mc="http://schemas.openxmlformats.org/markup-compatibility/2006">
              <mc:Choice xmlns:v="urn:schemas-microsoft-com:vml" Requires="v">
                <p:oleObj spid="_x0000_s71712" name="Acrobat Document" r:id="rId3" imgW="3371674" imgH="1276297" progId="AcroExch.Document.DC">
                  <p:embed/>
                </p:oleObj>
              </mc:Choice>
              <mc:Fallback>
                <p:oleObj name="Acrobat Document" r:id="rId3" imgW="3371674" imgH="1276297" progId="AcroExch.Document.DC">
                  <p:embed/>
                  <p:pic>
                    <p:nvPicPr>
                      <p:cNvPr id="0" name=""/>
                      <p:cNvPicPr/>
                      <p:nvPr/>
                    </p:nvPicPr>
                    <p:blipFill>
                      <a:blip r:embed="rId4"/>
                      <a:stretch>
                        <a:fillRect/>
                      </a:stretch>
                    </p:blipFill>
                    <p:spPr>
                      <a:xfrm>
                        <a:off x="838200" y="2011363"/>
                        <a:ext cx="10515600" cy="3979862"/>
                      </a:xfrm>
                      <a:prstGeom prst="rect">
                        <a:avLst/>
                      </a:prstGeom>
                    </p:spPr>
                  </p:pic>
                </p:oleObj>
              </mc:Fallback>
            </mc:AlternateContent>
          </a:graphicData>
        </a:graphic>
      </p:graphicFrame>
    </p:spTree>
    <p:extLst>
      <p:ext uri="{BB962C8B-B14F-4D97-AF65-F5344CB8AC3E}">
        <p14:creationId xmlns:p14="http://schemas.microsoft.com/office/powerpoint/2010/main" val="4268701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FD49-CAF8-4538-99B3-29C1AC67DE7C}"/>
              </a:ext>
            </a:extLst>
          </p:cNvPr>
          <p:cNvSpPr>
            <a:spLocks noGrp="1"/>
          </p:cNvSpPr>
          <p:nvPr>
            <p:ph type="title"/>
          </p:nvPr>
        </p:nvSpPr>
        <p:spPr/>
        <p:txBody>
          <a:bodyPr/>
          <a:lstStyle/>
          <a:p>
            <a:r>
              <a:rPr lang="en-US" dirty="0"/>
              <a:t>Residual Graph With Back Edges</a:t>
            </a:r>
          </a:p>
        </p:txBody>
      </p:sp>
      <p:graphicFrame>
        <p:nvGraphicFramePr>
          <p:cNvPr id="4" name="Content Placeholder 3">
            <a:extLst>
              <a:ext uri="{FF2B5EF4-FFF2-40B4-BE49-F238E27FC236}">
                <a16:creationId xmlns:a16="http://schemas.microsoft.com/office/drawing/2014/main" id="{50916D78-92A9-4A3A-9372-319F6ED9A7F3}"/>
              </a:ext>
            </a:extLst>
          </p:cNvPr>
          <p:cNvGraphicFramePr>
            <a:graphicFrameLocks noGrp="1" noChangeAspect="1"/>
          </p:cNvGraphicFramePr>
          <p:nvPr>
            <p:ph idx="1"/>
            <p:extLst>
              <p:ext uri="{D42A27DB-BD31-4B8C-83A1-F6EECF244321}">
                <p14:modId xmlns:p14="http://schemas.microsoft.com/office/powerpoint/2010/main" val="3066520042"/>
              </p:ext>
            </p:extLst>
          </p:nvPr>
        </p:nvGraphicFramePr>
        <p:xfrm>
          <a:off x="838200" y="2011363"/>
          <a:ext cx="10515600" cy="3979862"/>
        </p:xfrm>
        <a:graphic>
          <a:graphicData uri="http://schemas.openxmlformats.org/presentationml/2006/ole">
            <mc:AlternateContent xmlns:mc="http://schemas.openxmlformats.org/markup-compatibility/2006">
              <mc:Choice xmlns:v="urn:schemas-microsoft-com:vml" Requires="v">
                <p:oleObj spid="_x0000_s72736" name="Acrobat Document" r:id="rId3" imgW="3371674" imgH="1276297" progId="AcroExch.Document.DC">
                  <p:embed/>
                </p:oleObj>
              </mc:Choice>
              <mc:Fallback>
                <p:oleObj name="Acrobat Document" r:id="rId3" imgW="3371674" imgH="1276297" progId="AcroExch.Document.DC">
                  <p:embed/>
                  <p:pic>
                    <p:nvPicPr>
                      <p:cNvPr id="0" name=""/>
                      <p:cNvPicPr/>
                      <p:nvPr/>
                    </p:nvPicPr>
                    <p:blipFill>
                      <a:blip r:embed="rId4"/>
                      <a:stretch>
                        <a:fillRect/>
                      </a:stretch>
                    </p:blipFill>
                    <p:spPr>
                      <a:xfrm>
                        <a:off x="838200" y="2011363"/>
                        <a:ext cx="10515600" cy="3979862"/>
                      </a:xfrm>
                      <a:prstGeom prst="rect">
                        <a:avLst/>
                      </a:prstGeom>
                    </p:spPr>
                  </p:pic>
                </p:oleObj>
              </mc:Fallback>
            </mc:AlternateContent>
          </a:graphicData>
        </a:graphic>
      </p:graphicFrame>
    </p:spTree>
    <p:extLst>
      <p:ext uri="{BB962C8B-B14F-4D97-AF65-F5344CB8AC3E}">
        <p14:creationId xmlns:p14="http://schemas.microsoft.com/office/powerpoint/2010/main" val="15051992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990C-22FE-42C9-A527-65D788261D5A}"/>
              </a:ext>
            </a:extLst>
          </p:cNvPr>
          <p:cNvSpPr>
            <a:spLocks noGrp="1"/>
          </p:cNvSpPr>
          <p:nvPr>
            <p:ph type="title"/>
          </p:nvPr>
        </p:nvSpPr>
        <p:spPr/>
        <p:txBody>
          <a:bodyPr/>
          <a:lstStyle/>
          <a:p>
            <a:r>
              <a:rPr lang="en-US" dirty="0"/>
              <a:t>The Ford-Fulkerson Method</a:t>
            </a:r>
          </a:p>
        </p:txBody>
      </p:sp>
      <p:sp>
        <p:nvSpPr>
          <p:cNvPr id="3" name="Content Placeholder 2">
            <a:extLst>
              <a:ext uri="{FF2B5EF4-FFF2-40B4-BE49-F238E27FC236}">
                <a16:creationId xmlns:a16="http://schemas.microsoft.com/office/drawing/2014/main" id="{1D66673B-92AB-406B-8425-DF5D31E0A7BF}"/>
              </a:ext>
            </a:extLst>
          </p:cNvPr>
          <p:cNvSpPr>
            <a:spLocks noGrp="1"/>
          </p:cNvSpPr>
          <p:nvPr>
            <p:ph idx="1"/>
          </p:nvPr>
        </p:nvSpPr>
        <p:spPr/>
        <p:txBody>
          <a:bodyPr>
            <a:normAutofit fontScale="77500" lnSpcReduction="20000"/>
          </a:bodyPr>
          <a:lstStyle/>
          <a:p>
            <a:r>
              <a:rPr lang="en-US" dirty="0"/>
              <a:t>An effective approach for solving the maximum-flow problem is known as the </a:t>
            </a:r>
            <a:r>
              <a:rPr lang="en-US" b="1" dirty="0"/>
              <a:t>Ford-Fulkerson method</a:t>
            </a:r>
            <a:r>
              <a:rPr lang="en-US" dirty="0"/>
              <a:t> (a.k.a. the </a:t>
            </a:r>
            <a:r>
              <a:rPr lang="en-US" i="1" dirty="0"/>
              <a:t>augmenting-path method</a:t>
            </a:r>
            <a:r>
              <a:rPr lang="en-US" dirty="0"/>
              <a:t>)</a:t>
            </a:r>
          </a:p>
          <a:p>
            <a:r>
              <a:rPr lang="en-US" dirty="0"/>
              <a:t>Note that this is called a method instead of an algorithm, because it is quite general, and there are actually several algorithms that can be used to implement this method</a:t>
            </a:r>
          </a:p>
          <a:p>
            <a:r>
              <a:rPr lang="en-US" dirty="0"/>
              <a:t>Pseudo-code for the method is as follows:</a:t>
            </a:r>
          </a:p>
          <a:p>
            <a:pPr marL="457200" lvl="1" indent="0">
              <a:buNone/>
            </a:pPr>
            <a:r>
              <a:rPr lang="en-US" noProof="1">
                <a:latin typeface="Courier New" panose="02070309020205020404" pitchFamily="49" charset="0"/>
                <a:cs typeface="Courier New" panose="02070309020205020404" pitchFamily="49" charset="0"/>
              </a:rPr>
              <a:t>FordFulkersonMethod (Graph G, source s, sink t)</a:t>
            </a:r>
          </a:p>
          <a:p>
            <a:pPr marL="457200" lvl="1" indent="0">
              <a:buNone/>
            </a:pPr>
            <a:r>
              <a:rPr lang="en-US" noProof="1">
                <a:latin typeface="Courier New" panose="02070309020205020404" pitchFamily="49" charset="0"/>
                <a:cs typeface="Courier New" panose="02070309020205020404" pitchFamily="49" charset="0"/>
              </a:rPr>
              <a:t>  initialize all flows to 0</a:t>
            </a:r>
          </a:p>
          <a:p>
            <a:pPr marL="457200" lvl="1" indent="0">
              <a:buNone/>
            </a:pPr>
            <a:r>
              <a:rPr lang="en-US" noProof="1">
                <a:latin typeface="Courier New" panose="02070309020205020404" pitchFamily="49" charset="0"/>
                <a:cs typeface="Courier New" panose="02070309020205020404" pitchFamily="49" charset="0"/>
              </a:rPr>
              <a:t>  while there exists an augmenting path p</a:t>
            </a:r>
          </a:p>
          <a:p>
            <a:pPr marL="457200" lvl="1" indent="0">
              <a:buNone/>
            </a:pPr>
            <a:r>
              <a:rPr lang="en-US" noProof="1">
                <a:latin typeface="Courier New" panose="02070309020205020404" pitchFamily="49" charset="0"/>
                <a:cs typeface="Courier New" panose="02070309020205020404" pitchFamily="49" charset="0"/>
              </a:rPr>
              <a:t>    augment the flow f along p as much as possible</a:t>
            </a:r>
          </a:p>
          <a:p>
            <a:r>
              <a:rPr lang="en-US" dirty="0"/>
              <a:t>We still need to decide which augmenting path to use when multiple such paths exist</a:t>
            </a:r>
          </a:p>
          <a:p>
            <a:r>
              <a:rPr lang="en-US" dirty="0"/>
              <a:t>No matter how we choose the paths, the final solution will be optimal (we will discuss why soon)</a:t>
            </a:r>
          </a:p>
          <a:p>
            <a:r>
              <a:rPr lang="en-US" dirty="0"/>
              <a:t>However, some methods of choosing the augmenting paths will lead to more efficient running times than others</a:t>
            </a:r>
          </a:p>
        </p:txBody>
      </p:sp>
    </p:spTree>
    <p:extLst>
      <p:ext uri="{BB962C8B-B14F-4D97-AF65-F5344CB8AC3E}">
        <p14:creationId xmlns:p14="http://schemas.microsoft.com/office/powerpoint/2010/main" val="14874248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51B5-AB06-4F9F-B6C6-6E2483DFAC64}"/>
              </a:ext>
            </a:extLst>
          </p:cNvPr>
          <p:cNvSpPr>
            <a:spLocks noGrp="1"/>
          </p:cNvSpPr>
          <p:nvPr>
            <p:ph type="title"/>
          </p:nvPr>
        </p:nvSpPr>
        <p:spPr/>
        <p:txBody>
          <a:bodyPr/>
          <a:lstStyle/>
          <a:p>
            <a:r>
              <a:rPr lang="en-US" dirty="0"/>
              <a:t>Cuts in Flow Networks</a:t>
            </a:r>
          </a:p>
        </p:txBody>
      </p:sp>
      <p:sp>
        <p:nvSpPr>
          <p:cNvPr id="3" name="Content Placeholder 2">
            <a:extLst>
              <a:ext uri="{FF2B5EF4-FFF2-40B4-BE49-F238E27FC236}">
                <a16:creationId xmlns:a16="http://schemas.microsoft.com/office/drawing/2014/main" id="{C346E121-B90A-4C13-A579-02F2C6E134DA}"/>
              </a:ext>
            </a:extLst>
          </p:cNvPr>
          <p:cNvSpPr>
            <a:spLocks noGrp="1"/>
          </p:cNvSpPr>
          <p:nvPr>
            <p:ph idx="1"/>
          </p:nvPr>
        </p:nvSpPr>
        <p:spPr/>
        <p:txBody>
          <a:bodyPr>
            <a:normAutofit/>
          </a:bodyPr>
          <a:lstStyle/>
          <a:p>
            <a:r>
              <a:rPr lang="en-US" dirty="0"/>
              <a:t>Remember the definition of a </a:t>
            </a:r>
            <a:r>
              <a:rPr lang="en-US" b="1" dirty="0"/>
              <a:t>cut</a:t>
            </a:r>
            <a:r>
              <a:rPr lang="en-US" dirty="0"/>
              <a:t>, which is a partitioning of the vertices of a graph into two sets </a:t>
            </a:r>
          </a:p>
          <a:p>
            <a:r>
              <a:rPr lang="en-US" dirty="0"/>
              <a:t>Let (S, T) be any cut of the graph G such that the source, s, is a member of S and the sink, t, is a member of T</a:t>
            </a:r>
          </a:p>
          <a:p>
            <a:r>
              <a:rPr lang="en-US" dirty="0"/>
              <a:t>The flow from s to t is also the net flow across any such cut</a:t>
            </a:r>
          </a:p>
          <a:p>
            <a:r>
              <a:rPr lang="en-US" dirty="0"/>
              <a:t>There are 2</a:t>
            </a:r>
            <a:r>
              <a:rPr lang="en-US" baseline="30000" dirty="0"/>
              <a:t>|V|-2 </a:t>
            </a:r>
            <a:r>
              <a:rPr lang="en-US" dirty="0"/>
              <a:t>such cuts</a:t>
            </a:r>
          </a:p>
          <a:p>
            <a:r>
              <a:rPr lang="en-US" dirty="0"/>
              <a:t>This means that the value of any flow in a flow network G is bounded by the capacity of any such (S, T) cut of G</a:t>
            </a:r>
          </a:p>
        </p:txBody>
      </p:sp>
    </p:spTree>
    <p:extLst>
      <p:ext uri="{BB962C8B-B14F-4D97-AF65-F5344CB8AC3E}">
        <p14:creationId xmlns:p14="http://schemas.microsoft.com/office/powerpoint/2010/main" val="14910988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9D98-BD2B-43DD-964D-C55CB51F81D2}"/>
              </a:ext>
            </a:extLst>
          </p:cNvPr>
          <p:cNvSpPr>
            <a:spLocks noGrp="1"/>
          </p:cNvSpPr>
          <p:nvPr>
            <p:ph type="title"/>
          </p:nvPr>
        </p:nvSpPr>
        <p:spPr/>
        <p:txBody>
          <a:bodyPr/>
          <a:lstStyle/>
          <a:p>
            <a:r>
              <a:rPr lang="en-US" dirty="0"/>
              <a:t>The Max-flow, Min-cut Theorem</a:t>
            </a:r>
          </a:p>
        </p:txBody>
      </p:sp>
      <p:sp>
        <p:nvSpPr>
          <p:cNvPr id="3" name="Content Placeholder 2">
            <a:extLst>
              <a:ext uri="{FF2B5EF4-FFF2-40B4-BE49-F238E27FC236}">
                <a16:creationId xmlns:a16="http://schemas.microsoft.com/office/drawing/2014/main" id="{C593674A-F956-4524-8978-565D58374CC7}"/>
              </a:ext>
            </a:extLst>
          </p:cNvPr>
          <p:cNvSpPr>
            <a:spLocks noGrp="1"/>
          </p:cNvSpPr>
          <p:nvPr>
            <p:ph idx="1"/>
          </p:nvPr>
        </p:nvSpPr>
        <p:spPr/>
        <p:txBody>
          <a:bodyPr>
            <a:normAutofit fontScale="62500" lnSpcReduction="20000"/>
          </a:bodyPr>
          <a:lstStyle/>
          <a:p>
            <a:r>
              <a:rPr lang="en-US" dirty="0"/>
              <a:t>The </a:t>
            </a:r>
            <a:r>
              <a:rPr lang="en-US" b="1" dirty="0"/>
              <a:t>max-flow, min-cut theorem </a:t>
            </a:r>
            <a:r>
              <a:rPr lang="en-US" dirty="0"/>
              <a:t>states that the maximum possible flow in a flow network is equal to the minimum capacity of all (S, T) cuts</a:t>
            </a:r>
          </a:p>
          <a:p>
            <a:r>
              <a:rPr lang="en-US" dirty="0"/>
              <a:t>We are not going to fully prove the max-flow, min-cut theorem, but we will use it to prove that the Ford-Fulkerson method leads to a correct solution to the maximum-flow problem</a:t>
            </a:r>
          </a:p>
          <a:p>
            <a:r>
              <a:rPr lang="en-US" dirty="0"/>
              <a:t>Also, we have already discussed why half of what the max-flow, min-cut theorem states is obvious, and that is the only part of the theorem that we need to rely on here</a:t>
            </a:r>
          </a:p>
          <a:p>
            <a:r>
              <a:rPr lang="en-US" dirty="0"/>
              <a:t>Consider the situation after the Ford-Fulkerson method terminates</a:t>
            </a:r>
          </a:p>
          <a:p>
            <a:r>
              <a:rPr lang="en-US" dirty="0"/>
              <a:t>Then consider the cut (S, T) such that S contains all the vertices that can be reached starting form s (the source) in the residual network and T contains all other vertices</a:t>
            </a:r>
          </a:p>
          <a:p>
            <a:r>
              <a:rPr lang="en-US" dirty="0"/>
              <a:t>Clearly, the sink, t, must be in T, or else there would be an augmenting path in the residual graph and the Ford-Fulkerson method would not yet terminate</a:t>
            </a:r>
          </a:p>
          <a:p>
            <a:r>
              <a:rPr lang="en-US" dirty="0"/>
              <a:t>The flow through this cut must be equal  to the current flow through the graph</a:t>
            </a:r>
          </a:p>
          <a:p>
            <a:r>
              <a:rPr lang="en-US" dirty="0"/>
              <a:t>Also, this cut must be at its full capacity, or else there would be some vertex in T that should have been added to S</a:t>
            </a:r>
          </a:p>
          <a:p>
            <a:r>
              <a:rPr lang="en-US" dirty="0"/>
              <a:t>This must be the maximum possible flow, since there is no way to have a flow greater than the capacity of any cut</a:t>
            </a:r>
          </a:p>
        </p:txBody>
      </p:sp>
    </p:spTree>
    <p:extLst>
      <p:ext uri="{BB962C8B-B14F-4D97-AF65-F5344CB8AC3E}">
        <p14:creationId xmlns:p14="http://schemas.microsoft.com/office/powerpoint/2010/main" val="347854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06F2-E9B3-4E23-A225-968B6F5B9AB8}"/>
              </a:ext>
            </a:extLst>
          </p:cNvPr>
          <p:cNvSpPr>
            <a:spLocks noGrp="1"/>
          </p:cNvSpPr>
          <p:nvPr>
            <p:ph type="title"/>
          </p:nvPr>
        </p:nvSpPr>
        <p:spPr/>
        <p:txBody>
          <a:bodyPr/>
          <a:lstStyle/>
          <a:p>
            <a:r>
              <a:rPr lang="en-US" dirty="0"/>
              <a:t>Representing Graphs: Adjacency Matrices</a:t>
            </a:r>
          </a:p>
        </p:txBody>
      </p:sp>
      <p:sp>
        <p:nvSpPr>
          <p:cNvPr id="3" name="Content Placeholder 2">
            <a:extLst>
              <a:ext uri="{FF2B5EF4-FFF2-40B4-BE49-F238E27FC236}">
                <a16:creationId xmlns:a16="http://schemas.microsoft.com/office/drawing/2014/main" id="{A3F1B45F-03E8-4157-B568-AB6516D7AA1F}"/>
              </a:ext>
            </a:extLst>
          </p:cNvPr>
          <p:cNvSpPr>
            <a:spLocks noGrp="1"/>
          </p:cNvSpPr>
          <p:nvPr>
            <p:ph idx="1"/>
          </p:nvPr>
        </p:nvSpPr>
        <p:spPr/>
        <p:txBody>
          <a:bodyPr>
            <a:normAutofit fontScale="77500" lnSpcReduction="20000"/>
          </a:bodyPr>
          <a:lstStyle/>
          <a:p>
            <a:r>
              <a:rPr lang="en-US" dirty="0"/>
              <a:t>One way to represent a graph is with a two-dimensional array known as an </a:t>
            </a:r>
            <a:r>
              <a:rPr lang="en-US" b="1" dirty="0"/>
              <a:t>adjacency matrix</a:t>
            </a:r>
          </a:p>
          <a:p>
            <a:r>
              <a:rPr lang="en-US" dirty="0"/>
              <a:t>For each edge (u, v) in an unweighted graph, the slot A[u][v] is set to 1; all other slots are set to 0</a:t>
            </a:r>
          </a:p>
          <a:p>
            <a:r>
              <a:rPr lang="en-US" dirty="0"/>
              <a:t>If edges have associated weights or costs, the array slot is set to the weight for existing edges</a:t>
            </a:r>
          </a:p>
          <a:p>
            <a:r>
              <a:rPr lang="en-US" dirty="0"/>
              <a:t>A constant that depends on the application can be used to represent non-existent edges, or a separate Boolean can be used in addition to the weight</a:t>
            </a:r>
          </a:p>
          <a:p>
            <a:r>
              <a:rPr lang="en-US" dirty="0"/>
              <a:t>For example, if the graph represents available airline flights and the weight of an edge is the cost of a flight, non-existent flights might be represented by a cost of infinity</a:t>
            </a:r>
          </a:p>
          <a:p>
            <a:r>
              <a:rPr lang="en-US" dirty="0"/>
              <a:t>This matrix has an obvious space requirement of Θ(|V| ^ 2)</a:t>
            </a:r>
          </a:p>
          <a:p>
            <a:r>
              <a:rPr lang="en-US" dirty="0"/>
              <a:t>This is appropriate if we are dealing with a </a:t>
            </a:r>
            <a:r>
              <a:rPr lang="en-US" b="1" dirty="0"/>
              <a:t>dense graph</a:t>
            </a:r>
            <a:r>
              <a:rPr lang="en-US" dirty="0"/>
              <a:t>; this means that |E| ≈ |V| ^ 2</a:t>
            </a:r>
          </a:p>
          <a:p>
            <a:r>
              <a:rPr lang="en-US" dirty="0"/>
              <a:t>If we are dealing with an undirected graph, you only have to store half of the matrix; that is, the half above or below (perhaps inclusively) the main diagonal</a:t>
            </a:r>
          </a:p>
        </p:txBody>
      </p:sp>
    </p:spTree>
    <p:extLst>
      <p:ext uri="{BB962C8B-B14F-4D97-AF65-F5344CB8AC3E}">
        <p14:creationId xmlns:p14="http://schemas.microsoft.com/office/powerpoint/2010/main" val="40605512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BF24-A4F0-472A-87CB-71FFA6431216}"/>
              </a:ext>
            </a:extLst>
          </p:cNvPr>
          <p:cNvSpPr>
            <a:spLocks noGrp="1"/>
          </p:cNvSpPr>
          <p:nvPr>
            <p:ph type="title"/>
          </p:nvPr>
        </p:nvSpPr>
        <p:spPr/>
        <p:txBody>
          <a:bodyPr/>
          <a:lstStyle/>
          <a:p>
            <a:r>
              <a:rPr lang="en-US" dirty="0"/>
              <a:t>Saturated Cut Example</a:t>
            </a:r>
          </a:p>
        </p:txBody>
      </p:sp>
      <p:graphicFrame>
        <p:nvGraphicFramePr>
          <p:cNvPr id="4" name="Content Placeholder 3">
            <a:extLst>
              <a:ext uri="{FF2B5EF4-FFF2-40B4-BE49-F238E27FC236}">
                <a16:creationId xmlns:a16="http://schemas.microsoft.com/office/drawing/2014/main" id="{D951F5C6-5AED-4E36-8D15-6295CEF1DA63}"/>
              </a:ext>
            </a:extLst>
          </p:cNvPr>
          <p:cNvGraphicFramePr>
            <a:graphicFrameLocks noGrp="1" noChangeAspect="1"/>
          </p:cNvGraphicFramePr>
          <p:nvPr>
            <p:ph idx="1"/>
            <p:extLst>
              <p:ext uri="{D42A27DB-BD31-4B8C-83A1-F6EECF244321}">
                <p14:modId xmlns:p14="http://schemas.microsoft.com/office/powerpoint/2010/main" val="2557063464"/>
              </p:ext>
            </p:extLst>
          </p:nvPr>
        </p:nvGraphicFramePr>
        <p:xfrm>
          <a:off x="2474913" y="1825625"/>
          <a:ext cx="7242175" cy="4351338"/>
        </p:xfrm>
        <a:graphic>
          <a:graphicData uri="http://schemas.openxmlformats.org/presentationml/2006/ole">
            <mc:AlternateContent xmlns:mc="http://schemas.openxmlformats.org/markup-compatibility/2006">
              <mc:Choice xmlns:v="urn:schemas-microsoft-com:vml" Requires="v">
                <p:oleObj spid="_x0000_s73759" name="Acrobat Document" r:id="rId3" imgW="2123870" imgH="1276297" progId="AcroExch.Document.DC">
                  <p:embed/>
                </p:oleObj>
              </mc:Choice>
              <mc:Fallback>
                <p:oleObj name="Acrobat Document" r:id="rId3" imgW="2123870" imgH="1276297" progId="AcroExch.Document.DC">
                  <p:embed/>
                  <p:pic>
                    <p:nvPicPr>
                      <p:cNvPr id="0" name=""/>
                      <p:cNvPicPr/>
                      <p:nvPr/>
                    </p:nvPicPr>
                    <p:blipFill>
                      <a:blip r:embed="rId4"/>
                      <a:stretch>
                        <a:fillRect/>
                      </a:stretch>
                    </p:blipFill>
                    <p:spPr>
                      <a:xfrm>
                        <a:off x="2474913" y="1825625"/>
                        <a:ext cx="7242175" cy="4351338"/>
                      </a:xfrm>
                      <a:prstGeom prst="rect">
                        <a:avLst/>
                      </a:prstGeom>
                    </p:spPr>
                  </p:pic>
                </p:oleObj>
              </mc:Fallback>
            </mc:AlternateContent>
          </a:graphicData>
        </a:graphic>
      </p:graphicFrame>
    </p:spTree>
    <p:extLst>
      <p:ext uri="{BB962C8B-B14F-4D97-AF65-F5344CB8AC3E}">
        <p14:creationId xmlns:p14="http://schemas.microsoft.com/office/powerpoint/2010/main" val="2917380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92C4-6473-4E70-8207-1CB1A5225B5F}"/>
              </a:ext>
            </a:extLst>
          </p:cNvPr>
          <p:cNvSpPr>
            <a:spLocks noGrp="1"/>
          </p:cNvSpPr>
          <p:nvPr>
            <p:ph type="title"/>
          </p:nvPr>
        </p:nvSpPr>
        <p:spPr/>
        <p:txBody>
          <a:bodyPr/>
          <a:lstStyle/>
          <a:p>
            <a:r>
              <a:rPr lang="en-US" dirty="0"/>
              <a:t>Contrived Flow Network</a:t>
            </a:r>
          </a:p>
        </p:txBody>
      </p:sp>
      <p:graphicFrame>
        <p:nvGraphicFramePr>
          <p:cNvPr id="4" name="Content Placeholder 3">
            <a:extLst>
              <a:ext uri="{FF2B5EF4-FFF2-40B4-BE49-F238E27FC236}">
                <a16:creationId xmlns:a16="http://schemas.microsoft.com/office/drawing/2014/main" id="{F972F31A-F81A-4DE5-AA21-0635A3ABF732}"/>
              </a:ext>
            </a:extLst>
          </p:cNvPr>
          <p:cNvGraphicFramePr>
            <a:graphicFrameLocks noGrp="1" noChangeAspect="1"/>
          </p:cNvGraphicFramePr>
          <p:nvPr>
            <p:ph idx="1"/>
            <p:extLst>
              <p:ext uri="{D42A27DB-BD31-4B8C-83A1-F6EECF244321}">
                <p14:modId xmlns:p14="http://schemas.microsoft.com/office/powerpoint/2010/main" val="2326255162"/>
              </p:ext>
            </p:extLst>
          </p:nvPr>
        </p:nvGraphicFramePr>
        <p:xfrm>
          <a:off x="2108200" y="1825625"/>
          <a:ext cx="7974013" cy="4351338"/>
        </p:xfrm>
        <a:graphic>
          <a:graphicData uri="http://schemas.openxmlformats.org/presentationml/2006/ole">
            <mc:AlternateContent xmlns:mc="http://schemas.openxmlformats.org/markup-compatibility/2006">
              <mc:Choice xmlns:v="urn:schemas-microsoft-com:vml" Requires="v">
                <p:oleObj spid="_x0000_s74783" name="Acrobat Document" r:id="rId3" imgW="3019278" imgH="1647694" progId="AcroExch.Document.DC">
                  <p:embed/>
                </p:oleObj>
              </mc:Choice>
              <mc:Fallback>
                <p:oleObj name="Acrobat Document" r:id="rId3" imgW="3019278" imgH="1647694" progId="AcroExch.Document.DC">
                  <p:embed/>
                  <p:pic>
                    <p:nvPicPr>
                      <p:cNvPr id="0" name=""/>
                      <p:cNvPicPr/>
                      <p:nvPr/>
                    </p:nvPicPr>
                    <p:blipFill>
                      <a:blip r:embed="rId4"/>
                      <a:stretch>
                        <a:fillRect/>
                      </a:stretch>
                    </p:blipFill>
                    <p:spPr>
                      <a:xfrm>
                        <a:off x="2108200" y="1825625"/>
                        <a:ext cx="7974013" cy="4351338"/>
                      </a:xfrm>
                      <a:prstGeom prst="rect">
                        <a:avLst/>
                      </a:prstGeom>
                    </p:spPr>
                  </p:pic>
                </p:oleObj>
              </mc:Fallback>
            </mc:AlternateContent>
          </a:graphicData>
        </a:graphic>
      </p:graphicFrame>
    </p:spTree>
    <p:extLst>
      <p:ext uri="{BB962C8B-B14F-4D97-AF65-F5344CB8AC3E}">
        <p14:creationId xmlns:p14="http://schemas.microsoft.com/office/powerpoint/2010/main" val="268439055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667C-4A39-49DA-9259-C023B060A9B4}"/>
              </a:ext>
            </a:extLst>
          </p:cNvPr>
          <p:cNvSpPr>
            <a:spLocks noGrp="1"/>
          </p:cNvSpPr>
          <p:nvPr>
            <p:ph type="title"/>
          </p:nvPr>
        </p:nvSpPr>
        <p:spPr/>
        <p:txBody>
          <a:bodyPr/>
          <a:lstStyle/>
          <a:p>
            <a:r>
              <a:rPr lang="en-US" dirty="0"/>
              <a:t>How to Choose Augmenting Paths</a:t>
            </a:r>
          </a:p>
        </p:txBody>
      </p:sp>
      <p:sp>
        <p:nvSpPr>
          <p:cNvPr id="3" name="Content Placeholder 2">
            <a:extLst>
              <a:ext uri="{FF2B5EF4-FFF2-40B4-BE49-F238E27FC236}">
                <a16:creationId xmlns:a16="http://schemas.microsoft.com/office/drawing/2014/main" id="{E5D3E174-BDD9-4B6B-AC19-08944DBD11F4}"/>
              </a:ext>
            </a:extLst>
          </p:cNvPr>
          <p:cNvSpPr>
            <a:spLocks noGrp="1"/>
          </p:cNvSpPr>
          <p:nvPr>
            <p:ph idx="1"/>
          </p:nvPr>
        </p:nvSpPr>
        <p:spPr/>
        <p:txBody>
          <a:bodyPr>
            <a:normAutofit fontScale="70000" lnSpcReduction="20000"/>
          </a:bodyPr>
          <a:lstStyle/>
          <a:p>
            <a:r>
              <a:rPr lang="en-US" dirty="0"/>
              <a:t>We still need a good way to choose which augmenting path to use for the for Ford-Fulkerson method, as the previous example illustrates</a:t>
            </a:r>
          </a:p>
          <a:p>
            <a:r>
              <a:rPr lang="en-US" dirty="0"/>
              <a:t>Two reasonable solutions are:</a:t>
            </a:r>
          </a:p>
          <a:p>
            <a:pPr marL="914400" lvl="1" indent="-457200">
              <a:buFont typeface="+mj-lt"/>
              <a:buAutoNum type="arabicPeriod"/>
            </a:pPr>
            <a:r>
              <a:rPr lang="en-US" dirty="0"/>
              <a:t>Choose the augmenting path that leads to the biggest increase in flow (this is known as the </a:t>
            </a:r>
            <a:r>
              <a:rPr lang="en-US" i="1" dirty="0"/>
              <a:t>Ford-Fulkerson algorithm</a:t>
            </a:r>
            <a:r>
              <a:rPr lang="en-US" dirty="0"/>
              <a:t>)</a:t>
            </a:r>
          </a:p>
          <a:p>
            <a:pPr marL="914400" lvl="1" indent="-457200">
              <a:buFont typeface="+mj-lt"/>
              <a:buAutoNum type="arabicPeriod"/>
            </a:pPr>
            <a:r>
              <a:rPr lang="en-US" dirty="0"/>
              <a:t>Choose the augmenting path with the fewest number of nodes (this is known as the </a:t>
            </a:r>
            <a:r>
              <a:rPr lang="en-US" i="1" dirty="0"/>
              <a:t>Edmunds-Karp algorithm</a:t>
            </a:r>
            <a:r>
              <a:rPr lang="en-US" dirty="0"/>
              <a:t>)</a:t>
            </a:r>
          </a:p>
          <a:p>
            <a:r>
              <a:rPr lang="en-US" dirty="0"/>
              <a:t>Implementations using choice 2 involve a </a:t>
            </a:r>
            <a:r>
              <a:rPr lang="en-US" i="1" dirty="0"/>
              <a:t>breadth-first search </a:t>
            </a:r>
            <a:r>
              <a:rPr lang="en-US" dirty="0"/>
              <a:t>from the source to find the appropriate path</a:t>
            </a:r>
          </a:p>
          <a:p>
            <a:r>
              <a:rPr lang="en-US" dirty="0"/>
              <a:t>We will not prove it, but it can be shown that an algorithm implemented this has a worst-case running time that is O(|V| * |E|</a:t>
            </a:r>
            <a:r>
              <a:rPr lang="en-US" baseline="30000" dirty="0"/>
              <a:t>2</a:t>
            </a:r>
            <a:r>
              <a:rPr lang="en-US" dirty="0"/>
              <a:t>)</a:t>
            </a:r>
          </a:p>
          <a:p>
            <a:r>
              <a:rPr lang="en-US" dirty="0"/>
              <a:t>More advanced methods have been found that improve the running time to O(|V|</a:t>
            </a:r>
            <a:r>
              <a:rPr lang="en-US" baseline="30000" dirty="0"/>
              <a:t>3</a:t>
            </a:r>
            <a:r>
              <a:rPr lang="en-US" dirty="0"/>
              <a:t>)</a:t>
            </a:r>
          </a:p>
          <a:p>
            <a:r>
              <a:rPr lang="en-US" dirty="0"/>
              <a:t>Given any reasonable implementation of the Ford-Fulkerson method, if all weights are integers, it is simple to show that the running time is at most O(|E| * f), where f is the maximum flow</a:t>
            </a:r>
          </a:p>
          <a:p>
            <a:r>
              <a:rPr lang="en-US" dirty="0"/>
              <a:t>This is because each iteration will examine at most |E| edges and will increase the flow by at least one</a:t>
            </a:r>
          </a:p>
        </p:txBody>
      </p:sp>
    </p:spTree>
    <p:extLst>
      <p:ext uri="{BB962C8B-B14F-4D97-AF65-F5344CB8AC3E}">
        <p14:creationId xmlns:p14="http://schemas.microsoft.com/office/powerpoint/2010/main" val="12434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69E5-6C9F-4A4E-8DAE-103C10527A15}"/>
              </a:ext>
            </a:extLst>
          </p:cNvPr>
          <p:cNvSpPr>
            <a:spLocks noGrp="1"/>
          </p:cNvSpPr>
          <p:nvPr>
            <p:ph type="title"/>
          </p:nvPr>
        </p:nvSpPr>
        <p:spPr/>
        <p:txBody>
          <a:bodyPr/>
          <a:lstStyle/>
          <a:p>
            <a:r>
              <a:rPr lang="en-US" dirty="0"/>
              <a:t>The Maximum-Bipartite-Matching Problem</a:t>
            </a:r>
          </a:p>
        </p:txBody>
      </p:sp>
      <p:sp>
        <p:nvSpPr>
          <p:cNvPr id="3" name="Content Placeholder 2">
            <a:extLst>
              <a:ext uri="{FF2B5EF4-FFF2-40B4-BE49-F238E27FC236}">
                <a16:creationId xmlns:a16="http://schemas.microsoft.com/office/drawing/2014/main" id="{9C67792C-EDF3-45A2-A797-203080E38875}"/>
              </a:ext>
            </a:extLst>
          </p:cNvPr>
          <p:cNvSpPr>
            <a:spLocks noGrp="1"/>
          </p:cNvSpPr>
          <p:nvPr>
            <p:ph idx="1"/>
          </p:nvPr>
        </p:nvSpPr>
        <p:spPr/>
        <p:txBody>
          <a:bodyPr>
            <a:normAutofit fontScale="77500" lnSpcReduction="20000"/>
          </a:bodyPr>
          <a:lstStyle/>
          <a:p>
            <a:r>
              <a:rPr lang="en-US" dirty="0"/>
              <a:t>Next, we will discuss the </a:t>
            </a:r>
            <a:r>
              <a:rPr lang="en-US" b="1" dirty="0"/>
              <a:t>maximum-bipartite-matching problem </a:t>
            </a:r>
            <a:r>
              <a:rPr lang="en-US" dirty="0"/>
              <a:t>(this is not mentioned in our textbook)</a:t>
            </a:r>
          </a:p>
          <a:p>
            <a:r>
              <a:rPr lang="en-US" dirty="0"/>
              <a:t>A </a:t>
            </a:r>
            <a:r>
              <a:rPr lang="en-US" b="1" dirty="0"/>
              <a:t>bipartite graph </a:t>
            </a:r>
            <a:r>
              <a:rPr lang="en-US" dirty="0"/>
              <a:t>is a graph for which the vertices can be decomposed into two disjoint sets such that no two graph vertices within the same set are adjacent</a:t>
            </a:r>
          </a:p>
          <a:p>
            <a:r>
              <a:rPr lang="en-US" dirty="0"/>
              <a:t>Consider two columns of vertices; some vertices in the left column are connected by undirected edges to some vertices in the right column</a:t>
            </a:r>
          </a:p>
          <a:p>
            <a:r>
              <a:rPr lang="en-US" dirty="0"/>
              <a:t>These vertices might represent employees and jobs, teachers and classes, etc.</a:t>
            </a:r>
          </a:p>
          <a:p>
            <a:r>
              <a:rPr lang="en-US" dirty="0"/>
              <a:t>An edge represents a potential mutually beneficial match</a:t>
            </a:r>
          </a:p>
          <a:p>
            <a:r>
              <a:rPr lang="en-US" dirty="0"/>
              <a:t>However, each vertex on the left can only be matched to a single vertex on the right, and each vertex on the right can only be matched to a single vertex on the left</a:t>
            </a:r>
          </a:p>
          <a:p>
            <a:r>
              <a:rPr lang="en-US" dirty="0"/>
              <a:t>A matching is a set of edges that is incident to at most one vertex from the left set and at most one vertex from the right set</a:t>
            </a:r>
          </a:p>
          <a:p>
            <a:r>
              <a:rPr lang="en-US" dirty="0"/>
              <a:t>The problem is to determine the matching that uses the maximum number of edges</a:t>
            </a:r>
          </a:p>
        </p:txBody>
      </p:sp>
    </p:spTree>
    <p:extLst>
      <p:ext uri="{BB962C8B-B14F-4D97-AF65-F5344CB8AC3E}">
        <p14:creationId xmlns:p14="http://schemas.microsoft.com/office/powerpoint/2010/main" val="25115035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0108-0216-43EC-ADEB-648956D1ABDF}"/>
              </a:ext>
            </a:extLst>
          </p:cNvPr>
          <p:cNvSpPr>
            <a:spLocks noGrp="1"/>
          </p:cNvSpPr>
          <p:nvPr>
            <p:ph type="title"/>
          </p:nvPr>
        </p:nvSpPr>
        <p:spPr/>
        <p:txBody>
          <a:bodyPr/>
          <a:lstStyle/>
          <a:p>
            <a:r>
              <a:rPr lang="en-US" dirty="0"/>
              <a:t>Example from “Introduction to Algorithms”</a:t>
            </a:r>
          </a:p>
        </p:txBody>
      </p:sp>
      <p:pic>
        <p:nvPicPr>
          <p:cNvPr id="4" name="Content Placeholder 3">
            <a:extLst>
              <a:ext uri="{FF2B5EF4-FFF2-40B4-BE49-F238E27FC236}">
                <a16:creationId xmlns:a16="http://schemas.microsoft.com/office/drawing/2014/main" id="{51801233-D6E7-4B11-825C-A789FA27F05B}"/>
              </a:ext>
            </a:extLst>
          </p:cNvPr>
          <p:cNvPicPr>
            <a:picLocks noGrp="1" noChangeAspect="1"/>
          </p:cNvPicPr>
          <p:nvPr>
            <p:ph idx="1"/>
          </p:nvPr>
        </p:nvPicPr>
        <p:blipFill>
          <a:blip r:embed="rId2"/>
          <a:stretch>
            <a:fillRect/>
          </a:stretch>
        </p:blipFill>
        <p:spPr>
          <a:xfrm>
            <a:off x="3556603" y="2418477"/>
            <a:ext cx="5078793" cy="3118326"/>
          </a:xfrm>
          <a:prstGeom prst="rect">
            <a:avLst/>
          </a:prstGeom>
        </p:spPr>
      </p:pic>
    </p:spTree>
    <p:extLst>
      <p:ext uri="{BB962C8B-B14F-4D97-AF65-F5344CB8AC3E}">
        <p14:creationId xmlns:p14="http://schemas.microsoft.com/office/powerpoint/2010/main" val="18694976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7003-C71A-48BD-BD4A-0517B452DC86}"/>
              </a:ext>
            </a:extLst>
          </p:cNvPr>
          <p:cNvSpPr>
            <a:spLocks noGrp="1"/>
          </p:cNvSpPr>
          <p:nvPr>
            <p:ph type="title"/>
          </p:nvPr>
        </p:nvSpPr>
        <p:spPr/>
        <p:txBody>
          <a:bodyPr/>
          <a:lstStyle/>
          <a:p>
            <a:r>
              <a:rPr lang="en-US" dirty="0"/>
              <a:t>Straight-forward Approaches Don’t Work Well</a:t>
            </a:r>
          </a:p>
        </p:txBody>
      </p:sp>
      <p:sp>
        <p:nvSpPr>
          <p:cNvPr id="3" name="Content Placeholder 2">
            <a:extLst>
              <a:ext uri="{FF2B5EF4-FFF2-40B4-BE49-F238E27FC236}">
                <a16:creationId xmlns:a16="http://schemas.microsoft.com/office/drawing/2014/main" id="{5117AD08-90CC-4B8D-8D9F-12F71812DF4F}"/>
              </a:ext>
            </a:extLst>
          </p:cNvPr>
          <p:cNvSpPr>
            <a:spLocks noGrp="1"/>
          </p:cNvSpPr>
          <p:nvPr>
            <p:ph idx="1"/>
          </p:nvPr>
        </p:nvSpPr>
        <p:spPr/>
        <p:txBody>
          <a:bodyPr>
            <a:normAutofit fontScale="92500" lnSpcReduction="10000"/>
          </a:bodyPr>
          <a:lstStyle/>
          <a:p>
            <a:r>
              <a:rPr lang="en-US" dirty="0"/>
              <a:t>It may seem that a solution is to start with an empty matching, and to keep adding edges until no more can be added without violating a constraint</a:t>
            </a:r>
          </a:p>
          <a:p>
            <a:r>
              <a:rPr lang="en-US" dirty="0"/>
              <a:t>The previous simple example shows us that this is not guaranteed to lead to an optimal solution</a:t>
            </a:r>
          </a:p>
          <a:p>
            <a:r>
              <a:rPr lang="en-US" dirty="0"/>
              <a:t>Note that the matching in part (a) has a size of 2, and no more edges can be added to this matching, but this is suboptimal</a:t>
            </a:r>
          </a:p>
          <a:p>
            <a:r>
              <a:rPr lang="en-US" dirty="0"/>
              <a:t>The matching in part (b) has size 3, and this is optimal for this bipartite graph</a:t>
            </a:r>
          </a:p>
          <a:p>
            <a:r>
              <a:rPr lang="en-US" dirty="0"/>
              <a:t>One possible method to find the optimal solution would be to cycle though all possible subsets of edges to find the optimal, valid subset</a:t>
            </a:r>
          </a:p>
          <a:p>
            <a:r>
              <a:rPr lang="en-US" dirty="0"/>
              <a:t>This algorithm, however, would require exponential time</a:t>
            </a:r>
          </a:p>
          <a:p>
            <a:endParaRPr lang="en-US" dirty="0"/>
          </a:p>
        </p:txBody>
      </p:sp>
    </p:spTree>
    <p:extLst>
      <p:ext uri="{BB962C8B-B14F-4D97-AF65-F5344CB8AC3E}">
        <p14:creationId xmlns:p14="http://schemas.microsoft.com/office/powerpoint/2010/main" val="15092780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0180-21BA-4EF0-91B6-9E98EA301F36}"/>
              </a:ext>
            </a:extLst>
          </p:cNvPr>
          <p:cNvSpPr>
            <a:spLocks noGrp="1"/>
          </p:cNvSpPr>
          <p:nvPr>
            <p:ph type="title"/>
          </p:nvPr>
        </p:nvSpPr>
        <p:spPr/>
        <p:txBody>
          <a:bodyPr/>
          <a:lstStyle/>
          <a:p>
            <a:r>
              <a:rPr lang="en-US" dirty="0"/>
              <a:t>Reductions</a:t>
            </a:r>
          </a:p>
        </p:txBody>
      </p:sp>
      <p:sp>
        <p:nvSpPr>
          <p:cNvPr id="3" name="Content Placeholder 2">
            <a:extLst>
              <a:ext uri="{FF2B5EF4-FFF2-40B4-BE49-F238E27FC236}">
                <a16:creationId xmlns:a16="http://schemas.microsoft.com/office/drawing/2014/main" id="{642A4F71-82B8-4E72-B794-4D3FE8C6C61D}"/>
              </a:ext>
            </a:extLst>
          </p:cNvPr>
          <p:cNvSpPr>
            <a:spLocks noGrp="1"/>
          </p:cNvSpPr>
          <p:nvPr>
            <p:ph idx="1"/>
          </p:nvPr>
        </p:nvSpPr>
        <p:spPr/>
        <p:txBody>
          <a:bodyPr>
            <a:normAutofit/>
          </a:bodyPr>
          <a:lstStyle/>
          <a:p>
            <a:r>
              <a:rPr lang="en-US" dirty="0"/>
              <a:t>In computer science, it is often the case that an instance of one problem can be </a:t>
            </a:r>
            <a:r>
              <a:rPr lang="en-US" i="1" dirty="0"/>
              <a:t>reduced</a:t>
            </a:r>
            <a:r>
              <a:rPr lang="en-US" dirty="0"/>
              <a:t> to an instance of another</a:t>
            </a:r>
          </a:p>
          <a:p>
            <a:r>
              <a:rPr lang="en-US" dirty="0"/>
              <a:t>The process is called </a:t>
            </a:r>
            <a:r>
              <a:rPr lang="en-US" b="1" dirty="0"/>
              <a:t>reduction</a:t>
            </a:r>
          </a:p>
          <a:p>
            <a:r>
              <a:rPr lang="en-US" dirty="0"/>
              <a:t>If a new problem is reduced to an already-solved problem, a solution to the solved problem can be applied to the new problem as well</a:t>
            </a:r>
          </a:p>
          <a:p>
            <a:r>
              <a:rPr lang="en-US" dirty="0"/>
              <a:t>Sometimes the two problems will not appear similar to each other on the surface</a:t>
            </a:r>
          </a:p>
          <a:p>
            <a:r>
              <a:rPr lang="en-US" dirty="0"/>
              <a:t>This notion will be very important when we discuss complexity classes and NP-complete problems later in the course</a:t>
            </a:r>
          </a:p>
          <a:p>
            <a:endParaRPr lang="en-US" dirty="0"/>
          </a:p>
        </p:txBody>
      </p:sp>
    </p:spTree>
    <p:extLst>
      <p:ext uri="{BB962C8B-B14F-4D97-AF65-F5344CB8AC3E}">
        <p14:creationId xmlns:p14="http://schemas.microsoft.com/office/powerpoint/2010/main" val="20297092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7FDF-9543-4DDE-9015-EFA434C2634B}"/>
              </a:ext>
            </a:extLst>
          </p:cNvPr>
          <p:cNvSpPr>
            <a:spLocks noGrp="1"/>
          </p:cNvSpPr>
          <p:nvPr>
            <p:ph type="title"/>
          </p:nvPr>
        </p:nvSpPr>
        <p:spPr/>
        <p:txBody>
          <a:bodyPr/>
          <a:lstStyle/>
          <a:p>
            <a:r>
              <a:rPr lang="en-US" dirty="0"/>
              <a:t>An Interesting Reduction</a:t>
            </a:r>
          </a:p>
        </p:txBody>
      </p:sp>
      <p:sp>
        <p:nvSpPr>
          <p:cNvPr id="3" name="Content Placeholder 2">
            <a:extLst>
              <a:ext uri="{FF2B5EF4-FFF2-40B4-BE49-F238E27FC236}">
                <a16:creationId xmlns:a16="http://schemas.microsoft.com/office/drawing/2014/main" id="{C51491F2-9F9C-4951-99C2-A9A7FC1D8934}"/>
              </a:ext>
            </a:extLst>
          </p:cNvPr>
          <p:cNvSpPr>
            <a:spLocks noGrp="1"/>
          </p:cNvSpPr>
          <p:nvPr>
            <p:ph idx="1"/>
          </p:nvPr>
        </p:nvSpPr>
        <p:spPr/>
        <p:txBody>
          <a:bodyPr>
            <a:normAutofit/>
          </a:bodyPr>
          <a:lstStyle/>
          <a:p>
            <a:r>
              <a:rPr lang="en-US" dirty="0"/>
              <a:t>Without much difficulty, </a:t>
            </a:r>
            <a:r>
              <a:rPr lang="en-US" i="1" dirty="0"/>
              <a:t>we can reduce the maximum-bipartite-matching problem to the maximum-flow problem</a:t>
            </a:r>
            <a:r>
              <a:rPr lang="en-US" dirty="0"/>
              <a:t>!</a:t>
            </a:r>
          </a:p>
          <a:p>
            <a:r>
              <a:rPr lang="en-US" dirty="0"/>
              <a:t>First, consider all edges to be directed from left to right</a:t>
            </a:r>
          </a:p>
          <a:p>
            <a:r>
              <a:rPr lang="en-US" dirty="0"/>
              <a:t>Then, add two new vertices:</a:t>
            </a:r>
          </a:p>
          <a:p>
            <a:pPr lvl="1"/>
            <a:r>
              <a:rPr lang="en-US" dirty="0"/>
              <a:t>A source, s, with outgoing directed edges to all left vertices</a:t>
            </a:r>
          </a:p>
          <a:p>
            <a:pPr lvl="1"/>
            <a:r>
              <a:rPr lang="en-US" dirty="0"/>
              <a:t>A sink, t, with incoming directed edges from all right vertices</a:t>
            </a:r>
          </a:p>
          <a:p>
            <a:r>
              <a:rPr lang="en-US" dirty="0"/>
              <a:t>Finally, assign every edge a weight, or capacity, of one</a:t>
            </a:r>
          </a:p>
          <a:p>
            <a:r>
              <a:rPr lang="en-US" dirty="0"/>
              <a:t>Now, the edges used to solve this instance of the maximum-flow problem also solves the maximum-bipartite-matching problem</a:t>
            </a:r>
          </a:p>
        </p:txBody>
      </p:sp>
    </p:spTree>
    <p:extLst>
      <p:ext uri="{BB962C8B-B14F-4D97-AF65-F5344CB8AC3E}">
        <p14:creationId xmlns:p14="http://schemas.microsoft.com/office/powerpoint/2010/main" val="5860136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4102-5741-4885-B73D-89CB6FE0B7BF}"/>
              </a:ext>
            </a:extLst>
          </p:cNvPr>
          <p:cNvSpPr>
            <a:spLocks noGrp="1"/>
          </p:cNvSpPr>
          <p:nvPr>
            <p:ph type="title"/>
          </p:nvPr>
        </p:nvSpPr>
        <p:spPr/>
        <p:txBody>
          <a:bodyPr/>
          <a:lstStyle/>
          <a:p>
            <a:r>
              <a:rPr lang="en-US" dirty="0"/>
              <a:t>Example Reduction</a:t>
            </a:r>
          </a:p>
        </p:txBody>
      </p:sp>
      <p:pic>
        <p:nvPicPr>
          <p:cNvPr id="4" name="Content Placeholder 3">
            <a:extLst>
              <a:ext uri="{FF2B5EF4-FFF2-40B4-BE49-F238E27FC236}">
                <a16:creationId xmlns:a16="http://schemas.microsoft.com/office/drawing/2014/main" id="{6C93C2A7-896C-4B0A-8C42-63A78F3C8A4C}"/>
              </a:ext>
            </a:extLst>
          </p:cNvPr>
          <p:cNvPicPr>
            <a:picLocks noGrp="1" noChangeAspect="1"/>
          </p:cNvPicPr>
          <p:nvPr>
            <p:ph idx="1"/>
          </p:nvPr>
        </p:nvPicPr>
        <p:blipFill>
          <a:blip r:embed="rId2"/>
          <a:stretch>
            <a:fillRect/>
          </a:stretch>
        </p:blipFill>
        <p:spPr>
          <a:xfrm>
            <a:off x="2774922" y="2206077"/>
            <a:ext cx="6642156" cy="3444081"/>
          </a:xfrm>
          <a:prstGeom prst="rect">
            <a:avLst/>
          </a:prstGeom>
        </p:spPr>
      </p:pic>
    </p:spTree>
    <p:extLst>
      <p:ext uri="{BB962C8B-B14F-4D97-AF65-F5344CB8AC3E}">
        <p14:creationId xmlns:p14="http://schemas.microsoft.com/office/powerpoint/2010/main" val="10174325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ECC2-51BA-4B97-BF24-8C755D030574}"/>
              </a:ext>
            </a:extLst>
          </p:cNvPr>
          <p:cNvSpPr>
            <a:spLocks noGrp="1"/>
          </p:cNvSpPr>
          <p:nvPr>
            <p:ph type="title"/>
          </p:nvPr>
        </p:nvSpPr>
        <p:spPr/>
        <p:txBody>
          <a:bodyPr/>
          <a:lstStyle/>
          <a:p>
            <a:r>
              <a:rPr lang="en-US" dirty="0"/>
              <a:t>Analyzing the Solution</a:t>
            </a:r>
          </a:p>
        </p:txBody>
      </p:sp>
      <p:sp>
        <p:nvSpPr>
          <p:cNvPr id="3" name="Content Placeholder 2">
            <a:extLst>
              <a:ext uri="{FF2B5EF4-FFF2-40B4-BE49-F238E27FC236}">
                <a16:creationId xmlns:a16="http://schemas.microsoft.com/office/drawing/2014/main" id="{D02DCEBA-43B7-441B-9C7E-73DC322C913D}"/>
              </a:ext>
            </a:extLst>
          </p:cNvPr>
          <p:cNvSpPr>
            <a:spLocks noGrp="1"/>
          </p:cNvSpPr>
          <p:nvPr>
            <p:ph idx="1"/>
          </p:nvPr>
        </p:nvSpPr>
        <p:spPr/>
        <p:txBody>
          <a:bodyPr>
            <a:normAutofit fontScale="92500" lnSpcReduction="20000"/>
          </a:bodyPr>
          <a:lstStyle/>
          <a:p>
            <a:r>
              <a:rPr lang="en-US" dirty="0"/>
              <a:t>Remember that every edge has been assigned a capacity of 1</a:t>
            </a:r>
          </a:p>
          <a:p>
            <a:r>
              <a:rPr lang="en-US" dirty="0"/>
              <a:t>Any solution to the maximum-bipartite-matching problem with n edges will also lead to a flow of n through the flow network</a:t>
            </a:r>
          </a:p>
          <a:p>
            <a:r>
              <a:rPr lang="en-US" dirty="0"/>
              <a:t>Any solution to the maximum-flow problem with a flow of n will leads to a matching of size n</a:t>
            </a:r>
          </a:p>
          <a:p>
            <a:r>
              <a:rPr lang="en-US" dirty="0"/>
              <a:t>Recall that when all weights are integers, any reasonable implementation of the Ford-Fulkerson method has a running time is at most O(|E| * f)</a:t>
            </a:r>
          </a:p>
          <a:p>
            <a:r>
              <a:rPr lang="en-US" dirty="0"/>
              <a:t>Here, f is the maximum flow through the flow network</a:t>
            </a:r>
          </a:p>
          <a:p>
            <a:r>
              <a:rPr lang="en-US" dirty="0"/>
              <a:t>For flow networks resulting from reductions from the maximum-bipartite matching problem, the maximum flow will have a size that is O(|V|)</a:t>
            </a:r>
          </a:p>
          <a:p>
            <a:r>
              <a:rPr lang="en-US" dirty="0"/>
              <a:t>Therefore, any reasonable implementation of the Ford-Fulkerson method will have a running time that is O(|E| * |V|)</a:t>
            </a:r>
          </a:p>
        </p:txBody>
      </p:sp>
    </p:spTree>
    <p:extLst>
      <p:ext uri="{BB962C8B-B14F-4D97-AF65-F5344CB8AC3E}">
        <p14:creationId xmlns:p14="http://schemas.microsoft.com/office/powerpoint/2010/main" val="3895069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1BB2-A726-4183-9E3E-CBE555312164}"/>
              </a:ext>
            </a:extLst>
          </p:cNvPr>
          <p:cNvSpPr>
            <a:spLocks noGrp="1"/>
          </p:cNvSpPr>
          <p:nvPr>
            <p:ph type="title"/>
          </p:nvPr>
        </p:nvSpPr>
        <p:spPr/>
        <p:txBody>
          <a:bodyPr/>
          <a:lstStyle/>
          <a:p>
            <a:r>
              <a:rPr lang="en-US" dirty="0"/>
              <a:t>Representing Graphs: Adjacency Lists</a:t>
            </a:r>
          </a:p>
        </p:txBody>
      </p:sp>
      <p:sp>
        <p:nvSpPr>
          <p:cNvPr id="3" name="Content Placeholder 2">
            <a:extLst>
              <a:ext uri="{FF2B5EF4-FFF2-40B4-BE49-F238E27FC236}">
                <a16:creationId xmlns:a16="http://schemas.microsoft.com/office/drawing/2014/main" id="{4ED18BB5-EA8C-46F4-820B-1A015071FDD1}"/>
              </a:ext>
            </a:extLst>
          </p:cNvPr>
          <p:cNvSpPr>
            <a:spLocks noGrp="1"/>
          </p:cNvSpPr>
          <p:nvPr>
            <p:ph idx="1"/>
          </p:nvPr>
        </p:nvSpPr>
        <p:spPr/>
        <p:txBody>
          <a:bodyPr>
            <a:normAutofit fontScale="77500" lnSpcReduction="20000"/>
          </a:bodyPr>
          <a:lstStyle/>
          <a:p>
            <a:r>
              <a:rPr lang="en-US" dirty="0"/>
              <a:t>For many (probably most) applications we look at, we will be dealing with </a:t>
            </a:r>
            <a:r>
              <a:rPr lang="en-US" b="1" dirty="0"/>
              <a:t>sparse graphs</a:t>
            </a:r>
            <a:r>
              <a:rPr lang="en-US" dirty="0"/>
              <a:t>; this means that |E| is significantly less than |V|</a:t>
            </a:r>
            <a:r>
              <a:rPr lang="en-US" baseline="30000" dirty="0"/>
              <a:t>2</a:t>
            </a:r>
          </a:p>
          <a:p>
            <a:r>
              <a:rPr lang="en-US" dirty="0"/>
              <a:t>The book talks about a street map for a city with a Manhattan-like structure; for such a sparse graph, |E| ≈ 4 * |V|</a:t>
            </a:r>
          </a:p>
          <a:p>
            <a:r>
              <a:rPr lang="en-US" dirty="0"/>
              <a:t>For sparse graphs, a better solution is to use an </a:t>
            </a:r>
            <a:r>
              <a:rPr lang="en-US" b="1" dirty="0"/>
              <a:t>adjacency list </a:t>
            </a:r>
            <a:r>
              <a:rPr lang="en-US" dirty="0"/>
              <a:t>representation</a:t>
            </a:r>
          </a:p>
          <a:p>
            <a:r>
              <a:rPr lang="en-US" dirty="0"/>
              <a:t>For each vertex, we keep a list of all adjacent vertices</a:t>
            </a:r>
          </a:p>
          <a:p>
            <a:r>
              <a:rPr lang="en-US" dirty="0"/>
              <a:t>This can be done using an array (or vector) of linked lists</a:t>
            </a:r>
          </a:p>
          <a:p>
            <a:r>
              <a:rPr lang="en-US" dirty="0"/>
              <a:t>Header nodes (the slots of the array) can store additional information about the vertices</a:t>
            </a:r>
          </a:p>
          <a:p>
            <a:r>
              <a:rPr lang="en-US" dirty="0"/>
              <a:t>The space requirement is Θ(|E| + |V|), a huge benefit over adjacency matrices for sparse graphs</a:t>
            </a:r>
          </a:p>
          <a:p>
            <a:r>
              <a:rPr lang="en-US" dirty="0"/>
              <a:t>If edges have associated weights or costs, this information is also kept in each node</a:t>
            </a:r>
          </a:p>
          <a:p>
            <a:r>
              <a:rPr lang="en-US" dirty="0"/>
              <a:t>One advantage of an adjacency matrix over an adjacency list is that you can determine in quick, constant time whether or not an edge exists</a:t>
            </a:r>
          </a:p>
        </p:txBody>
      </p:sp>
    </p:spTree>
    <p:extLst>
      <p:ext uri="{BB962C8B-B14F-4D97-AF65-F5344CB8AC3E}">
        <p14:creationId xmlns:p14="http://schemas.microsoft.com/office/powerpoint/2010/main" val="262555467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28B8-8B68-43B8-A680-37BFA1A82D22}"/>
              </a:ext>
            </a:extLst>
          </p:cNvPr>
          <p:cNvSpPr>
            <a:spLocks noGrp="1"/>
          </p:cNvSpPr>
          <p:nvPr>
            <p:ph type="title"/>
          </p:nvPr>
        </p:nvSpPr>
        <p:spPr/>
        <p:txBody>
          <a:bodyPr/>
          <a:lstStyle/>
          <a:p>
            <a:r>
              <a:rPr lang="en-US" dirty="0"/>
              <a:t>Depth-first Search</a:t>
            </a:r>
          </a:p>
        </p:txBody>
      </p:sp>
      <p:sp>
        <p:nvSpPr>
          <p:cNvPr id="3" name="Content Placeholder 2">
            <a:extLst>
              <a:ext uri="{FF2B5EF4-FFF2-40B4-BE49-F238E27FC236}">
                <a16:creationId xmlns:a16="http://schemas.microsoft.com/office/drawing/2014/main" id="{CC3DFA58-9794-413B-89EC-E81F180E9890}"/>
              </a:ext>
            </a:extLst>
          </p:cNvPr>
          <p:cNvSpPr>
            <a:spLocks noGrp="1"/>
          </p:cNvSpPr>
          <p:nvPr>
            <p:ph idx="1"/>
          </p:nvPr>
        </p:nvSpPr>
        <p:spPr/>
        <p:txBody>
          <a:bodyPr>
            <a:normAutofit fontScale="92500" lnSpcReduction="20000"/>
          </a:bodyPr>
          <a:lstStyle/>
          <a:p>
            <a:r>
              <a:rPr lang="en-US" dirty="0"/>
              <a:t>The last subtopic we will discuss involving graphs is </a:t>
            </a:r>
            <a:r>
              <a:rPr lang="en-US" b="1" dirty="0"/>
              <a:t>depth-first search </a:t>
            </a:r>
            <a:r>
              <a:rPr lang="en-US" dirty="0"/>
              <a:t>(</a:t>
            </a:r>
            <a:r>
              <a:rPr lang="en-US" b="1" dirty="0"/>
              <a:t>DFS</a:t>
            </a:r>
            <a:r>
              <a:rPr lang="en-US" dirty="0"/>
              <a:t>)</a:t>
            </a:r>
          </a:p>
          <a:p>
            <a:r>
              <a:rPr lang="en-US" dirty="0"/>
              <a:t>A depth-first search of a graph is very similar to a </a:t>
            </a:r>
            <a:r>
              <a:rPr lang="en-US" i="1" dirty="0"/>
              <a:t>preorder traversal</a:t>
            </a:r>
          </a:p>
          <a:p>
            <a:r>
              <a:rPr lang="en-US" dirty="0"/>
              <a:t>We visit the current node first, then we recursively visit all its adjacent neighbors that have not already been visited</a:t>
            </a:r>
          </a:p>
          <a:p>
            <a:r>
              <a:rPr lang="en-US" dirty="0"/>
              <a:t>You must have a way to mark a node as visited to implement DFS efficiently</a:t>
            </a:r>
          </a:p>
          <a:p>
            <a:r>
              <a:rPr lang="en-US" dirty="0"/>
              <a:t>We will consider depth-first search applied to undirected graphs</a:t>
            </a:r>
          </a:p>
          <a:p>
            <a:r>
              <a:rPr lang="en-US" dirty="0"/>
              <a:t>We will assume that adjacency lists are used, and that each edge exists in both incident vertices' adjacency lists</a:t>
            </a:r>
          </a:p>
          <a:p>
            <a:r>
              <a:rPr lang="en-US" dirty="0"/>
              <a:t>Assuming these things, every node will be visited at most once and every edge will be traversed at most once</a:t>
            </a:r>
          </a:p>
          <a:p>
            <a:r>
              <a:rPr lang="en-US" dirty="0"/>
              <a:t>A simple, usually recursive, implementation will have a worst-case running time that is O(|V| + |E|)</a:t>
            </a:r>
          </a:p>
        </p:txBody>
      </p:sp>
    </p:spTree>
    <p:extLst>
      <p:ext uri="{BB962C8B-B14F-4D97-AF65-F5344CB8AC3E}">
        <p14:creationId xmlns:p14="http://schemas.microsoft.com/office/powerpoint/2010/main" val="36950587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C353-AD6C-4FB3-BA0B-FAD3950690CE}"/>
              </a:ext>
            </a:extLst>
          </p:cNvPr>
          <p:cNvSpPr>
            <a:spLocks noGrp="1"/>
          </p:cNvSpPr>
          <p:nvPr>
            <p:ph type="title"/>
          </p:nvPr>
        </p:nvSpPr>
        <p:spPr/>
        <p:txBody>
          <a:bodyPr/>
          <a:lstStyle/>
          <a:p>
            <a:r>
              <a:rPr lang="en-US" dirty="0"/>
              <a:t>Depth-first Spanning Trees</a:t>
            </a:r>
          </a:p>
        </p:txBody>
      </p:sp>
      <p:sp>
        <p:nvSpPr>
          <p:cNvPr id="3" name="Content Placeholder 2">
            <a:extLst>
              <a:ext uri="{FF2B5EF4-FFF2-40B4-BE49-F238E27FC236}">
                <a16:creationId xmlns:a16="http://schemas.microsoft.com/office/drawing/2014/main" id="{E4A41E45-7A1A-4923-AA77-C9DD16E17E72}"/>
              </a:ext>
            </a:extLst>
          </p:cNvPr>
          <p:cNvSpPr>
            <a:spLocks noGrp="1"/>
          </p:cNvSpPr>
          <p:nvPr>
            <p:ph idx="1"/>
          </p:nvPr>
        </p:nvSpPr>
        <p:spPr/>
        <p:txBody>
          <a:bodyPr>
            <a:normAutofit fontScale="92500" lnSpcReduction="10000"/>
          </a:bodyPr>
          <a:lstStyle/>
          <a:p>
            <a:r>
              <a:rPr lang="en-US" dirty="0"/>
              <a:t>As we traverse the nodes of a graph using a depth-first search, we will call the edges that are actually followed </a:t>
            </a:r>
            <a:r>
              <a:rPr lang="en-US" b="1" dirty="0"/>
              <a:t>tree edges</a:t>
            </a:r>
          </a:p>
          <a:p>
            <a:r>
              <a:rPr lang="en-US" dirty="0"/>
              <a:t>We will call any edge that would lead back to a node which was already visited a </a:t>
            </a:r>
            <a:r>
              <a:rPr lang="en-US" b="1" dirty="0"/>
              <a:t>back edge</a:t>
            </a:r>
          </a:p>
          <a:p>
            <a:r>
              <a:rPr lang="en-US" dirty="0"/>
              <a:t>The existence of any back edge indicates a cycle in the graph</a:t>
            </a:r>
          </a:p>
          <a:p>
            <a:r>
              <a:rPr lang="en-US" dirty="0"/>
              <a:t>We will graphically draw a tree using the tree edges, and depict the (not followed) back edges using dashed lines</a:t>
            </a:r>
          </a:p>
          <a:p>
            <a:r>
              <a:rPr lang="en-US" dirty="0"/>
              <a:t>This graphical depiction that demonstrates the order in which nodes are visited is called a </a:t>
            </a:r>
            <a:r>
              <a:rPr lang="en-US" b="1" dirty="0"/>
              <a:t>depth-first spanning tree</a:t>
            </a:r>
          </a:p>
          <a:p>
            <a:r>
              <a:rPr lang="en-US" dirty="0"/>
              <a:t>During the depth first search, assuming the graph is connected, every edge becomes either a tree edge or a back edge in the depth-first spanning tree</a:t>
            </a:r>
          </a:p>
        </p:txBody>
      </p:sp>
    </p:spTree>
    <p:extLst>
      <p:ext uri="{BB962C8B-B14F-4D97-AF65-F5344CB8AC3E}">
        <p14:creationId xmlns:p14="http://schemas.microsoft.com/office/powerpoint/2010/main" val="18526114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45CF-600C-4C9B-8E86-352DD628F3D5}"/>
              </a:ext>
            </a:extLst>
          </p:cNvPr>
          <p:cNvSpPr>
            <a:spLocks noGrp="1"/>
          </p:cNvSpPr>
          <p:nvPr>
            <p:ph type="title"/>
          </p:nvPr>
        </p:nvSpPr>
        <p:spPr/>
        <p:txBody>
          <a:bodyPr/>
          <a:lstStyle/>
          <a:p>
            <a:r>
              <a:rPr lang="en-US" dirty="0"/>
              <a:t>Undirected Graph Example</a:t>
            </a:r>
          </a:p>
        </p:txBody>
      </p:sp>
      <p:graphicFrame>
        <p:nvGraphicFramePr>
          <p:cNvPr id="4" name="Content Placeholder 3">
            <a:extLst>
              <a:ext uri="{FF2B5EF4-FFF2-40B4-BE49-F238E27FC236}">
                <a16:creationId xmlns:a16="http://schemas.microsoft.com/office/drawing/2014/main" id="{2995D577-E113-42BF-BE17-980759E2A127}"/>
              </a:ext>
            </a:extLst>
          </p:cNvPr>
          <p:cNvGraphicFramePr>
            <a:graphicFrameLocks noGrp="1" noChangeAspect="1"/>
          </p:cNvGraphicFramePr>
          <p:nvPr>
            <p:ph idx="1"/>
            <p:extLst>
              <p:ext uri="{D42A27DB-BD31-4B8C-83A1-F6EECF244321}">
                <p14:modId xmlns:p14="http://schemas.microsoft.com/office/powerpoint/2010/main" val="3552705419"/>
              </p:ext>
            </p:extLst>
          </p:nvPr>
        </p:nvGraphicFramePr>
        <p:xfrm>
          <a:off x="2108200" y="1825625"/>
          <a:ext cx="7974013" cy="4351338"/>
        </p:xfrm>
        <a:graphic>
          <a:graphicData uri="http://schemas.openxmlformats.org/presentationml/2006/ole">
            <mc:AlternateContent xmlns:mc="http://schemas.openxmlformats.org/markup-compatibility/2006">
              <mc:Choice xmlns:v="urn:schemas-microsoft-com:vml" Requires="v">
                <p:oleObj spid="_x0000_s75803" name="Acrobat Document" r:id="rId3" imgW="3019278" imgH="1647694" progId="AcroExch.Document.DC">
                  <p:embed/>
                </p:oleObj>
              </mc:Choice>
              <mc:Fallback>
                <p:oleObj name="Acrobat Document" r:id="rId3" imgW="3019278" imgH="1647694" progId="AcroExch.Document.DC">
                  <p:embed/>
                  <p:pic>
                    <p:nvPicPr>
                      <p:cNvPr id="0" name=""/>
                      <p:cNvPicPr/>
                      <p:nvPr/>
                    </p:nvPicPr>
                    <p:blipFill>
                      <a:blip r:embed="rId4"/>
                      <a:stretch>
                        <a:fillRect/>
                      </a:stretch>
                    </p:blipFill>
                    <p:spPr>
                      <a:xfrm>
                        <a:off x="2108200" y="1825625"/>
                        <a:ext cx="7974013" cy="4351338"/>
                      </a:xfrm>
                      <a:prstGeom prst="rect">
                        <a:avLst/>
                      </a:prstGeom>
                    </p:spPr>
                  </p:pic>
                </p:oleObj>
              </mc:Fallback>
            </mc:AlternateContent>
          </a:graphicData>
        </a:graphic>
      </p:graphicFrame>
    </p:spTree>
    <p:extLst>
      <p:ext uri="{BB962C8B-B14F-4D97-AF65-F5344CB8AC3E}">
        <p14:creationId xmlns:p14="http://schemas.microsoft.com/office/powerpoint/2010/main" val="41995118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0604-B813-4A8F-A3C8-BA50595472FC}"/>
              </a:ext>
            </a:extLst>
          </p:cNvPr>
          <p:cNvSpPr>
            <a:spLocks noGrp="1"/>
          </p:cNvSpPr>
          <p:nvPr>
            <p:ph type="title"/>
          </p:nvPr>
        </p:nvSpPr>
        <p:spPr/>
        <p:txBody>
          <a:bodyPr/>
          <a:lstStyle/>
          <a:p>
            <a:r>
              <a:rPr lang="en-US" dirty="0"/>
              <a:t>Depth-first Spanning Tree Example</a:t>
            </a:r>
          </a:p>
        </p:txBody>
      </p:sp>
      <p:graphicFrame>
        <p:nvGraphicFramePr>
          <p:cNvPr id="4" name="Content Placeholder 3">
            <a:extLst>
              <a:ext uri="{FF2B5EF4-FFF2-40B4-BE49-F238E27FC236}">
                <a16:creationId xmlns:a16="http://schemas.microsoft.com/office/drawing/2014/main" id="{F551B5C4-96A5-429E-B63D-3D7793F0B952}"/>
              </a:ext>
            </a:extLst>
          </p:cNvPr>
          <p:cNvGraphicFramePr>
            <a:graphicFrameLocks noGrp="1" noChangeAspect="1"/>
          </p:cNvGraphicFramePr>
          <p:nvPr>
            <p:ph idx="1"/>
            <p:extLst>
              <p:ext uri="{D42A27DB-BD31-4B8C-83A1-F6EECF244321}">
                <p14:modId xmlns:p14="http://schemas.microsoft.com/office/powerpoint/2010/main" val="815683574"/>
              </p:ext>
            </p:extLst>
          </p:nvPr>
        </p:nvGraphicFramePr>
        <p:xfrm>
          <a:off x="2681288" y="1825625"/>
          <a:ext cx="6827837" cy="4351338"/>
        </p:xfrm>
        <a:graphic>
          <a:graphicData uri="http://schemas.openxmlformats.org/presentationml/2006/ole">
            <mc:AlternateContent xmlns:mc="http://schemas.openxmlformats.org/markup-compatibility/2006">
              <mc:Choice xmlns:v="urn:schemas-microsoft-com:vml" Requires="v">
                <p:oleObj spid="_x0000_s76827" name="Acrobat Document" r:id="rId3" imgW="3019278" imgH="1924024" progId="AcroExch.Document.DC">
                  <p:embed/>
                </p:oleObj>
              </mc:Choice>
              <mc:Fallback>
                <p:oleObj name="Acrobat Document" r:id="rId3" imgW="3019278" imgH="1924024" progId="AcroExch.Document.DC">
                  <p:embed/>
                  <p:pic>
                    <p:nvPicPr>
                      <p:cNvPr id="0" name=""/>
                      <p:cNvPicPr/>
                      <p:nvPr/>
                    </p:nvPicPr>
                    <p:blipFill>
                      <a:blip r:embed="rId4"/>
                      <a:stretch>
                        <a:fillRect/>
                      </a:stretch>
                    </p:blipFill>
                    <p:spPr>
                      <a:xfrm>
                        <a:off x="2681288" y="1825625"/>
                        <a:ext cx="6827837" cy="4351338"/>
                      </a:xfrm>
                      <a:prstGeom prst="rect">
                        <a:avLst/>
                      </a:prstGeom>
                    </p:spPr>
                  </p:pic>
                </p:oleObj>
              </mc:Fallback>
            </mc:AlternateContent>
          </a:graphicData>
        </a:graphic>
      </p:graphicFrame>
    </p:spTree>
    <p:extLst>
      <p:ext uri="{BB962C8B-B14F-4D97-AF65-F5344CB8AC3E}">
        <p14:creationId xmlns:p14="http://schemas.microsoft.com/office/powerpoint/2010/main" val="23252967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2CBA-04A1-4217-B89F-0428346923D2}"/>
              </a:ext>
            </a:extLst>
          </p:cNvPr>
          <p:cNvSpPr>
            <a:spLocks noGrp="1"/>
          </p:cNvSpPr>
          <p:nvPr>
            <p:ph type="title"/>
          </p:nvPr>
        </p:nvSpPr>
        <p:spPr/>
        <p:txBody>
          <a:bodyPr/>
          <a:lstStyle/>
          <a:p>
            <a:r>
              <a:rPr lang="en-US" dirty="0" err="1"/>
              <a:t>Biconnectivity</a:t>
            </a:r>
            <a:endParaRPr lang="en-US" dirty="0"/>
          </a:p>
        </p:txBody>
      </p:sp>
      <p:sp>
        <p:nvSpPr>
          <p:cNvPr id="3" name="Content Placeholder 2">
            <a:extLst>
              <a:ext uri="{FF2B5EF4-FFF2-40B4-BE49-F238E27FC236}">
                <a16:creationId xmlns:a16="http://schemas.microsoft.com/office/drawing/2014/main" id="{BA27FDAE-AAFB-4171-B039-31DE646BDA13}"/>
              </a:ext>
            </a:extLst>
          </p:cNvPr>
          <p:cNvSpPr>
            <a:spLocks noGrp="1"/>
          </p:cNvSpPr>
          <p:nvPr>
            <p:ph idx="1"/>
          </p:nvPr>
        </p:nvSpPr>
        <p:spPr/>
        <p:txBody>
          <a:bodyPr>
            <a:normAutofit fontScale="92500" lnSpcReduction="10000"/>
          </a:bodyPr>
          <a:lstStyle/>
          <a:p>
            <a:r>
              <a:rPr lang="en-US" dirty="0"/>
              <a:t>One simple use of a DFS is to check if an undirected graph is connected; simply perform a DFS and see if there is any node that is not visited</a:t>
            </a:r>
          </a:p>
          <a:p>
            <a:r>
              <a:rPr lang="en-US" dirty="0"/>
              <a:t>A harder problem is to check for </a:t>
            </a:r>
            <a:r>
              <a:rPr lang="en-US" b="1" dirty="0" err="1"/>
              <a:t>biconnectivity</a:t>
            </a:r>
            <a:r>
              <a:rPr lang="en-US" dirty="0"/>
              <a:t> in an undirected graph</a:t>
            </a:r>
          </a:p>
          <a:p>
            <a:r>
              <a:rPr lang="en-US" dirty="0"/>
              <a:t>A graph is biconnected if and only if there are no vertices whose removal disconnects the rest of the graph</a:t>
            </a:r>
          </a:p>
          <a:p>
            <a:r>
              <a:rPr lang="en-US" dirty="0"/>
              <a:t>If the graph is not biconnected, the vertices whose removal would disconnect the graph are known as </a:t>
            </a:r>
            <a:r>
              <a:rPr lang="en-US" b="1" dirty="0"/>
              <a:t>articulation points</a:t>
            </a:r>
          </a:p>
          <a:p>
            <a:r>
              <a:rPr lang="en-US" dirty="0"/>
              <a:t>Therefore, a graph is biconnected if and only if there are no articulation points</a:t>
            </a:r>
          </a:p>
          <a:p>
            <a:r>
              <a:rPr lang="en-US" dirty="0"/>
              <a:t>A possible application: Determine if there are there any computers in a network that, if they went down, would cause communication failures</a:t>
            </a:r>
          </a:p>
        </p:txBody>
      </p:sp>
    </p:spTree>
    <p:extLst>
      <p:ext uri="{BB962C8B-B14F-4D97-AF65-F5344CB8AC3E}">
        <p14:creationId xmlns:p14="http://schemas.microsoft.com/office/powerpoint/2010/main" val="3064498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4FA8-3B94-4A76-A35C-36F03F74539D}"/>
              </a:ext>
            </a:extLst>
          </p:cNvPr>
          <p:cNvSpPr>
            <a:spLocks noGrp="1"/>
          </p:cNvSpPr>
          <p:nvPr>
            <p:ph type="title"/>
          </p:nvPr>
        </p:nvSpPr>
        <p:spPr/>
        <p:txBody>
          <a:bodyPr/>
          <a:lstStyle/>
          <a:p>
            <a:r>
              <a:rPr lang="en-US" dirty="0"/>
              <a:t>Num and Low Values</a:t>
            </a:r>
          </a:p>
        </p:txBody>
      </p:sp>
      <p:sp>
        <p:nvSpPr>
          <p:cNvPr id="3" name="Content Placeholder 2">
            <a:extLst>
              <a:ext uri="{FF2B5EF4-FFF2-40B4-BE49-F238E27FC236}">
                <a16:creationId xmlns:a16="http://schemas.microsoft.com/office/drawing/2014/main" id="{D9F177ED-88D9-48C0-82BC-775B6630A869}"/>
              </a:ext>
            </a:extLst>
          </p:cNvPr>
          <p:cNvSpPr>
            <a:spLocks noGrp="1"/>
          </p:cNvSpPr>
          <p:nvPr>
            <p:ph idx="1"/>
          </p:nvPr>
        </p:nvSpPr>
        <p:spPr/>
        <p:txBody>
          <a:bodyPr>
            <a:normAutofit fontScale="77500" lnSpcReduction="20000"/>
          </a:bodyPr>
          <a:lstStyle/>
          <a:p>
            <a:r>
              <a:rPr lang="en-US" dirty="0"/>
              <a:t>For each vertex v in a depth-first spanning tree, we will define the following two parameters:</a:t>
            </a:r>
          </a:p>
          <a:p>
            <a:pPr lvl="1"/>
            <a:r>
              <a:rPr lang="en-US" dirty="0"/>
              <a:t>Num(v) = the position of v if you number the vertices based in the order in which they are visited in the DFS (the root is assigned the value 1)</a:t>
            </a:r>
          </a:p>
          <a:p>
            <a:pPr lvl="1"/>
            <a:r>
              <a:rPr lang="en-US" dirty="0"/>
              <a:t>Low(v) = the lowest number, Num(w), of all vertices w that can be reached starting at v using zero or more tree edges and optionally one back edge (last)</a:t>
            </a:r>
          </a:p>
          <a:p>
            <a:r>
              <a:rPr lang="en-US" dirty="0"/>
              <a:t>Equivalently, we can define Low(v) to be the minimum of these three values:</a:t>
            </a:r>
          </a:p>
          <a:p>
            <a:pPr marL="914400" lvl="1" indent="-457200">
              <a:buFont typeface="+mj-lt"/>
              <a:buAutoNum type="arabicPeriod"/>
            </a:pPr>
            <a:r>
              <a:rPr lang="en-US" dirty="0"/>
              <a:t>Num(v)</a:t>
            </a:r>
          </a:p>
          <a:p>
            <a:pPr marL="914400" lvl="1" indent="-457200">
              <a:buFont typeface="+mj-lt"/>
              <a:buAutoNum type="arabicPeriod"/>
            </a:pPr>
            <a:r>
              <a:rPr lang="en-US" dirty="0"/>
              <a:t>The lowest Num(w) among all back edges (v, w)</a:t>
            </a:r>
          </a:p>
          <a:p>
            <a:pPr marL="914400" lvl="1" indent="-457200">
              <a:buFont typeface="+mj-lt"/>
              <a:buAutoNum type="arabicPeriod"/>
            </a:pPr>
            <a:r>
              <a:rPr lang="en-US" dirty="0"/>
              <a:t>The lowest Low(w) among all tree edges (v, w)</a:t>
            </a:r>
          </a:p>
          <a:p>
            <a:r>
              <a:rPr lang="en-US" dirty="0"/>
              <a:t>The values defined in 1 and 2 above  can be evaluated by looking at v and the edges leaving v (stored in an adjacency list)</a:t>
            </a:r>
          </a:p>
          <a:p>
            <a:r>
              <a:rPr lang="en-US" dirty="0"/>
              <a:t>The definition in 3 is recursive</a:t>
            </a:r>
          </a:p>
          <a:p>
            <a:r>
              <a:rPr lang="en-US" dirty="0"/>
              <a:t>We need to evaluate the Low of the children before the Low of the current node; this requires a </a:t>
            </a:r>
            <a:r>
              <a:rPr lang="en-US" i="1" dirty="0"/>
              <a:t>postorder traversal</a:t>
            </a:r>
            <a:r>
              <a:rPr lang="en-US" dirty="0"/>
              <a:t>, which is also based on a DFS</a:t>
            </a:r>
          </a:p>
          <a:p>
            <a:endParaRPr lang="en-US" dirty="0"/>
          </a:p>
        </p:txBody>
      </p:sp>
    </p:spTree>
    <p:extLst>
      <p:ext uri="{BB962C8B-B14F-4D97-AF65-F5344CB8AC3E}">
        <p14:creationId xmlns:p14="http://schemas.microsoft.com/office/powerpoint/2010/main" val="6458416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021-294B-4A2A-AAD9-BB2617F09D11}"/>
              </a:ext>
            </a:extLst>
          </p:cNvPr>
          <p:cNvSpPr>
            <a:spLocks noGrp="1"/>
          </p:cNvSpPr>
          <p:nvPr>
            <p:ph type="title"/>
          </p:nvPr>
        </p:nvSpPr>
        <p:spPr/>
        <p:txBody>
          <a:bodyPr/>
          <a:lstStyle/>
          <a:p>
            <a:r>
              <a:rPr lang="en-US" dirty="0"/>
              <a:t>Another Undirected Graph Example</a:t>
            </a:r>
          </a:p>
        </p:txBody>
      </p:sp>
      <p:graphicFrame>
        <p:nvGraphicFramePr>
          <p:cNvPr id="4" name="Content Placeholder 3">
            <a:extLst>
              <a:ext uri="{FF2B5EF4-FFF2-40B4-BE49-F238E27FC236}">
                <a16:creationId xmlns:a16="http://schemas.microsoft.com/office/drawing/2014/main" id="{0EF07A9B-F054-4824-A2CA-BC13CF378CA9}"/>
              </a:ext>
            </a:extLst>
          </p:cNvPr>
          <p:cNvGraphicFramePr>
            <a:graphicFrameLocks noGrp="1" noChangeAspect="1"/>
          </p:cNvGraphicFramePr>
          <p:nvPr>
            <p:ph idx="1"/>
            <p:extLst>
              <p:ext uri="{D42A27DB-BD31-4B8C-83A1-F6EECF244321}">
                <p14:modId xmlns:p14="http://schemas.microsoft.com/office/powerpoint/2010/main" val="1712799432"/>
              </p:ext>
            </p:extLst>
          </p:nvPr>
        </p:nvGraphicFramePr>
        <p:xfrm>
          <a:off x="2470150" y="1825625"/>
          <a:ext cx="7251700" cy="4351338"/>
        </p:xfrm>
        <a:graphic>
          <a:graphicData uri="http://schemas.openxmlformats.org/presentationml/2006/ole">
            <mc:AlternateContent xmlns:mc="http://schemas.openxmlformats.org/markup-compatibility/2006">
              <mc:Choice xmlns:v="urn:schemas-microsoft-com:vml" Requires="v">
                <p:oleObj spid="_x0000_s77851" name="Acrobat Document" r:id="rId3" imgW="3047766" imgH="1828603" progId="AcroExch.Document.DC">
                  <p:embed/>
                </p:oleObj>
              </mc:Choice>
              <mc:Fallback>
                <p:oleObj name="Acrobat Document" r:id="rId3" imgW="3047766" imgH="1828603" progId="AcroExch.Document.DC">
                  <p:embed/>
                  <p:pic>
                    <p:nvPicPr>
                      <p:cNvPr id="0" name=""/>
                      <p:cNvPicPr/>
                      <p:nvPr/>
                    </p:nvPicPr>
                    <p:blipFill>
                      <a:blip r:embed="rId4"/>
                      <a:stretch>
                        <a:fillRect/>
                      </a:stretch>
                    </p:blipFill>
                    <p:spPr>
                      <a:xfrm>
                        <a:off x="2470150" y="1825625"/>
                        <a:ext cx="7251700" cy="4351338"/>
                      </a:xfrm>
                      <a:prstGeom prst="rect">
                        <a:avLst/>
                      </a:prstGeom>
                    </p:spPr>
                  </p:pic>
                </p:oleObj>
              </mc:Fallback>
            </mc:AlternateContent>
          </a:graphicData>
        </a:graphic>
      </p:graphicFrame>
    </p:spTree>
    <p:extLst>
      <p:ext uri="{BB962C8B-B14F-4D97-AF65-F5344CB8AC3E}">
        <p14:creationId xmlns:p14="http://schemas.microsoft.com/office/powerpoint/2010/main" val="21822651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0AAE-9763-4C7D-9172-39F0A7E8E976}"/>
              </a:ext>
            </a:extLst>
          </p:cNvPr>
          <p:cNvSpPr>
            <a:spLocks noGrp="1"/>
          </p:cNvSpPr>
          <p:nvPr>
            <p:ph type="title"/>
          </p:nvPr>
        </p:nvSpPr>
        <p:spPr/>
        <p:txBody>
          <a:bodyPr/>
          <a:lstStyle/>
          <a:p>
            <a:r>
              <a:rPr lang="en-US" dirty="0"/>
              <a:t>Example with Num and Low Values</a:t>
            </a:r>
          </a:p>
        </p:txBody>
      </p:sp>
      <p:graphicFrame>
        <p:nvGraphicFramePr>
          <p:cNvPr id="4" name="Content Placeholder 3">
            <a:extLst>
              <a:ext uri="{FF2B5EF4-FFF2-40B4-BE49-F238E27FC236}">
                <a16:creationId xmlns:a16="http://schemas.microsoft.com/office/drawing/2014/main" id="{9E8782AA-D326-4361-8727-6BA12A6FDB9A}"/>
              </a:ext>
            </a:extLst>
          </p:cNvPr>
          <p:cNvGraphicFramePr>
            <a:graphicFrameLocks noGrp="1" noChangeAspect="1"/>
          </p:cNvGraphicFramePr>
          <p:nvPr>
            <p:ph idx="1"/>
            <p:extLst>
              <p:ext uri="{D42A27DB-BD31-4B8C-83A1-F6EECF244321}">
                <p14:modId xmlns:p14="http://schemas.microsoft.com/office/powerpoint/2010/main" val="1476665596"/>
              </p:ext>
            </p:extLst>
          </p:nvPr>
        </p:nvGraphicFramePr>
        <p:xfrm>
          <a:off x="3015456" y="1544870"/>
          <a:ext cx="6161087" cy="4948005"/>
        </p:xfrm>
        <a:graphic>
          <a:graphicData uri="http://schemas.openxmlformats.org/presentationml/2006/ole">
            <mc:AlternateContent xmlns:mc="http://schemas.openxmlformats.org/markup-compatibility/2006">
              <mc:Choice xmlns:v="urn:schemas-microsoft-com:vml" Requires="v">
                <p:oleObj spid="_x0000_s78875" name="Acrobat Document" r:id="rId3" imgW="3047766" imgH="2447597" progId="AcroExch.Document.DC">
                  <p:embed/>
                </p:oleObj>
              </mc:Choice>
              <mc:Fallback>
                <p:oleObj name="Acrobat Document" r:id="rId3" imgW="3047766" imgH="2447597" progId="AcroExch.Document.DC">
                  <p:embed/>
                  <p:pic>
                    <p:nvPicPr>
                      <p:cNvPr id="0" name=""/>
                      <p:cNvPicPr/>
                      <p:nvPr/>
                    </p:nvPicPr>
                    <p:blipFill>
                      <a:blip r:embed="rId4"/>
                      <a:stretch>
                        <a:fillRect/>
                      </a:stretch>
                    </p:blipFill>
                    <p:spPr>
                      <a:xfrm>
                        <a:off x="3015456" y="1544870"/>
                        <a:ext cx="6161087" cy="4948005"/>
                      </a:xfrm>
                      <a:prstGeom prst="rect">
                        <a:avLst/>
                      </a:prstGeom>
                    </p:spPr>
                  </p:pic>
                </p:oleObj>
              </mc:Fallback>
            </mc:AlternateContent>
          </a:graphicData>
        </a:graphic>
      </p:graphicFrame>
    </p:spTree>
    <p:extLst>
      <p:ext uri="{BB962C8B-B14F-4D97-AF65-F5344CB8AC3E}">
        <p14:creationId xmlns:p14="http://schemas.microsoft.com/office/powerpoint/2010/main" val="17486653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F1B3-B881-4053-BFE7-0ACFF5FC2CE4}"/>
              </a:ext>
            </a:extLst>
          </p:cNvPr>
          <p:cNvSpPr>
            <a:spLocks noGrp="1"/>
          </p:cNvSpPr>
          <p:nvPr>
            <p:ph type="title"/>
          </p:nvPr>
        </p:nvSpPr>
        <p:spPr/>
        <p:txBody>
          <a:bodyPr/>
          <a:lstStyle/>
          <a:p>
            <a:r>
              <a:rPr lang="en-US" dirty="0"/>
              <a:t>Detecting Articulation Points</a:t>
            </a:r>
          </a:p>
        </p:txBody>
      </p:sp>
      <p:sp>
        <p:nvSpPr>
          <p:cNvPr id="3" name="Content Placeholder 2">
            <a:extLst>
              <a:ext uri="{FF2B5EF4-FFF2-40B4-BE49-F238E27FC236}">
                <a16:creationId xmlns:a16="http://schemas.microsoft.com/office/drawing/2014/main" id="{A9100C5D-AF75-488A-8CD2-3A46DCB0F97F}"/>
              </a:ext>
            </a:extLst>
          </p:cNvPr>
          <p:cNvSpPr>
            <a:spLocks noGrp="1"/>
          </p:cNvSpPr>
          <p:nvPr>
            <p:ph idx="1"/>
          </p:nvPr>
        </p:nvSpPr>
        <p:spPr>
          <a:xfrm>
            <a:off x="838200" y="1800225"/>
            <a:ext cx="10515600" cy="4351338"/>
          </a:xfrm>
        </p:spPr>
        <p:txBody>
          <a:bodyPr>
            <a:normAutofit fontScale="92500" lnSpcReduction="20000"/>
          </a:bodyPr>
          <a:lstStyle/>
          <a:p>
            <a:r>
              <a:rPr lang="en-US" dirty="0"/>
              <a:t>The root of the DFS spanning tree is an articulation point if and only if it has more than one child</a:t>
            </a:r>
          </a:p>
          <a:p>
            <a:r>
              <a:rPr lang="en-US" dirty="0"/>
              <a:t>For any other vertex v, v is an articulation point if and only if v has some child w such that Low(w) ≥ Num(v)</a:t>
            </a:r>
          </a:p>
          <a:p>
            <a:r>
              <a:rPr lang="en-US" dirty="0"/>
              <a:t>The "if" part is clear enough, and applies to both C and D in the previous example</a:t>
            </a:r>
          </a:p>
          <a:p>
            <a:r>
              <a:rPr lang="en-US" dirty="0"/>
              <a:t>Any child, w, of a node, v, such that Low(w) ≥ Num(v) can only get to ancestors of the node by going through the node itself</a:t>
            </a:r>
          </a:p>
          <a:p>
            <a:r>
              <a:rPr lang="en-US" dirty="0"/>
              <a:t>The "only if" part may be less obvious; why does this algorithm find all articulation points?</a:t>
            </a:r>
          </a:p>
          <a:p>
            <a:r>
              <a:rPr lang="en-US" dirty="0"/>
              <a:t>The reason is that if all the children have Low(w) &lt; Num(v), then they (and their descendants) have alternate routes to the top part of the tree</a:t>
            </a:r>
          </a:p>
        </p:txBody>
      </p:sp>
    </p:spTree>
    <p:extLst>
      <p:ext uri="{BB962C8B-B14F-4D97-AF65-F5344CB8AC3E}">
        <p14:creationId xmlns:p14="http://schemas.microsoft.com/office/powerpoint/2010/main" val="5246045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640F-5450-4D62-A95C-C96AC7C4F38C}"/>
              </a:ext>
            </a:extLst>
          </p:cNvPr>
          <p:cNvSpPr>
            <a:spLocks noGrp="1"/>
          </p:cNvSpPr>
          <p:nvPr>
            <p:ph type="title"/>
          </p:nvPr>
        </p:nvSpPr>
        <p:spPr/>
        <p:txBody>
          <a:bodyPr/>
          <a:lstStyle/>
          <a:p>
            <a:r>
              <a:rPr lang="en-US" dirty="0"/>
              <a:t>Euler Tours and Euler Circuits</a:t>
            </a:r>
          </a:p>
        </p:txBody>
      </p:sp>
      <p:sp>
        <p:nvSpPr>
          <p:cNvPr id="3" name="Content Placeholder 2">
            <a:extLst>
              <a:ext uri="{FF2B5EF4-FFF2-40B4-BE49-F238E27FC236}">
                <a16:creationId xmlns:a16="http://schemas.microsoft.com/office/drawing/2014/main" id="{B9BB7D3E-C299-4F2C-8CCB-3825F6D2ECDB}"/>
              </a:ext>
            </a:extLst>
          </p:cNvPr>
          <p:cNvSpPr>
            <a:spLocks noGrp="1"/>
          </p:cNvSpPr>
          <p:nvPr>
            <p:ph idx="1"/>
          </p:nvPr>
        </p:nvSpPr>
        <p:spPr/>
        <p:txBody>
          <a:bodyPr>
            <a:normAutofit/>
          </a:bodyPr>
          <a:lstStyle/>
          <a:p>
            <a:r>
              <a:rPr lang="en-US" sz="1800" dirty="0"/>
              <a:t>An </a:t>
            </a:r>
            <a:r>
              <a:rPr lang="en-US" sz="1800" b="1" dirty="0"/>
              <a:t>Euler tour</a:t>
            </a:r>
            <a:r>
              <a:rPr lang="en-US" sz="1800" dirty="0"/>
              <a:t>, a.k.a. an </a:t>
            </a:r>
            <a:r>
              <a:rPr lang="en-US" sz="1800" i="1" dirty="0"/>
              <a:t>Euler path</a:t>
            </a:r>
            <a:r>
              <a:rPr lang="en-US" sz="1800" dirty="0"/>
              <a:t>, is a path in a graph that visits (i.e., traverses) every edge exactly once</a:t>
            </a:r>
          </a:p>
          <a:p>
            <a:r>
              <a:rPr lang="en-US" sz="1800" dirty="0"/>
              <a:t>An </a:t>
            </a:r>
            <a:r>
              <a:rPr lang="en-US" sz="1800" b="1" dirty="0"/>
              <a:t>Euler circuit </a:t>
            </a:r>
            <a:r>
              <a:rPr lang="en-US" sz="1800" dirty="0"/>
              <a:t>is an Euler tour that is also a cycle (that is, it starts and ends on the same vertex)</a:t>
            </a:r>
          </a:p>
          <a:p>
            <a:r>
              <a:rPr lang="en-US" sz="1800" dirty="0"/>
              <a:t>Clearly, an Euler tour can only exist in an undirected graph if zero or exactly two vertices have an odd degree (i.e., number of incident edges)</a:t>
            </a:r>
          </a:p>
          <a:p>
            <a:r>
              <a:rPr lang="en-US" sz="1800" dirty="0"/>
              <a:t>It turns out that this is also a sufficient condition, although we won’t prove it</a:t>
            </a:r>
          </a:p>
          <a:p>
            <a:r>
              <a:rPr lang="en-US" sz="1800" dirty="0"/>
              <a:t>An Euler cycle can only exist in an undirect graph if every vertex has an even degree; again, we won’t prove it, but this is also a sufficient condition</a:t>
            </a:r>
          </a:p>
          <a:p>
            <a:r>
              <a:rPr lang="en-US" sz="1800" dirty="0"/>
              <a:t>Clearly, we can check for these conditions in O(|E| + |V|) time</a:t>
            </a:r>
          </a:p>
          <a:p>
            <a:r>
              <a:rPr lang="en-US" sz="1800" dirty="0"/>
              <a:t>In the following graphs, the first has only Euler tours possible, the second has Euler tours and circuits possible, and the third has neither possible:</a:t>
            </a:r>
          </a:p>
        </p:txBody>
      </p:sp>
      <p:graphicFrame>
        <p:nvGraphicFramePr>
          <p:cNvPr id="4" name="Object 3">
            <a:extLst>
              <a:ext uri="{FF2B5EF4-FFF2-40B4-BE49-F238E27FC236}">
                <a16:creationId xmlns:a16="http://schemas.microsoft.com/office/drawing/2014/main" id="{627CF52D-B095-4C98-9C8B-6EF0EA156DD9}"/>
              </a:ext>
            </a:extLst>
          </p:cNvPr>
          <p:cNvGraphicFramePr>
            <a:graphicFrameLocks noChangeAspect="1"/>
          </p:cNvGraphicFramePr>
          <p:nvPr>
            <p:extLst>
              <p:ext uri="{D42A27DB-BD31-4B8C-83A1-F6EECF244321}">
                <p14:modId xmlns:p14="http://schemas.microsoft.com/office/powerpoint/2010/main" val="637413097"/>
              </p:ext>
            </p:extLst>
          </p:nvPr>
        </p:nvGraphicFramePr>
        <p:xfrm>
          <a:off x="4115095" y="5211763"/>
          <a:ext cx="3961809" cy="965200"/>
        </p:xfrm>
        <a:graphic>
          <a:graphicData uri="http://schemas.openxmlformats.org/presentationml/2006/ole">
            <mc:AlternateContent xmlns:mc="http://schemas.openxmlformats.org/markup-compatibility/2006">
              <mc:Choice xmlns:v="urn:schemas-microsoft-com:vml" Requires="v">
                <p:oleObj spid="_x0000_s79893" name="Acrobat Document" r:id="rId3" imgW="3362178" imgH="819058" progId="AcroExch.Document.DC">
                  <p:embed/>
                </p:oleObj>
              </mc:Choice>
              <mc:Fallback>
                <p:oleObj name="Acrobat Document" r:id="rId3" imgW="3362178" imgH="819058" progId="AcroExch.Document.DC">
                  <p:embed/>
                  <p:pic>
                    <p:nvPicPr>
                      <p:cNvPr id="0" name=""/>
                      <p:cNvPicPr/>
                      <p:nvPr/>
                    </p:nvPicPr>
                    <p:blipFill>
                      <a:blip r:embed="rId4"/>
                      <a:stretch>
                        <a:fillRect/>
                      </a:stretch>
                    </p:blipFill>
                    <p:spPr>
                      <a:xfrm>
                        <a:off x="4115095" y="5211763"/>
                        <a:ext cx="3961809" cy="965200"/>
                      </a:xfrm>
                      <a:prstGeom prst="rect">
                        <a:avLst/>
                      </a:prstGeom>
                    </p:spPr>
                  </p:pic>
                </p:oleObj>
              </mc:Fallback>
            </mc:AlternateContent>
          </a:graphicData>
        </a:graphic>
      </p:graphicFrame>
    </p:spTree>
    <p:extLst>
      <p:ext uri="{BB962C8B-B14F-4D97-AF65-F5344CB8AC3E}">
        <p14:creationId xmlns:p14="http://schemas.microsoft.com/office/powerpoint/2010/main" val="2514639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B5C8-29C6-4B7A-961C-66026CBB35F8}"/>
              </a:ext>
            </a:extLst>
          </p:cNvPr>
          <p:cNvSpPr>
            <a:spLocks noGrp="1"/>
          </p:cNvSpPr>
          <p:nvPr>
            <p:ph type="title"/>
          </p:nvPr>
        </p:nvSpPr>
        <p:spPr/>
        <p:txBody>
          <a:bodyPr/>
          <a:lstStyle/>
          <a:p>
            <a:r>
              <a:rPr lang="en-US" dirty="0"/>
              <a:t>Named Vertices</a:t>
            </a:r>
          </a:p>
        </p:txBody>
      </p:sp>
      <p:sp>
        <p:nvSpPr>
          <p:cNvPr id="3" name="Content Placeholder 2">
            <a:extLst>
              <a:ext uri="{FF2B5EF4-FFF2-40B4-BE49-F238E27FC236}">
                <a16:creationId xmlns:a16="http://schemas.microsoft.com/office/drawing/2014/main" id="{86752EE1-917F-42E4-8D9C-D25A5293ADD1}"/>
              </a:ext>
            </a:extLst>
          </p:cNvPr>
          <p:cNvSpPr>
            <a:spLocks noGrp="1"/>
          </p:cNvSpPr>
          <p:nvPr>
            <p:ph idx="1"/>
          </p:nvPr>
        </p:nvSpPr>
        <p:spPr/>
        <p:txBody>
          <a:bodyPr>
            <a:normAutofit/>
          </a:bodyPr>
          <a:lstStyle/>
          <a:p>
            <a:r>
              <a:rPr lang="en-US" dirty="0"/>
              <a:t>If the names of vertices are arbitrary strings, each vertex name must be mapped to a number</a:t>
            </a:r>
          </a:p>
          <a:p>
            <a:r>
              <a:rPr lang="en-US" dirty="0"/>
              <a:t>A </a:t>
            </a:r>
            <a:r>
              <a:rPr lang="en-US" i="1" dirty="0"/>
              <a:t>hash table </a:t>
            </a:r>
            <a:r>
              <a:rPr lang="en-US" dirty="0"/>
              <a:t>can be useful to store this mapping</a:t>
            </a:r>
          </a:p>
          <a:p>
            <a:r>
              <a:rPr lang="en-US" dirty="0"/>
              <a:t>When creating a graph, whenever a vertex name is encountered, we check if the name has already been mapped to a number</a:t>
            </a:r>
          </a:p>
          <a:p>
            <a:r>
              <a:rPr lang="en-US" dirty="0"/>
              <a:t>If not, we assign it one</a:t>
            </a:r>
          </a:p>
          <a:p>
            <a:r>
              <a:rPr lang="en-US" dirty="0"/>
              <a:t>You might also need a way to map numbers back to vertex names</a:t>
            </a:r>
          </a:p>
          <a:p>
            <a:r>
              <a:rPr lang="en-US" dirty="0"/>
              <a:t>This can be done with an array/vector of strings, or by having an array of pointers into the hash table</a:t>
            </a:r>
          </a:p>
        </p:txBody>
      </p:sp>
    </p:spTree>
    <p:extLst>
      <p:ext uri="{BB962C8B-B14F-4D97-AF65-F5344CB8AC3E}">
        <p14:creationId xmlns:p14="http://schemas.microsoft.com/office/powerpoint/2010/main" val="130678859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3DC8-677B-4A67-B9F1-915BBD62F619}"/>
              </a:ext>
            </a:extLst>
          </p:cNvPr>
          <p:cNvSpPr>
            <a:spLocks noGrp="1"/>
          </p:cNvSpPr>
          <p:nvPr>
            <p:ph type="title"/>
          </p:nvPr>
        </p:nvSpPr>
        <p:spPr/>
        <p:txBody>
          <a:bodyPr/>
          <a:lstStyle/>
          <a:p>
            <a:r>
              <a:rPr lang="en-US" dirty="0"/>
              <a:t>Finding an Euler circuit</a:t>
            </a:r>
          </a:p>
        </p:txBody>
      </p:sp>
      <p:sp>
        <p:nvSpPr>
          <p:cNvPr id="3" name="Content Placeholder 2">
            <a:extLst>
              <a:ext uri="{FF2B5EF4-FFF2-40B4-BE49-F238E27FC236}">
                <a16:creationId xmlns:a16="http://schemas.microsoft.com/office/drawing/2014/main" id="{6EBAA104-2A45-4476-89A2-6486473A6EE4}"/>
              </a:ext>
            </a:extLst>
          </p:cNvPr>
          <p:cNvSpPr>
            <a:spLocks noGrp="1"/>
          </p:cNvSpPr>
          <p:nvPr>
            <p:ph idx="1"/>
          </p:nvPr>
        </p:nvSpPr>
        <p:spPr/>
        <p:txBody>
          <a:bodyPr>
            <a:normAutofit fontScale="85000" lnSpcReduction="10000"/>
          </a:bodyPr>
          <a:lstStyle/>
          <a:p>
            <a:r>
              <a:rPr lang="en-US" dirty="0"/>
              <a:t>We will focus on the problem of finding Euler circuits (but the algorithm for finding Euler tours is very similar)</a:t>
            </a:r>
          </a:p>
          <a:p>
            <a:r>
              <a:rPr lang="en-US" dirty="0"/>
              <a:t>If an Euler circuit is possible, we can apply the following algorithm:</a:t>
            </a:r>
          </a:p>
          <a:p>
            <a:pPr lvl="1"/>
            <a:r>
              <a:rPr lang="en-US" dirty="0"/>
              <a:t>Start at any vertex</a:t>
            </a:r>
          </a:p>
          <a:p>
            <a:pPr lvl="1"/>
            <a:r>
              <a:rPr lang="en-US" dirty="0"/>
              <a:t>Apply a depth-first search, stopping when we get back to the starting vertex</a:t>
            </a:r>
          </a:p>
          <a:p>
            <a:pPr lvl="1"/>
            <a:r>
              <a:rPr lang="en-US" dirty="0"/>
              <a:t>Note that we will never get stuck along the way, because every vertex has an even number of incident edges</a:t>
            </a:r>
          </a:p>
          <a:p>
            <a:pPr lvl="1"/>
            <a:r>
              <a:rPr lang="en-US" dirty="0"/>
              <a:t>When we return to the starting vertex, we might be stuck at a dead end without having visited every edge</a:t>
            </a:r>
          </a:p>
          <a:p>
            <a:pPr lvl="1"/>
            <a:r>
              <a:rPr lang="en-US" dirty="0"/>
              <a:t>If we are not stuck, we continue and find a larger cycle</a:t>
            </a:r>
          </a:p>
          <a:p>
            <a:pPr lvl="1"/>
            <a:r>
              <a:rPr lang="en-US" dirty="0"/>
              <a:t>If we are stuck, we find the first vertex, v, on the cycle that has additional unexplored edges</a:t>
            </a:r>
          </a:p>
          <a:p>
            <a:pPr lvl="1"/>
            <a:r>
              <a:rPr lang="en-US" dirty="0"/>
              <a:t>We then apply another DFS to find a cycle starting and ending at v</a:t>
            </a:r>
          </a:p>
          <a:p>
            <a:pPr lvl="1"/>
            <a:r>
              <a:rPr lang="en-US" dirty="0"/>
              <a:t>We splice this cycle into the previous cycle</a:t>
            </a:r>
          </a:p>
          <a:p>
            <a:pPr lvl="1"/>
            <a:r>
              <a:rPr lang="en-US" dirty="0"/>
              <a:t>We repeat the last few steps until we have a Euler cycle</a:t>
            </a:r>
          </a:p>
          <a:p>
            <a:pPr lvl="1"/>
            <a:endParaRPr lang="en-US" dirty="0"/>
          </a:p>
          <a:p>
            <a:pPr lvl="1"/>
            <a:endParaRPr lang="en-US" dirty="0"/>
          </a:p>
        </p:txBody>
      </p:sp>
    </p:spTree>
    <p:extLst>
      <p:ext uri="{BB962C8B-B14F-4D97-AF65-F5344CB8AC3E}">
        <p14:creationId xmlns:p14="http://schemas.microsoft.com/office/powerpoint/2010/main" val="5110689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7105-2F87-4B36-A813-D9EC2EFF12CA}"/>
              </a:ext>
            </a:extLst>
          </p:cNvPr>
          <p:cNvSpPr>
            <a:spLocks noGrp="1"/>
          </p:cNvSpPr>
          <p:nvPr>
            <p:ph type="title"/>
          </p:nvPr>
        </p:nvSpPr>
        <p:spPr/>
        <p:txBody>
          <a:bodyPr/>
          <a:lstStyle/>
          <a:p>
            <a:r>
              <a:rPr lang="en-US" dirty="0"/>
              <a:t>Sample Graph with Euler Circuit Possible</a:t>
            </a:r>
          </a:p>
        </p:txBody>
      </p:sp>
      <p:graphicFrame>
        <p:nvGraphicFramePr>
          <p:cNvPr id="4" name="Content Placeholder 3">
            <a:extLst>
              <a:ext uri="{FF2B5EF4-FFF2-40B4-BE49-F238E27FC236}">
                <a16:creationId xmlns:a16="http://schemas.microsoft.com/office/drawing/2014/main" id="{C4AD96FA-D0A9-4E82-B792-2337241FA689}"/>
              </a:ext>
            </a:extLst>
          </p:cNvPr>
          <p:cNvGraphicFramePr>
            <a:graphicFrameLocks noGrp="1" noChangeAspect="1"/>
          </p:cNvGraphicFramePr>
          <p:nvPr>
            <p:ph idx="1"/>
            <p:extLst>
              <p:ext uri="{D42A27DB-BD31-4B8C-83A1-F6EECF244321}">
                <p14:modId xmlns:p14="http://schemas.microsoft.com/office/powerpoint/2010/main" val="3787820488"/>
              </p:ext>
            </p:extLst>
          </p:nvPr>
        </p:nvGraphicFramePr>
        <p:xfrm>
          <a:off x="838200" y="2525713"/>
          <a:ext cx="10515600" cy="2949575"/>
        </p:xfrm>
        <a:graphic>
          <a:graphicData uri="http://schemas.openxmlformats.org/presentationml/2006/ole">
            <mc:AlternateContent xmlns:mc="http://schemas.openxmlformats.org/markup-compatibility/2006">
              <mc:Choice xmlns:v="urn:schemas-microsoft-com:vml" Requires="v">
                <p:oleObj spid="_x0000_s80915" name="Acrobat Document" r:id="rId3" imgW="3362178" imgH="942857" progId="AcroExch.Document.DC">
                  <p:embed/>
                </p:oleObj>
              </mc:Choice>
              <mc:Fallback>
                <p:oleObj name="Acrobat Document" r:id="rId3" imgW="3362178" imgH="942857" progId="AcroExch.Document.DC">
                  <p:embed/>
                  <p:pic>
                    <p:nvPicPr>
                      <p:cNvPr id="0" name=""/>
                      <p:cNvPicPr/>
                      <p:nvPr/>
                    </p:nvPicPr>
                    <p:blipFill>
                      <a:blip r:embed="rId4"/>
                      <a:stretch>
                        <a:fillRect/>
                      </a:stretch>
                    </p:blipFill>
                    <p:spPr>
                      <a:xfrm>
                        <a:off x="838200" y="2525713"/>
                        <a:ext cx="10515600" cy="2949575"/>
                      </a:xfrm>
                      <a:prstGeom prst="rect">
                        <a:avLst/>
                      </a:prstGeom>
                    </p:spPr>
                  </p:pic>
                </p:oleObj>
              </mc:Fallback>
            </mc:AlternateContent>
          </a:graphicData>
        </a:graphic>
      </p:graphicFrame>
    </p:spTree>
    <p:extLst>
      <p:ext uri="{BB962C8B-B14F-4D97-AF65-F5344CB8AC3E}">
        <p14:creationId xmlns:p14="http://schemas.microsoft.com/office/powerpoint/2010/main" val="38229276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7164-79E0-49EE-B5A8-7F65B5080263}"/>
              </a:ext>
            </a:extLst>
          </p:cNvPr>
          <p:cNvSpPr>
            <a:spLocks noGrp="1"/>
          </p:cNvSpPr>
          <p:nvPr>
            <p:ph type="title"/>
          </p:nvPr>
        </p:nvSpPr>
        <p:spPr/>
        <p:txBody>
          <a:bodyPr/>
          <a:lstStyle/>
          <a:p>
            <a:r>
              <a:rPr lang="en-US" dirty="0"/>
              <a:t>Euler Circuit Algorithm Example</a:t>
            </a:r>
          </a:p>
        </p:txBody>
      </p:sp>
      <p:sp>
        <p:nvSpPr>
          <p:cNvPr id="3" name="Content Placeholder 2">
            <a:extLst>
              <a:ext uri="{FF2B5EF4-FFF2-40B4-BE49-F238E27FC236}">
                <a16:creationId xmlns:a16="http://schemas.microsoft.com/office/drawing/2014/main" id="{D1AFCA43-35A9-4987-9AFA-5A9E672DEB43}"/>
              </a:ext>
            </a:extLst>
          </p:cNvPr>
          <p:cNvSpPr>
            <a:spLocks noGrp="1"/>
          </p:cNvSpPr>
          <p:nvPr>
            <p:ph idx="1"/>
          </p:nvPr>
        </p:nvSpPr>
        <p:spPr/>
        <p:txBody>
          <a:bodyPr>
            <a:normAutofit fontScale="77500" lnSpcReduction="20000"/>
          </a:bodyPr>
          <a:lstStyle/>
          <a:p>
            <a:r>
              <a:rPr lang="en-US" dirty="0"/>
              <a:t>In the example graph, suppose we start at vertex 5 and find the cycle 5, 4, 10, 5</a:t>
            </a:r>
          </a:p>
          <a:p>
            <a:r>
              <a:rPr lang="en-US" dirty="0"/>
              <a:t>We are stuck, so we find the first vertex in the cycle that has unexplored edges; this is 4</a:t>
            </a:r>
          </a:p>
          <a:p>
            <a:r>
              <a:rPr lang="en-US" dirty="0"/>
              <a:t>We apply a DFS from there; suppose we find the cycle 4, 1, 3, 7, 4, 11, 10, 7, 9, 3, 4</a:t>
            </a:r>
          </a:p>
          <a:p>
            <a:r>
              <a:rPr lang="en-US" dirty="0"/>
              <a:t>Splicing this into the first cycle gives us 5, 4, 1, 3, 7, 4, 11, 10, 7, 9, 3, 4, 10, 5</a:t>
            </a:r>
          </a:p>
          <a:p>
            <a:r>
              <a:rPr lang="en-US" dirty="0"/>
              <a:t>We are still not done; now, the first vertex in the cycle with unexplored edges is 3</a:t>
            </a:r>
          </a:p>
          <a:p>
            <a:r>
              <a:rPr lang="en-US" dirty="0"/>
              <a:t>We apply a DFS from there; suppose we find the cycle 3, 2, 8, 9, 6, 3</a:t>
            </a:r>
          </a:p>
          <a:p>
            <a:r>
              <a:rPr lang="en-US" dirty="0"/>
              <a:t>Splicing this into the larger cycle gives 5, 4, 1, 3, 2, 8, 9, 6, 3, 7, 4, 11, 10, 7, 9, 3, 4, 10, 5</a:t>
            </a:r>
          </a:p>
          <a:p>
            <a:r>
              <a:rPr lang="en-US" dirty="0"/>
              <a:t>We are still not done; now, the first vertex in the cycle with unexplored edges is 9</a:t>
            </a:r>
          </a:p>
          <a:p>
            <a:r>
              <a:rPr lang="en-US" dirty="0"/>
              <a:t>We apply a DFS from there; suppose we find 9, 12, 10, 9</a:t>
            </a:r>
          </a:p>
          <a:p>
            <a:r>
              <a:rPr lang="en-US" dirty="0"/>
              <a:t>Splicing this into the larger cycle gives 5, 4, 1, 3, 2, 8, 9, 12, 10, 9, 6, 3, 7, 4, 11, 10, 7, 9, 3, 4, 10, 5</a:t>
            </a:r>
          </a:p>
          <a:p>
            <a:r>
              <a:rPr lang="en-US" dirty="0"/>
              <a:t>Now, all edges have been traversed and we have found an Euler circuit</a:t>
            </a:r>
          </a:p>
        </p:txBody>
      </p:sp>
    </p:spTree>
    <p:extLst>
      <p:ext uri="{BB962C8B-B14F-4D97-AF65-F5344CB8AC3E}">
        <p14:creationId xmlns:p14="http://schemas.microsoft.com/office/powerpoint/2010/main" val="29272427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045C-CED6-46E0-9FEB-4C1D3E7AC3AE}"/>
              </a:ext>
            </a:extLst>
          </p:cNvPr>
          <p:cNvSpPr>
            <a:spLocks noGrp="1"/>
          </p:cNvSpPr>
          <p:nvPr>
            <p:ph type="title"/>
          </p:nvPr>
        </p:nvSpPr>
        <p:spPr/>
        <p:txBody>
          <a:bodyPr/>
          <a:lstStyle/>
          <a:p>
            <a:r>
              <a:rPr lang="en-US" dirty="0"/>
              <a:t>Sample Graph after One Iteration</a:t>
            </a:r>
          </a:p>
        </p:txBody>
      </p:sp>
      <p:graphicFrame>
        <p:nvGraphicFramePr>
          <p:cNvPr id="4" name="Content Placeholder 3">
            <a:extLst>
              <a:ext uri="{FF2B5EF4-FFF2-40B4-BE49-F238E27FC236}">
                <a16:creationId xmlns:a16="http://schemas.microsoft.com/office/drawing/2014/main" id="{8B65854F-7E77-409A-941F-82897CD85EE0}"/>
              </a:ext>
            </a:extLst>
          </p:cNvPr>
          <p:cNvGraphicFramePr>
            <a:graphicFrameLocks noGrp="1" noChangeAspect="1"/>
          </p:cNvGraphicFramePr>
          <p:nvPr>
            <p:ph idx="1"/>
            <p:extLst>
              <p:ext uri="{D42A27DB-BD31-4B8C-83A1-F6EECF244321}">
                <p14:modId xmlns:p14="http://schemas.microsoft.com/office/powerpoint/2010/main" val="2925265641"/>
              </p:ext>
            </p:extLst>
          </p:nvPr>
        </p:nvGraphicFramePr>
        <p:xfrm>
          <a:off x="838200" y="2525713"/>
          <a:ext cx="10515600" cy="2949575"/>
        </p:xfrm>
        <a:graphic>
          <a:graphicData uri="http://schemas.openxmlformats.org/presentationml/2006/ole">
            <mc:AlternateContent xmlns:mc="http://schemas.openxmlformats.org/markup-compatibility/2006">
              <mc:Choice xmlns:v="urn:schemas-microsoft-com:vml" Requires="v">
                <p:oleObj spid="_x0000_s81938" name="Acrobat Document" r:id="rId3" imgW="3362178" imgH="942857" progId="AcroExch.Document.DC">
                  <p:embed/>
                </p:oleObj>
              </mc:Choice>
              <mc:Fallback>
                <p:oleObj name="Acrobat Document" r:id="rId3" imgW="3362178" imgH="942857" progId="AcroExch.Document.DC">
                  <p:embed/>
                  <p:pic>
                    <p:nvPicPr>
                      <p:cNvPr id="0" name=""/>
                      <p:cNvPicPr/>
                      <p:nvPr/>
                    </p:nvPicPr>
                    <p:blipFill>
                      <a:blip r:embed="rId4"/>
                      <a:stretch>
                        <a:fillRect/>
                      </a:stretch>
                    </p:blipFill>
                    <p:spPr>
                      <a:xfrm>
                        <a:off x="838200" y="2525713"/>
                        <a:ext cx="10515600" cy="2949575"/>
                      </a:xfrm>
                      <a:prstGeom prst="rect">
                        <a:avLst/>
                      </a:prstGeom>
                    </p:spPr>
                  </p:pic>
                </p:oleObj>
              </mc:Fallback>
            </mc:AlternateContent>
          </a:graphicData>
        </a:graphic>
      </p:graphicFrame>
    </p:spTree>
    <p:extLst>
      <p:ext uri="{BB962C8B-B14F-4D97-AF65-F5344CB8AC3E}">
        <p14:creationId xmlns:p14="http://schemas.microsoft.com/office/powerpoint/2010/main" val="263547617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74BE-8420-420A-8D4A-B7E8A93956D2}"/>
              </a:ext>
            </a:extLst>
          </p:cNvPr>
          <p:cNvSpPr>
            <a:spLocks noGrp="1"/>
          </p:cNvSpPr>
          <p:nvPr>
            <p:ph type="title"/>
          </p:nvPr>
        </p:nvSpPr>
        <p:spPr/>
        <p:txBody>
          <a:bodyPr>
            <a:normAutofit/>
          </a:bodyPr>
          <a:lstStyle/>
          <a:p>
            <a:r>
              <a:rPr lang="en-US" dirty="0"/>
              <a:t>Sample Graph after Two Iterations</a:t>
            </a:r>
          </a:p>
        </p:txBody>
      </p:sp>
      <p:graphicFrame>
        <p:nvGraphicFramePr>
          <p:cNvPr id="4" name="Content Placeholder 3">
            <a:extLst>
              <a:ext uri="{FF2B5EF4-FFF2-40B4-BE49-F238E27FC236}">
                <a16:creationId xmlns:a16="http://schemas.microsoft.com/office/drawing/2014/main" id="{E23ECCFF-514E-4F7D-8227-D243306C45FF}"/>
              </a:ext>
            </a:extLst>
          </p:cNvPr>
          <p:cNvGraphicFramePr>
            <a:graphicFrameLocks noGrp="1" noChangeAspect="1"/>
          </p:cNvGraphicFramePr>
          <p:nvPr>
            <p:ph idx="1"/>
            <p:extLst>
              <p:ext uri="{D42A27DB-BD31-4B8C-83A1-F6EECF244321}">
                <p14:modId xmlns:p14="http://schemas.microsoft.com/office/powerpoint/2010/main" val="983187503"/>
              </p:ext>
            </p:extLst>
          </p:nvPr>
        </p:nvGraphicFramePr>
        <p:xfrm>
          <a:off x="838200" y="2525713"/>
          <a:ext cx="10515600" cy="2949575"/>
        </p:xfrm>
        <a:graphic>
          <a:graphicData uri="http://schemas.openxmlformats.org/presentationml/2006/ole">
            <mc:AlternateContent xmlns:mc="http://schemas.openxmlformats.org/markup-compatibility/2006">
              <mc:Choice xmlns:v="urn:schemas-microsoft-com:vml" Requires="v">
                <p:oleObj spid="_x0000_s82961" name="Acrobat Document" r:id="rId3" imgW="3362178" imgH="942857" progId="AcroExch.Document.DC">
                  <p:embed/>
                </p:oleObj>
              </mc:Choice>
              <mc:Fallback>
                <p:oleObj name="Acrobat Document" r:id="rId3" imgW="3362178" imgH="942857" progId="AcroExch.Document.DC">
                  <p:embed/>
                  <p:pic>
                    <p:nvPicPr>
                      <p:cNvPr id="0" name=""/>
                      <p:cNvPicPr/>
                      <p:nvPr/>
                    </p:nvPicPr>
                    <p:blipFill>
                      <a:blip r:embed="rId4"/>
                      <a:stretch>
                        <a:fillRect/>
                      </a:stretch>
                    </p:blipFill>
                    <p:spPr>
                      <a:xfrm>
                        <a:off x="838200" y="2525713"/>
                        <a:ext cx="10515600" cy="2949575"/>
                      </a:xfrm>
                      <a:prstGeom prst="rect">
                        <a:avLst/>
                      </a:prstGeom>
                    </p:spPr>
                  </p:pic>
                </p:oleObj>
              </mc:Fallback>
            </mc:AlternateContent>
          </a:graphicData>
        </a:graphic>
      </p:graphicFrame>
    </p:spTree>
    <p:extLst>
      <p:ext uri="{BB962C8B-B14F-4D97-AF65-F5344CB8AC3E}">
        <p14:creationId xmlns:p14="http://schemas.microsoft.com/office/powerpoint/2010/main" val="17312138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0288-2252-40BA-9E97-AE90A15F6328}"/>
              </a:ext>
            </a:extLst>
          </p:cNvPr>
          <p:cNvSpPr>
            <a:spLocks noGrp="1"/>
          </p:cNvSpPr>
          <p:nvPr>
            <p:ph type="title"/>
          </p:nvPr>
        </p:nvSpPr>
        <p:spPr/>
        <p:txBody>
          <a:bodyPr/>
          <a:lstStyle/>
          <a:p>
            <a:r>
              <a:rPr lang="en-US" dirty="0"/>
              <a:t>Graph After Three Iterations</a:t>
            </a:r>
          </a:p>
        </p:txBody>
      </p:sp>
      <p:graphicFrame>
        <p:nvGraphicFramePr>
          <p:cNvPr id="4" name="Content Placeholder 3">
            <a:extLst>
              <a:ext uri="{FF2B5EF4-FFF2-40B4-BE49-F238E27FC236}">
                <a16:creationId xmlns:a16="http://schemas.microsoft.com/office/drawing/2014/main" id="{F2360996-3770-4CDA-A7CA-23BF274499FA}"/>
              </a:ext>
            </a:extLst>
          </p:cNvPr>
          <p:cNvGraphicFramePr>
            <a:graphicFrameLocks noGrp="1" noChangeAspect="1"/>
          </p:cNvGraphicFramePr>
          <p:nvPr>
            <p:ph idx="1"/>
            <p:extLst>
              <p:ext uri="{D42A27DB-BD31-4B8C-83A1-F6EECF244321}">
                <p14:modId xmlns:p14="http://schemas.microsoft.com/office/powerpoint/2010/main" val="4030461805"/>
              </p:ext>
            </p:extLst>
          </p:nvPr>
        </p:nvGraphicFramePr>
        <p:xfrm>
          <a:off x="838200" y="2525713"/>
          <a:ext cx="10515600" cy="2949575"/>
        </p:xfrm>
        <a:graphic>
          <a:graphicData uri="http://schemas.openxmlformats.org/presentationml/2006/ole">
            <mc:AlternateContent xmlns:mc="http://schemas.openxmlformats.org/markup-compatibility/2006">
              <mc:Choice xmlns:v="urn:schemas-microsoft-com:vml" Requires="v">
                <p:oleObj spid="_x0000_s83985" name="Acrobat Document" r:id="rId3" imgW="3362178" imgH="942857" progId="AcroExch.Document.DC">
                  <p:embed/>
                </p:oleObj>
              </mc:Choice>
              <mc:Fallback>
                <p:oleObj name="Acrobat Document" r:id="rId3" imgW="3362178" imgH="942857" progId="AcroExch.Document.DC">
                  <p:embed/>
                  <p:pic>
                    <p:nvPicPr>
                      <p:cNvPr id="0" name=""/>
                      <p:cNvPicPr/>
                      <p:nvPr/>
                    </p:nvPicPr>
                    <p:blipFill>
                      <a:blip r:embed="rId4"/>
                      <a:stretch>
                        <a:fillRect/>
                      </a:stretch>
                    </p:blipFill>
                    <p:spPr>
                      <a:xfrm>
                        <a:off x="838200" y="2525713"/>
                        <a:ext cx="10515600" cy="2949575"/>
                      </a:xfrm>
                      <a:prstGeom prst="rect">
                        <a:avLst/>
                      </a:prstGeom>
                    </p:spPr>
                  </p:pic>
                </p:oleObj>
              </mc:Fallback>
            </mc:AlternateContent>
          </a:graphicData>
        </a:graphic>
      </p:graphicFrame>
    </p:spTree>
    <p:extLst>
      <p:ext uri="{BB962C8B-B14F-4D97-AF65-F5344CB8AC3E}">
        <p14:creationId xmlns:p14="http://schemas.microsoft.com/office/powerpoint/2010/main" val="321711364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C591-D51D-4746-98D9-E1DCAAD4E2E9}"/>
              </a:ext>
            </a:extLst>
          </p:cNvPr>
          <p:cNvSpPr>
            <a:spLocks noGrp="1"/>
          </p:cNvSpPr>
          <p:nvPr>
            <p:ph type="title"/>
          </p:nvPr>
        </p:nvSpPr>
        <p:spPr/>
        <p:txBody>
          <a:bodyPr/>
          <a:lstStyle/>
          <a:p>
            <a:r>
              <a:rPr lang="en-US" dirty="0"/>
              <a:t>Some Implementation Details</a:t>
            </a:r>
          </a:p>
        </p:txBody>
      </p:sp>
      <p:sp>
        <p:nvSpPr>
          <p:cNvPr id="3" name="Content Placeholder 2">
            <a:extLst>
              <a:ext uri="{FF2B5EF4-FFF2-40B4-BE49-F238E27FC236}">
                <a16:creationId xmlns:a16="http://schemas.microsoft.com/office/drawing/2014/main" id="{B37C29BA-0429-4291-997C-BE411CDAE144}"/>
              </a:ext>
            </a:extLst>
          </p:cNvPr>
          <p:cNvSpPr>
            <a:spLocks noGrp="1"/>
          </p:cNvSpPr>
          <p:nvPr>
            <p:ph idx="1"/>
          </p:nvPr>
        </p:nvSpPr>
        <p:spPr/>
        <p:txBody>
          <a:bodyPr/>
          <a:lstStyle/>
          <a:p>
            <a:r>
              <a:rPr lang="en-US" dirty="0"/>
              <a:t>The textbook suggests using linked lists to store the cycles since splicing of shorter cycles into longer cycles is necessary</a:t>
            </a:r>
          </a:p>
          <a:p>
            <a:r>
              <a:rPr lang="en-US" dirty="0"/>
              <a:t>Each node should maintain a pointer to the last explored edge in its adjacency lists to avoid repetitive scanning</a:t>
            </a:r>
          </a:p>
          <a:p>
            <a:r>
              <a:rPr lang="en-US" dirty="0"/>
              <a:t>Each search to find the first vertex with unexplored edges should start at the point where the last one was found</a:t>
            </a:r>
          </a:p>
          <a:p>
            <a:r>
              <a:rPr lang="en-US" dirty="0"/>
              <a:t>The textbook states that with the appropriate data structures, the total running time of the algorithm is O(|V| + |E|)</a:t>
            </a:r>
          </a:p>
          <a:p>
            <a:endParaRPr lang="en-US" dirty="0"/>
          </a:p>
        </p:txBody>
      </p:sp>
    </p:spTree>
    <p:extLst>
      <p:ext uri="{BB962C8B-B14F-4D97-AF65-F5344CB8AC3E}">
        <p14:creationId xmlns:p14="http://schemas.microsoft.com/office/powerpoint/2010/main" val="318374022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831F-0A17-4DB3-9FB7-E3FD77D83803}"/>
              </a:ext>
            </a:extLst>
          </p:cNvPr>
          <p:cNvSpPr>
            <a:spLocks noGrp="1"/>
          </p:cNvSpPr>
          <p:nvPr>
            <p:ph type="title"/>
          </p:nvPr>
        </p:nvSpPr>
        <p:spPr/>
        <p:txBody>
          <a:bodyPr/>
          <a:lstStyle/>
          <a:p>
            <a:r>
              <a:rPr lang="en-US" dirty="0"/>
              <a:t>Hamiltonian Paths and Hamiltonian Cycles</a:t>
            </a:r>
          </a:p>
        </p:txBody>
      </p:sp>
      <p:sp>
        <p:nvSpPr>
          <p:cNvPr id="3" name="Content Placeholder 2">
            <a:extLst>
              <a:ext uri="{FF2B5EF4-FFF2-40B4-BE49-F238E27FC236}">
                <a16:creationId xmlns:a16="http://schemas.microsoft.com/office/drawing/2014/main" id="{D1AC638F-5058-4BAD-9E85-14826F1DA67B}"/>
              </a:ext>
            </a:extLst>
          </p:cNvPr>
          <p:cNvSpPr>
            <a:spLocks noGrp="1"/>
          </p:cNvSpPr>
          <p:nvPr>
            <p:ph idx="1"/>
          </p:nvPr>
        </p:nvSpPr>
        <p:spPr/>
        <p:txBody>
          <a:bodyPr>
            <a:normAutofit fontScale="77500" lnSpcReduction="20000"/>
          </a:bodyPr>
          <a:lstStyle/>
          <a:p>
            <a:r>
              <a:rPr lang="en-US" dirty="0"/>
              <a:t>A </a:t>
            </a:r>
            <a:r>
              <a:rPr lang="en-US" b="1" dirty="0"/>
              <a:t>Hamiltonian path </a:t>
            </a:r>
            <a:r>
              <a:rPr lang="en-US" dirty="0"/>
              <a:t>is a path in a graph that visits every vertex exactly once</a:t>
            </a:r>
          </a:p>
          <a:p>
            <a:r>
              <a:rPr lang="en-US" dirty="0"/>
              <a:t>A </a:t>
            </a:r>
            <a:r>
              <a:rPr lang="en-US" b="1" dirty="0"/>
              <a:t>Hamiltonian cycle </a:t>
            </a:r>
            <a:r>
              <a:rPr lang="en-US" dirty="0"/>
              <a:t>is a path that visits every vertex exactly once, except that it starts and ends on the same vertex (so it is a cycle)</a:t>
            </a:r>
          </a:p>
          <a:p>
            <a:r>
              <a:rPr lang="en-US" dirty="0"/>
              <a:t>The </a:t>
            </a:r>
            <a:r>
              <a:rPr lang="en-US" b="1" dirty="0"/>
              <a:t>Hamiltonian cycle problem </a:t>
            </a:r>
            <a:r>
              <a:rPr lang="en-US" dirty="0"/>
              <a:t>asks us to determine if a given graph has a Hamiltonian cycle</a:t>
            </a:r>
          </a:p>
          <a:p>
            <a:r>
              <a:rPr lang="en-US" dirty="0"/>
              <a:t>This may sound very similar to the problem that asks us to find an Euler circuit in a graph, to which we have just seen an efficient solution</a:t>
            </a:r>
          </a:p>
          <a:p>
            <a:r>
              <a:rPr lang="en-US" dirty="0"/>
              <a:t>However, there is no known polynomial time solution for the Hamiltonian cycle problem, and it is believed by most computer scientists that no polynomial solution exists</a:t>
            </a:r>
          </a:p>
          <a:p>
            <a:r>
              <a:rPr lang="en-US" dirty="0"/>
              <a:t>The Hamiltonian cycle problem is an </a:t>
            </a:r>
            <a:r>
              <a:rPr lang="en-US" b="1" dirty="0"/>
              <a:t>NP-Complete problem</a:t>
            </a:r>
            <a:r>
              <a:rPr lang="en-US" dirty="0"/>
              <a:t>; we will talk more about such problems as part of our final topic in the course</a:t>
            </a:r>
          </a:p>
          <a:p>
            <a:r>
              <a:rPr lang="en-US" dirty="0"/>
              <a:t>A related, but even harder, problem is the </a:t>
            </a:r>
            <a:r>
              <a:rPr lang="en-US" b="1" dirty="0"/>
              <a:t>traveling salesman problem</a:t>
            </a:r>
            <a:r>
              <a:rPr lang="en-US" dirty="0"/>
              <a:t>,</a:t>
            </a:r>
            <a:r>
              <a:rPr lang="en-US" b="1" dirty="0"/>
              <a:t> </a:t>
            </a:r>
            <a:r>
              <a:rPr lang="en-US" dirty="0"/>
              <a:t>which asks to find the Hamiltonian cycle with the lowest cost</a:t>
            </a:r>
          </a:p>
        </p:txBody>
      </p:sp>
    </p:spTree>
    <p:extLst>
      <p:ext uri="{BB962C8B-B14F-4D97-AF65-F5344CB8AC3E}">
        <p14:creationId xmlns:p14="http://schemas.microsoft.com/office/powerpoint/2010/main" val="3513174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7A22-C74A-45E8-B47C-4110DF0F61FA}"/>
              </a:ext>
            </a:extLst>
          </p:cNvPr>
          <p:cNvSpPr>
            <a:spLocks noGrp="1"/>
          </p:cNvSpPr>
          <p:nvPr>
            <p:ph type="title"/>
          </p:nvPr>
        </p:nvSpPr>
        <p:spPr/>
        <p:txBody>
          <a:bodyPr/>
          <a:lstStyle/>
          <a:p>
            <a:r>
              <a:rPr lang="en-US" dirty="0"/>
              <a:t>Topological Sort</a:t>
            </a:r>
          </a:p>
        </p:txBody>
      </p:sp>
      <p:sp>
        <p:nvSpPr>
          <p:cNvPr id="3" name="Content Placeholder 2">
            <a:extLst>
              <a:ext uri="{FF2B5EF4-FFF2-40B4-BE49-F238E27FC236}">
                <a16:creationId xmlns:a16="http://schemas.microsoft.com/office/drawing/2014/main" id="{564C7361-DBA4-4D74-B5D7-989788A969BC}"/>
              </a:ext>
            </a:extLst>
          </p:cNvPr>
          <p:cNvSpPr>
            <a:spLocks noGrp="1"/>
          </p:cNvSpPr>
          <p:nvPr>
            <p:ph idx="1"/>
          </p:nvPr>
        </p:nvSpPr>
        <p:spPr/>
        <p:txBody>
          <a:bodyPr>
            <a:normAutofit fontScale="77500" lnSpcReduction="20000"/>
          </a:bodyPr>
          <a:lstStyle/>
          <a:p>
            <a:r>
              <a:rPr lang="en-US" dirty="0"/>
              <a:t>The first graph algorithm task we will discuss is a </a:t>
            </a:r>
            <a:r>
              <a:rPr lang="en-US" b="1" dirty="0"/>
              <a:t>topological sort</a:t>
            </a:r>
          </a:p>
          <a:p>
            <a:r>
              <a:rPr lang="en-US" dirty="0"/>
              <a:t>A topological sort is an ordering of the vertices in a DAG such that if there is a path from v</a:t>
            </a:r>
            <a:r>
              <a:rPr lang="en-US" baseline="-25000" dirty="0"/>
              <a:t>i</a:t>
            </a:r>
            <a:r>
              <a:rPr lang="en-US" dirty="0"/>
              <a:t> to </a:t>
            </a:r>
            <a:r>
              <a:rPr lang="en-US" dirty="0" err="1"/>
              <a:t>v</a:t>
            </a:r>
            <a:r>
              <a:rPr lang="en-US" baseline="-25000" dirty="0" err="1"/>
              <a:t>j</a:t>
            </a:r>
            <a:r>
              <a:rPr lang="en-US" dirty="0"/>
              <a:t>, then </a:t>
            </a:r>
            <a:r>
              <a:rPr lang="en-US" dirty="0" err="1"/>
              <a:t>v</a:t>
            </a:r>
            <a:r>
              <a:rPr lang="en-US" baseline="-25000" dirty="0" err="1"/>
              <a:t>j</a:t>
            </a:r>
            <a:r>
              <a:rPr lang="en-US" dirty="0"/>
              <a:t> appears after v</a:t>
            </a:r>
            <a:r>
              <a:rPr lang="en-US" baseline="-25000" dirty="0"/>
              <a:t>i</a:t>
            </a:r>
            <a:r>
              <a:rPr lang="en-US" dirty="0"/>
              <a:t> in the ordering</a:t>
            </a:r>
          </a:p>
          <a:p>
            <a:r>
              <a:rPr lang="en-US" dirty="0"/>
              <a:t>Two other ways to look at this (not mentioned in book) are:</a:t>
            </a:r>
          </a:p>
          <a:p>
            <a:pPr lvl="1"/>
            <a:r>
              <a:rPr lang="en-US" dirty="0"/>
              <a:t>Given a DAG, number the vertices such that every directed edge points from a lower numbered vertex to a higher numbered vertex</a:t>
            </a:r>
          </a:p>
          <a:p>
            <a:pPr lvl="1"/>
            <a:r>
              <a:rPr lang="en-US" dirty="0"/>
              <a:t>Given a DAG, rearrange the vertices on a horizontal line such that all directed edges point from left to right</a:t>
            </a:r>
          </a:p>
          <a:p>
            <a:r>
              <a:rPr lang="en-US" dirty="0"/>
              <a:t>It should be obvious that a topological ordering is not possible if the graph has a cycle</a:t>
            </a:r>
          </a:p>
          <a:p>
            <a:r>
              <a:rPr lang="en-US" dirty="0"/>
              <a:t>Often, there will be multiple valid orderings; generally, when performing a topological sort, any one of the valid orderings is acceptable</a:t>
            </a:r>
          </a:p>
          <a:p>
            <a:r>
              <a:rPr lang="en-US" dirty="0"/>
              <a:t>Examples of applications of topological sort include graphs where:</a:t>
            </a:r>
          </a:p>
          <a:p>
            <a:pPr lvl="1"/>
            <a:r>
              <a:rPr lang="en-US" dirty="0"/>
              <a:t>The vertices represent tasks and the edges represent constraints on the ordering of tasks</a:t>
            </a:r>
          </a:p>
          <a:p>
            <a:pPr lvl="1"/>
            <a:r>
              <a:rPr lang="en-US" dirty="0"/>
              <a:t>The vertices represent courses and the edges represent prerequisites</a:t>
            </a:r>
          </a:p>
        </p:txBody>
      </p:sp>
    </p:spTree>
    <p:extLst>
      <p:ext uri="{BB962C8B-B14F-4D97-AF65-F5344CB8AC3E}">
        <p14:creationId xmlns:p14="http://schemas.microsoft.com/office/powerpoint/2010/main" val="3436751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B4FC-1B4C-45E2-BEA5-1C8DF6573ABD}"/>
              </a:ext>
            </a:extLst>
          </p:cNvPr>
          <p:cNvSpPr>
            <a:spLocks noGrp="1"/>
          </p:cNvSpPr>
          <p:nvPr>
            <p:ph type="title"/>
          </p:nvPr>
        </p:nvSpPr>
        <p:spPr/>
        <p:txBody>
          <a:bodyPr/>
          <a:lstStyle/>
          <a:p>
            <a:r>
              <a:rPr lang="en-US" dirty="0"/>
              <a:t>Topological Sort Pseudo-code</a:t>
            </a:r>
          </a:p>
        </p:txBody>
      </p:sp>
      <p:sp>
        <p:nvSpPr>
          <p:cNvPr id="3" name="Content Placeholder 2">
            <a:extLst>
              <a:ext uri="{FF2B5EF4-FFF2-40B4-BE49-F238E27FC236}">
                <a16:creationId xmlns:a16="http://schemas.microsoft.com/office/drawing/2014/main" id="{BE85D7D6-D03B-4642-906E-6D23FF121AD4}"/>
              </a:ext>
            </a:extLst>
          </p:cNvPr>
          <p:cNvSpPr>
            <a:spLocks noGrp="1"/>
          </p:cNvSpPr>
          <p:nvPr>
            <p:ph sz="half" idx="1"/>
          </p:nvPr>
        </p:nvSpPr>
        <p:spPr/>
        <p:txBody>
          <a:bodyPr>
            <a:normAutofit fontScale="85000" lnSpcReduction="20000"/>
          </a:bodyPr>
          <a:lstStyle/>
          <a:p>
            <a:r>
              <a:rPr lang="en-US" sz="2000" noProof="1">
                <a:cs typeface="Courier New" panose="02070309020205020404" pitchFamily="49" charset="0"/>
              </a:rPr>
              <a:t>A </a:t>
            </a:r>
            <a:r>
              <a:rPr lang="en-US" sz="2000" b="1" noProof="1">
                <a:cs typeface="Courier New" panose="02070309020205020404" pitchFamily="49" charset="0"/>
              </a:rPr>
              <a:t>source</a:t>
            </a:r>
            <a:r>
              <a:rPr lang="en-US" sz="2000" noProof="1">
                <a:cs typeface="Courier New" panose="02070309020205020404" pitchFamily="49" charset="0"/>
              </a:rPr>
              <a:t> is a vertex with no incoming edges (i.e., the in-degree is 0)</a:t>
            </a:r>
          </a:p>
          <a:p>
            <a:r>
              <a:rPr lang="en-US" sz="2000" noProof="1">
                <a:cs typeface="Courier New" panose="02070309020205020404" pitchFamily="49" charset="0"/>
              </a:rPr>
              <a:t>A </a:t>
            </a:r>
            <a:r>
              <a:rPr lang="en-US" sz="2000" b="1" noProof="1">
                <a:cs typeface="Courier New" panose="02070309020205020404" pitchFamily="49" charset="0"/>
              </a:rPr>
              <a:t>sink</a:t>
            </a:r>
            <a:r>
              <a:rPr lang="en-US" sz="2000" noProof="1">
                <a:cs typeface="Courier New" panose="02070309020205020404" pitchFamily="49" charset="0"/>
              </a:rPr>
              <a:t> is a vertex with no outgoing edges (i.e., the out-degree is 0)</a:t>
            </a:r>
          </a:p>
          <a:p>
            <a:r>
              <a:rPr lang="en-US" sz="2000" noProof="1">
                <a:cs typeface="Courier New" panose="02070309020205020404" pitchFamily="49" charset="0"/>
              </a:rPr>
              <a:t>A simple algorithm (my pseudo-code on right):</a:t>
            </a:r>
          </a:p>
          <a:p>
            <a:pPr lvl="1"/>
            <a:r>
              <a:rPr lang="en-US" sz="1600" noProof="1">
                <a:cs typeface="Courier New" panose="02070309020205020404" pitchFamily="49" charset="0"/>
              </a:rPr>
              <a:t>Find any source</a:t>
            </a:r>
          </a:p>
          <a:p>
            <a:pPr lvl="1"/>
            <a:r>
              <a:rPr lang="en-US" sz="1600" noProof="1">
                <a:cs typeface="Courier New" panose="02070309020205020404" pitchFamily="49" charset="0"/>
              </a:rPr>
              <a:t>Display or number this vertex</a:t>
            </a:r>
          </a:p>
          <a:p>
            <a:pPr lvl="1"/>
            <a:r>
              <a:rPr lang="en-US" sz="1600" noProof="1">
                <a:cs typeface="Courier New" panose="02070309020205020404" pitchFamily="49" charset="0"/>
              </a:rPr>
              <a:t>Remove the newly numbered vertex (along with its outgoing edges) from the graph</a:t>
            </a:r>
          </a:p>
          <a:p>
            <a:pPr lvl="1"/>
            <a:r>
              <a:rPr lang="en-US" sz="1600" noProof="1">
                <a:cs typeface="Courier New" panose="02070309020205020404" pitchFamily="49" charset="0"/>
              </a:rPr>
              <a:t>Repeat this process for the rest of the graph</a:t>
            </a:r>
          </a:p>
          <a:p>
            <a:r>
              <a:rPr lang="en-US" sz="2000" noProof="1">
                <a:cs typeface="Courier New" panose="02070309020205020404" pitchFamily="49" charset="0"/>
              </a:rPr>
              <a:t>If the algorithm fails, meaning not every vertex gets numbered, then there is a directed cycle in the graph</a:t>
            </a:r>
          </a:p>
          <a:p>
            <a:r>
              <a:rPr lang="en-US" sz="2000" noProof="1">
                <a:cs typeface="Courier New" panose="02070309020205020404" pitchFamily="49" charset="0"/>
              </a:rPr>
              <a:t>An analysis shows the time complexity is Θ(|V| + |E|) </a:t>
            </a:r>
            <a:r>
              <a:rPr lang="en-US" sz="2000" i="1" noProof="1">
                <a:cs typeface="Courier New" panose="02070309020205020404" pitchFamily="49" charset="0"/>
              </a:rPr>
              <a:t>if adjacency lists are used</a:t>
            </a:r>
          </a:p>
          <a:p>
            <a:r>
              <a:rPr lang="en-US" sz="2000" noProof="1">
                <a:cs typeface="Courier New" panose="02070309020205020404" pitchFamily="49" charset="0"/>
              </a:rPr>
              <a:t>This is because the body of the inner for loop is executed at most once per edge</a:t>
            </a:r>
          </a:p>
          <a:p>
            <a:r>
              <a:rPr lang="en-US" sz="2000" noProof="1">
                <a:cs typeface="Courier New" panose="02070309020205020404" pitchFamily="49" charset="0"/>
              </a:rPr>
              <a:t>The textbook shows C++-style pseudo-code</a:t>
            </a:r>
          </a:p>
          <a:p>
            <a:endParaRPr lang="en-US" sz="2000" noProof="1">
              <a:cs typeface="Courier New" panose="02070309020205020404" pitchFamily="49" charset="0"/>
            </a:endParaRPr>
          </a:p>
        </p:txBody>
      </p:sp>
      <p:sp>
        <p:nvSpPr>
          <p:cNvPr id="4" name="Content Placeholder 3">
            <a:extLst>
              <a:ext uri="{FF2B5EF4-FFF2-40B4-BE49-F238E27FC236}">
                <a16:creationId xmlns:a16="http://schemas.microsoft.com/office/drawing/2014/main" id="{FCF692FE-95A3-4F39-888B-AAD18C800430}"/>
              </a:ext>
            </a:extLst>
          </p:cNvPr>
          <p:cNvSpPr>
            <a:spLocks noGrp="1"/>
          </p:cNvSpPr>
          <p:nvPr>
            <p:ph sz="half" idx="2"/>
          </p:nvPr>
        </p:nvSpPr>
        <p:spPr/>
        <p:txBody>
          <a:bodyPr>
            <a:normAutofit fontScale="55000" lnSpcReduction="20000"/>
          </a:bodyPr>
          <a:lstStyle/>
          <a:p>
            <a:pPr marL="0" indent="0">
              <a:buNone/>
            </a:pPr>
            <a:r>
              <a:rPr lang="en-US" noProof="1">
                <a:latin typeface="Courier New" panose="02070309020205020404" pitchFamily="49" charset="0"/>
                <a:cs typeface="Courier New" panose="02070309020205020404" pitchFamily="49" charset="0"/>
              </a:rPr>
              <a:t>TopologicalSort (Graph G)</a:t>
            </a:r>
          </a:p>
          <a:p>
            <a:pPr marL="0" indent="0">
              <a:buNone/>
            </a:pPr>
            <a:r>
              <a:rPr lang="en-US" noProof="1">
                <a:latin typeface="Courier New" panose="02070309020205020404" pitchFamily="49" charset="0"/>
                <a:cs typeface="Courier New" panose="02070309020205020404" pitchFamily="49" charset="0"/>
              </a:rPr>
              <a:t>  initialize Q as empty queue</a:t>
            </a:r>
          </a:p>
          <a:p>
            <a:pPr marL="0" indent="0">
              <a:buNone/>
            </a:pPr>
            <a:r>
              <a:rPr lang="en-US" noProof="1">
                <a:latin typeface="Courier New" panose="02070309020205020404" pitchFamily="49" charset="0"/>
                <a:cs typeface="Courier New" panose="02070309020205020404" pitchFamily="49" charset="0"/>
              </a:rPr>
              <a:t>  for each vertex v in G</a:t>
            </a:r>
          </a:p>
          <a:p>
            <a:pPr marL="0" indent="0">
              <a:buNone/>
            </a:pPr>
            <a:r>
              <a:rPr lang="en-US" noProof="1">
                <a:latin typeface="Courier New" panose="02070309020205020404" pitchFamily="49" charset="0"/>
                <a:cs typeface="Courier New" panose="02070309020205020404" pitchFamily="49" charset="0"/>
              </a:rPr>
              <a:t>    if in-degree[v] == 0</a:t>
            </a:r>
          </a:p>
          <a:p>
            <a:pPr marL="0" indent="0">
              <a:buNone/>
            </a:pPr>
            <a:r>
              <a:rPr lang="en-US" noProof="1">
                <a:latin typeface="Courier New" panose="02070309020205020404" pitchFamily="49" charset="0"/>
                <a:cs typeface="Courier New" panose="02070309020205020404" pitchFamily="49" charset="0"/>
              </a:rPr>
              <a:t>      push v onto Q</a:t>
            </a:r>
          </a:p>
          <a:p>
            <a:pPr marL="0" indent="0">
              <a:buNone/>
            </a:pPr>
            <a:r>
              <a:rPr lang="en-US" noProof="1">
                <a:latin typeface="Courier New" panose="02070309020205020404" pitchFamily="49" charset="0"/>
                <a:cs typeface="Courier New" panose="02070309020205020404" pitchFamily="49" charset="0"/>
              </a:rPr>
              <a:t>  i ← 0</a:t>
            </a:r>
          </a:p>
          <a:p>
            <a:pPr marL="0" indent="0">
              <a:buNone/>
            </a:pPr>
            <a:r>
              <a:rPr lang="en-US" noProof="1">
                <a:latin typeface="Courier New" panose="02070309020205020404" pitchFamily="49" charset="0"/>
                <a:cs typeface="Courier New" panose="02070309020205020404" pitchFamily="49" charset="0"/>
              </a:rPr>
              <a:t>  while Q is not empty</a:t>
            </a:r>
          </a:p>
          <a:p>
            <a:pPr marL="0" indent="0">
              <a:buNone/>
            </a:pPr>
            <a:r>
              <a:rPr lang="en-US" noProof="1">
                <a:latin typeface="Courier New" panose="02070309020205020404" pitchFamily="49" charset="0"/>
                <a:cs typeface="Courier New" panose="02070309020205020404" pitchFamily="49" charset="0"/>
              </a:rPr>
              <a:t>    u ← pop(Q)</a:t>
            </a:r>
          </a:p>
          <a:p>
            <a:pPr marL="0" indent="0">
              <a:buNone/>
            </a:pPr>
            <a:r>
              <a:rPr lang="en-US" noProof="1">
                <a:latin typeface="Courier New" panose="02070309020205020404" pitchFamily="49" charset="0"/>
                <a:cs typeface="Courier New" panose="02070309020205020404" pitchFamily="49" charset="0"/>
              </a:rPr>
              <a:t>    i ← i + 1</a:t>
            </a:r>
          </a:p>
          <a:p>
            <a:pPr marL="0" indent="0">
              <a:buNone/>
            </a:pPr>
            <a:r>
              <a:rPr lang="en-US" noProof="1">
                <a:latin typeface="Courier New" panose="02070309020205020404" pitchFamily="49" charset="0"/>
                <a:cs typeface="Courier New" panose="02070309020205020404" pitchFamily="49" charset="0"/>
              </a:rPr>
              <a:t>    assign u the number i</a:t>
            </a:r>
          </a:p>
          <a:p>
            <a:pPr marL="0" indent="0">
              <a:buNone/>
            </a:pPr>
            <a:r>
              <a:rPr lang="en-US" noProof="1">
                <a:latin typeface="Courier New" panose="02070309020205020404" pitchFamily="49" charset="0"/>
                <a:cs typeface="Courier New" panose="02070309020205020404" pitchFamily="49" charset="0"/>
              </a:rPr>
              <a:t>    for each edge from vertex u to vertex w</a:t>
            </a:r>
          </a:p>
          <a:p>
            <a:pPr marL="0" indent="0">
              <a:buNone/>
            </a:pPr>
            <a:r>
              <a:rPr lang="en-US" noProof="1">
                <a:latin typeface="Courier New" panose="02070309020205020404" pitchFamily="49" charset="0"/>
                <a:cs typeface="Courier New" panose="02070309020205020404" pitchFamily="49" charset="0"/>
              </a:rPr>
              <a:t>      in-degree[w] ← in-degree[w] - 1</a:t>
            </a:r>
          </a:p>
          <a:p>
            <a:pPr marL="0" indent="0">
              <a:buNone/>
            </a:pPr>
            <a:r>
              <a:rPr lang="en-US" noProof="1">
                <a:latin typeface="Courier New" panose="02070309020205020404" pitchFamily="49" charset="0"/>
                <a:cs typeface="Courier New" panose="02070309020205020404" pitchFamily="49" charset="0"/>
              </a:rPr>
              <a:t>      if in-degree[w] == 0</a:t>
            </a:r>
          </a:p>
          <a:p>
            <a:pPr marL="0" indent="0">
              <a:buNone/>
            </a:pPr>
            <a:r>
              <a:rPr lang="en-US" noProof="1">
                <a:latin typeface="Courier New" panose="02070309020205020404" pitchFamily="49" charset="0"/>
                <a:cs typeface="Courier New" panose="02070309020205020404" pitchFamily="49" charset="0"/>
              </a:rPr>
              <a:t>        push w onto Q</a:t>
            </a:r>
          </a:p>
          <a:p>
            <a:endParaRPr lang="en-US" dirty="0"/>
          </a:p>
        </p:txBody>
      </p:sp>
    </p:spTree>
    <p:extLst>
      <p:ext uri="{BB962C8B-B14F-4D97-AF65-F5344CB8AC3E}">
        <p14:creationId xmlns:p14="http://schemas.microsoft.com/office/powerpoint/2010/main" val="245815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015D70-563E-4E73-B6D5-7E212CBECE1E}"/>
              </a:ext>
            </a:extLst>
          </p:cNvPr>
          <p:cNvSpPr>
            <a:spLocks noGrp="1"/>
          </p:cNvSpPr>
          <p:nvPr>
            <p:ph type="title"/>
          </p:nvPr>
        </p:nvSpPr>
        <p:spPr/>
        <p:txBody>
          <a:bodyPr/>
          <a:lstStyle/>
          <a:p>
            <a:r>
              <a:rPr lang="en-US" dirty="0"/>
              <a:t>Shortest-path Algorithms</a:t>
            </a:r>
          </a:p>
        </p:txBody>
      </p:sp>
      <p:sp>
        <p:nvSpPr>
          <p:cNvPr id="6" name="Content Placeholder 5">
            <a:extLst>
              <a:ext uri="{FF2B5EF4-FFF2-40B4-BE49-F238E27FC236}">
                <a16:creationId xmlns:a16="http://schemas.microsoft.com/office/drawing/2014/main" id="{D269F57A-3EE9-4FB3-9158-D9EA0AC6BE4C}"/>
              </a:ext>
            </a:extLst>
          </p:cNvPr>
          <p:cNvSpPr>
            <a:spLocks noGrp="1"/>
          </p:cNvSpPr>
          <p:nvPr>
            <p:ph idx="1"/>
          </p:nvPr>
        </p:nvSpPr>
        <p:spPr/>
        <p:txBody>
          <a:bodyPr>
            <a:normAutofit fontScale="85000" lnSpcReduction="20000"/>
          </a:bodyPr>
          <a:lstStyle/>
          <a:p>
            <a:r>
              <a:rPr lang="en-US" dirty="0"/>
              <a:t>Next, we will discuss </a:t>
            </a:r>
            <a:r>
              <a:rPr lang="en-US" b="1" dirty="0"/>
              <a:t>shortest-path algorithms</a:t>
            </a:r>
          </a:p>
          <a:p>
            <a:r>
              <a:rPr lang="en-US" dirty="0"/>
              <a:t>If we are dealing with a weighted graph, and each edge (v</a:t>
            </a:r>
            <a:r>
              <a:rPr lang="en-US" baseline="-25000" dirty="0"/>
              <a:t>i</a:t>
            </a:r>
            <a:r>
              <a:rPr lang="en-US" dirty="0"/>
              <a:t>, </a:t>
            </a:r>
            <a:r>
              <a:rPr lang="en-US" dirty="0" err="1"/>
              <a:t>v</a:t>
            </a:r>
            <a:r>
              <a:rPr lang="en-US" baseline="-25000" dirty="0" err="1"/>
              <a:t>j</a:t>
            </a:r>
            <a:r>
              <a:rPr lang="en-US" dirty="0"/>
              <a:t>) has an associated cost </a:t>
            </a:r>
            <a:r>
              <a:rPr lang="en-US" dirty="0" err="1"/>
              <a:t>c</a:t>
            </a:r>
            <a:r>
              <a:rPr lang="en-US" baseline="-25000" dirty="0" err="1"/>
              <a:t>i,j</a:t>
            </a:r>
            <a:r>
              <a:rPr lang="en-US" dirty="0"/>
              <a:t>, then the cost of a path is the sum of the costs of its edges</a:t>
            </a:r>
          </a:p>
          <a:p>
            <a:r>
              <a:rPr lang="en-US" dirty="0"/>
              <a:t>This </a:t>
            </a:r>
            <a:r>
              <a:rPr lang="en-US" i="1" dirty="0"/>
              <a:t>path cost</a:t>
            </a:r>
            <a:r>
              <a:rPr lang="en-US" dirty="0"/>
              <a:t> is also referred to as the </a:t>
            </a:r>
            <a:r>
              <a:rPr lang="en-US" i="1" dirty="0"/>
              <a:t>weighted path length</a:t>
            </a:r>
          </a:p>
          <a:p>
            <a:r>
              <a:rPr lang="en-US" dirty="0"/>
              <a:t>The </a:t>
            </a:r>
            <a:r>
              <a:rPr lang="en-US" i="1" dirty="0"/>
              <a:t>unweighted path length</a:t>
            </a:r>
            <a:r>
              <a:rPr lang="en-US" dirty="0"/>
              <a:t> is the number of edges on the path</a:t>
            </a:r>
          </a:p>
          <a:p>
            <a:r>
              <a:rPr lang="en-US" dirty="0"/>
              <a:t>One problem we will consider is referred to by the textbook as the </a:t>
            </a:r>
            <a:r>
              <a:rPr lang="en-US" b="1" dirty="0"/>
              <a:t>single-source shortest-path problem</a:t>
            </a:r>
            <a:r>
              <a:rPr lang="en-US" dirty="0"/>
              <a:t>; we will discuss multiple versions of this problem</a:t>
            </a:r>
          </a:p>
          <a:p>
            <a:r>
              <a:rPr lang="en-US" dirty="0"/>
              <a:t>Problem: Given as input a weighted graph, G = (V, E), and a distinguished vertex, s, find the shortest weighted path from s to every other vertex in G</a:t>
            </a:r>
          </a:p>
          <a:p>
            <a:r>
              <a:rPr lang="en-US" dirty="0"/>
              <a:t>The problem is simplest if we can assume there are no negative costs for any edge</a:t>
            </a:r>
          </a:p>
          <a:p>
            <a:r>
              <a:rPr lang="en-US" dirty="0"/>
              <a:t>The problem may not have an answer at all if there can be a negative cost cycle</a:t>
            </a:r>
          </a:p>
        </p:txBody>
      </p:sp>
    </p:spTree>
    <p:extLst>
      <p:ext uri="{BB962C8B-B14F-4D97-AF65-F5344CB8AC3E}">
        <p14:creationId xmlns:p14="http://schemas.microsoft.com/office/powerpoint/2010/main" val="3963853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7049-3C7B-435F-8134-69E45540DF54}"/>
              </a:ext>
            </a:extLst>
          </p:cNvPr>
          <p:cNvSpPr>
            <a:spLocks noGrp="1"/>
          </p:cNvSpPr>
          <p:nvPr>
            <p:ph type="title"/>
          </p:nvPr>
        </p:nvSpPr>
        <p:spPr/>
        <p:txBody>
          <a:bodyPr/>
          <a:lstStyle/>
          <a:p>
            <a:r>
              <a:rPr lang="en-US" dirty="0"/>
              <a:t>Unweighted Path Length</a:t>
            </a:r>
          </a:p>
        </p:txBody>
      </p:sp>
      <p:sp>
        <p:nvSpPr>
          <p:cNvPr id="3" name="Content Placeholder 2">
            <a:extLst>
              <a:ext uri="{FF2B5EF4-FFF2-40B4-BE49-F238E27FC236}">
                <a16:creationId xmlns:a16="http://schemas.microsoft.com/office/drawing/2014/main" id="{8FD46C27-4E87-4C80-8AB4-0CF4CCE1F77B}"/>
              </a:ext>
            </a:extLst>
          </p:cNvPr>
          <p:cNvSpPr>
            <a:spLocks noGrp="1"/>
          </p:cNvSpPr>
          <p:nvPr>
            <p:ph idx="1"/>
          </p:nvPr>
        </p:nvSpPr>
        <p:spPr/>
        <p:txBody>
          <a:bodyPr>
            <a:normAutofit fontScale="92500"/>
          </a:bodyPr>
          <a:lstStyle/>
          <a:p>
            <a:r>
              <a:rPr lang="en-US" dirty="0"/>
              <a:t>The first algorithm we will consider assumes an unweighted graph</a:t>
            </a:r>
          </a:p>
          <a:p>
            <a:r>
              <a:rPr lang="en-US" dirty="0"/>
              <a:t>A simple algorithm for this is as follows:</a:t>
            </a:r>
          </a:p>
          <a:p>
            <a:pPr lvl="1"/>
            <a:r>
              <a:rPr lang="en-US" dirty="0"/>
              <a:t>Assign the distance of the distinguished vertex, s, to 0 and push s onto a queue</a:t>
            </a:r>
          </a:p>
          <a:p>
            <a:pPr lvl="1"/>
            <a:r>
              <a:rPr lang="en-US" dirty="0"/>
              <a:t>As long as the queue is not empty, pop a vertex, v, from the queue</a:t>
            </a:r>
          </a:p>
          <a:p>
            <a:pPr lvl="2"/>
            <a:r>
              <a:rPr lang="en-US" dirty="0"/>
              <a:t>For every vertex w that can be reached from v, if the distance to w is not known:</a:t>
            </a:r>
          </a:p>
          <a:p>
            <a:pPr lvl="3"/>
            <a:r>
              <a:rPr lang="en-US" dirty="0"/>
              <a:t>Set the distance of w to be one greater than the distance of v, and consider w to be known</a:t>
            </a:r>
          </a:p>
          <a:p>
            <a:pPr lvl="3"/>
            <a:r>
              <a:rPr lang="en-US" dirty="0"/>
              <a:t>Push w onto the queue</a:t>
            </a:r>
          </a:p>
          <a:p>
            <a:r>
              <a:rPr lang="en-US" dirty="0"/>
              <a:t>All we are really doing here is a </a:t>
            </a:r>
            <a:r>
              <a:rPr lang="en-US" i="1" dirty="0"/>
              <a:t>breadth-first search </a:t>
            </a:r>
            <a:r>
              <a:rPr lang="en-US" dirty="0"/>
              <a:t>using the starting node as the root</a:t>
            </a:r>
          </a:p>
          <a:p>
            <a:r>
              <a:rPr lang="en-US" dirty="0"/>
              <a:t>With a slight modification, we can also retrieve the shorted unweighted path to each node</a:t>
            </a:r>
          </a:p>
        </p:txBody>
      </p:sp>
    </p:spTree>
    <p:extLst>
      <p:ext uri="{BB962C8B-B14F-4D97-AF65-F5344CB8AC3E}">
        <p14:creationId xmlns:p14="http://schemas.microsoft.com/office/powerpoint/2010/main" val="88815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8598-2446-423D-9B50-70AEDC128718}"/>
              </a:ext>
            </a:extLst>
          </p:cNvPr>
          <p:cNvSpPr>
            <a:spLocks noGrp="1"/>
          </p:cNvSpPr>
          <p:nvPr>
            <p:ph type="title"/>
          </p:nvPr>
        </p:nvSpPr>
        <p:spPr/>
        <p:txBody>
          <a:bodyPr/>
          <a:lstStyle/>
          <a:p>
            <a:r>
              <a:rPr lang="en-US" dirty="0"/>
              <a:t>Unweighted Path Length Pseudo-code</a:t>
            </a:r>
          </a:p>
        </p:txBody>
      </p:sp>
      <p:sp>
        <p:nvSpPr>
          <p:cNvPr id="4" name="Content Placeholder 3">
            <a:extLst>
              <a:ext uri="{FF2B5EF4-FFF2-40B4-BE49-F238E27FC236}">
                <a16:creationId xmlns:a16="http://schemas.microsoft.com/office/drawing/2014/main" id="{C8A6A67B-5F10-4829-8ECC-0BFB71CCAA70}"/>
              </a:ext>
            </a:extLst>
          </p:cNvPr>
          <p:cNvSpPr>
            <a:spLocks noGrp="1"/>
          </p:cNvSpPr>
          <p:nvPr>
            <p:ph sz="half" idx="1"/>
          </p:nvPr>
        </p:nvSpPr>
        <p:spPr/>
        <p:txBody>
          <a:bodyPr>
            <a:normAutofit fontScale="92500" lnSpcReduction="10000"/>
          </a:bodyPr>
          <a:lstStyle/>
          <a:p>
            <a:r>
              <a:rPr lang="en-US" dirty="0"/>
              <a:t>My pseudo-code is to the right</a:t>
            </a:r>
          </a:p>
          <a:p>
            <a:r>
              <a:rPr lang="en-US" dirty="0"/>
              <a:t>At the end of the algorithm, each vertex stores its shortest distance</a:t>
            </a:r>
          </a:p>
          <a:p>
            <a:r>
              <a:rPr lang="en-US" dirty="0"/>
              <a:t>The "</a:t>
            </a:r>
            <a:r>
              <a:rPr lang="en-US" dirty="0" err="1"/>
              <a:t>prev</a:t>
            </a:r>
            <a:r>
              <a:rPr lang="en-US" dirty="0"/>
              <a:t>" fields allow us to retrieve the shortest paths</a:t>
            </a:r>
          </a:p>
          <a:p>
            <a:r>
              <a:rPr lang="en-US" dirty="0"/>
              <a:t>This running time is Θ(|E| + |V|) if adjacency lists are used</a:t>
            </a:r>
          </a:p>
          <a:p>
            <a:r>
              <a:rPr lang="en-US" dirty="0"/>
              <a:t>That’s the same time complexity as topological sort</a:t>
            </a:r>
          </a:p>
          <a:p>
            <a:r>
              <a:rPr lang="en-US" dirty="0"/>
              <a:t>If an adjacency matrix is used, the running time is Θ(|V|</a:t>
            </a:r>
            <a:r>
              <a:rPr lang="en-US" baseline="30000" dirty="0"/>
              <a:t>2</a:t>
            </a:r>
            <a:r>
              <a:rPr lang="en-US" dirty="0"/>
              <a:t>)</a:t>
            </a:r>
          </a:p>
          <a:p>
            <a:endParaRPr lang="en-US" dirty="0"/>
          </a:p>
        </p:txBody>
      </p:sp>
      <p:sp>
        <p:nvSpPr>
          <p:cNvPr id="5" name="Content Placeholder 4">
            <a:extLst>
              <a:ext uri="{FF2B5EF4-FFF2-40B4-BE49-F238E27FC236}">
                <a16:creationId xmlns:a16="http://schemas.microsoft.com/office/drawing/2014/main" id="{1A9E5948-2AEA-46B3-AEC7-42E3B0174005}"/>
              </a:ext>
            </a:extLst>
          </p:cNvPr>
          <p:cNvSpPr>
            <a:spLocks noGrp="1"/>
          </p:cNvSpPr>
          <p:nvPr>
            <p:ph sz="half" idx="2"/>
          </p:nvPr>
        </p:nvSpPr>
        <p:spPr/>
        <p:txBody>
          <a:bodyPr>
            <a:normAutofit fontScale="92500" lnSpcReduction="10000"/>
          </a:bodyPr>
          <a:lstStyle/>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UnweightedPL (Graph G, Vertex s)</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initialize Q as empty queue</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for each vertex v in G</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v.distance ← ∞</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s.distance ← 0</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s.prev ← NULL</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push s onto Q</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while Q is not empty</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v ← pop(Q)</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for each edge from v to vertex w</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if w.distance == ∞</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w.distance ← v.distance + 1</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w.prev ← v </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push w onto Q</a:t>
            </a:r>
          </a:p>
        </p:txBody>
      </p:sp>
    </p:spTree>
    <p:extLst>
      <p:ext uri="{BB962C8B-B14F-4D97-AF65-F5344CB8AC3E}">
        <p14:creationId xmlns:p14="http://schemas.microsoft.com/office/powerpoint/2010/main" val="165358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63F63C-9CE2-4A3C-9036-DA3617059B28}"/>
              </a:ext>
            </a:extLst>
          </p:cNvPr>
          <p:cNvSpPr>
            <a:spLocks noGrp="1"/>
          </p:cNvSpPr>
          <p:nvPr>
            <p:ph type="title"/>
          </p:nvPr>
        </p:nvSpPr>
        <p:spPr/>
        <p:txBody>
          <a:bodyPr/>
          <a:lstStyle/>
          <a:p>
            <a:r>
              <a:rPr lang="en-US" dirty="0"/>
              <a:t>Unweighted Path Length Example (start at v</a:t>
            </a:r>
            <a:r>
              <a:rPr lang="en-US" baseline="-25000" dirty="0"/>
              <a:t>3</a:t>
            </a:r>
            <a:r>
              <a:rPr lang="en-US" dirty="0"/>
              <a:t>)</a:t>
            </a:r>
          </a:p>
        </p:txBody>
      </p:sp>
      <p:graphicFrame>
        <p:nvGraphicFramePr>
          <p:cNvPr id="7" name="Content Placeholder 6">
            <a:extLst>
              <a:ext uri="{FF2B5EF4-FFF2-40B4-BE49-F238E27FC236}">
                <a16:creationId xmlns:a16="http://schemas.microsoft.com/office/drawing/2014/main" id="{A0A225E3-0545-4A7D-BD7C-1A86493E8282}"/>
              </a:ext>
            </a:extLst>
          </p:cNvPr>
          <p:cNvGraphicFramePr>
            <a:graphicFrameLocks noGrp="1" noChangeAspect="1"/>
          </p:cNvGraphicFramePr>
          <p:nvPr>
            <p:ph idx="1"/>
            <p:extLst>
              <p:ext uri="{D42A27DB-BD31-4B8C-83A1-F6EECF244321}">
                <p14:modId xmlns:p14="http://schemas.microsoft.com/office/powerpoint/2010/main" val="578587550"/>
              </p:ext>
            </p:extLst>
          </p:nvPr>
        </p:nvGraphicFramePr>
        <p:xfrm>
          <a:off x="2103438" y="1825625"/>
          <a:ext cx="7983537" cy="4351338"/>
        </p:xfrm>
        <a:graphic>
          <a:graphicData uri="http://schemas.openxmlformats.org/presentationml/2006/ole">
            <mc:AlternateContent xmlns:mc="http://schemas.openxmlformats.org/markup-compatibility/2006">
              <mc:Choice xmlns:v="urn:schemas-microsoft-com:vml" Requires="v">
                <p:oleObj spid="_x0000_s2120" name="Acrobat Document" r:id="rId3" imgW="2219178" imgH="1209609" progId="AcroExch.Document.DC">
                  <p:embed/>
                </p:oleObj>
              </mc:Choice>
              <mc:Fallback>
                <p:oleObj name="Acrobat Document" r:id="rId3" imgW="2219178" imgH="1209609" progId="AcroExch.Document.DC">
                  <p:embed/>
                  <p:pic>
                    <p:nvPicPr>
                      <p:cNvPr id="0" name=""/>
                      <p:cNvPicPr/>
                      <p:nvPr/>
                    </p:nvPicPr>
                    <p:blipFill>
                      <a:blip r:embed="rId4"/>
                      <a:stretch>
                        <a:fillRect/>
                      </a:stretch>
                    </p:blipFill>
                    <p:spPr>
                      <a:xfrm>
                        <a:off x="2103438" y="1825625"/>
                        <a:ext cx="7983537" cy="4351338"/>
                      </a:xfrm>
                      <a:prstGeom prst="rect">
                        <a:avLst/>
                      </a:prstGeom>
                    </p:spPr>
                  </p:pic>
                </p:oleObj>
              </mc:Fallback>
            </mc:AlternateContent>
          </a:graphicData>
        </a:graphic>
      </p:graphicFrame>
    </p:spTree>
    <p:extLst>
      <p:ext uri="{BB962C8B-B14F-4D97-AF65-F5344CB8AC3E}">
        <p14:creationId xmlns:p14="http://schemas.microsoft.com/office/powerpoint/2010/main" val="188795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3FB9-E7A5-4806-A97D-D4BAC5F7E9DD}"/>
              </a:ext>
            </a:extLst>
          </p:cNvPr>
          <p:cNvSpPr>
            <a:spLocks noGrp="1"/>
          </p:cNvSpPr>
          <p:nvPr>
            <p:ph type="title"/>
          </p:nvPr>
        </p:nvSpPr>
        <p:spPr/>
        <p:txBody>
          <a:bodyPr/>
          <a:lstStyle/>
          <a:p>
            <a:r>
              <a:rPr lang="en-US" dirty="0"/>
              <a:t>Graphs</a:t>
            </a:r>
          </a:p>
        </p:txBody>
      </p:sp>
      <p:sp>
        <p:nvSpPr>
          <p:cNvPr id="3" name="Content Placeholder 2">
            <a:extLst>
              <a:ext uri="{FF2B5EF4-FFF2-40B4-BE49-F238E27FC236}">
                <a16:creationId xmlns:a16="http://schemas.microsoft.com/office/drawing/2014/main" id="{AF94DF36-2222-4B1E-8C0F-A55EC47BFEFD}"/>
              </a:ext>
            </a:extLst>
          </p:cNvPr>
          <p:cNvSpPr>
            <a:spLocks noGrp="1"/>
          </p:cNvSpPr>
          <p:nvPr>
            <p:ph idx="1"/>
          </p:nvPr>
        </p:nvSpPr>
        <p:spPr/>
        <p:txBody>
          <a:bodyPr>
            <a:normAutofit fontScale="92500" lnSpcReduction="20000"/>
          </a:bodyPr>
          <a:lstStyle/>
          <a:p>
            <a:r>
              <a:rPr lang="en-US" dirty="0"/>
              <a:t>A </a:t>
            </a:r>
            <a:r>
              <a:rPr lang="en-US" b="1" dirty="0"/>
              <a:t>graph</a:t>
            </a:r>
            <a:r>
              <a:rPr lang="en-US" dirty="0"/>
              <a:t>, G, consists of a set of </a:t>
            </a:r>
            <a:r>
              <a:rPr lang="en-US" b="1" dirty="0"/>
              <a:t>vertices</a:t>
            </a:r>
            <a:r>
              <a:rPr lang="en-US" dirty="0"/>
              <a:t> (a.k.a. </a:t>
            </a:r>
            <a:r>
              <a:rPr lang="en-US" i="1" dirty="0"/>
              <a:t>nodes</a:t>
            </a:r>
            <a:r>
              <a:rPr lang="en-US" dirty="0"/>
              <a:t>, </a:t>
            </a:r>
            <a:r>
              <a:rPr lang="en-US" i="1" dirty="0"/>
              <a:t>points</a:t>
            </a:r>
            <a:r>
              <a:rPr lang="en-US" dirty="0"/>
              <a:t>, or </a:t>
            </a:r>
            <a:r>
              <a:rPr lang="en-US" i="1" dirty="0"/>
              <a:t>items</a:t>
            </a:r>
            <a:r>
              <a:rPr lang="en-US" dirty="0"/>
              <a:t>), V, and a set of </a:t>
            </a:r>
            <a:r>
              <a:rPr lang="en-US" b="1" dirty="0"/>
              <a:t>edges</a:t>
            </a:r>
            <a:r>
              <a:rPr lang="en-US" dirty="0"/>
              <a:t> (a.k.a. </a:t>
            </a:r>
            <a:r>
              <a:rPr lang="en-US" i="1" dirty="0"/>
              <a:t>arcs</a:t>
            </a:r>
            <a:r>
              <a:rPr lang="en-US" dirty="0"/>
              <a:t>, </a:t>
            </a:r>
            <a:r>
              <a:rPr lang="en-US" i="1" dirty="0"/>
              <a:t>lines</a:t>
            </a:r>
            <a:r>
              <a:rPr lang="en-US" dirty="0"/>
              <a:t>, </a:t>
            </a:r>
            <a:r>
              <a:rPr lang="en-US" i="1" dirty="0"/>
              <a:t>links</a:t>
            </a:r>
            <a:r>
              <a:rPr lang="en-US" dirty="0"/>
              <a:t>, or </a:t>
            </a:r>
            <a:r>
              <a:rPr lang="en-US" i="1" dirty="0"/>
              <a:t>connections</a:t>
            </a:r>
            <a:r>
              <a:rPr lang="en-US" dirty="0"/>
              <a:t>), E</a:t>
            </a:r>
          </a:p>
          <a:p>
            <a:r>
              <a:rPr lang="en-US" dirty="0"/>
              <a:t>Every edge can be expressed as a pair (v, w) such that v, w ε V</a:t>
            </a:r>
          </a:p>
          <a:p>
            <a:r>
              <a:rPr lang="en-US" dirty="0"/>
              <a:t>By convention, you typically do not repeat the same edge twice in the set of edges, E</a:t>
            </a:r>
          </a:p>
          <a:p>
            <a:r>
              <a:rPr lang="en-US" dirty="0"/>
              <a:t>Sometimes every edge will have an associated </a:t>
            </a:r>
            <a:r>
              <a:rPr lang="en-US" i="1" dirty="0"/>
              <a:t>weight</a:t>
            </a:r>
            <a:r>
              <a:rPr lang="en-US" dirty="0"/>
              <a:t> or </a:t>
            </a:r>
            <a:r>
              <a:rPr lang="en-US" i="1" dirty="0"/>
              <a:t>cost</a:t>
            </a:r>
            <a:r>
              <a:rPr lang="en-US" dirty="0"/>
              <a:t>; if so, we call the graph a </a:t>
            </a:r>
            <a:r>
              <a:rPr lang="en-US" i="1" dirty="0"/>
              <a:t>weighted graph</a:t>
            </a:r>
            <a:r>
              <a:rPr lang="en-US" dirty="0"/>
              <a:t>; otherwise, it is an </a:t>
            </a:r>
            <a:r>
              <a:rPr lang="en-US" i="1" dirty="0"/>
              <a:t>unweighted graph</a:t>
            </a:r>
          </a:p>
          <a:p>
            <a:r>
              <a:rPr lang="en-US" dirty="0"/>
              <a:t>Edges can be </a:t>
            </a:r>
            <a:r>
              <a:rPr lang="en-US" b="1" dirty="0"/>
              <a:t>directed</a:t>
            </a:r>
            <a:r>
              <a:rPr lang="en-US" dirty="0"/>
              <a:t> or </a:t>
            </a:r>
            <a:r>
              <a:rPr lang="en-US" b="1" dirty="0"/>
              <a:t>undirected</a:t>
            </a:r>
          </a:p>
          <a:p>
            <a:r>
              <a:rPr lang="en-US" dirty="0"/>
              <a:t>If the edges are directed, then we are dealing with a </a:t>
            </a:r>
            <a:r>
              <a:rPr lang="en-US" i="1" dirty="0"/>
              <a:t>directed graph</a:t>
            </a:r>
            <a:r>
              <a:rPr lang="en-US" dirty="0"/>
              <a:t>, a.k.a. a </a:t>
            </a:r>
            <a:r>
              <a:rPr lang="en-US" i="1" dirty="0"/>
              <a:t>digraph</a:t>
            </a:r>
            <a:r>
              <a:rPr lang="en-US" dirty="0"/>
              <a:t>; otherwise, we are dealing with an </a:t>
            </a:r>
            <a:r>
              <a:rPr lang="en-US" i="1" dirty="0"/>
              <a:t>undirected graph</a:t>
            </a:r>
          </a:p>
          <a:p>
            <a:r>
              <a:rPr lang="en-US" dirty="0"/>
              <a:t>It is also possible to have a mixed graph which contains both directed and undirected edges, although this is not common</a:t>
            </a:r>
          </a:p>
          <a:p>
            <a:endParaRPr lang="en-US" dirty="0"/>
          </a:p>
        </p:txBody>
      </p:sp>
    </p:spTree>
    <p:extLst>
      <p:ext uri="{BB962C8B-B14F-4D97-AF65-F5344CB8AC3E}">
        <p14:creationId xmlns:p14="http://schemas.microsoft.com/office/powerpoint/2010/main" val="35734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A535-AC08-4D4E-979A-22BB3892CDBC}"/>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F363FE9D-994D-4260-8515-C3CC7DE269DB}"/>
              </a:ext>
            </a:extLst>
          </p:cNvPr>
          <p:cNvSpPr>
            <a:spLocks noGrp="1"/>
          </p:cNvSpPr>
          <p:nvPr>
            <p:ph idx="1"/>
          </p:nvPr>
        </p:nvSpPr>
        <p:spPr/>
        <p:txBody>
          <a:bodyPr>
            <a:normAutofit fontScale="85000" lnSpcReduction="20000"/>
          </a:bodyPr>
          <a:lstStyle/>
          <a:p>
            <a:r>
              <a:rPr lang="en-US" dirty="0"/>
              <a:t>Next, we'll consider </a:t>
            </a:r>
            <a:r>
              <a:rPr lang="en-US" i="1" dirty="0"/>
              <a:t>a weighted graph with no negative-cost edges</a:t>
            </a:r>
          </a:p>
          <a:p>
            <a:r>
              <a:rPr lang="en-US" dirty="0"/>
              <a:t>We now want to find the shortest </a:t>
            </a:r>
            <a:r>
              <a:rPr lang="en-US" i="1" dirty="0"/>
              <a:t>weighted path </a:t>
            </a:r>
            <a:r>
              <a:rPr lang="en-US" dirty="0"/>
              <a:t>from a single source to all other nodes (this is the single-source shortest-path problem mentioned earlier)</a:t>
            </a:r>
          </a:p>
          <a:p>
            <a:r>
              <a:rPr lang="en-US" dirty="0"/>
              <a:t>The algorithm we will cover is called </a:t>
            </a:r>
            <a:r>
              <a:rPr lang="en-US" b="1" dirty="0"/>
              <a:t>Dijkstra's algorithm</a:t>
            </a:r>
          </a:p>
          <a:p>
            <a:r>
              <a:rPr lang="en-US" dirty="0"/>
              <a:t>During the execution, we will keep track of vertices for which we have already computed the known minimum distance from the specified source, s</a:t>
            </a:r>
          </a:p>
          <a:p>
            <a:r>
              <a:rPr lang="en-US" dirty="0"/>
              <a:t>We will refer to the vertices for which the final/shortest/best distances, d</a:t>
            </a:r>
            <a:r>
              <a:rPr lang="en-US" baseline="-25000" dirty="0"/>
              <a:t>v</a:t>
            </a:r>
            <a:r>
              <a:rPr lang="en-US" dirty="0"/>
              <a:t>, are known as </a:t>
            </a:r>
            <a:r>
              <a:rPr lang="en-US" i="1" dirty="0"/>
              <a:t>known vertices</a:t>
            </a:r>
          </a:p>
          <a:p>
            <a:r>
              <a:rPr lang="en-US" dirty="0"/>
              <a:t>The vertices for which the final distances are not yet known are </a:t>
            </a:r>
            <a:r>
              <a:rPr lang="en-US" i="1" dirty="0"/>
              <a:t>unknown vertices</a:t>
            </a:r>
          </a:p>
          <a:p>
            <a:r>
              <a:rPr lang="en-US" dirty="0"/>
              <a:t>For each unknown vertex, v, we will also keep track of a tentative distance, d</a:t>
            </a:r>
            <a:r>
              <a:rPr lang="en-US" baseline="-25000" dirty="0"/>
              <a:t>v</a:t>
            </a:r>
            <a:r>
              <a:rPr lang="en-US" dirty="0"/>
              <a:t>, which represents the shortest path from s to v using only known vertices</a:t>
            </a:r>
          </a:p>
          <a:p>
            <a:r>
              <a:rPr lang="en-US" dirty="0"/>
              <a:t>We will also keep track of p</a:t>
            </a:r>
            <a:r>
              <a:rPr lang="en-US" baseline="-25000" dirty="0"/>
              <a:t>v</a:t>
            </a:r>
            <a:r>
              <a:rPr lang="en-US" dirty="0"/>
              <a:t>, the previous vertex on the path to v leading to d</a:t>
            </a:r>
            <a:r>
              <a:rPr lang="en-US" baseline="-25000" dirty="0"/>
              <a:t>v</a:t>
            </a:r>
            <a:r>
              <a:rPr lang="en-US" dirty="0"/>
              <a:t>, so that we will be able to recover the paths that led to the final computed distances</a:t>
            </a:r>
          </a:p>
        </p:txBody>
      </p:sp>
    </p:spTree>
    <p:extLst>
      <p:ext uri="{BB962C8B-B14F-4D97-AF65-F5344CB8AC3E}">
        <p14:creationId xmlns:p14="http://schemas.microsoft.com/office/powerpoint/2010/main" val="3557215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978374-1D9C-4C5F-BBAF-2535B48F34F8}"/>
              </a:ext>
            </a:extLst>
          </p:cNvPr>
          <p:cNvSpPr>
            <a:spLocks noGrp="1"/>
          </p:cNvSpPr>
          <p:nvPr>
            <p:ph type="title"/>
          </p:nvPr>
        </p:nvSpPr>
        <p:spPr/>
        <p:txBody>
          <a:bodyPr/>
          <a:lstStyle/>
          <a:p>
            <a:r>
              <a:rPr lang="en-US" dirty="0"/>
              <a:t>Dijkstra’s Algorithm Pseudo-code</a:t>
            </a:r>
          </a:p>
        </p:txBody>
      </p:sp>
      <p:sp>
        <p:nvSpPr>
          <p:cNvPr id="5" name="Content Placeholder 4">
            <a:extLst>
              <a:ext uri="{FF2B5EF4-FFF2-40B4-BE49-F238E27FC236}">
                <a16:creationId xmlns:a16="http://schemas.microsoft.com/office/drawing/2014/main" id="{7D0FA0CE-EF98-455D-86B6-98E24ECBD61B}"/>
              </a:ext>
            </a:extLst>
          </p:cNvPr>
          <p:cNvSpPr>
            <a:spLocks noGrp="1"/>
          </p:cNvSpPr>
          <p:nvPr>
            <p:ph sz="half" idx="1"/>
          </p:nvPr>
        </p:nvSpPr>
        <p:spPr/>
        <p:txBody>
          <a:bodyPr>
            <a:normAutofit fontScale="55000" lnSpcReduction="20000"/>
          </a:bodyPr>
          <a:lstStyle/>
          <a:p>
            <a:r>
              <a:rPr lang="en-US" dirty="0"/>
              <a:t>My pseudo-code for Dijkstra’s algorithm is to the right</a:t>
            </a:r>
          </a:p>
          <a:p>
            <a:r>
              <a:rPr lang="en-US" dirty="0"/>
              <a:t>The start of Dijkstra’s algorithm performs initialization, including setting the distance to s to be 0</a:t>
            </a:r>
          </a:p>
          <a:p>
            <a:r>
              <a:rPr lang="en-US" dirty="0"/>
              <a:t>The algorithm then proceeds through passes</a:t>
            </a:r>
          </a:p>
          <a:p>
            <a:r>
              <a:rPr lang="en-US" dirty="0"/>
              <a:t>At the start of each pass, Dijkstra's algorithm selects the vertex v which has the smallest d</a:t>
            </a:r>
            <a:r>
              <a:rPr lang="en-US" baseline="-25000" dirty="0"/>
              <a:t>v</a:t>
            </a:r>
            <a:r>
              <a:rPr lang="en-US" dirty="0"/>
              <a:t> among all vertices that do not already have their minimum cost decided</a:t>
            </a:r>
          </a:p>
          <a:p>
            <a:r>
              <a:rPr lang="en-US" dirty="0"/>
              <a:t>I am purposely keeping that part of the algorithm vague (for now)</a:t>
            </a:r>
          </a:p>
          <a:p>
            <a:r>
              <a:rPr lang="en-US" dirty="0"/>
              <a:t>This vertex becomes a known vertex; i.e., we assume its d</a:t>
            </a:r>
            <a:r>
              <a:rPr lang="en-US" baseline="-25000" dirty="0"/>
              <a:t>v</a:t>
            </a:r>
            <a:r>
              <a:rPr lang="en-US" dirty="0"/>
              <a:t> has the correct final value</a:t>
            </a:r>
          </a:p>
          <a:p>
            <a:r>
              <a:rPr lang="en-US" dirty="0"/>
              <a:t>The remainder of the pass cycles through the vertices, w, that are adjacent to v; i.e., the vertices for which (v, w) ε E</a:t>
            </a:r>
          </a:p>
          <a:p>
            <a:r>
              <a:rPr lang="en-US" dirty="0"/>
              <a:t>The value of d</a:t>
            </a:r>
            <a:r>
              <a:rPr lang="en-US" baseline="-25000" dirty="0"/>
              <a:t>w</a:t>
            </a:r>
            <a:r>
              <a:rPr lang="en-US" dirty="0"/>
              <a:t> is updated as: d</a:t>
            </a:r>
            <a:r>
              <a:rPr lang="en-US" baseline="-25000" dirty="0"/>
              <a:t>w</a:t>
            </a:r>
            <a:r>
              <a:rPr lang="en-US" dirty="0"/>
              <a:t> = min(d</a:t>
            </a:r>
            <a:r>
              <a:rPr lang="en-US" baseline="-25000" dirty="0"/>
              <a:t>w</a:t>
            </a:r>
            <a:r>
              <a:rPr lang="en-US" dirty="0"/>
              <a:t>, d</a:t>
            </a:r>
            <a:r>
              <a:rPr lang="en-US" baseline="-25000" dirty="0"/>
              <a:t>v</a:t>
            </a:r>
            <a:r>
              <a:rPr lang="en-US" dirty="0"/>
              <a:t> + c</a:t>
            </a:r>
            <a:r>
              <a:rPr lang="en-US" baseline="-25000" dirty="0"/>
              <a:t>v,w</a:t>
            </a:r>
            <a:r>
              <a:rPr lang="en-US" dirty="0"/>
              <a:t>), where c</a:t>
            </a:r>
            <a:r>
              <a:rPr lang="en-US" baseline="-25000" dirty="0"/>
              <a:t>v,w</a:t>
            </a:r>
            <a:r>
              <a:rPr lang="en-US" dirty="0"/>
              <a:t> is the cost to travel from vertex v to vertex w</a:t>
            </a:r>
          </a:p>
          <a:p>
            <a:r>
              <a:rPr lang="en-US" dirty="0"/>
              <a:t>The value of p</a:t>
            </a:r>
            <a:r>
              <a:rPr lang="en-US" baseline="-25000" dirty="0"/>
              <a:t>w</a:t>
            </a:r>
            <a:r>
              <a:rPr lang="en-US" dirty="0"/>
              <a:t> is also updated if appropriate to v, meaning that v is the previous node on the best path to w found so far</a:t>
            </a:r>
          </a:p>
        </p:txBody>
      </p:sp>
      <p:sp>
        <p:nvSpPr>
          <p:cNvPr id="6" name="Content Placeholder 5">
            <a:extLst>
              <a:ext uri="{FF2B5EF4-FFF2-40B4-BE49-F238E27FC236}">
                <a16:creationId xmlns:a16="http://schemas.microsoft.com/office/drawing/2014/main" id="{E73C4031-92B4-4F45-97EF-8FB65CFE5909}"/>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a:p>
            <a:endParaRPr lang="en-US" dirty="0"/>
          </a:p>
        </p:txBody>
      </p:sp>
    </p:spTree>
    <p:extLst>
      <p:ext uri="{BB962C8B-B14F-4D97-AF65-F5344CB8AC3E}">
        <p14:creationId xmlns:p14="http://schemas.microsoft.com/office/powerpoint/2010/main" val="2923756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(start at v</a:t>
            </a:r>
            <a:r>
              <a:rPr lang="en-US" baseline="-25000" dirty="0"/>
              <a:t>1</a:t>
            </a:r>
            <a:r>
              <a:rPr lang="en-US" dirty="0"/>
              <a: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991380563"/>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extLst>
              <p:ext uri="{D42A27DB-BD31-4B8C-83A1-F6EECF244321}">
                <p14:modId xmlns:p14="http://schemas.microsoft.com/office/powerpoint/2010/main" val="3442175187"/>
              </p:ext>
            </p:extLst>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4166" name="Acrobat Document" r:id="rId3" imgW="2181196" imgH="1209609" progId="AcroExch.Document.DC">
                  <p:embed/>
                </p:oleObj>
              </mc:Choice>
              <mc:Fallback>
                <p:oleObj name="Acrobat Document" r:id="rId3" imgW="2181196" imgH="1209609" progId="AcroExch.Document.DC">
                  <p:embed/>
                  <p:pic>
                    <p:nvPicPr>
                      <p:cNvPr id="0" name=""/>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p>
        </p:txBody>
      </p:sp>
    </p:spTree>
    <p:extLst>
      <p:ext uri="{BB962C8B-B14F-4D97-AF65-F5344CB8AC3E}">
        <p14:creationId xmlns:p14="http://schemas.microsoft.com/office/powerpoint/2010/main" val="333835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518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a:t>
            </a:r>
          </a:p>
        </p:txBody>
      </p:sp>
    </p:spTree>
    <p:extLst>
      <p:ext uri="{BB962C8B-B14F-4D97-AF65-F5344CB8AC3E}">
        <p14:creationId xmlns:p14="http://schemas.microsoft.com/office/powerpoint/2010/main" val="2228323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2206602024"/>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6209"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a:t>
            </a:r>
          </a:p>
        </p:txBody>
      </p:sp>
    </p:spTree>
    <p:extLst>
      <p:ext uri="{BB962C8B-B14F-4D97-AF65-F5344CB8AC3E}">
        <p14:creationId xmlns:p14="http://schemas.microsoft.com/office/powerpoint/2010/main" val="3759839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7233"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2</a:t>
            </a:r>
          </a:p>
        </p:txBody>
      </p:sp>
    </p:spTree>
    <p:extLst>
      <p:ext uri="{BB962C8B-B14F-4D97-AF65-F5344CB8AC3E}">
        <p14:creationId xmlns:p14="http://schemas.microsoft.com/office/powerpoint/2010/main" val="2029848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825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2</a:t>
            </a:r>
          </a:p>
        </p:txBody>
      </p:sp>
    </p:spTree>
    <p:extLst>
      <p:ext uri="{BB962C8B-B14F-4D97-AF65-F5344CB8AC3E}">
        <p14:creationId xmlns:p14="http://schemas.microsoft.com/office/powerpoint/2010/main" val="1934626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75631401"/>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9280"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2</a:t>
            </a:r>
          </a:p>
        </p:txBody>
      </p:sp>
    </p:spTree>
    <p:extLst>
      <p:ext uri="{BB962C8B-B14F-4D97-AF65-F5344CB8AC3E}">
        <p14:creationId xmlns:p14="http://schemas.microsoft.com/office/powerpoint/2010/main" val="2847622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310244454"/>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10304"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2</a:t>
            </a:r>
          </a:p>
        </p:txBody>
      </p:sp>
    </p:spTree>
    <p:extLst>
      <p:ext uri="{BB962C8B-B14F-4D97-AF65-F5344CB8AC3E}">
        <p14:creationId xmlns:p14="http://schemas.microsoft.com/office/powerpoint/2010/main" val="214908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11328"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4</a:t>
            </a:r>
          </a:p>
        </p:txBody>
      </p:sp>
    </p:spTree>
    <p:extLst>
      <p:ext uri="{BB962C8B-B14F-4D97-AF65-F5344CB8AC3E}">
        <p14:creationId xmlns:p14="http://schemas.microsoft.com/office/powerpoint/2010/main" val="70503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E86F-FB75-4D29-B496-EE9F0B760D81}"/>
              </a:ext>
            </a:extLst>
          </p:cNvPr>
          <p:cNvSpPr>
            <a:spLocks noGrp="1"/>
          </p:cNvSpPr>
          <p:nvPr>
            <p:ph type="title"/>
          </p:nvPr>
        </p:nvSpPr>
        <p:spPr/>
        <p:txBody>
          <a:bodyPr/>
          <a:lstStyle/>
          <a:p>
            <a:r>
              <a:rPr lang="en-US" dirty="0"/>
              <a:t>Adjacency</a:t>
            </a:r>
          </a:p>
        </p:txBody>
      </p:sp>
      <p:sp>
        <p:nvSpPr>
          <p:cNvPr id="3" name="Content Placeholder 2">
            <a:extLst>
              <a:ext uri="{FF2B5EF4-FFF2-40B4-BE49-F238E27FC236}">
                <a16:creationId xmlns:a16="http://schemas.microsoft.com/office/drawing/2014/main" id="{4B2C750F-032A-4173-9221-3D189640DF3D}"/>
              </a:ext>
            </a:extLst>
          </p:cNvPr>
          <p:cNvSpPr>
            <a:spLocks noGrp="1"/>
          </p:cNvSpPr>
          <p:nvPr>
            <p:ph idx="1"/>
          </p:nvPr>
        </p:nvSpPr>
        <p:spPr/>
        <p:txBody>
          <a:bodyPr>
            <a:normAutofit lnSpcReduction="10000"/>
          </a:bodyPr>
          <a:lstStyle/>
          <a:p>
            <a:r>
              <a:rPr lang="en-US" dirty="0"/>
              <a:t>Vertex w is said to be </a:t>
            </a:r>
            <a:r>
              <a:rPr lang="en-US" b="1" dirty="0"/>
              <a:t>adjacent</a:t>
            </a:r>
            <a:r>
              <a:rPr lang="en-US" dirty="0"/>
              <a:t> to vertex v if and only if (v, w) ε E</a:t>
            </a:r>
          </a:p>
          <a:p>
            <a:r>
              <a:rPr lang="en-US" dirty="0"/>
              <a:t>If the graph is undirected, and w is adjacent to v, then v will also be adjacent to w</a:t>
            </a:r>
          </a:p>
          <a:p>
            <a:r>
              <a:rPr lang="en-US" dirty="0"/>
              <a:t>An edge connecting two vertices is said to be incident on the vertices</a:t>
            </a:r>
          </a:p>
          <a:p>
            <a:r>
              <a:rPr lang="en-US" dirty="0"/>
              <a:t>You can talk about the </a:t>
            </a:r>
            <a:r>
              <a:rPr lang="en-US" i="1" dirty="0"/>
              <a:t>in-degree</a:t>
            </a:r>
            <a:r>
              <a:rPr lang="en-US" dirty="0"/>
              <a:t> or </a:t>
            </a:r>
            <a:r>
              <a:rPr lang="en-US" i="1" dirty="0"/>
              <a:t>out-degree</a:t>
            </a:r>
            <a:r>
              <a:rPr lang="en-US" dirty="0"/>
              <a:t> of a vertex in a directed graph</a:t>
            </a:r>
          </a:p>
          <a:p>
            <a:r>
              <a:rPr lang="en-US" dirty="0"/>
              <a:t>The in-degree is the number of directed incoming edges coming into a vertex</a:t>
            </a:r>
          </a:p>
          <a:p>
            <a:r>
              <a:rPr lang="en-US" dirty="0"/>
              <a:t>The out-degree is the number of directed outgoing edges leaving a vertex</a:t>
            </a:r>
          </a:p>
          <a:p>
            <a:endParaRPr lang="en-US" dirty="0"/>
          </a:p>
        </p:txBody>
      </p:sp>
    </p:spTree>
    <p:extLst>
      <p:ext uri="{BB962C8B-B14F-4D97-AF65-F5344CB8AC3E}">
        <p14:creationId xmlns:p14="http://schemas.microsoft.com/office/powerpoint/2010/main" val="1922313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12352"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4</a:t>
            </a:r>
          </a:p>
        </p:txBody>
      </p:sp>
    </p:spTree>
    <p:extLst>
      <p:ext uri="{BB962C8B-B14F-4D97-AF65-F5344CB8AC3E}">
        <p14:creationId xmlns:p14="http://schemas.microsoft.com/office/powerpoint/2010/main" val="51149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3688208167"/>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1337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4</a:t>
            </a:r>
          </a:p>
        </p:txBody>
      </p:sp>
    </p:spTree>
    <p:extLst>
      <p:ext uri="{BB962C8B-B14F-4D97-AF65-F5344CB8AC3E}">
        <p14:creationId xmlns:p14="http://schemas.microsoft.com/office/powerpoint/2010/main" val="1257500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428394022"/>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14400"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4</a:t>
            </a:r>
          </a:p>
        </p:txBody>
      </p:sp>
    </p:spTree>
    <p:extLst>
      <p:ext uri="{BB962C8B-B14F-4D97-AF65-F5344CB8AC3E}">
        <p14:creationId xmlns:p14="http://schemas.microsoft.com/office/powerpoint/2010/main" val="3437251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15424"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endParaRPr lang="en-US" baseline="-25000" dirty="0"/>
          </a:p>
        </p:txBody>
      </p:sp>
    </p:spTree>
    <p:extLst>
      <p:ext uri="{BB962C8B-B14F-4D97-AF65-F5344CB8AC3E}">
        <p14:creationId xmlns:p14="http://schemas.microsoft.com/office/powerpoint/2010/main" val="2286603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16448"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a:t>
            </a:r>
            <a:endParaRPr lang="en-US" baseline="-25000" dirty="0"/>
          </a:p>
        </p:txBody>
      </p:sp>
    </p:spTree>
    <p:extLst>
      <p:ext uri="{BB962C8B-B14F-4D97-AF65-F5344CB8AC3E}">
        <p14:creationId xmlns:p14="http://schemas.microsoft.com/office/powerpoint/2010/main" val="1127090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944393251"/>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17472"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a:t>
            </a:r>
            <a:endParaRPr lang="en-US" baseline="-25000" dirty="0"/>
          </a:p>
        </p:txBody>
      </p:sp>
    </p:spTree>
    <p:extLst>
      <p:ext uri="{BB962C8B-B14F-4D97-AF65-F5344CB8AC3E}">
        <p14:creationId xmlns:p14="http://schemas.microsoft.com/office/powerpoint/2010/main" val="423050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1849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3</a:t>
            </a:r>
          </a:p>
        </p:txBody>
      </p:sp>
    </p:spTree>
    <p:extLst>
      <p:ext uri="{BB962C8B-B14F-4D97-AF65-F5344CB8AC3E}">
        <p14:creationId xmlns:p14="http://schemas.microsoft.com/office/powerpoint/2010/main" val="2525675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19520"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3</a:t>
            </a:r>
          </a:p>
        </p:txBody>
      </p:sp>
    </p:spTree>
    <p:extLst>
      <p:ext uri="{BB962C8B-B14F-4D97-AF65-F5344CB8AC3E}">
        <p14:creationId xmlns:p14="http://schemas.microsoft.com/office/powerpoint/2010/main" val="4013311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571557160"/>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20544"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3</a:t>
            </a:r>
          </a:p>
        </p:txBody>
      </p:sp>
    </p:spTree>
    <p:extLst>
      <p:ext uri="{BB962C8B-B14F-4D97-AF65-F5344CB8AC3E}">
        <p14:creationId xmlns:p14="http://schemas.microsoft.com/office/powerpoint/2010/main" val="3019704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761713487"/>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21568"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3</a:t>
            </a:r>
          </a:p>
        </p:txBody>
      </p:sp>
    </p:spTree>
    <p:extLst>
      <p:ext uri="{BB962C8B-B14F-4D97-AF65-F5344CB8AC3E}">
        <p14:creationId xmlns:p14="http://schemas.microsoft.com/office/powerpoint/2010/main" val="27561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95E4-B5FD-4CC2-9898-6BFE5E07BC51}"/>
              </a:ext>
            </a:extLst>
          </p:cNvPr>
          <p:cNvSpPr>
            <a:spLocks noGrp="1"/>
          </p:cNvSpPr>
          <p:nvPr>
            <p:ph type="title"/>
          </p:nvPr>
        </p:nvSpPr>
        <p:spPr/>
        <p:txBody>
          <a:bodyPr/>
          <a:lstStyle/>
          <a:p>
            <a:r>
              <a:rPr lang="en-US" dirty="0"/>
              <a:t>Paths</a:t>
            </a:r>
          </a:p>
        </p:txBody>
      </p:sp>
      <p:sp>
        <p:nvSpPr>
          <p:cNvPr id="3" name="Content Placeholder 2">
            <a:extLst>
              <a:ext uri="{FF2B5EF4-FFF2-40B4-BE49-F238E27FC236}">
                <a16:creationId xmlns:a16="http://schemas.microsoft.com/office/drawing/2014/main" id="{48D1E8A2-5F64-4FDD-BE2C-BEE8FE712BBA}"/>
              </a:ext>
            </a:extLst>
          </p:cNvPr>
          <p:cNvSpPr>
            <a:spLocks noGrp="1"/>
          </p:cNvSpPr>
          <p:nvPr>
            <p:ph idx="1"/>
          </p:nvPr>
        </p:nvSpPr>
        <p:spPr/>
        <p:txBody>
          <a:bodyPr>
            <a:normAutofit fontScale="92500" lnSpcReduction="20000"/>
          </a:bodyPr>
          <a:lstStyle/>
          <a:p>
            <a:r>
              <a:rPr lang="en-US" dirty="0"/>
              <a:t>A </a:t>
            </a:r>
            <a:r>
              <a:rPr lang="en-US" b="1" dirty="0"/>
              <a:t>path</a:t>
            </a:r>
            <a:r>
              <a:rPr lang="en-US" dirty="0"/>
              <a:t> is a sequence of vertices w</a:t>
            </a:r>
            <a:r>
              <a:rPr lang="en-US" baseline="-25000" dirty="0"/>
              <a:t>1</a:t>
            </a:r>
            <a:r>
              <a:rPr lang="en-US" dirty="0"/>
              <a:t>, w</a:t>
            </a:r>
            <a:r>
              <a:rPr lang="en-US" baseline="-25000" dirty="0"/>
              <a:t>2</a:t>
            </a:r>
            <a:r>
              <a:rPr lang="en-US" dirty="0"/>
              <a:t>, ..., </a:t>
            </a:r>
            <a:r>
              <a:rPr lang="en-US" dirty="0" err="1"/>
              <a:t>w</a:t>
            </a:r>
            <a:r>
              <a:rPr lang="en-US" baseline="-25000" dirty="0" err="1"/>
              <a:t>N</a:t>
            </a:r>
            <a:r>
              <a:rPr lang="en-US" dirty="0"/>
              <a:t> such that (</a:t>
            </a:r>
            <a:r>
              <a:rPr lang="en-US" dirty="0" err="1"/>
              <a:t>w</a:t>
            </a:r>
            <a:r>
              <a:rPr lang="en-US" baseline="-25000" dirty="0" err="1"/>
              <a:t>i</a:t>
            </a:r>
            <a:r>
              <a:rPr lang="en-US" dirty="0"/>
              <a:t>, w</a:t>
            </a:r>
            <a:r>
              <a:rPr lang="en-US" baseline="-25000" dirty="0"/>
              <a:t>i+1</a:t>
            </a:r>
            <a:r>
              <a:rPr lang="en-US" dirty="0"/>
              <a:t>) ε E for 1 ≤ </a:t>
            </a:r>
            <a:r>
              <a:rPr lang="en-US" dirty="0" err="1"/>
              <a:t>i</a:t>
            </a:r>
            <a:r>
              <a:rPr lang="en-US" dirty="0"/>
              <a:t> &lt; N</a:t>
            </a:r>
          </a:p>
          <a:p>
            <a:r>
              <a:rPr lang="en-US" dirty="0"/>
              <a:t>The </a:t>
            </a:r>
            <a:r>
              <a:rPr lang="en-US" i="1" dirty="0"/>
              <a:t>length</a:t>
            </a:r>
            <a:r>
              <a:rPr lang="en-US" dirty="0"/>
              <a:t> of the path is the number of edges on the path, which is N-1 above</a:t>
            </a:r>
          </a:p>
          <a:p>
            <a:r>
              <a:rPr lang="en-US" dirty="0"/>
              <a:t>Our textbook allows a path from a vertex to itself; if this path contains no edges, then the path has length 0</a:t>
            </a:r>
          </a:p>
          <a:p>
            <a:r>
              <a:rPr lang="en-US" dirty="0"/>
              <a:t>If there is an edge from a vertex to itself, the path (v, v) is sometimes referred to as a </a:t>
            </a:r>
            <a:r>
              <a:rPr lang="en-US" i="1" dirty="0"/>
              <a:t>loop</a:t>
            </a:r>
          </a:p>
          <a:p>
            <a:r>
              <a:rPr lang="en-US" dirty="0"/>
              <a:t>A </a:t>
            </a:r>
            <a:r>
              <a:rPr lang="en-US" i="1" dirty="0"/>
              <a:t>simple path </a:t>
            </a:r>
            <a:r>
              <a:rPr lang="en-US" dirty="0"/>
              <a:t>is a path such that all vertices are distinct, except that the first vertex and last vertex can be the same</a:t>
            </a:r>
          </a:p>
          <a:p>
            <a:r>
              <a:rPr lang="en-US" dirty="0"/>
              <a:t>Some sources define a simple path to mean that all vertices and edges are distinct, and they do not allow the first and last vertices to be the same</a:t>
            </a:r>
          </a:p>
        </p:txBody>
      </p:sp>
    </p:spTree>
    <p:extLst>
      <p:ext uri="{BB962C8B-B14F-4D97-AF65-F5344CB8AC3E}">
        <p14:creationId xmlns:p14="http://schemas.microsoft.com/office/powerpoint/2010/main" val="121466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extLst>
              <p:ext uri="{D42A27DB-BD31-4B8C-83A1-F6EECF244321}">
                <p14:modId xmlns:p14="http://schemas.microsoft.com/office/powerpoint/2010/main" val="1272438158"/>
              </p:ext>
            </p:extLst>
          </p:nvPr>
        </p:nvGraphicFramePr>
        <p:xfrm>
          <a:off x="2213152" y="4414125"/>
          <a:ext cx="4149377" cy="2301183"/>
        </p:xfrm>
        <a:graphic>
          <a:graphicData uri="http://schemas.openxmlformats.org/presentationml/2006/ole">
            <mc:AlternateContent xmlns:mc="http://schemas.openxmlformats.org/markup-compatibility/2006">
              <mc:Choice xmlns:v="urn:schemas-microsoft-com:vml" Requires="v">
                <p:oleObj spid="_x0000_s22592"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2213152" y="4414125"/>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5</a:t>
            </a:r>
          </a:p>
        </p:txBody>
      </p:sp>
    </p:spTree>
    <p:extLst>
      <p:ext uri="{BB962C8B-B14F-4D97-AF65-F5344CB8AC3E}">
        <p14:creationId xmlns:p14="http://schemas.microsoft.com/office/powerpoint/2010/main" val="2895581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2361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5</a:t>
            </a:r>
          </a:p>
        </p:txBody>
      </p:sp>
    </p:spTree>
    <p:extLst>
      <p:ext uri="{BB962C8B-B14F-4D97-AF65-F5344CB8AC3E}">
        <p14:creationId xmlns:p14="http://schemas.microsoft.com/office/powerpoint/2010/main" val="1371894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205722372"/>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24640"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5</a:t>
            </a:r>
          </a:p>
        </p:txBody>
      </p:sp>
    </p:spTree>
    <p:extLst>
      <p:ext uri="{BB962C8B-B14F-4D97-AF65-F5344CB8AC3E}">
        <p14:creationId xmlns:p14="http://schemas.microsoft.com/office/powerpoint/2010/main" val="1415411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465621100"/>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25664"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5</a:t>
            </a:r>
          </a:p>
        </p:txBody>
      </p:sp>
    </p:spTree>
    <p:extLst>
      <p:ext uri="{BB962C8B-B14F-4D97-AF65-F5344CB8AC3E}">
        <p14:creationId xmlns:p14="http://schemas.microsoft.com/office/powerpoint/2010/main" val="3304211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26688"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6</a:t>
            </a:r>
          </a:p>
        </p:txBody>
      </p:sp>
    </p:spTree>
    <p:extLst>
      <p:ext uri="{BB962C8B-B14F-4D97-AF65-F5344CB8AC3E}">
        <p14:creationId xmlns:p14="http://schemas.microsoft.com/office/powerpoint/2010/main" val="3292607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27713"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6</a:t>
            </a:r>
          </a:p>
        </p:txBody>
      </p:sp>
    </p:spTree>
    <p:extLst>
      <p:ext uri="{BB962C8B-B14F-4D97-AF65-F5344CB8AC3E}">
        <p14:creationId xmlns:p14="http://schemas.microsoft.com/office/powerpoint/2010/main" val="4246067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2755666120"/>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2873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6</a:t>
            </a:r>
          </a:p>
        </p:txBody>
      </p:sp>
    </p:spTree>
    <p:extLst>
      <p:ext uri="{BB962C8B-B14F-4D97-AF65-F5344CB8AC3E}">
        <p14:creationId xmlns:p14="http://schemas.microsoft.com/office/powerpoint/2010/main" val="435065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959680351"/>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29760"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6</a:t>
            </a:r>
          </a:p>
        </p:txBody>
      </p:sp>
    </p:spTree>
    <p:extLst>
      <p:ext uri="{BB962C8B-B14F-4D97-AF65-F5344CB8AC3E}">
        <p14:creationId xmlns:p14="http://schemas.microsoft.com/office/powerpoint/2010/main" val="2076232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30784"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7</a:t>
            </a:r>
          </a:p>
        </p:txBody>
      </p:sp>
    </p:spTree>
    <p:extLst>
      <p:ext uri="{BB962C8B-B14F-4D97-AF65-F5344CB8AC3E}">
        <p14:creationId xmlns:p14="http://schemas.microsoft.com/office/powerpoint/2010/main" val="2747538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31808"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7</a:t>
            </a:r>
          </a:p>
        </p:txBody>
      </p:sp>
    </p:spTree>
    <p:extLst>
      <p:ext uri="{BB962C8B-B14F-4D97-AF65-F5344CB8AC3E}">
        <p14:creationId xmlns:p14="http://schemas.microsoft.com/office/powerpoint/2010/main" val="382547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F7C2-6264-4D76-858D-17EE293F43CA}"/>
              </a:ext>
            </a:extLst>
          </p:cNvPr>
          <p:cNvSpPr>
            <a:spLocks noGrp="1"/>
          </p:cNvSpPr>
          <p:nvPr>
            <p:ph type="title"/>
          </p:nvPr>
        </p:nvSpPr>
        <p:spPr/>
        <p:txBody>
          <a:bodyPr/>
          <a:lstStyle/>
          <a:p>
            <a:r>
              <a:rPr lang="en-US" dirty="0"/>
              <a:t>Cycles</a:t>
            </a:r>
          </a:p>
        </p:txBody>
      </p:sp>
      <p:sp>
        <p:nvSpPr>
          <p:cNvPr id="3" name="Content Placeholder 2">
            <a:extLst>
              <a:ext uri="{FF2B5EF4-FFF2-40B4-BE49-F238E27FC236}">
                <a16:creationId xmlns:a16="http://schemas.microsoft.com/office/drawing/2014/main" id="{CCB38543-324F-4A6F-BAF6-B83D64059665}"/>
              </a:ext>
            </a:extLst>
          </p:cNvPr>
          <p:cNvSpPr>
            <a:spLocks noGrp="1"/>
          </p:cNvSpPr>
          <p:nvPr>
            <p:ph idx="1"/>
          </p:nvPr>
        </p:nvSpPr>
        <p:spPr/>
        <p:txBody>
          <a:bodyPr>
            <a:normAutofit lnSpcReduction="10000"/>
          </a:bodyPr>
          <a:lstStyle/>
          <a:p>
            <a:r>
              <a:rPr lang="en-US" dirty="0"/>
              <a:t>A </a:t>
            </a:r>
            <a:r>
              <a:rPr lang="en-US" b="1" dirty="0"/>
              <a:t>cycle</a:t>
            </a:r>
            <a:r>
              <a:rPr lang="en-US" dirty="0"/>
              <a:t> in a directed graph is a path of length at least 1 such that w</a:t>
            </a:r>
            <a:r>
              <a:rPr lang="en-US" baseline="-25000" dirty="0"/>
              <a:t>1</a:t>
            </a:r>
            <a:r>
              <a:rPr lang="en-US" dirty="0"/>
              <a:t> = </a:t>
            </a:r>
            <a:r>
              <a:rPr lang="en-US" dirty="0" err="1"/>
              <a:t>w</a:t>
            </a:r>
            <a:r>
              <a:rPr lang="en-US" baseline="-25000" dirty="0" err="1"/>
              <a:t>N</a:t>
            </a:r>
            <a:endParaRPr lang="en-US" baseline="-25000" dirty="0"/>
          </a:p>
          <a:p>
            <a:r>
              <a:rPr lang="en-US" dirty="0"/>
              <a:t>This cycle is simple if the path is simple</a:t>
            </a:r>
          </a:p>
          <a:p>
            <a:r>
              <a:rPr lang="en-US" dirty="0"/>
              <a:t>For undirected graphs, the definition of a cycle should also include the fact that the edges are all distinct</a:t>
            </a:r>
          </a:p>
          <a:p>
            <a:r>
              <a:rPr lang="en-US" dirty="0"/>
              <a:t>For example, the path u, v, u in an undirected graph is not a cycle</a:t>
            </a:r>
          </a:p>
          <a:p>
            <a:r>
              <a:rPr lang="en-US" dirty="0"/>
              <a:t>In a directed graph, if (u, v) and (v, u) are both edges, then the path u, v, u does represent a cycle</a:t>
            </a:r>
          </a:p>
          <a:p>
            <a:r>
              <a:rPr lang="en-US" dirty="0"/>
              <a:t>A directed graph is acyclic if it has no cycles; a </a:t>
            </a:r>
            <a:r>
              <a:rPr lang="en-US" i="1" dirty="0"/>
              <a:t>directed acyclic graph </a:t>
            </a:r>
            <a:r>
              <a:rPr lang="en-US" dirty="0"/>
              <a:t>is also known as a </a:t>
            </a:r>
            <a:r>
              <a:rPr lang="en-US" i="1" dirty="0"/>
              <a:t>DAG</a:t>
            </a:r>
          </a:p>
          <a:p>
            <a:endParaRPr lang="en-US" dirty="0"/>
          </a:p>
        </p:txBody>
      </p:sp>
    </p:spTree>
    <p:extLst>
      <p:ext uri="{BB962C8B-B14F-4D97-AF65-F5344CB8AC3E}">
        <p14:creationId xmlns:p14="http://schemas.microsoft.com/office/powerpoint/2010/main" val="1241772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57565763"/>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32832"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7</a:t>
            </a:r>
          </a:p>
        </p:txBody>
      </p:sp>
    </p:spTree>
    <p:extLst>
      <p:ext uri="{BB962C8B-B14F-4D97-AF65-F5344CB8AC3E}">
        <p14:creationId xmlns:p14="http://schemas.microsoft.com/office/powerpoint/2010/main" val="35932269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27673481"/>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3385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7</a:t>
            </a:r>
          </a:p>
        </p:txBody>
      </p:sp>
    </p:spTree>
    <p:extLst>
      <p:ext uri="{BB962C8B-B14F-4D97-AF65-F5344CB8AC3E}">
        <p14:creationId xmlns:p14="http://schemas.microsoft.com/office/powerpoint/2010/main" val="30031137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34879"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endParaRPr lang="en-US" baseline="-25000" dirty="0"/>
          </a:p>
        </p:txBody>
      </p:sp>
    </p:spTree>
    <p:extLst>
      <p:ext uri="{BB962C8B-B14F-4D97-AF65-F5344CB8AC3E}">
        <p14:creationId xmlns:p14="http://schemas.microsoft.com/office/powerpoint/2010/main" val="2028463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35903"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2</a:t>
            </a:r>
            <a:endParaRPr lang="en-US" dirty="0"/>
          </a:p>
          <a:p>
            <a:endParaRPr lang="en-US" dirty="0"/>
          </a:p>
          <a:p>
            <a:r>
              <a:rPr lang="en-US" dirty="0"/>
              <a:t>w: </a:t>
            </a:r>
            <a:endParaRPr lang="en-US" baseline="-25000" dirty="0"/>
          </a:p>
        </p:txBody>
      </p:sp>
    </p:spTree>
    <p:extLst>
      <p:ext uri="{BB962C8B-B14F-4D97-AF65-F5344CB8AC3E}">
        <p14:creationId xmlns:p14="http://schemas.microsoft.com/office/powerpoint/2010/main" val="5568088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2119338657"/>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3692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2</a:t>
            </a:r>
            <a:endParaRPr lang="en-US" dirty="0"/>
          </a:p>
          <a:p>
            <a:endParaRPr lang="en-US" dirty="0"/>
          </a:p>
          <a:p>
            <a:r>
              <a:rPr lang="en-US" dirty="0"/>
              <a:t>w: </a:t>
            </a:r>
            <a:endParaRPr lang="en-US" baseline="-25000" dirty="0"/>
          </a:p>
        </p:txBody>
      </p:sp>
    </p:spTree>
    <p:extLst>
      <p:ext uri="{BB962C8B-B14F-4D97-AF65-F5344CB8AC3E}">
        <p14:creationId xmlns:p14="http://schemas.microsoft.com/office/powerpoint/2010/main" val="2512574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37950"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2</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4</a:t>
            </a:r>
          </a:p>
        </p:txBody>
      </p:sp>
    </p:spTree>
    <p:extLst>
      <p:ext uri="{BB962C8B-B14F-4D97-AF65-F5344CB8AC3E}">
        <p14:creationId xmlns:p14="http://schemas.microsoft.com/office/powerpoint/2010/main" val="10641233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38974"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2</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4</a:t>
            </a:r>
          </a:p>
        </p:txBody>
      </p:sp>
    </p:spTree>
    <p:extLst>
      <p:ext uri="{BB962C8B-B14F-4D97-AF65-F5344CB8AC3E}">
        <p14:creationId xmlns:p14="http://schemas.microsoft.com/office/powerpoint/2010/main" val="1542918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39998"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2</a:t>
            </a:r>
            <a:endParaRPr lang="en-US" dirty="0"/>
          </a:p>
          <a:p>
            <a:endParaRPr lang="en-US" dirty="0"/>
          </a:p>
          <a:p>
            <a:r>
              <a:rPr lang="en-US" dirty="0"/>
              <a:t>w: </a:t>
            </a:r>
            <a:r>
              <a:rPr lang="en-US" sz="1800" dirty="0">
                <a:ln>
                  <a:noFill/>
                </a:ln>
                <a:solidFill>
                  <a:schemeClr val="tx1"/>
                </a:solidFill>
              </a:rPr>
              <a:t>v</a:t>
            </a:r>
            <a:r>
              <a:rPr lang="en-US" baseline="-25000" dirty="0"/>
              <a:t>5</a:t>
            </a:r>
            <a:endParaRPr lang="en-US" sz="1800" baseline="-25000" dirty="0">
              <a:ln>
                <a:noFill/>
              </a:ln>
              <a:solidFill>
                <a:schemeClr val="tx1"/>
              </a:solidFill>
            </a:endParaRPr>
          </a:p>
        </p:txBody>
      </p:sp>
    </p:spTree>
    <p:extLst>
      <p:ext uri="{BB962C8B-B14F-4D97-AF65-F5344CB8AC3E}">
        <p14:creationId xmlns:p14="http://schemas.microsoft.com/office/powerpoint/2010/main" val="4167924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41022"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2</a:t>
            </a:r>
            <a:endParaRPr lang="en-US" dirty="0"/>
          </a:p>
          <a:p>
            <a:endParaRPr lang="en-US" dirty="0"/>
          </a:p>
          <a:p>
            <a:r>
              <a:rPr lang="en-US" dirty="0"/>
              <a:t>w: </a:t>
            </a:r>
            <a:r>
              <a:rPr lang="en-US" sz="1800" dirty="0">
                <a:ln>
                  <a:noFill/>
                </a:ln>
                <a:solidFill>
                  <a:schemeClr val="tx1"/>
                </a:solidFill>
              </a:rPr>
              <a:t>v</a:t>
            </a:r>
            <a:r>
              <a:rPr lang="en-US" baseline="-25000" dirty="0"/>
              <a:t>5</a:t>
            </a:r>
            <a:endParaRPr lang="en-US" sz="1800" baseline="-25000" dirty="0">
              <a:ln>
                <a:noFill/>
              </a:ln>
              <a:solidFill>
                <a:schemeClr val="tx1"/>
              </a:solidFill>
            </a:endParaRPr>
          </a:p>
        </p:txBody>
      </p:sp>
    </p:spTree>
    <p:extLst>
      <p:ext uri="{BB962C8B-B14F-4D97-AF65-F5344CB8AC3E}">
        <p14:creationId xmlns:p14="http://schemas.microsoft.com/office/powerpoint/2010/main" val="24057017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4204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157403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A22D-E0DC-4918-9D1A-14E88058BAA9}"/>
              </a:ext>
            </a:extLst>
          </p:cNvPr>
          <p:cNvSpPr>
            <a:spLocks noGrp="1"/>
          </p:cNvSpPr>
          <p:nvPr>
            <p:ph type="title"/>
          </p:nvPr>
        </p:nvSpPr>
        <p:spPr/>
        <p:txBody>
          <a:bodyPr/>
          <a:lstStyle/>
          <a:p>
            <a:r>
              <a:rPr lang="en-US" dirty="0"/>
              <a:t>Connected Graphs</a:t>
            </a:r>
          </a:p>
        </p:txBody>
      </p:sp>
      <p:sp>
        <p:nvSpPr>
          <p:cNvPr id="3" name="Content Placeholder 2">
            <a:extLst>
              <a:ext uri="{FF2B5EF4-FFF2-40B4-BE49-F238E27FC236}">
                <a16:creationId xmlns:a16="http://schemas.microsoft.com/office/drawing/2014/main" id="{221A2A33-998D-4E5F-869B-A339DB0CA3FF}"/>
              </a:ext>
            </a:extLst>
          </p:cNvPr>
          <p:cNvSpPr>
            <a:spLocks noGrp="1"/>
          </p:cNvSpPr>
          <p:nvPr>
            <p:ph idx="1"/>
          </p:nvPr>
        </p:nvSpPr>
        <p:spPr/>
        <p:txBody>
          <a:bodyPr>
            <a:normAutofit fontScale="92500" lnSpcReduction="10000"/>
          </a:bodyPr>
          <a:lstStyle/>
          <a:p>
            <a:r>
              <a:rPr lang="en-US" dirty="0"/>
              <a:t>An undirected graph is </a:t>
            </a:r>
            <a:r>
              <a:rPr lang="en-US" b="1" dirty="0"/>
              <a:t>connected</a:t>
            </a:r>
            <a:r>
              <a:rPr lang="en-US" dirty="0"/>
              <a:t> if there is a path from every vertex to every other vertex</a:t>
            </a:r>
          </a:p>
          <a:p>
            <a:r>
              <a:rPr lang="en-US" dirty="0"/>
              <a:t>A directed graph with this property is said to be </a:t>
            </a:r>
            <a:r>
              <a:rPr lang="en-US" i="1" dirty="0"/>
              <a:t>strongly connected</a:t>
            </a:r>
          </a:p>
          <a:p>
            <a:r>
              <a:rPr lang="en-US" dirty="0"/>
              <a:t>If a directed graph is not strongly connected, but the underlying undirected graph is connected, then the directed graph is said to be </a:t>
            </a:r>
            <a:r>
              <a:rPr lang="en-US" i="1" dirty="0"/>
              <a:t>weakly connected</a:t>
            </a:r>
          </a:p>
          <a:p>
            <a:r>
              <a:rPr lang="en-US" dirty="0"/>
              <a:t>An undirected graph that is not connected can be divided into </a:t>
            </a:r>
            <a:r>
              <a:rPr lang="en-US" i="1" dirty="0"/>
              <a:t>connected components</a:t>
            </a:r>
            <a:r>
              <a:rPr lang="en-US" dirty="0"/>
              <a:t>, which are maximal connected subgraphs</a:t>
            </a:r>
          </a:p>
          <a:p>
            <a:r>
              <a:rPr lang="en-US" dirty="0"/>
              <a:t>This means that there is no path from a subgraph vertex to any vertex in another subgraph (but all vertices within the subgraph are connected)</a:t>
            </a:r>
          </a:p>
          <a:p>
            <a:r>
              <a:rPr lang="en-US" dirty="0"/>
              <a:t>If there is an edge between every pair of vertices, the graph is said to be </a:t>
            </a:r>
            <a:r>
              <a:rPr lang="en-US" i="1" dirty="0"/>
              <a:t>complete</a:t>
            </a:r>
          </a:p>
        </p:txBody>
      </p:sp>
    </p:spTree>
    <p:extLst>
      <p:ext uri="{BB962C8B-B14F-4D97-AF65-F5344CB8AC3E}">
        <p14:creationId xmlns:p14="http://schemas.microsoft.com/office/powerpoint/2010/main" val="9696762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43070"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38877932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583444738"/>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44094"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4046081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45118"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1</a:t>
            </a:r>
          </a:p>
        </p:txBody>
      </p:sp>
    </p:spTree>
    <p:extLst>
      <p:ext uri="{BB962C8B-B14F-4D97-AF65-F5344CB8AC3E}">
        <p14:creationId xmlns:p14="http://schemas.microsoft.com/office/powerpoint/2010/main" val="33788737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46142"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1</a:t>
            </a:r>
          </a:p>
        </p:txBody>
      </p:sp>
    </p:spTree>
    <p:extLst>
      <p:ext uri="{BB962C8B-B14F-4D97-AF65-F5344CB8AC3E}">
        <p14:creationId xmlns:p14="http://schemas.microsoft.com/office/powerpoint/2010/main" val="3846112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4716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r>
              <a:rPr lang="en-US" sz="1800" dirty="0">
                <a:ln>
                  <a:noFill/>
                </a:ln>
                <a:solidFill>
                  <a:schemeClr val="tx1"/>
                </a:solidFill>
              </a:rPr>
              <a:t>v</a:t>
            </a:r>
            <a:r>
              <a:rPr lang="en-US" baseline="-25000" dirty="0"/>
              <a:t>6</a:t>
            </a:r>
            <a:endParaRPr lang="en-US" sz="1800" baseline="-25000" dirty="0">
              <a:ln>
                <a:noFill/>
              </a:ln>
              <a:solidFill>
                <a:schemeClr val="tx1"/>
              </a:solidFill>
            </a:endParaRPr>
          </a:p>
        </p:txBody>
      </p:sp>
    </p:spTree>
    <p:extLst>
      <p:ext uri="{BB962C8B-B14F-4D97-AF65-F5344CB8AC3E}">
        <p14:creationId xmlns:p14="http://schemas.microsoft.com/office/powerpoint/2010/main" val="529435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48190"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r>
              <a:rPr lang="en-US" sz="1800" dirty="0">
                <a:ln>
                  <a:noFill/>
                </a:ln>
                <a:solidFill>
                  <a:schemeClr val="tx1"/>
                </a:solidFill>
              </a:rPr>
              <a:t>v</a:t>
            </a:r>
            <a:r>
              <a:rPr lang="en-US" baseline="-25000" dirty="0"/>
              <a:t>6</a:t>
            </a:r>
            <a:endParaRPr lang="en-US" sz="1800" baseline="-25000" dirty="0">
              <a:ln>
                <a:noFill/>
              </a:ln>
              <a:solidFill>
                <a:schemeClr val="tx1"/>
              </a:solidFill>
            </a:endParaRPr>
          </a:p>
        </p:txBody>
      </p:sp>
    </p:spTree>
    <p:extLst>
      <p:ext uri="{BB962C8B-B14F-4D97-AF65-F5344CB8AC3E}">
        <p14:creationId xmlns:p14="http://schemas.microsoft.com/office/powerpoint/2010/main" val="5649076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3188841782"/>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49214"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r>
              <a:rPr lang="en-US" sz="1800" dirty="0">
                <a:ln>
                  <a:noFill/>
                </a:ln>
                <a:solidFill>
                  <a:schemeClr val="tx1"/>
                </a:solidFill>
              </a:rPr>
              <a:t>v</a:t>
            </a:r>
            <a:r>
              <a:rPr lang="en-US" baseline="-25000" dirty="0"/>
              <a:t>6</a:t>
            </a:r>
            <a:endParaRPr lang="en-US" sz="1800" baseline="-25000" dirty="0">
              <a:ln>
                <a:noFill/>
              </a:ln>
              <a:solidFill>
                <a:schemeClr val="tx1"/>
              </a:solidFill>
            </a:endParaRPr>
          </a:p>
        </p:txBody>
      </p:sp>
    </p:spTree>
    <p:extLst>
      <p:ext uri="{BB962C8B-B14F-4D97-AF65-F5344CB8AC3E}">
        <p14:creationId xmlns:p14="http://schemas.microsoft.com/office/powerpoint/2010/main" val="23952533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322696886"/>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50238"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r>
              <a:rPr lang="en-US" sz="1800" dirty="0">
                <a:ln>
                  <a:noFill/>
                </a:ln>
                <a:solidFill>
                  <a:schemeClr val="tx1"/>
                </a:solidFill>
              </a:rPr>
              <a:t>v</a:t>
            </a:r>
            <a:r>
              <a:rPr lang="en-US" baseline="-25000" dirty="0"/>
              <a:t>6</a:t>
            </a:r>
            <a:endParaRPr lang="en-US" sz="1800" baseline="-25000" dirty="0">
              <a:ln>
                <a:noFill/>
              </a:ln>
              <a:solidFill>
                <a:schemeClr val="tx1"/>
              </a:solidFill>
            </a:endParaRPr>
          </a:p>
        </p:txBody>
      </p:sp>
    </p:spTree>
    <p:extLst>
      <p:ext uri="{BB962C8B-B14F-4D97-AF65-F5344CB8AC3E}">
        <p14:creationId xmlns:p14="http://schemas.microsoft.com/office/powerpoint/2010/main" val="35135584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51262"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17108186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5228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baseline="-25000" dirty="0"/>
              <a:t>5</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266870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B55D-FB1B-466B-83E6-FDE29F1094CD}"/>
              </a:ext>
            </a:extLst>
          </p:cNvPr>
          <p:cNvSpPr>
            <a:spLocks noGrp="1"/>
          </p:cNvSpPr>
          <p:nvPr>
            <p:ph type="title"/>
          </p:nvPr>
        </p:nvSpPr>
        <p:spPr/>
        <p:txBody>
          <a:bodyPr/>
          <a:lstStyle/>
          <a:p>
            <a:r>
              <a:rPr lang="en-US" dirty="0"/>
              <a:t>Applications of Graphs</a:t>
            </a:r>
          </a:p>
        </p:txBody>
      </p:sp>
      <p:sp>
        <p:nvSpPr>
          <p:cNvPr id="3" name="Content Placeholder 2">
            <a:extLst>
              <a:ext uri="{FF2B5EF4-FFF2-40B4-BE49-F238E27FC236}">
                <a16:creationId xmlns:a16="http://schemas.microsoft.com/office/drawing/2014/main" id="{8D77EC04-729D-40E3-A115-3A8F76B03F10}"/>
              </a:ext>
            </a:extLst>
          </p:cNvPr>
          <p:cNvSpPr>
            <a:spLocks noGrp="1"/>
          </p:cNvSpPr>
          <p:nvPr>
            <p:ph idx="1"/>
          </p:nvPr>
        </p:nvSpPr>
        <p:spPr/>
        <p:txBody>
          <a:bodyPr>
            <a:normAutofit fontScale="70000" lnSpcReduction="20000"/>
          </a:bodyPr>
          <a:lstStyle/>
          <a:p>
            <a:r>
              <a:rPr lang="en-US" dirty="0"/>
              <a:t>Some real-world concepts that can be represented as graphs include:</a:t>
            </a:r>
          </a:p>
          <a:p>
            <a:pPr lvl="1"/>
            <a:r>
              <a:rPr lang="en-US" i="1" dirty="0"/>
              <a:t>Maps</a:t>
            </a:r>
            <a:r>
              <a:rPr lang="en-US" dirty="0"/>
              <a:t> - vertices may be cities, towns, street corners, etc.; edges might be streets or roads; or maybe they connect adjacent cities</a:t>
            </a:r>
          </a:p>
          <a:p>
            <a:pPr lvl="1"/>
            <a:r>
              <a:rPr lang="en-US" i="1" dirty="0"/>
              <a:t>The World Wide Web </a:t>
            </a:r>
            <a:r>
              <a:rPr lang="en-US" dirty="0"/>
              <a:t>- vertices are the available web pages; edges are links; graph algorithms are essential components to WWW search engines</a:t>
            </a:r>
          </a:p>
          <a:p>
            <a:pPr lvl="1"/>
            <a:r>
              <a:rPr lang="en-US" i="1" dirty="0"/>
              <a:t>Circuits</a:t>
            </a:r>
            <a:r>
              <a:rPr lang="en-US" dirty="0"/>
              <a:t> - vertices represent devices such as transistors, resistors, and capacitors; edges represent wires</a:t>
            </a:r>
          </a:p>
          <a:p>
            <a:pPr lvl="1"/>
            <a:r>
              <a:rPr lang="en-US" i="1" dirty="0"/>
              <a:t>Schedules</a:t>
            </a:r>
            <a:r>
              <a:rPr lang="en-US" dirty="0"/>
              <a:t> - vertices represent tasks to be performed; edges represent constraints (e.g., that certain tasks can not start until others have finished)</a:t>
            </a:r>
          </a:p>
          <a:p>
            <a:pPr lvl="1"/>
            <a:r>
              <a:rPr lang="en-US" i="1" dirty="0"/>
              <a:t>Transactions</a:t>
            </a:r>
            <a:r>
              <a:rPr lang="en-US" dirty="0"/>
              <a:t> - telephone example: vertices represent households and edges represent calls; finance example: vertices represent accounts and edges represent cash transfers</a:t>
            </a:r>
          </a:p>
          <a:p>
            <a:pPr lvl="1"/>
            <a:r>
              <a:rPr lang="en-US" i="1" dirty="0"/>
              <a:t>Matching</a:t>
            </a:r>
            <a:r>
              <a:rPr lang="en-US" dirty="0"/>
              <a:t> - example: vertices represent candidates for jobs and available positions; edges represent assignments or potential assignments</a:t>
            </a:r>
          </a:p>
          <a:p>
            <a:pPr lvl="1"/>
            <a:r>
              <a:rPr lang="en-US" i="1" dirty="0"/>
              <a:t>Networks</a:t>
            </a:r>
            <a:r>
              <a:rPr lang="en-US" dirty="0"/>
              <a:t> - vertices represent machines and edges represent direct connections between machines</a:t>
            </a:r>
          </a:p>
          <a:p>
            <a:pPr lvl="1"/>
            <a:r>
              <a:rPr lang="en-US" i="1" dirty="0"/>
              <a:t>Program structure </a:t>
            </a:r>
            <a:r>
              <a:rPr lang="en-US" dirty="0"/>
              <a:t>- vertices represent functions and directed edges represent potential functions calls; used by compilers and other code analysis tools</a:t>
            </a:r>
          </a:p>
          <a:p>
            <a:r>
              <a:rPr lang="en-US" dirty="0"/>
              <a:t>This list comes from "Algorithms" by Sedgewick (3</a:t>
            </a:r>
            <a:r>
              <a:rPr lang="en-US" baseline="30000" dirty="0"/>
              <a:t>rd</a:t>
            </a:r>
            <a:r>
              <a:rPr lang="en-US" dirty="0"/>
              <a:t> edition)</a:t>
            </a:r>
          </a:p>
        </p:txBody>
      </p:sp>
    </p:spTree>
    <p:extLst>
      <p:ext uri="{BB962C8B-B14F-4D97-AF65-F5344CB8AC3E}">
        <p14:creationId xmlns:p14="http://schemas.microsoft.com/office/powerpoint/2010/main" val="9083981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491161216"/>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53310"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baseline="-25000" dirty="0"/>
              <a:t>5</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35493682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54334"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baseline="-25000" dirty="0"/>
              <a:t>5</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7</a:t>
            </a:r>
          </a:p>
        </p:txBody>
      </p:sp>
    </p:spTree>
    <p:extLst>
      <p:ext uri="{BB962C8B-B14F-4D97-AF65-F5344CB8AC3E}">
        <p14:creationId xmlns:p14="http://schemas.microsoft.com/office/powerpoint/2010/main" val="9266240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55358"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baseline="-25000" dirty="0"/>
              <a:t>5</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7</a:t>
            </a:r>
          </a:p>
        </p:txBody>
      </p:sp>
    </p:spTree>
    <p:extLst>
      <p:ext uri="{BB962C8B-B14F-4D97-AF65-F5344CB8AC3E}">
        <p14:creationId xmlns:p14="http://schemas.microsoft.com/office/powerpoint/2010/main" val="32865916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56382"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33841021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5740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7</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32049554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2594781780"/>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58431"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7</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31824205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59454"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7</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6</a:t>
            </a:r>
          </a:p>
        </p:txBody>
      </p:sp>
    </p:spTree>
    <p:extLst>
      <p:ext uri="{BB962C8B-B14F-4D97-AF65-F5344CB8AC3E}">
        <p14:creationId xmlns:p14="http://schemas.microsoft.com/office/powerpoint/2010/main" val="40935525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60477"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7</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6</a:t>
            </a:r>
          </a:p>
        </p:txBody>
      </p:sp>
    </p:spTree>
    <p:extLst>
      <p:ext uri="{BB962C8B-B14F-4D97-AF65-F5344CB8AC3E}">
        <p14:creationId xmlns:p14="http://schemas.microsoft.com/office/powerpoint/2010/main" val="19380444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3392326675"/>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61501"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7</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6</a:t>
            </a:r>
          </a:p>
        </p:txBody>
      </p:sp>
    </p:spTree>
    <p:extLst>
      <p:ext uri="{BB962C8B-B14F-4D97-AF65-F5344CB8AC3E}">
        <p14:creationId xmlns:p14="http://schemas.microsoft.com/office/powerpoint/2010/main" val="5267019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970207071"/>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62525"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7</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6</a:t>
            </a:r>
          </a:p>
        </p:txBody>
      </p:sp>
    </p:spTree>
    <p:extLst>
      <p:ext uri="{BB962C8B-B14F-4D97-AF65-F5344CB8AC3E}">
        <p14:creationId xmlns:p14="http://schemas.microsoft.com/office/powerpoint/2010/main" val="178602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8AA7-915F-45F3-A0B3-CEA1FA8735CA}"/>
              </a:ext>
            </a:extLst>
          </p:cNvPr>
          <p:cNvSpPr>
            <a:spLocks noGrp="1"/>
          </p:cNvSpPr>
          <p:nvPr>
            <p:ph type="title"/>
          </p:nvPr>
        </p:nvSpPr>
        <p:spPr/>
        <p:txBody>
          <a:bodyPr/>
          <a:lstStyle/>
          <a:p>
            <a:r>
              <a:rPr lang="en-US" dirty="0"/>
              <a:t>Directed Graph Example (unweighted)</a:t>
            </a:r>
          </a:p>
        </p:txBody>
      </p:sp>
      <p:graphicFrame>
        <p:nvGraphicFramePr>
          <p:cNvPr id="7" name="Content Placeholder 6">
            <a:extLst>
              <a:ext uri="{FF2B5EF4-FFF2-40B4-BE49-F238E27FC236}">
                <a16:creationId xmlns:a16="http://schemas.microsoft.com/office/drawing/2014/main" id="{4566C4E3-7E23-49B3-933A-27DF1020A6B6}"/>
              </a:ext>
            </a:extLst>
          </p:cNvPr>
          <p:cNvGraphicFramePr>
            <a:graphicFrameLocks noGrp="1" noChangeAspect="1"/>
          </p:cNvGraphicFramePr>
          <p:nvPr>
            <p:ph idx="1"/>
            <p:extLst>
              <p:ext uri="{D42A27DB-BD31-4B8C-83A1-F6EECF244321}">
                <p14:modId xmlns:p14="http://schemas.microsoft.com/office/powerpoint/2010/main" val="1648439131"/>
              </p:ext>
            </p:extLst>
          </p:nvPr>
        </p:nvGraphicFramePr>
        <p:xfrm>
          <a:off x="2173288" y="1825625"/>
          <a:ext cx="7845425" cy="4351338"/>
        </p:xfrm>
        <a:graphic>
          <a:graphicData uri="http://schemas.openxmlformats.org/presentationml/2006/ole">
            <mc:AlternateContent xmlns:mc="http://schemas.openxmlformats.org/markup-compatibility/2006">
              <mc:Choice xmlns:v="urn:schemas-microsoft-com:vml" Requires="v">
                <p:oleObj spid="_x0000_s1103" name="Acrobat Document" r:id="rId3" imgW="2181196" imgH="1209609" progId="AcroExch.Document.DC">
                  <p:embed/>
                </p:oleObj>
              </mc:Choice>
              <mc:Fallback>
                <p:oleObj name="Acrobat Document" r:id="rId3" imgW="2181196" imgH="1209609" progId="AcroExch.Document.DC">
                  <p:embed/>
                  <p:pic>
                    <p:nvPicPr>
                      <p:cNvPr id="0" name=""/>
                      <p:cNvPicPr/>
                      <p:nvPr/>
                    </p:nvPicPr>
                    <p:blipFill>
                      <a:blip r:embed="rId4"/>
                      <a:stretch>
                        <a:fillRect/>
                      </a:stretch>
                    </p:blipFill>
                    <p:spPr>
                      <a:xfrm>
                        <a:off x="2173288" y="1825625"/>
                        <a:ext cx="7845425" cy="4351338"/>
                      </a:xfrm>
                      <a:prstGeom prst="rect">
                        <a:avLst/>
                      </a:prstGeom>
                    </p:spPr>
                  </p:pic>
                </p:oleObj>
              </mc:Fallback>
            </mc:AlternateContent>
          </a:graphicData>
        </a:graphic>
      </p:graphicFrame>
    </p:spTree>
    <p:extLst>
      <p:ext uri="{BB962C8B-B14F-4D97-AF65-F5344CB8AC3E}">
        <p14:creationId xmlns:p14="http://schemas.microsoft.com/office/powerpoint/2010/main" val="31903414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63549"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19583162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64572"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6</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25484099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3932529021"/>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65596"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6</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21631267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66621"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6</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9271052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532859245"/>
              </p:ext>
            </p:extLst>
          </p:nvPr>
        </p:nvGraphicFramePr>
        <p:xfrm>
          <a:off x="2616239" y="1465811"/>
          <a:ext cx="3150772" cy="2722187"/>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375227">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graphicFrame>
        <p:nvGraphicFramePr>
          <p:cNvPr id="7" name="Object 6">
            <a:extLst>
              <a:ext uri="{FF2B5EF4-FFF2-40B4-BE49-F238E27FC236}">
                <a16:creationId xmlns:a16="http://schemas.microsoft.com/office/drawing/2014/main" id="{9A23F66A-9B35-4850-8431-6E2246D2AE6D}"/>
              </a:ext>
            </a:extLst>
          </p:cNvPr>
          <p:cNvGraphicFramePr>
            <a:graphicFrameLocks noChangeAspect="1"/>
          </p:cNvGraphicFramePr>
          <p:nvPr/>
        </p:nvGraphicFramePr>
        <p:xfrm>
          <a:off x="1436775" y="4241597"/>
          <a:ext cx="4149377" cy="2301183"/>
        </p:xfrm>
        <a:graphic>
          <a:graphicData uri="http://schemas.openxmlformats.org/presentationml/2006/ole">
            <mc:AlternateContent xmlns:mc="http://schemas.openxmlformats.org/markup-compatibility/2006">
              <mc:Choice xmlns:v="urn:schemas-microsoft-com:vml" Requires="v">
                <p:oleObj spid="_x0000_s67644" name="Acrobat Document" r:id="rId3" imgW="2181196" imgH="1209609" progId="AcroExch.Document.DC">
                  <p:embed/>
                </p:oleObj>
              </mc:Choice>
              <mc:Fallback>
                <p:oleObj name="Acrobat Document" r:id="rId3" imgW="2181196" imgH="1209609" progId="AcroExch.Document.DC">
                  <p:embed/>
                  <p:pic>
                    <p:nvPicPr>
                      <p:cNvPr id="7" name="Object 6">
                        <a:extLst>
                          <a:ext uri="{FF2B5EF4-FFF2-40B4-BE49-F238E27FC236}">
                            <a16:creationId xmlns:a16="http://schemas.microsoft.com/office/drawing/2014/main" id="{9A23F66A-9B35-4850-8431-6E2246D2AE6D}"/>
                          </a:ext>
                        </a:extLst>
                      </p:cNvPr>
                      <p:cNvPicPr/>
                      <p:nvPr/>
                    </p:nvPicPr>
                    <p:blipFill>
                      <a:blip r:embed="rId4"/>
                      <a:stretch>
                        <a:fillRect/>
                      </a:stretch>
                    </p:blipFill>
                    <p:spPr>
                      <a:xfrm>
                        <a:off x="1436775" y="4241597"/>
                        <a:ext cx="4149377" cy="230118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369332"/>
          </a:xfrm>
          <a:prstGeom prst="rect">
            <a:avLst/>
          </a:prstGeom>
          <a:noFill/>
          <a:ln>
            <a:solidFill>
              <a:schemeClr val="tx1"/>
            </a:solidFill>
          </a:ln>
        </p:spPr>
        <p:txBody>
          <a:bodyPr wrap="square" rtlCol="0">
            <a:spAutoFit/>
          </a:bodyPr>
          <a:lstStyle/>
          <a:p>
            <a:r>
              <a:rPr lang="en-US" dirty="0">
                <a:solidFill>
                  <a:srgbClr val="FF0000"/>
                </a:solidFill>
              </a:rPr>
              <a:t>DONE!</a:t>
            </a:r>
            <a:endParaRPr lang="en-US" sz="1800" baseline="-25000" dirty="0">
              <a:ln>
                <a:noFill/>
              </a:ln>
              <a:solidFill>
                <a:srgbClr val="FF0000"/>
              </a:solidFill>
            </a:endParaRPr>
          </a:p>
        </p:txBody>
      </p:sp>
    </p:spTree>
    <p:extLst>
      <p:ext uri="{BB962C8B-B14F-4D97-AF65-F5344CB8AC3E}">
        <p14:creationId xmlns:p14="http://schemas.microsoft.com/office/powerpoint/2010/main" val="15510758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020F55-6530-4029-BFEE-36B6A160F2A5}"/>
              </a:ext>
            </a:extLst>
          </p:cNvPr>
          <p:cNvSpPr>
            <a:spLocks noGrp="1"/>
          </p:cNvSpPr>
          <p:nvPr>
            <p:ph type="title"/>
          </p:nvPr>
        </p:nvSpPr>
        <p:spPr/>
        <p:txBody>
          <a:bodyPr/>
          <a:lstStyle/>
          <a:p>
            <a:r>
              <a:rPr lang="en-US" dirty="0"/>
              <a:t>Time Complexity of Dijkstra’s Algorithm</a:t>
            </a:r>
          </a:p>
        </p:txBody>
      </p:sp>
      <p:sp>
        <p:nvSpPr>
          <p:cNvPr id="6" name="Content Placeholder 5">
            <a:extLst>
              <a:ext uri="{FF2B5EF4-FFF2-40B4-BE49-F238E27FC236}">
                <a16:creationId xmlns:a16="http://schemas.microsoft.com/office/drawing/2014/main" id="{9ECC6C55-CA6A-44C0-8BB6-E8F5DA692167}"/>
              </a:ext>
            </a:extLst>
          </p:cNvPr>
          <p:cNvSpPr>
            <a:spLocks noGrp="1"/>
          </p:cNvSpPr>
          <p:nvPr>
            <p:ph idx="1"/>
          </p:nvPr>
        </p:nvSpPr>
        <p:spPr/>
        <p:txBody>
          <a:bodyPr>
            <a:normAutofit fontScale="70000" lnSpcReduction="20000"/>
          </a:bodyPr>
          <a:lstStyle/>
          <a:p>
            <a:r>
              <a:rPr lang="en-US" dirty="0"/>
              <a:t>Assume for now that it takes time linear with respect to |V| to find the unknown vertex with the smallest cost, and that it also takes linear time to find all outgoing edges from a vertex</a:t>
            </a:r>
          </a:p>
          <a:p>
            <a:r>
              <a:rPr lang="en-US" dirty="0"/>
              <a:t>Then, this would clearly lead to an Θ(|V|</a:t>
            </a:r>
            <a:r>
              <a:rPr lang="en-US" baseline="30000" dirty="0"/>
              <a:t>2</a:t>
            </a:r>
            <a:r>
              <a:rPr lang="en-US" dirty="0"/>
              <a:t>) algorithm (two consecutive linear parts inside a linear loop), which is the best we can do if the graph is dense, since |E| ≈ |V|</a:t>
            </a:r>
            <a:r>
              <a:rPr lang="en-US" baseline="30000" dirty="0"/>
              <a:t>2</a:t>
            </a:r>
            <a:r>
              <a:rPr lang="en-US" dirty="0"/>
              <a:t> in that case</a:t>
            </a:r>
          </a:p>
          <a:p>
            <a:r>
              <a:rPr lang="en-US" dirty="0"/>
              <a:t>If the graph is sparse, especially if |E| = Θ(|V|), we can do much better</a:t>
            </a:r>
          </a:p>
          <a:p>
            <a:r>
              <a:rPr lang="en-US" dirty="0"/>
              <a:t>Assume that we use adjacency lists to store the outgoing edges from each vertex</a:t>
            </a:r>
          </a:p>
          <a:p>
            <a:r>
              <a:rPr lang="en-US" dirty="0"/>
              <a:t>To find the unknown vertex with the smallest d-value, we will rely on a </a:t>
            </a:r>
            <a:r>
              <a:rPr lang="en-US" b="1" dirty="0"/>
              <a:t>priority queue</a:t>
            </a:r>
            <a:r>
              <a:rPr lang="en-US" dirty="0"/>
              <a:t> (we’ll assume a binary heap that includes a hash table to efficiently find items based on their ids)</a:t>
            </a:r>
            <a:endParaRPr lang="en-US" b="1" dirty="0"/>
          </a:p>
          <a:p>
            <a:r>
              <a:rPr lang="en-US" dirty="0"/>
              <a:t>Consider the line: </a:t>
            </a:r>
            <a:r>
              <a:rPr lang="en-US" dirty="0">
                <a:latin typeface="Courier New" panose="02070309020205020404" pitchFamily="49" charset="0"/>
                <a:cs typeface="Courier New" panose="02070309020205020404" pitchFamily="49" charset="0"/>
              </a:rPr>
              <a:t>v ← the unknown vertex with the smallest d-value</a:t>
            </a:r>
          </a:p>
          <a:p>
            <a:r>
              <a:rPr lang="en-US" dirty="0"/>
              <a:t>This is accomplished by a </a:t>
            </a:r>
            <a:r>
              <a:rPr lang="en-US" i="1" dirty="0" err="1"/>
              <a:t>deleteMin</a:t>
            </a:r>
            <a:r>
              <a:rPr lang="en-US" dirty="0"/>
              <a:t> operation, which takes time O(log |V|)</a:t>
            </a:r>
          </a:p>
          <a:p>
            <a:r>
              <a:rPr lang="en-US" dirty="0"/>
              <a:t>Now consider the line: </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w</a:t>
            </a:r>
            <a:r>
              <a:rPr lang="en-US" dirty="0">
                <a:latin typeface="Courier New" panose="02070309020205020404" pitchFamily="49" charset="0"/>
                <a:cs typeface="Courier New" panose="02070309020205020404" pitchFamily="49" charset="0"/>
              </a:rPr>
              <a:t> ← d</a:t>
            </a:r>
            <a:r>
              <a:rPr lang="en-US" baseline="-25000" dirty="0">
                <a:latin typeface="Courier New" panose="02070309020205020404" pitchFamily="49" charset="0"/>
                <a:cs typeface="Courier New" panose="02070309020205020404" pitchFamily="49" charset="0"/>
              </a:rPr>
              <a:t>v</a:t>
            </a:r>
            <a:r>
              <a:rPr lang="en-US" dirty="0">
                <a:latin typeface="Courier New" panose="02070309020205020404" pitchFamily="49" charset="0"/>
                <a:cs typeface="Courier New" panose="02070309020205020404" pitchFamily="49" charset="0"/>
              </a:rPr>
              <a:t> + c</a:t>
            </a:r>
            <a:r>
              <a:rPr lang="en-US" baseline="-25000" dirty="0">
                <a:latin typeface="Courier New" panose="02070309020205020404" pitchFamily="49" charset="0"/>
                <a:cs typeface="Courier New" panose="02070309020205020404" pitchFamily="49" charset="0"/>
              </a:rPr>
              <a:t>v,w</a:t>
            </a:r>
            <a:endParaRPr lang="en-US" baseline="-25000" dirty="0"/>
          </a:p>
          <a:p>
            <a:r>
              <a:rPr lang="en-US" dirty="0"/>
              <a:t>This is accomplished by a </a:t>
            </a:r>
            <a:r>
              <a:rPr lang="en-US" i="1" dirty="0" err="1"/>
              <a:t>decreaseKey</a:t>
            </a:r>
            <a:r>
              <a:rPr lang="en-US" dirty="0"/>
              <a:t> operation, which also takes time O(log |V|)</a:t>
            </a:r>
          </a:p>
          <a:p>
            <a:r>
              <a:rPr lang="en-US" dirty="0"/>
              <a:t>Note also that the inner loop will execute at most once per edge, so the total running time of the algorithm will be </a:t>
            </a:r>
            <a:r>
              <a:rPr lang="el-GR" dirty="0"/>
              <a:t>θ</a:t>
            </a:r>
            <a:r>
              <a:rPr lang="en-US" dirty="0"/>
              <a:t>(|V| * log |V| + |E| * log |V|) = </a:t>
            </a:r>
            <a:r>
              <a:rPr lang="el-GR" dirty="0"/>
              <a:t>θ</a:t>
            </a:r>
            <a:r>
              <a:rPr lang="en-US" dirty="0"/>
              <a:t>(|E| * log |V|)</a:t>
            </a:r>
          </a:p>
        </p:txBody>
      </p:sp>
    </p:spTree>
    <p:extLst>
      <p:ext uri="{BB962C8B-B14F-4D97-AF65-F5344CB8AC3E}">
        <p14:creationId xmlns:p14="http://schemas.microsoft.com/office/powerpoint/2010/main" val="16536934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95D7-8B76-463B-8DA6-014C20634812}"/>
              </a:ext>
            </a:extLst>
          </p:cNvPr>
          <p:cNvSpPr>
            <a:spLocks noGrp="1"/>
          </p:cNvSpPr>
          <p:nvPr>
            <p:ph type="title"/>
          </p:nvPr>
        </p:nvSpPr>
        <p:spPr/>
        <p:txBody>
          <a:bodyPr/>
          <a:lstStyle/>
          <a:p>
            <a:r>
              <a:rPr lang="en-US" dirty="0"/>
              <a:t>Proving Optimality of Dijkstra’s Algorithm</a:t>
            </a:r>
          </a:p>
        </p:txBody>
      </p:sp>
      <p:sp>
        <p:nvSpPr>
          <p:cNvPr id="3" name="Content Placeholder 2">
            <a:extLst>
              <a:ext uri="{FF2B5EF4-FFF2-40B4-BE49-F238E27FC236}">
                <a16:creationId xmlns:a16="http://schemas.microsoft.com/office/drawing/2014/main" id="{50F8FC7D-73C5-4886-837A-7F8B2C41136A}"/>
              </a:ext>
            </a:extLst>
          </p:cNvPr>
          <p:cNvSpPr>
            <a:spLocks noGrp="1"/>
          </p:cNvSpPr>
          <p:nvPr>
            <p:ph idx="1"/>
          </p:nvPr>
        </p:nvSpPr>
        <p:spPr/>
        <p:txBody>
          <a:bodyPr>
            <a:normAutofit fontScale="55000" lnSpcReduction="20000"/>
          </a:bodyPr>
          <a:lstStyle/>
          <a:p>
            <a:r>
              <a:rPr lang="en-US" dirty="0"/>
              <a:t>Dijkstra's algorithm is an example of a </a:t>
            </a:r>
            <a:r>
              <a:rPr lang="en-US" b="1" dirty="0"/>
              <a:t>greedy algorithm</a:t>
            </a:r>
            <a:r>
              <a:rPr lang="en-US" dirty="0"/>
              <a:t> (we will talk about greedy algorithms in general later in the course)</a:t>
            </a:r>
          </a:p>
          <a:p>
            <a:r>
              <a:rPr lang="en-US" dirty="0"/>
              <a:t>Not all greedy algorithms lead to the best possible solution for the problem they are solving (i.e., they are not all optimal)</a:t>
            </a:r>
          </a:p>
          <a:p>
            <a:r>
              <a:rPr lang="en-US" dirty="0"/>
              <a:t>We will use an inductive proof to show that Dijkstra's algorithm is optimal if there are </a:t>
            </a:r>
            <a:r>
              <a:rPr lang="en-US" i="1" dirty="0"/>
              <a:t>no negative cost edges </a:t>
            </a:r>
            <a:r>
              <a:rPr lang="en-US" dirty="0"/>
              <a:t>in the graph</a:t>
            </a:r>
          </a:p>
          <a:p>
            <a:r>
              <a:rPr lang="en-US" dirty="0"/>
              <a:t>Clearly, the best cost for the starting vertex is the zero cost to which it is initialized</a:t>
            </a:r>
          </a:p>
          <a:p>
            <a:r>
              <a:rPr lang="en-US" dirty="0"/>
              <a:t>The starting vertex becomes the first known node, and vertices adjacent to it are given their appropriate distances; this all happens during the first pass of the algorithm</a:t>
            </a:r>
          </a:p>
          <a:p>
            <a:r>
              <a:rPr lang="en-US" dirty="0"/>
              <a:t>Clearly, all of the d-values (of both known and unknown vertices) are correct after this first pass</a:t>
            </a:r>
          </a:p>
          <a:p>
            <a:r>
              <a:rPr lang="en-US" dirty="0"/>
              <a:t>Now assume that after some pass, we have correctly computed the shortest possible paths to all the known vertices (which we already said is true after the first pass)</a:t>
            </a:r>
          </a:p>
          <a:p>
            <a:r>
              <a:rPr lang="en-US" dirty="0"/>
              <a:t>Further assume that we know the shortest path to each unknown vertex starting at the starting vertex and only going through the known vertices (which we also already said is true after the first pass)</a:t>
            </a:r>
          </a:p>
          <a:p>
            <a:r>
              <a:rPr lang="en-US" dirty="0"/>
              <a:t>Then,  unknown vertex with the smallest d-value must have that cost be its best possible cost</a:t>
            </a:r>
          </a:p>
          <a:p>
            <a:r>
              <a:rPr lang="en-US" dirty="0"/>
              <a:t>Otherwise, there would have to be another unknown vertex with a smaller achievable cost (assuming no negative cost edges)</a:t>
            </a:r>
          </a:p>
          <a:p>
            <a:r>
              <a:rPr lang="en-US" dirty="0"/>
              <a:t>Adding this vertex to the known list and updating the costs of paths to adjacent unknown vertices as specified by the algorithm keeps the stated assumptions true after the next pass</a:t>
            </a:r>
          </a:p>
          <a:p>
            <a:r>
              <a:rPr lang="en-US" dirty="0"/>
              <a:t>Each remaining unknown node only needs to be updated if there is a better weighted path cost starting from s, traveling through only known vertices with the new one last, and then moving to the unknown node</a:t>
            </a:r>
          </a:p>
        </p:txBody>
      </p:sp>
    </p:spTree>
    <p:extLst>
      <p:ext uri="{BB962C8B-B14F-4D97-AF65-F5344CB8AC3E}">
        <p14:creationId xmlns:p14="http://schemas.microsoft.com/office/powerpoint/2010/main" val="21467419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28A883-044F-47F4-95EB-5775ED85E62F}"/>
              </a:ext>
            </a:extLst>
          </p:cNvPr>
          <p:cNvSpPr>
            <a:spLocks noGrp="1"/>
          </p:cNvSpPr>
          <p:nvPr>
            <p:ph type="title"/>
          </p:nvPr>
        </p:nvSpPr>
        <p:spPr/>
        <p:txBody>
          <a:bodyPr/>
          <a:lstStyle/>
          <a:p>
            <a:r>
              <a:rPr lang="en-US" dirty="0"/>
              <a:t>Proof of Dijkstra’s (inductive step, part 1)</a:t>
            </a:r>
          </a:p>
        </p:txBody>
      </p:sp>
      <p:sp>
        <p:nvSpPr>
          <p:cNvPr id="5" name="Text Placeholder 4">
            <a:extLst>
              <a:ext uri="{FF2B5EF4-FFF2-40B4-BE49-F238E27FC236}">
                <a16:creationId xmlns:a16="http://schemas.microsoft.com/office/drawing/2014/main" id="{9AEAB91F-C91C-4701-8C75-B4502F08D009}"/>
              </a:ext>
            </a:extLst>
          </p:cNvPr>
          <p:cNvSpPr>
            <a:spLocks noGrp="1"/>
          </p:cNvSpPr>
          <p:nvPr>
            <p:ph type="body" idx="1"/>
          </p:nvPr>
        </p:nvSpPr>
        <p:spPr/>
        <p:txBody>
          <a:bodyPr/>
          <a:lstStyle/>
          <a:p>
            <a:pPr algn="ctr"/>
            <a:r>
              <a:rPr lang="en-US" dirty="0"/>
              <a:t>Known vertices</a:t>
            </a:r>
          </a:p>
        </p:txBody>
      </p:sp>
      <p:sp>
        <p:nvSpPr>
          <p:cNvPr id="7" name="Text Placeholder 6">
            <a:extLst>
              <a:ext uri="{FF2B5EF4-FFF2-40B4-BE49-F238E27FC236}">
                <a16:creationId xmlns:a16="http://schemas.microsoft.com/office/drawing/2014/main" id="{A4EE819D-6628-45D7-BD88-DD01D714B1CF}"/>
              </a:ext>
            </a:extLst>
          </p:cNvPr>
          <p:cNvSpPr>
            <a:spLocks noGrp="1"/>
          </p:cNvSpPr>
          <p:nvPr>
            <p:ph type="body" sz="quarter" idx="3"/>
          </p:nvPr>
        </p:nvSpPr>
        <p:spPr/>
        <p:txBody>
          <a:bodyPr/>
          <a:lstStyle/>
          <a:p>
            <a:pPr algn="ctr"/>
            <a:r>
              <a:rPr lang="en-US" dirty="0"/>
              <a:t>Unknown vertices</a:t>
            </a:r>
          </a:p>
        </p:txBody>
      </p:sp>
      <p:sp>
        <p:nvSpPr>
          <p:cNvPr id="9" name="Oval 8">
            <a:extLst>
              <a:ext uri="{FF2B5EF4-FFF2-40B4-BE49-F238E27FC236}">
                <a16:creationId xmlns:a16="http://schemas.microsoft.com/office/drawing/2014/main" id="{0FBB803F-0F34-411F-B61D-5B1252B75E76}"/>
              </a:ext>
            </a:extLst>
          </p:cNvPr>
          <p:cNvSpPr/>
          <p:nvPr/>
        </p:nvSpPr>
        <p:spPr>
          <a:xfrm>
            <a:off x="1765300" y="358140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2CC7D8BD-2782-495C-AB2F-D356EB1AD26D}"/>
              </a:ext>
            </a:extLst>
          </p:cNvPr>
          <p:cNvSpPr/>
          <p:nvPr/>
        </p:nvSpPr>
        <p:spPr>
          <a:xfrm>
            <a:off x="2832100" y="3318134"/>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Oval 12">
            <a:extLst>
              <a:ext uri="{FF2B5EF4-FFF2-40B4-BE49-F238E27FC236}">
                <a16:creationId xmlns:a16="http://schemas.microsoft.com/office/drawing/2014/main" id="{5AE12829-1001-4C17-AC14-A2069C981A9F}"/>
              </a:ext>
            </a:extLst>
          </p:cNvPr>
          <p:cNvSpPr/>
          <p:nvPr/>
        </p:nvSpPr>
        <p:spPr>
          <a:xfrm>
            <a:off x="1522615" y="4310856"/>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Oval 14">
            <a:extLst>
              <a:ext uri="{FF2B5EF4-FFF2-40B4-BE49-F238E27FC236}">
                <a16:creationId xmlns:a16="http://schemas.microsoft.com/office/drawing/2014/main" id="{0D506AD4-34EA-4265-842C-D37DF806773C}"/>
              </a:ext>
            </a:extLst>
          </p:cNvPr>
          <p:cNvSpPr/>
          <p:nvPr/>
        </p:nvSpPr>
        <p:spPr>
          <a:xfrm>
            <a:off x="2245360" y="3513512"/>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AEC71E2C-1A14-464C-ABE0-612F17FC0E42}"/>
              </a:ext>
            </a:extLst>
          </p:cNvPr>
          <p:cNvSpPr/>
          <p:nvPr/>
        </p:nvSpPr>
        <p:spPr>
          <a:xfrm>
            <a:off x="2374900" y="419100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Oval 18">
            <a:extLst>
              <a:ext uri="{FF2B5EF4-FFF2-40B4-BE49-F238E27FC236}">
                <a16:creationId xmlns:a16="http://schemas.microsoft.com/office/drawing/2014/main" id="{12D61BD3-42F1-43D6-94E8-2C8CFC679FAE}"/>
              </a:ext>
            </a:extLst>
          </p:cNvPr>
          <p:cNvSpPr/>
          <p:nvPr/>
        </p:nvSpPr>
        <p:spPr>
          <a:xfrm>
            <a:off x="2245360" y="494162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1" name="Oval 20">
            <a:extLst>
              <a:ext uri="{FF2B5EF4-FFF2-40B4-BE49-F238E27FC236}">
                <a16:creationId xmlns:a16="http://schemas.microsoft.com/office/drawing/2014/main" id="{8FC0FABC-6534-48BE-8790-71EA5BDEBD56}"/>
              </a:ext>
            </a:extLst>
          </p:cNvPr>
          <p:cNvSpPr/>
          <p:nvPr/>
        </p:nvSpPr>
        <p:spPr>
          <a:xfrm>
            <a:off x="3227185" y="398621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t>
            </a:r>
          </a:p>
        </p:txBody>
      </p:sp>
      <p:sp>
        <p:nvSpPr>
          <p:cNvPr id="23" name="Oval 22">
            <a:extLst>
              <a:ext uri="{FF2B5EF4-FFF2-40B4-BE49-F238E27FC236}">
                <a16:creationId xmlns:a16="http://schemas.microsoft.com/office/drawing/2014/main" id="{5403021F-E9C9-4856-8774-5B5E86135CBC}"/>
              </a:ext>
            </a:extLst>
          </p:cNvPr>
          <p:cNvSpPr/>
          <p:nvPr/>
        </p:nvSpPr>
        <p:spPr>
          <a:xfrm>
            <a:off x="3975013" y="354331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Oval 24">
            <a:extLst>
              <a:ext uri="{FF2B5EF4-FFF2-40B4-BE49-F238E27FC236}">
                <a16:creationId xmlns:a16="http://schemas.microsoft.com/office/drawing/2014/main" id="{E47D9FD6-5185-49AC-A159-B739D6CED7F7}"/>
              </a:ext>
            </a:extLst>
          </p:cNvPr>
          <p:cNvSpPr/>
          <p:nvPr/>
        </p:nvSpPr>
        <p:spPr>
          <a:xfrm>
            <a:off x="3757324" y="517683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Oval 26">
            <a:extLst>
              <a:ext uri="{FF2B5EF4-FFF2-40B4-BE49-F238E27FC236}">
                <a16:creationId xmlns:a16="http://schemas.microsoft.com/office/drawing/2014/main" id="{6AFEA5C6-ED4C-4B4F-AC20-5F4BAAFDD513}"/>
              </a:ext>
            </a:extLst>
          </p:cNvPr>
          <p:cNvSpPr/>
          <p:nvPr/>
        </p:nvSpPr>
        <p:spPr>
          <a:xfrm>
            <a:off x="2973185" y="5457651"/>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 name="Oval 28">
            <a:extLst>
              <a:ext uri="{FF2B5EF4-FFF2-40B4-BE49-F238E27FC236}">
                <a16:creationId xmlns:a16="http://schemas.microsoft.com/office/drawing/2014/main" id="{347EFB28-42AE-45ED-9900-D967DAB1241C}"/>
              </a:ext>
            </a:extLst>
          </p:cNvPr>
          <p:cNvSpPr/>
          <p:nvPr/>
        </p:nvSpPr>
        <p:spPr>
          <a:xfrm>
            <a:off x="4612149" y="386150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Oval 30">
            <a:extLst>
              <a:ext uri="{FF2B5EF4-FFF2-40B4-BE49-F238E27FC236}">
                <a16:creationId xmlns:a16="http://schemas.microsoft.com/office/drawing/2014/main" id="{79BD0B37-FF94-4366-B51C-0AF6A5718B22}"/>
              </a:ext>
            </a:extLst>
          </p:cNvPr>
          <p:cNvSpPr/>
          <p:nvPr/>
        </p:nvSpPr>
        <p:spPr>
          <a:xfrm>
            <a:off x="4229244" y="4701235"/>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Oval 32">
            <a:extLst>
              <a:ext uri="{FF2B5EF4-FFF2-40B4-BE49-F238E27FC236}">
                <a16:creationId xmlns:a16="http://schemas.microsoft.com/office/drawing/2014/main" id="{2A7E1983-89DD-4FC6-B579-8D542D106345}"/>
              </a:ext>
            </a:extLst>
          </p:cNvPr>
          <p:cNvSpPr/>
          <p:nvPr/>
        </p:nvSpPr>
        <p:spPr>
          <a:xfrm>
            <a:off x="4739149" y="5337795"/>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5" name="Oval 34">
            <a:extLst>
              <a:ext uri="{FF2B5EF4-FFF2-40B4-BE49-F238E27FC236}">
                <a16:creationId xmlns:a16="http://schemas.microsoft.com/office/drawing/2014/main" id="{B9315C7E-91B9-42D1-BDE8-BCC273E0110B}"/>
              </a:ext>
            </a:extLst>
          </p:cNvPr>
          <p:cNvSpPr/>
          <p:nvPr/>
        </p:nvSpPr>
        <p:spPr>
          <a:xfrm>
            <a:off x="2374900" y="419100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03EE4098-5D34-4691-8FCB-3343327CC8A3}"/>
              </a:ext>
            </a:extLst>
          </p:cNvPr>
          <p:cNvSpPr/>
          <p:nvPr/>
        </p:nvSpPr>
        <p:spPr>
          <a:xfrm>
            <a:off x="9232900" y="346154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76DCB906-97D3-4194-AFA8-BB3AD0D585DF}"/>
              </a:ext>
            </a:extLst>
          </p:cNvPr>
          <p:cNvSpPr/>
          <p:nvPr/>
        </p:nvSpPr>
        <p:spPr>
          <a:xfrm>
            <a:off x="7473228" y="3581399"/>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a:t>
            </a:r>
          </a:p>
        </p:txBody>
      </p:sp>
      <p:sp>
        <p:nvSpPr>
          <p:cNvPr id="41" name="Oval 40">
            <a:extLst>
              <a:ext uri="{FF2B5EF4-FFF2-40B4-BE49-F238E27FC236}">
                <a16:creationId xmlns:a16="http://schemas.microsoft.com/office/drawing/2014/main" id="{02C4A610-63AB-4AB0-825F-608E5808FFDF}"/>
              </a:ext>
            </a:extLst>
          </p:cNvPr>
          <p:cNvSpPr/>
          <p:nvPr/>
        </p:nvSpPr>
        <p:spPr>
          <a:xfrm>
            <a:off x="7458738" y="4581378"/>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3" name="Oval 42">
            <a:extLst>
              <a:ext uri="{FF2B5EF4-FFF2-40B4-BE49-F238E27FC236}">
                <a16:creationId xmlns:a16="http://schemas.microsoft.com/office/drawing/2014/main" id="{9A2911AD-CCB2-4554-9943-0CCC9A607325}"/>
              </a:ext>
            </a:extLst>
          </p:cNvPr>
          <p:cNvSpPr/>
          <p:nvPr/>
        </p:nvSpPr>
        <p:spPr>
          <a:xfrm>
            <a:off x="6608517" y="483633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5" name="Oval 44">
            <a:extLst>
              <a:ext uri="{FF2B5EF4-FFF2-40B4-BE49-F238E27FC236}">
                <a16:creationId xmlns:a16="http://schemas.microsoft.com/office/drawing/2014/main" id="{7DF90729-E65F-4576-8C97-5489132BCCBF}"/>
              </a:ext>
            </a:extLst>
          </p:cNvPr>
          <p:cNvSpPr/>
          <p:nvPr/>
        </p:nvSpPr>
        <p:spPr>
          <a:xfrm>
            <a:off x="8978900" y="398383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71FA4F9-50B1-4246-829F-5684FE33269B}"/>
              </a:ext>
            </a:extLst>
          </p:cNvPr>
          <p:cNvSpPr/>
          <p:nvPr/>
        </p:nvSpPr>
        <p:spPr>
          <a:xfrm>
            <a:off x="8132849" y="517683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1D5FC7C4-B13C-4DFF-9A52-546E083686B5}"/>
              </a:ext>
            </a:extLst>
          </p:cNvPr>
          <p:cNvSpPr/>
          <p:nvPr/>
        </p:nvSpPr>
        <p:spPr>
          <a:xfrm>
            <a:off x="7126546" y="4038599"/>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1" name="Oval 50">
            <a:extLst>
              <a:ext uri="{FF2B5EF4-FFF2-40B4-BE49-F238E27FC236}">
                <a16:creationId xmlns:a16="http://schemas.microsoft.com/office/drawing/2014/main" id="{D88E0C8D-2F5E-4DF0-957F-7D93046A77F2}"/>
              </a:ext>
            </a:extLst>
          </p:cNvPr>
          <p:cNvSpPr/>
          <p:nvPr/>
        </p:nvSpPr>
        <p:spPr>
          <a:xfrm>
            <a:off x="8952374" y="459661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3" name="Oval 52">
            <a:extLst>
              <a:ext uri="{FF2B5EF4-FFF2-40B4-BE49-F238E27FC236}">
                <a16:creationId xmlns:a16="http://schemas.microsoft.com/office/drawing/2014/main" id="{A15122ED-DF15-425F-92C6-E33EF8A77710}"/>
              </a:ext>
            </a:extLst>
          </p:cNvPr>
          <p:cNvSpPr/>
          <p:nvPr/>
        </p:nvSpPr>
        <p:spPr>
          <a:xfrm>
            <a:off x="10410305" y="3581399"/>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5" name="Oval 54">
            <a:extLst>
              <a:ext uri="{FF2B5EF4-FFF2-40B4-BE49-F238E27FC236}">
                <a16:creationId xmlns:a16="http://schemas.microsoft.com/office/drawing/2014/main" id="{50C97D9B-F7C4-4374-9036-1F4B62BD5F6A}"/>
              </a:ext>
            </a:extLst>
          </p:cNvPr>
          <p:cNvSpPr/>
          <p:nvPr/>
        </p:nvSpPr>
        <p:spPr>
          <a:xfrm>
            <a:off x="8357523" y="386150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7" name="Oval 56">
            <a:extLst>
              <a:ext uri="{FF2B5EF4-FFF2-40B4-BE49-F238E27FC236}">
                <a16:creationId xmlns:a16="http://schemas.microsoft.com/office/drawing/2014/main" id="{F2354B56-D321-42F8-8D5F-1B09CB643041}"/>
              </a:ext>
            </a:extLst>
          </p:cNvPr>
          <p:cNvSpPr/>
          <p:nvPr/>
        </p:nvSpPr>
        <p:spPr>
          <a:xfrm>
            <a:off x="9478385" y="428863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t>
            </a:r>
          </a:p>
        </p:txBody>
      </p:sp>
      <p:sp>
        <p:nvSpPr>
          <p:cNvPr id="59" name="Oval 58">
            <a:extLst>
              <a:ext uri="{FF2B5EF4-FFF2-40B4-BE49-F238E27FC236}">
                <a16:creationId xmlns:a16="http://schemas.microsoft.com/office/drawing/2014/main" id="{A2852972-C620-472F-8816-39B31E778A63}"/>
              </a:ext>
            </a:extLst>
          </p:cNvPr>
          <p:cNvSpPr/>
          <p:nvPr/>
        </p:nvSpPr>
        <p:spPr>
          <a:xfrm>
            <a:off x="9232900" y="5423476"/>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1" name="Oval 60">
            <a:extLst>
              <a:ext uri="{FF2B5EF4-FFF2-40B4-BE49-F238E27FC236}">
                <a16:creationId xmlns:a16="http://schemas.microsoft.com/office/drawing/2014/main" id="{F81D7A2D-83F6-4268-8255-9CC48187DDAB}"/>
              </a:ext>
            </a:extLst>
          </p:cNvPr>
          <p:cNvSpPr/>
          <p:nvPr/>
        </p:nvSpPr>
        <p:spPr>
          <a:xfrm>
            <a:off x="10299700" y="452834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3175042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28A883-044F-47F4-95EB-5775ED85E62F}"/>
              </a:ext>
            </a:extLst>
          </p:cNvPr>
          <p:cNvSpPr>
            <a:spLocks noGrp="1"/>
          </p:cNvSpPr>
          <p:nvPr>
            <p:ph type="title"/>
          </p:nvPr>
        </p:nvSpPr>
        <p:spPr/>
        <p:txBody>
          <a:bodyPr/>
          <a:lstStyle/>
          <a:p>
            <a:r>
              <a:rPr lang="en-US" dirty="0"/>
              <a:t>Proof of Dijkstra’s (inductive step, part 2)</a:t>
            </a:r>
          </a:p>
        </p:txBody>
      </p:sp>
      <p:sp>
        <p:nvSpPr>
          <p:cNvPr id="5" name="Text Placeholder 4">
            <a:extLst>
              <a:ext uri="{FF2B5EF4-FFF2-40B4-BE49-F238E27FC236}">
                <a16:creationId xmlns:a16="http://schemas.microsoft.com/office/drawing/2014/main" id="{9AEAB91F-C91C-4701-8C75-B4502F08D009}"/>
              </a:ext>
            </a:extLst>
          </p:cNvPr>
          <p:cNvSpPr>
            <a:spLocks noGrp="1"/>
          </p:cNvSpPr>
          <p:nvPr>
            <p:ph type="body" idx="1"/>
          </p:nvPr>
        </p:nvSpPr>
        <p:spPr/>
        <p:txBody>
          <a:bodyPr/>
          <a:lstStyle/>
          <a:p>
            <a:pPr algn="ctr"/>
            <a:r>
              <a:rPr lang="en-US" dirty="0"/>
              <a:t>Known vertices</a:t>
            </a:r>
          </a:p>
        </p:txBody>
      </p:sp>
      <p:sp>
        <p:nvSpPr>
          <p:cNvPr id="7" name="Text Placeholder 6">
            <a:extLst>
              <a:ext uri="{FF2B5EF4-FFF2-40B4-BE49-F238E27FC236}">
                <a16:creationId xmlns:a16="http://schemas.microsoft.com/office/drawing/2014/main" id="{A4EE819D-6628-45D7-BD88-DD01D714B1CF}"/>
              </a:ext>
            </a:extLst>
          </p:cNvPr>
          <p:cNvSpPr>
            <a:spLocks noGrp="1"/>
          </p:cNvSpPr>
          <p:nvPr>
            <p:ph type="body" sz="quarter" idx="3"/>
          </p:nvPr>
        </p:nvSpPr>
        <p:spPr/>
        <p:txBody>
          <a:bodyPr/>
          <a:lstStyle/>
          <a:p>
            <a:pPr algn="ctr"/>
            <a:r>
              <a:rPr lang="en-US" dirty="0"/>
              <a:t>Unknown vertices</a:t>
            </a:r>
          </a:p>
        </p:txBody>
      </p:sp>
      <p:sp>
        <p:nvSpPr>
          <p:cNvPr id="9" name="Oval 8">
            <a:extLst>
              <a:ext uri="{FF2B5EF4-FFF2-40B4-BE49-F238E27FC236}">
                <a16:creationId xmlns:a16="http://schemas.microsoft.com/office/drawing/2014/main" id="{0FBB803F-0F34-411F-B61D-5B1252B75E76}"/>
              </a:ext>
            </a:extLst>
          </p:cNvPr>
          <p:cNvSpPr/>
          <p:nvPr/>
        </p:nvSpPr>
        <p:spPr>
          <a:xfrm>
            <a:off x="1765300" y="358140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2CC7D8BD-2782-495C-AB2F-D356EB1AD26D}"/>
              </a:ext>
            </a:extLst>
          </p:cNvPr>
          <p:cNvSpPr/>
          <p:nvPr/>
        </p:nvSpPr>
        <p:spPr>
          <a:xfrm>
            <a:off x="2832100" y="3318134"/>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Oval 12">
            <a:extLst>
              <a:ext uri="{FF2B5EF4-FFF2-40B4-BE49-F238E27FC236}">
                <a16:creationId xmlns:a16="http://schemas.microsoft.com/office/drawing/2014/main" id="{5AE12829-1001-4C17-AC14-A2069C981A9F}"/>
              </a:ext>
            </a:extLst>
          </p:cNvPr>
          <p:cNvSpPr/>
          <p:nvPr/>
        </p:nvSpPr>
        <p:spPr>
          <a:xfrm>
            <a:off x="1522615" y="4310856"/>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Oval 14">
            <a:extLst>
              <a:ext uri="{FF2B5EF4-FFF2-40B4-BE49-F238E27FC236}">
                <a16:creationId xmlns:a16="http://schemas.microsoft.com/office/drawing/2014/main" id="{0D506AD4-34EA-4265-842C-D37DF806773C}"/>
              </a:ext>
            </a:extLst>
          </p:cNvPr>
          <p:cNvSpPr/>
          <p:nvPr/>
        </p:nvSpPr>
        <p:spPr>
          <a:xfrm>
            <a:off x="2245360" y="3513512"/>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AEC71E2C-1A14-464C-ABE0-612F17FC0E42}"/>
              </a:ext>
            </a:extLst>
          </p:cNvPr>
          <p:cNvSpPr/>
          <p:nvPr/>
        </p:nvSpPr>
        <p:spPr>
          <a:xfrm>
            <a:off x="2374900" y="419100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Oval 18">
            <a:extLst>
              <a:ext uri="{FF2B5EF4-FFF2-40B4-BE49-F238E27FC236}">
                <a16:creationId xmlns:a16="http://schemas.microsoft.com/office/drawing/2014/main" id="{12D61BD3-42F1-43D6-94E8-2C8CFC679FAE}"/>
              </a:ext>
            </a:extLst>
          </p:cNvPr>
          <p:cNvSpPr/>
          <p:nvPr/>
        </p:nvSpPr>
        <p:spPr>
          <a:xfrm>
            <a:off x="2245360" y="494162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1" name="Oval 20">
            <a:extLst>
              <a:ext uri="{FF2B5EF4-FFF2-40B4-BE49-F238E27FC236}">
                <a16:creationId xmlns:a16="http://schemas.microsoft.com/office/drawing/2014/main" id="{8FC0FABC-6534-48BE-8790-71EA5BDEBD56}"/>
              </a:ext>
            </a:extLst>
          </p:cNvPr>
          <p:cNvSpPr/>
          <p:nvPr/>
        </p:nvSpPr>
        <p:spPr>
          <a:xfrm>
            <a:off x="3227185" y="398621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t>
            </a:r>
          </a:p>
        </p:txBody>
      </p:sp>
      <p:sp>
        <p:nvSpPr>
          <p:cNvPr id="23" name="Oval 22">
            <a:extLst>
              <a:ext uri="{FF2B5EF4-FFF2-40B4-BE49-F238E27FC236}">
                <a16:creationId xmlns:a16="http://schemas.microsoft.com/office/drawing/2014/main" id="{5403021F-E9C9-4856-8774-5B5E86135CBC}"/>
              </a:ext>
            </a:extLst>
          </p:cNvPr>
          <p:cNvSpPr/>
          <p:nvPr/>
        </p:nvSpPr>
        <p:spPr>
          <a:xfrm>
            <a:off x="3975013" y="354331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Oval 24">
            <a:extLst>
              <a:ext uri="{FF2B5EF4-FFF2-40B4-BE49-F238E27FC236}">
                <a16:creationId xmlns:a16="http://schemas.microsoft.com/office/drawing/2014/main" id="{E47D9FD6-5185-49AC-A159-B739D6CED7F7}"/>
              </a:ext>
            </a:extLst>
          </p:cNvPr>
          <p:cNvSpPr/>
          <p:nvPr/>
        </p:nvSpPr>
        <p:spPr>
          <a:xfrm>
            <a:off x="3757324" y="517683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Oval 26">
            <a:extLst>
              <a:ext uri="{FF2B5EF4-FFF2-40B4-BE49-F238E27FC236}">
                <a16:creationId xmlns:a16="http://schemas.microsoft.com/office/drawing/2014/main" id="{6AFEA5C6-ED4C-4B4F-AC20-5F4BAAFDD513}"/>
              </a:ext>
            </a:extLst>
          </p:cNvPr>
          <p:cNvSpPr/>
          <p:nvPr/>
        </p:nvSpPr>
        <p:spPr>
          <a:xfrm>
            <a:off x="2973185" y="5457651"/>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 name="Oval 28">
            <a:extLst>
              <a:ext uri="{FF2B5EF4-FFF2-40B4-BE49-F238E27FC236}">
                <a16:creationId xmlns:a16="http://schemas.microsoft.com/office/drawing/2014/main" id="{347EFB28-42AE-45ED-9900-D967DAB1241C}"/>
              </a:ext>
            </a:extLst>
          </p:cNvPr>
          <p:cNvSpPr/>
          <p:nvPr/>
        </p:nvSpPr>
        <p:spPr>
          <a:xfrm>
            <a:off x="4612149" y="386150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Oval 30">
            <a:extLst>
              <a:ext uri="{FF2B5EF4-FFF2-40B4-BE49-F238E27FC236}">
                <a16:creationId xmlns:a16="http://schemas.microsoft.com/office/drawing/2014/main" id="{79BD0B37-FF94-4366-B51C-0AF6A5718B22}"/>
              </a:ext>
            </a:extLst>
          </p:cNvPr>
          <p:cNvSpPr/>
          <p:nvPr/>
        </p:nvSpPr>
        <p:spPr>
          <a:xfrm>
            <a:off x="4229244" y="4701235"/>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Oval 32">
            <a:extLst>
              <a:ext uri="{FF2B5EF4-FFF2-40B4-BE49-F238E27FC236}">
                <a16:creationId xmlns:a16="http://schemas.microsoft.com/office/drawing/2014/main" id="{2A7E1983-89DD-4FC6-B579-8D542D106345}"/>
              </a:ext>
            </a:extLst>
          </p:cNvPr>
          <p:cNvSpPr/>
          <p:nvPr/>
        </p:nvSpPr>
        <p:spPr>
          <a:xfrm>
            <a:off x="4739149" y="5337795"/>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5" name="Oval 34">
            <a:extLst>
              <a:ext uri="{FF2B5EF4-FFF2-40B4-BE49-F238E27FC236}">
                <a16:creationId xmlns:a16="http://schemas.microsoft.com/office/drawing/2014/main" id="{B9315C7E-91B9-42D1-BDE8-BCC273E0110B}"/>
              </a:ext>
            </a:extLst>
          </p:cNvPr>
          <p:cNvSpPr/>
          <p:nvPr/>
        </p:nvSpPr>
        <p:spPr>
          <a:xfrm>
            <a:off x="2374900" y="419100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03EE4098-5D34-4691-8FCB-3343327CC8A3}"/>
              </a:ext>
            </a:extLst>
          </p:cNvPr>
          <p:cNvSpPr/>
          <p:nvPr/>
        </p:nvSpPr>
        <p:spPr>
          <a:xfrm>
            <a:off x="9232900" y="346154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76DCB906-97D3-4194-AFA8-BB3AD0D585DF}"/>
              </a:ext>
            </a:extLst>
          </p:cNvPr>
          <p:cNvSpPr/>
          <p:nvPr/>
        </p:nvSpPr>
        <p:spPr>
          <a:xfrm>
            <a:off x="7473228" y="3581399"/>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a:t>
            </a:r>
          </a:p>
        </p:txBody>
      </p:sp>
      <p:sp>
        <p:nvSpPr>
          <p:cNvPr id="41" name="Oval 40">
            <a:extLst>
              <a:ext uri="{FF2B5EF4-FFF2-40B4-BE49-F238E27FC236}">
                <a16:creationId xmlns:a16="http://schemas.microsoft.com/office/drawing/2014/main" id="{02C4A610-63AB-4AB0-825F-608E5808FFDF}"/>
              </a:ext>
            </a:extLst>
          </p:cNvPr>
          <p:cNvSpPr/>
          <p:nvPr/>
        </p:nvSpPr>
        <p:spPr>
          <a:xfrm>
            <a:off x="7458738" y="4581378"/>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3" name="Oval 42">
            <a:extLst>
              <a:ext uri="{FF2B5EF4-FFF2-40B4-BE49-F238E27FC236}">
                <a16:creationId xmlns:a16="http://schemas.microsoft.com/office/drawing/2014/main" id="{9A2911AD-CCB2-4554-9943-0CCC9A607325}"/>
              </a:ext>
            </a:extLst>
          </p:cNvPr>
          <p:cNvSpPr/>
          <p:nvPr/>
        </p:nvSpPr>
        <p:spPr>
          <a:xfrm>
            <a:off x="6608517" y="483633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5" name="Oval 44">
            <a:extLst>
              <a:ext uri="{FF2B5EF4-FFF2-40B4-BE49-F238E27FC236}">
                <a16:creationId xmlns:a16="http://schemas.microsoft.com/office/drawing/2014/main" id="{7DF90729-E65F-4576-8C97-5489132BCCBF}"/>
              </a:ext>
            </a:extLst>
          </p:cNvPr>
          <p:cNvSpPr/>
          <p:nvPr/>
        </p:nvSpPr>
        <p:spPr>
          <a:xfrm>
            <a:off x="8978900" y="398383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71FA4F9-50B1-4246-829F-5684FE33269B}"/>
              </a:ext>
            </a:extLst>
          </p:cNvPr>
          <p:cNvSpPr/>
          <p:nvPr/>
        </p:nvSpPr>
        <p:spPr>
          <a:xfrm>
            <a:off x="8132849" y="517683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1D5FC7C4-B13C-4DFF-9A52-546E083686B5}"/>
              </a:ext>
            </a:extLst>
          </p:cNvPr>
          <p:cNvSpPr/>
          <p:nvPr/>
        </p:nvSpPr>
        <p:spPr>
          <a:xfrm>
            <a:off x="7126546" y="4038599"/>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1" name="Oval 50">
            <a:extLst>
              <a:ext uri="{FF2B5EF4-FFF2-40B4-BE49-F238E27FC236}">
                <a16:creationId xmlns:a16="http://schemas.microsoft.com/office/drawing/2014/main" id="{D88E0C8D-2F5E-4DF0-957F-7D93046A77F2}"/>
              </a:ext>
            </a:extLst>
          </p:cNvPr>
          <p:cNvSpPr/>
          <p:nvPr/>
        </p:nvSpPr>
        <p:spPr>
          <a:xfrm>
            <a:off x="8952374" y="459661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3" name="Oval 52">
            <a:extLst>
              <a:ext uri="{FF2B5EF4-FFF2-40B4-BE49-F238E27FC236}">
                <a16:creationId xmlns:a16="http://schemas.microsoft.com/office/drawing/2014/main" id="{A15122ED-DF15-425F-92C6-E33EF8A77710}"/>
              </a:ext>
            </a:extLst>
          </p:cNvPr>
          <p:cNvSpPr/>
          <p:nvPr/>
        </p:nvSpPr>
        <p:spPr>
          <a:xfrm>
            <a:off x="10410305" y="3581399"/>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5" name="Oval 54">
            <a:extLst>
              <a:ext uri="{FF2B5EF4-FFF2-40B4-BE49-F238E27FC236}">
                <a16:creationId xmlns:a16="http://schemas.microsoft.com/office/drawing/2014/main" id="{50C97D9B-F7C4-4374-9036-1F4B62BD5F6A}"/>
              </a:ext>
            </a:extLst>
          </p:cNvPr>
          <p:cNvSpPr/>
          <p:nvPr/>
        </p:nvSpPr>
        <p:spPr>
          <a:xfrm>
            <a:off x="8357523" y="386150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7" name="Oval 56">
            <a:extLst>
              <a:ext uri="{FF2B5EF4-FFF2-40B4-BE49-F238E27FC236}">
                <a16:creationId xmlns:a16="http://schemas.microsoft.com/office/drawing/2014/main" id="{F2354B56-D321-42F8-8D5F-1B09CB643041}"/>
              </a:ext>
            </a:extLst>
          </p:cNvPr>
          <p:cNvSpPr/>
          <p:nvPr/>
        </p:nvSpPr>
        <p:spPr>
          <a:xfrm>
            <a:off x="3008918" y="4632858"/>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t>
            </a:r>
          </a:p>
        </p:txBody>
      </p:sp>
      <p:sp>
        <p:nvSpPr>
          <p:cNvPr id="59" name="Oval 58">
            <a:extLst>
              <a:ext uri="{FF2B5EF4-FFF2-40B4-BE49-F238E27FC236}">
                <a16:creationId xmlns:a16="http://schemas.microsoft.com/office/drawing/2014/main" id="{A2852972-C620-472F-8816-39B31E778A63}"/>
              </a:ext>
            </a:extLst>
          </p:cNvPr>
          <p:cNvSpPr/>
          <p:nvPr/>
        </p:nvSpPr>
        <p:spPr>
          <a:xfrm>
            <a:off x="9232900" y="5423476"/>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1" name="Oval 60">
            <a:extLst>
              <a:ext uri="{FF2B5EF4-FFF2-40B4-BE49-F238E27FC236}">
                <a16:creationId xmlns:a16="http://schemas.microsoft.com/office/drawing/2014/main" id="{F81D7A2D-83F6-4268-8255-9CC48187DDAB}"/>
              </a:ext>
            </a:extLst>
          </p:cNvPr>
          <p:cNvSpPr/>
          <p:nvPr/>
        </p:nvSpPr>
        <p:spPr>
          <a:xfrm>
            <a:off x="10299700" y="452834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 name="Straight Arrow Connector 2">
            <a:extLst>
              <a:ext uri="{FF2B5EF4-FFF2-40B4-BE49-F238E27FC236}">
                <a16:creationId xmlns:a16="http://schemas.microsoft.com/office/drawing/2014/main" id="{79ED8F4F-273B-42D6-9F0B-AC474D45B28A}"/>
              </a:ext>
            </a:extLst>
          </p:cNvPr>
          <p:cNvCxnSpPr>
            <a:cxnSpLocks/>
            <a:stCxn id="57" idx="6"/>
            <a:endCxn id="39" idx="3"/>
          </p:cNvCxnSpPr>
          <p:nvPr/>
        </p:nvCxnSpPr>
        <p:spPr>
          <a:xfrm flipV="1">
            <a:off x="3262918" y="3786007"/>
            <a:ext cx="4247507" cy="966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5874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4D4AD9-D137-4DD9-9CCE-6D1095AE635D}"/>
              </a:ext>
            </a:extLst>
          </p:cNvPr>
          <p:cNvSpPr>
            <a:spLocks noGrp="1"/>
          </p:cNvSpPr>
          <p:nvPr>
            <p:ph type="title"/>
          </p:nvPr>
        </p:nvSpPr>
        <p:spPr/>
        <p:txBody>
          <a:bodyPr/>
          <a:lstStyle/>
          <a:p>
            <a:r>
              <a:rPr lang="en-US" dirty="0"/>
              <a:t>Bellman-Ford algorithm</a:t>
            </a:r>
          </a:p>
        </p:txBody>
      </p:sp>
      <p:sp>
        <p:nvSpPr>
          <p:cNvPr id="8" name="Content Placeholder 7">
            <a:extLst>
              <a:ext uri="{FF2B5EF4-FFF2-40B4-BE49-F238E27FC236}">
                <a16:creationId xmlns:a16="http://schemas.microsoft.com/office/drawing/2014/main" id="{5C537874-25EE-4150-B530-9F9F551981B4}"/>
              </a:ext>
            </a:extLst>
          </p:cNvPr>
          <p:cNvSpPr>
            <a:spLocks noGrp="1"/>
          </p:cNvSpPr>
          <p:nvPr>
            <p:ph idx="1"/>
          </p:nvPr>
        </p:nvSpPr>
        <p:spPr/>
        <p:txBody>
          <a:bodyPr>
            <a:normAutofit fontScale="62500" lnSpcReduction="20000"/>
          </a:bodyPr>
          <a:lstStyle/>
          <a:p>
            <a:r>
              <a:rPr lang="en-US" dirty="0"/>
              <a:t>Next, we'll consider a weighted graph that may include negative-cost edges</a:t>
            </a:r>
          </a:p>
          <a:p>
            <a:r>
              <a:rPr lang="en-US" dirty="0"/>
              <a:t>Recall that if there are negative-cost cycles, the problem does not have a solution</a:t>
            </a:r>
          </a:p>
          <a:p>
            <a:r>
              <a:rPr lang="en-US" dirty="0"/>
              <a:t>We still want to find the shortest weighted path from a single source to all other nodes (i.e., this is another version of the single-source shortest-path problem)</a:t>
            </a:r>
          </a:p>
          <a:p>
            <a:r>
              <a:rPr lang="en-US" dirty="0"/>
              <a:t>The textbook shows pseudo-code for a solution that has a worst-case time complexity of O(|V| * |E|), although it might run considerably faster if the graph is sparse</a:t>
            </a:r>
          </a:p>
          <a:p>
            <a:r>
              <a:rPr lang="en-US" dirty="0"/>
              <a:t>The book's solution uses a regular queue and falls into an infinite loop if negative cycles are present, although the authors state how this can be remedied</a:t>
            </a:r>
          </a:p>
          <a:p>
            <a:r>
              <a:rPr lang="en-US" dirty="0"/>
              <a:t>The book's solution is a variation of a solution known as the </a:t>
            </a:r>
            <a:r>
              <a:rPr lang="en-US" b="1" dirty="0"/>
              <a:t>Bellman-Ford algorithm </a:t>
            </a:r>
            <a:r>
              <a:rPr lang="en-US" dirty="0"/>
              <a:t>(although they don’t specify the name)</a:t>
            </a:r>
          </a:p>
          <a:p>
            <a:r>
              <a:rPr lang="en-US" dirty="0"/>
              <a:t>We are going to look at different version of the </a:t>
            </a:r>
            <a:r>
              <a:rPr lang="en-US" dirty="0" err="1"/>
              <a:t>Belllman</a:t>
            </a:r>
            <a:r>
              <a:rPr lang="en-US" dirty="0"/>
              <a:t>-Ford algorithm that also has a time complexity of O(|V| * |E|) but always takes that long</a:t>
            </a:r>
          </a:p>
          <a:p>
            <a:r>
              <a:rPr lang="en-US" dirty="0"/>
              <a:t>Note that this is significantly slower than Dijkstra’s algorithm for a sparse graph, but that is necessary if we are allowing negative cost-edges</a:t>
            </a:r>
          </a:p>
          <a:p>
            <a:r>
              <a:rPr lang="en-US" dirty="0"/>
              <a:t>Our solution will be simpler to understand and it will never fall into an infinite loop; it will return FALSE if a negative cycle is present, and TRUE otherwise</a:t>
            </a:r>
          </a:p>
          <a:p>
            <a:endParaRPr lang="en-US" dirty="0"/>
          </a:p>
          <a:p>
            <a:endParaRPr lang="en-US" dirty="0"/>
          </a:p>
        </p:txBody>
      </p:sp>
    </p:spTree>
    <p:extLst>
      <p:ext uri="{BB962C8B-B14F-4D97-AF65-F5344CB8AC3E}">
        <p14:creationId xmlns:p14="http://schemas.microsoft.com/office/powerpoint/2010/main" val="62185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5D92-FC4B-42AD-9D64-D73FE1D6E3E3}"/>
              </a:ext>
            </a:extLst>
          </p:cNvPr>
          <p:cNvSpPr>
            <a:spLocks noGrp="1"/>
          </p:cNvSpPr>
          <p:nvPr>
            <p:ph type="title"/>
          </p:nvPr>
        </p:nvSpPr>
        <p:spPr/>
        <p:txBody>
          <a:bodyPr/>
          <a:lstStyle/>
          <a:p>
            <a:r>
              <a:rPr lang="en-US" dirty="0"/>
              <a:t>Directed Graph Example (weighted)</a:t>
            </a:r>
          </a:p>
        </p:txBody>
      </p:sp>
      <p:graphicFrame>
        <p:nvGraphicFramePr>
          <p:cNvPr id="5" name="Content Placeholder 4">
            <a:extLst>
              <a:ext uri="{FF2B5EF4-FFF2-40B4-BE49-F238E27FC236}">
                <a16:creationId xmlns:a16="http://schemas.microsoft.com/office/drawing/2014/main" id="{66FA8263-7CA8-4F43-8E08-405473A5EB4F}"/>
              </a:ext>
            </a:extLst>
          </p:cNvPr>
          <p:cNvGraphicFramePr>
            <a:graphicFrameLocks noGrp="1" noChangeAspect="1"/>
          </p:cNvGraphicFramePr>
          <p:nvPr>
            <p:ph idx="1"/>
            <p:extLst>
              <p:ext uri="{D42A27DB-BD31-4B8C-83A1-F6EECF244321}">
                <p14:modId xmlns:p14="http://schemas.microsoft.com/office/powerpoint/2010/main" val="2409393400"/>
              </p:ext>
            </p:extLst>
          </p:nvPr>
        </p:nvGraphicFramePr>
        <p:xfrm>
          <a:off x="2168857" y="1845426"/>
          <a:ext cx="7854285" cy="4355870"/>
        </p:xfrm>
        <a:graphic>
          <a:graphicData uri="http://schemas.openxmlformats.org/presentationml/2006/ole">
            <mc:AlternateContent xmlns:mc="http://schemas.openxmlformats.org/markup-compatibility/2006">
              <mc:Choice xmlns:v="urn:schemas-microsoft-com:vml" Requires="v">
                <p:oleObj spid="_x0000_s3141" name="Acrobat Document" r:id="rId3" imgW="2181196" imgH="1209609" progId="AcroExch.Document.DC">
                  <p:embed/>
                </p:oleObj>
              </mc:Choice>
              <mc:Fallback>
                <p:oleObj name="Acrobat Document" r:id="rId3" imgW="2181196" imgH="1209609" progId="AcroExch.Document.DC">
                  <p:embed/>
                  <p:pic>
                    <p:nvPicPr>
                      <p:cNvPr id="3" name="Object 2">
                        <a:extLst>
                          <a:ext uri="{FF2B5EF4-FFF2-40B4-BE49-F238E27FC236}">
                            <a16:creationId xmlns:a16="http://schemas.microsoft.com/office/drawing/2014/main" id="{CD527974-A6E1-4B58-990B-822FEC81B4E3}"/>
                          </a:ext>
                        </a:extLst>
                      </p:cNvPr>
                      <p:cNvPicPr/>
                      <p:nvPr/>
                    </p:nvPicPr>
                    <p:blipFill>
                      <a:blip r:embed="rId4"/>
                      <a:stretch>
                        <a:fillRect/>
                      </a:stretch>
                    </p:blipFill>
                    <p:spPr>
                      <a:xfrm>
                        <a:off x="2168857" y="1845426"/>
                        <a:ext cx="7854285" cy="4355870"/>
                      </a:xfrm>
                      <a:prstGeom prst="rect">
                        <a:avLst/>
                      </a:prstGeom>
                    </p:spPr>
                  </p:pic>
                </p:oleObj>
              </mc:Fallback>
            </mc:AlternateContent>
          </a:graphicData>
        </a:graphic>
      </p:graphicFrame>
    </p:spTree>
    <p:extLst>
      <p:ext uri="{BB962C8B-B14F-4D97-AF65-F5344CB8AC3E}">
        <p14:creationId xmlns:p14="http://schemas.microsoft.com/office/powerpoint/2010/main" val="39641050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8D8E-2C17-4BBC-8ECB-28BE8D514ECD}"/>
              </a:ext>
            </a:extLst>
          </p:cNvPr>
          <p:cNvSpPr>
            <a:spLocks noGrp="1"/>
          </p:cNvSpPr>
          <p:nvPr>
            <p:ph type="title"/>
          </p:nvPr>
        </p:nvSpPr>
        <p:spPr/>
        <p:txBody>
          <a:bodyPr/>
          <a:lstStyle/>
          <a:p>
            <a:r>
              <a:rPr lang="en-US" dirty="0"/>
              <a:t>Bellman-Ford Algorithm Pseudo-code</a:t>
            </a:r>
          </a:p>
        </p:txBody>
      </p:sp>
      <p:sp>
        <p:nvSpPr>
          <p:cNvPr id="3" name="Content Placeholder 2">
            <a:extLst>
              <a:ext uri="{FF2B5EF4-FFF2-40B4-BE49-F238E27FC236}">
                <a16:creationId xmlns:a16="http://schemas.microsoft.com/office/drawing/2014/main" id="{052D6BD1-34A3-40CF-99FE-E56B905DBD99}"/>
              </a:ext>
            </a:extLst>
          </p:cNvPr>
          <p:cNvSpPr>
            <a:spLocks noGrp="1"/>
          </p:cNvSpPr>
          <p:nvPr>
            <p:ph sz="half" idx="1"/>
          </p:nvPr>
        </p:nvSpPr>
        <p:spPr>
          <a:xfrm>
            <a:off x="838200" y="1825625"/>
            <a:ext cx="4965700" cy="4351338"/>
          </a:xfrm>
        </p:spPr>
        <p:txBody>
          <a:bodyPr>
            <a:normAutofit fontScale="55000" lnSpcReduction="20000"/>
          </a:bodyPr>
          <a:lstStyle/>
          <a:p>
            <a:pPr>
              <a:spcBef>
                <a:spcPts val="500"/>
              </a:spcBef>
            </a:pPr>
            <a:r>
              <a:rPr lang="en-US" noProof="1">
                <a:cs typeface="Courier New" panose="02070309020205020404" pitchFamily="49" charset="0"/>
              </a:rPr>
              <a:t>The time complexity of the algorithm, </a:t>
            </a:r>
            <a:r>
              <a:rPr lang="en-US" dirty="0"/>
              <a:t>O(|V| * |E|),</a:t>
            </a:r>
            <a:r>
              <a:rPr lang="en-US" noProof="1">
                <a:cs typeface="Courier New" panose="02070309020205020404" pitchFamily="49" charset="0"/>
              </a:rPr>
              <a:t> should be obvious</a:t>
            </a:r>
          </a:p>
          <a:p>
            <a:pPr>
              <a:spcBef>
                <a:spcPts val="500"/>
              </a:spcBef>
            </a:pPr>
            <a:r>
              <a:rPr lang="en-US" noProof="1">
                <a:cs typeface="Courier New" panose="02070309020205020404" pitchFamily="49" charset="0"/>
              </a:rPr>
              <a:t>After the k</a:t>
            </a:r>
            <a:r>
              <a:rPr lang="en-US" baseline="30000" noProof="1">
                <a:cs typeface="Courier New" panose="02070309020205020404" pitchFamily="49" charset="0"/>
              </a:rPr>
              <a:t>th</a:t>
            </a:r>
            <a:r>
              <a:rPr lang="en-US" noProof="1">
                <a:cs typeface="Courier New" panose="02070309020205020404" pitchFamily="49" charset="0"/>
              </a:rPr>
              <a:t> pass of the outer loop, all paths from s with up to k edges will have been discovered</a:t>
            </a:r>
          </a:p>
          <a:p>
            <a:pPr>
              <a:spcBef>
                <a:spcPts val="500"/>
              </a:spcBef>
            </a:pPr>
            <a:r>
              <a:rPr lang="en-US" noProof="1">
                <a:cs typeface="Courier New" panose="02070309020205020404" pitchFamily="49" charset="0"/>
              </a:rPr>
              <a:t>After the k</a:t>
            </a:r>
            <a:r>
              <a:rPr lang="en-US" baseline="30000" noProof="1">
                <a:cs typeface="Courier New" panose="02070309020205020404" pitchFamily="49" charset="0"/>
              </a:rPr>
              <a:t>th</a:t>
            </a:r>
            <a:r>
              <a:rPr lang="en-US" noProof="1">
                <a:cs typeface="Courier New" panose="02070309020205020404" pitchFamily="49" charset="0"/>
              </a:rPr>
              <a:t> pass, we will have found the best way to get from s to every other node using at most k edges</a:t>
            </a:r>
          </a:p>
          <a:p>
            <a:pPr>
              <a:spcBef>
                <a:spcPts val="500"/>
              </a:spcBef>
            </a:pPr>
            <a:r>
              <a:rPr lang="en-US" noProof="1">
                <a:cs typeface="Courier New" panose="02070309020205020404" pitchFamily="49" charset="0"/>
              </a:rPr>
              <a:t>If we assume no negative-cost cycles, the optimal path from one vertex to another requires at most |V| - 1 edges</a:t>
            </a:r>
          </a:p>
          <a:p>
            <a:pPr>
              <a:spcBef>
                <a:spcPts val="500"/>
              </a:spcBef>
            </a:pPr>
            <a:r>
              <a:rPr lang="en-US" noProof="1">
                <a:cs typeface="Courier New" panose="02070309020205020404" pitchFamily="49" charset="0"/>
              </a:rPr>
              <a:t>Therefore, after |V| - 1 passes, all optimal paths from s will be discovered, unless there is a negative-cost cycle</a:t>
            </a:r>
          </a:p>
          <a:p>
            <a:pPr>
              <a:spcBef>
                <a:spcPts val="500"/>
              </a:spcBef>
            </a:pPr>
            <a:r>
              <a:rPr lang="en-US" noProof="1">
                <a:cs typeface="Courier New" panose="02070309020205020404" pitchFamily="49" charset="0"/>
              </a:rPr>
              <a:t>This can be checked with one more loop to see if further improvements are possible</a:t>
            </a:r>
          </a:p>
          <a:p>
            <a:pPr>
              <a:spcBef>
                <a:spcPts val="500"/>
              </a:spcBef>
            </a:pPr>
            <a:r>
              <a:rPr lang="en-US" noProof="1">
                <a:cs typeface="Courier New" panose="02070309020205020404" pitchFamily="49" charset="0"/>
              </a:rPr>
              <a:t>If so, the algorithm returns false; in this case, not all of the lengths and paths determined by the algorithm are optimal</a:t>
            </a:r>
          </a:p>
          <a:p>
            <a:pPr>
              <a:spcBef>
                <a:spcPts val="500"/>
              </a:spcBef>
            </a:pPr>
            <a:r>
              <a:rPr lang="en-US" noProof="1">
                <a:cs typeface="Courier New" panose="02070309020205020404" pitchFamily="49" charset="0"/>
              </a:rPr>
              <a:t>The algorithm returns TRUE otherwise, meaning that everything is optimal</a:t>
            </a:r>
          </a:p>
        </p:txBody>
      </p:sp>
      <p:sp>
        <p:nvSpPr>
          <p:cNvPr id="4" name="Content Placeholder 3">
            <a:extLst>
              <a:ext uri="{FF2B5EF4-FFF2-40B4-BE49-F238E27FC236}">
                <a16:creationId xmlns:a16="http://schemas.microsoft.com/office/drawing/2014/main" id="{0542D7ED-18C1-4E6C-A52C-D47C153E168B}"/>
              </a:ext>
            </a:extLst>
          </p:cNvPr>
          <p:cNvSpPr>
            <a:spLocks noGrp="1"/>
          </p:cNvSpPr>
          <p:nvPr>
            <p:ph sz="half" idx="2"/>
          </p:nvPr>
        </p:nvSpPr>
        <p:spPr>
          <a:xfrm>
            <a:off x="6096000" y="1825625"/>
            <a:ext cx="5257800" cy="4351338"/>
          </a:xfrm>
        </p:spPr>
        <p:txBody>
          <a:bodyPr>
            <a:noAutofit/>
          </a:bodyPr>
          <a:lstStyle/>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WeightedPLBellmanFord (Graph G, Vertex s)</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for each vertex v in G</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d</a:t>
            </a:r>
            <a:r>
              <a:rPr lang="en-US" sz="1600" baseline="-25000" noProof="1">
                <a:latin typeface="Courier New" panose="02070309020205020404" pitchFamily="49" charset="0"/>
                <a:cs typeface="Courier New" panose="02070309020205020404" pitchFamily="49" charset="0"/>
              </a:rPr>
              <a:t>v</a:t>
            </a:r>
            <a:r>
              <a:rPr lang="en-US" sz="1600" noProof="1">
                <a:latin typeface="Courier New" panose="02070309020205020404" pitchFamily="49" charset="0"/>
                <a:cs typeface="Courier New" panose="02070309020205020404" pitchFamily="49" charset="0"/>
              </a:rPr>
              <a:t> ← ∞</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d</a:t>
            </a:r>
            <a:r>
              <a:rPr lang="en-US" sz="1600" baseline="-25000" noProof="1">
                <a:latin typeface="Courier New" panose="02070309020205020404" pitchFamily="49" charset="0"/>
                <a:cs typeface="Courier New" panose="02070309020205020404" pitchFamily="49" charset="0"/>
              </a:rPr>
              <a:t>s</a:t>
            </a:r>
            <a:r>
              <a:rPr lang="en-US" sz="1600" noProof="1">
                <a:latin typeface="Courier New" panose="02070309020205020404" pitchFamily="49" charset="0"/>
                <a:cs typeface="Courier New" panose="02070309020205020404" pitchFamily="49" charset="0"/>
              </a:rPr>
              <a:t> ← 0</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p</a:t>
            </a:r>
            <a:r>
              <a:rPr lang="en-US" sz="1600" baseline="-25000" noProof="1">
                <a:latin typeface="Courier New" panose="02070309020205020404" pitchFamily="49" charset="0"/>
                <a:cs typeface="Courier New" panose="02070309020205020404" pitchFamily="49" charset="0"/>
              </a:rPr>
              <a:t>s</a:t>
            </a:r>
            <a:r>
              <a:rPr lang="en-US" sz="1600" noProof="1">
                <a:latin typeface="Courier New" panose="02070309020205020404" pitchFamily="49" charset="0"/>
                <a:cs typeface="Courier New" panose="02070309020205020404" pitchFamily="49" charset="0"/>
              </a:rPr>
              <a:t> ← NULL</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repeat |V| - 1 times</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for every edge (v, w)</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if d</a:t>
            </a:r>
            <a:r>
              <a:rPr lang="en-US" sz="1600" baseline="-25000" noProof="1">
                <a:latin typeface="Courier New" panose="02070309020205020404" pitchFamily="49" charset="0"/>
                <a:cs typeface="Courier New" panose="02070309020205020404" pitchFamily="49" charset="0"/>
              </a:rPr>
              <a:t>v</a:t>
            </a:r>
            <a:r>
              <a:rPr lang="en-US" sz="1600" noProof="1">
                <a:latin typeface="Courier New" panose="02070309020205020404" pitchFamily="49" charset="0"/>
                <a:cs typeface="Courier New" panose="02070309020205020404" pitchFamily="49" charset="0"/>
              </a:rPr>
              <a:t> + c</a:t>
            </a:r>
            <a:r>
              <a:rPr lang="en-US" sz="1600" baseline="-25000" noProof="1">
                <a:latin typeface="Courier New" panose="02070309020205020404" pitchFamily="49" charset="0"/>
                <a:cs typeface="Courier New" panose="02070309020205020404" pitchFamily="49" charset="0"/>
              </a:rPr>
              <a:t>v,w</a:t>
            </a:r>
            <a:r>
              <a:rPr lang="en-US" sz="1600" noProof="1">
                <a:latin typeface="Courier New" panose="02070309020205020404" pitchFamily="49" charset="0"/>
                <a:cs typeface="Courier New" panose="02070309020205020404" pitchFamily="49" charset="0"/>
              </a:rPr>
              <a:t> &lt; d</a:t>
            </a:r>
            <a:r>
              <a:rPr lang="en-US" sz="1600" baseline="-25000" noProof="1">
                <a:latin typeface="Courier New" panose="02070309020205020404" pitchFamily="49" charset="0"/>
                <a:cs typeface="Courier New" panose="02070309020205020404" pitchFamily="49" charset="0"/>
              </a:rPr>
              <a:t>w</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d</a:t>
            </a:r>
            <a:r>
              <a:rPr lang="en-US" sz="1600" baseline="-25000" noProof="1">
                <a:latin typeface="Courier New" panose="02070309020205020404" pitchFamily="49" charset="0"/>
                <a:cs typeface="Courier New" panose="02070309020205020404" pitchFamily="49" charset="0"/>
              </a:rPr>
              <a:t>w</a:t>
            </a:r>
            <a:r>
              <a:rPr lang="en-US" sz="1600" noProof="1">
                <a:latin typeface="Courier New" panose="02070309020205020404" pitchFamily="49" charset="0"/>
                <a:cs typeface="Courier New" panose="02070309020205020404" pitchFamily="49" charset="0"/>
              </a:rPr>
              <a:t> ← dv + c</a:t>
            </a:r>
            <a:r>
              <a:rPr lang="en-US" sz="1600" baseline="-25000" noProof="1">
                <a:latin typeface="Courier New" panose="02070309020205020404" pitchFamily="49" charset="0"/>
                <a:cs typeface="Courier New" panose="02070309020205020404" pitchFamily="49" charset="0"/>
              </a:rPr>
              <a:t>v,w</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p</a:t>
            </a:r>
            <a:r>
              <a:rPr lang="en-US" sz="1600" baseline="-25000" noProof="1">
                <a:latin typeface="Courier New" panose="02070309020205020404" pitchFamily="49" charset="0"/>
                <a:cs typeface="Courier New" panose="02070309020205020404" pitchFamily="49" charset="0"/>
              </a:rPr>
              <a:t>w</a:t>
            </a:r>
            <a:r>
              <a:rPr lang="en-US" sz="1600" noProof="1">
                <a:latin typeface="Courier New" panose="02070309020205020404" pitchFamily="49" charset="0"/>
                <a:cs typeface="Courier New" panose="02070309020205020404" pitchFamily="49" charset="0"/>
              </a:rPr>
              <a:t> ← v</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for every edge (v, w)</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if d</a:t>
            </a:r>
            <a:r>
              <a:rPr lang="en-US" sz="1600" baseline="-25000" noProof="1">
                <a:latin typeface="Courier New" panose="02070309020205020404" pitchFamily="49" charset="0"/>
                <a:cs typeface="Courier New" panose="02070309020205020404" pitchFamily="49" charset="0"/>
              </a:rPr>
              <a:t>v</a:t>
            </a:r>
            <a:r>
              <a:rPr lang="en-US" sz="1600" noProof="1">
                <a:latin typeface="Courier New" panose="02070309020205020404" pitchFamily="49" charset="0"/>
                <a:cs typeface="Courier New" panose="02070309020205020404" pitchFamily="49" charset="0"/>
              </a:rPr>
              <a:t> + c</a:t>
            </a:r>
            <a:r>
              <a:rPr lang="en-US" sz="1600" baseline="-25000" noProof="1">
                <a:latin typeface="Courier New" panose="02070309020205020404" pitchFamily="49" charset="0"/>
                <a:cs typeface="Courier New" panose="02070309020205020404" pitchFamily="49" charset="0"/>
              </a:rPr>
              <a:t>v,w </a:t>
            </a:r>
            <a:r>
              <a:rPr lang="en-US" sz="1600" noProof="1">
                <a:latin typeface="Courier New" panose="02070309020205020404" pitchFamily="49" charset="0"/>
                <a:cs typeface="Courier New" panose="02070309020205020404" pitchFamily="49" charset="0"/>
              </a:rPr>
              <a:t>&lt; d</a:t>
            </a:r>
            <a:r>
              <a:rPr lang="en-US" sz="1600" baseline="-25000" noProof="1">
                <a:latin typeface="Courier New" panose="02070309020205020404" pitchFamily="49" charset="0"/>
                <a:cs typeface="Courier New" panose="02070309020205020404" pitchFamily="49" charset="0"/>
              </a:rPr>
              <a:t>w</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return FALSE</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return TRUE</a:t>
            </a:r>
          </a:p>
        </p:txBody>
      </p:sp>
    </p:spTree>
    <p:extLst>
      <p:ext uri="{BB962C8B-B14F-4D97-AF65-F5344CB8AC3E}">
        <p14:creationId xmlns:p14="http://schemas.microsoft.com/office/powerpoint/2010/main" val="30859203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1B9326-62E5-4EFF-A610-B206CA070F46}"/>
              </a:ext>
            </a:extLst>
          </p:cNvPr>
          <p:cNvSpPr>
            <a:spLocks noGrp="1"/>
          </p:cNvSpPr>
          <p:nvPr>
            <p:ph type="title"/>
          </p:nvPr>
        </p:nvSpPr>
        <p:spPr/>
        <p:txBody>
          <a:bodyPr/>
          <a:lstStyle/>
          <a:p>
            <a:r>
              <a:rPr lang="en-US" dirty="0"/>
              <a:t>Other Shortest-Path Algorithms (briefly)</a:t>
            </a:r>
          </a:p>
        </p:txBody>
      </p:sp>
      <p:sp>
        <p:nvSpPr>
          <p:cNvPr id="6" name="Content Placeholder 5">
            <a:extLst>
              <a:ext uri="{FF2B5EF4-FFF2-40B4-BE49-F238E27FC236}">
                <a16:creationId xmlns:a16="http://schemas.microsoft.com/office/drawing/2014/main" id="{80F35604-66FD-4144-A362-292BE2FD861A}"/>
              </a:ext>
            </a:extLst>
          </p:cNvPr>
          <p:cNvSpPr>
            <a:spLocks noGrp="1"/>
          </p:cNvSpPr>
          <p:nvPr>
            <p:ph idx="1"/>
          </p:nvPr>
        </p:nvSpPr>
        <p:spPr/>
        <p:txBody>
          <a:bodyPr>
            <a:normAutofit fontScale="70000" lnSpcReduction="20000"/>
          </a:bodyPr>
          <a:lstStyle/>
          <a:p>
            <a:r>
              <a:rPr lang="en-US" dirty="0"/>
              <a:t>The textbook describes another solution to the single-source shortest-path problem that can be used for directed acyclic graphs (DAGs)</a:t>
            </a:r>
          </a:p>
          <a:p>
            <a:pPr lvl="1"/>
            <a:r>
              <a:rPr lang="en-US" dirty="0"/>
              <a:t>Because we know there are no cycles, there is an optimal solution that is more efficient than Dijkstra’s algorithm, even if negative-cost edges are present</a:t>
            </a:r>
          </a:p>
          <a:p>
            <a:pPr lvl="1"/>
            <a:r>
              <a:rPr lang="en-US" dirty="0"/>
              <a:t>One application of this algorithm involves critical path analysis</a:t>
            </a:r>
          </a:p>
          <a:p>
            <a:r>
              <a:rPr lang="en-US" dirty="0"/>
              <a:t>Sometimes, we want to find the shortest path from a starting vertex, s, to a single destination vertex, d</a:t>
            </a:r>
          </a:p>
          <a:p>
            <a:pPr lvl="1"/>
            <a:r>
              <a:rPr lang="en-US" dirty="0"/>
              <a:t>One possibility is to apply Dijkstra’s algorithm and stop when d becomes known</a:t>
            </a:r>
          </a:p>
          <a:p>
            <a:pPr lvl="1"/>
            <a:r>
              <a:rPr lang="en-US" dirty="0"/>
              <a:t>Another possibility, often discussed in a course on artificial intelligence, is to use A* search</a:t>
            </a:r>
          </a:p>
          <a:p>
            <a:pPr lvl="1"/>
            <a:r>
              <a:rPr lang="en-US" dirty="0"/>
              <a:t>A* search relies on a domain-specific heuristic to estimate the path cost from each other node to the d</a:t>
            </a:r>
          </a:p>
          <a:p>
            <a:r>
              <a:rPr lang="en-US" dirty="0"/>
              <a:t>The book also discusses the all-pairs shortest path problem</a:t>
            </a:r>
          </a:p>
          <a:p>
            <a:pPr lvl="1"/>
            <a:r>
              <a:rPr lang="en-US" dirty="0"/>
              <a:t>The goal of this problem is to find the shortest path from each node to every other node</a:t>
            </a:r>
          </a:p>
          <a:p>
            <a:pPr lvl="1"/>
            <a:r>
              <a:rPr lang="en-US" dirty="0"/>
              <a:t>If we can assume there are no negative-cost edges and the graph is sparse, I don’t think we can do much better than applying Dijkstra’s algorithm |V| times</a:t>
            </a:r>
          </a:p>
          <a:p>
            <a:pPr lvl="1"/>
            <a:r>
              <a:rPr lang="en-US" dirty="0"/>
              <a:t>If negative-cost edges are allowed, one possibility is to apply the Bellman-Ford algorithm |V| times; however, the cost would likely be prohibitive</a:t>
            </a:r>
          </a:p>
          <a:p>
            <a:pPr lvl="1"/>
            <a:r>
              <a:rPr lang="en-US" dirty="0"/>
              <a:t>The textbook discusses another solution that relies on dynamic programming in a later chapter</a:t>
            </a:r>
          </a:p>
        </p:txBody>
      </p:sp>
    </p:spTree>
    <p:extLst>
      <p:ext uri="{BB962C8B-B14F-4D97-AF65-F5344CB8AC3E}">
        <p14:creationId xmlns:p14="http://schemas.microsoft.com/office/powerpoint/2010/main" val="39540281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4BFA-D424-4AD5-BC61-99BBC5196E77}"/>
              </a:ext>
            </a:extLst>
          </p:cNvPr>
          <p:cNvSpPr>
            <a:spLocks noGrp="1"/>
          </p:cNvSpPr>
          <p:nvPr>
            <p:ph type="title"/>
          </p:nvPr>
        </p:nvSpPr>
        <p:spPr/>
        <p:txBody>
          <a:bodyPr/>
          <a:lstStyle/>
          <a:p>
            <a:r>
              <a:rPr lang="en-US" dirty="0"/>
              <a:t>Minimum Spanning Trees</a:t>
            </a:r>
          </a:p>
        </p:txBody>
      </p:sp>
      <p:sp>
        <p:nvSpPr>
          <p:cNvPr id="3" name="Content Placeholder 2">
            <a:extLst>
              <a:ext uri="{FF2B5EF4-FFF2-40B4-BE49-F238E27FC236}">
                <a16:creationId xmlns:a16="http://schemas.microsoft.com/office/drawing/2014/main" id="{769E2AAD-73DA-42DD-A351-9C9FEA680A28}"/>
              </a:ext>
            </a:extLst>
          </p:cNvPr>
          <p:cNvSpPr>
            <a:spLocks noGrp="1"/>
          </p:cNvSpPr>
          <p:nvPr>
            <p:ph idx="1"/>
          </p:nvPr>
        </p:nvSpPr>
        <p:spPr/>
        <p:txBody>
          <a:bodyPr>
            <a:normAutofit fontScale="70000" lnSpcReduction="20000"/>
          </a:bodyPr>
          <a:lstStyle/>
          <a:p>
            <a:r>
              <a:rPr lang="en-US" dirty="0"/>
              <a:t>A </a:t>
            </a:r>
            <a:r>
              <a:rPr lang="en-US" b="1" dirty="0"/>
              <a:t>spanning tree </a:t>
            </a:r>
            <a:r>
              <a:rPr lang="en-US" dirty="0"/>
              <a:t>for an undirected graph, G, is a tree that connects all the vertices in G</a:t>
            </a:r>
          </a:p>
          <a:p>
            <a:r>
              <a:rPr lang="en-US" dirty="0"/>
              <a:t>The </a:t>
            </a:r>
            <a:r>
              <a:rPr lang="en-US" b="1" dirty="0"/>
              <a:t>minimum spanning tree </a:t>
            </a:r>
            <a:r>
              <a:rPr lang="en-US" dirty="0"/>
              <a:t>is the spanning tree such that the sum of the costs of all edges in the tree is as low as possible</a:t>
            </a:r>
          </a:p>
          <a:p>
            <a:r>
              <a:rPr lang="en-US" dirty="0"/>
              <a:t>The concept of a minimum spanning tree for a directed graph exists, but the analogous problem is less common, and the algorithms are different</a:t>
            </a:r>
          </a:p>
          <a:p>
            <a:r>
              <a:rPr lang="en-US" dirty="0"/>
              <a:t>Often there are multiple minimum spanning trees (that share the same cost)</a:t>
            </a:r>
          </a:p>
          <a:p>
            <a:r>
              <a:rPr lang="en-US" dirty="0"/>
              <a:t>If so, algorithms to determine a minimum spanning tree are generally free to pick any one of the optimal spanning trees</a:t>
            </a:r>
          </a:p>
          <a:p>
            <a:r>
              <a:rPr lang="en-US" dirty="0"/>
              <a:t>A minimum spanning tree only exists if the graph is </a:t>
            </a:r>
            <a:r>
              <a:rPr lang="en-US" i="1" dirty="0"/>
              <a:t>connected</a:t>
            </a:r>
          </a:p>
          <a:p>
            <a:r>
              <a:rPr lang="en-US" dirty="0"/>
              <a:t>A robust algorithm would determine if the graph is not connected, but the book's algorithms assume a connected graph</a:t>
            </a:r>
          </a:p>
          <a:p>
            <a:r>
              <a:rPr lang="en-US" dirty="0"/>
              <a:t>A few applications of minimum spanning trees relate to communication networks, electrical grids, cluster analysis, approximation algorithms, etc.</a:t>
            </a:r>
          </a:p>
          <a:p>
            <a:r>
              <a:rPr lang="en-US" dirty="0"/>
              <a:t>The costs of edges can represent different things for different domains; for electrical grids, for example, they could represent distance, or they could represent monetary cost</a:t>
            </a:r>
          </a:p>
          <a:p>
            <a:endParaRPr lang="en-US" dirty="0"/>
          </a:p>
        </p:txBody>
      </p:sp>
    </p:spTree>
    <p:extLst>
      <p:ext uri="{BB962C8B-B14F-4D97-AF65-F5344CB8AC3E}">
        <p14:creationId xmlns:p14="http://schemas.microsoft.com/office/powerpoint/2010/main" val="22691352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03E4-049B-4733-ADA6-89EB35530D40}"/>
              </a:ext>
            </a:extLst>
          </p:cNvPr>
          <p:cNvSpPr>
            <a:spLocks noGrp="1"/>
          </p:cNvSpPr>
          <p:nvPr>
            <p:ph type="title"/>
          </p:nvPr>
        </p:nvSpPr>
        <p:spPr/>
        <p:txBody>
          <a:bodyPr/>
          <a:lstStyle/>
          <a:p>
            <a:r>
              <a:rPr lang="en-US" dirty="0"/>
              <a:t>Minimum Spanning Tree Example</a:t>
            </a:r>
          </a:p>
        </p:txBody>
      </p:sp>
      <p:graphicFrame>
        <p:nvGraphicFramePr>
          <p:cNvPr id="4" name="Content Placeholder 3">
            <a:extLst>
              <a:ext uri="{FF2B5EF4-FFF2-40B4-BE49-F238E27FC236}">
                <a16:creationId xmlns:a16="http://schemas.microsoft.com/office/drawing/2014/main" id="{CBA29638-87E4-4DC7-96A0-24C4E12E4E7C}"/>
              </a:ext>
            </a:extLst>
          </p:cNvPr>
          <p:cNvGraphicFramePr>
            <a:graphicFrameLocks noGrp="1" noChangeAspect="1"/>
          </p:cNvGraphicFramePr>
          <p:nvPr>
            <p:ph idx="1"/>
            <p:extLst>
              <p:ext uri="{D42A27DB-BD31-4B8C-83A1-F6EECF244321}">
                <p14:modId xmlns:p14="http://schemas.microsoft.com/office/powerpoint/2010/main" val="1594771149"/>
              </p:ext>
            </p:extLst>
          </p:nvPr>
        </p:nvGraphicFramePr>
        <p:xfrm>
          <a:off x="4222750" y="1825625"/>
          <a:ext cx="3746500" cy="4351338"/>
        </p:xfrm>
        <a:graphic>
          <a:graphicData uri="http://schemas.openxmlformats.org/presentationml/2006/ole">
            <mc:AlternateContent xmlns:mc="http://schemas.openxmlformats.org/markup-compatibility/2006">
              <mc:Choice xmlns:v="urn:schemas-microsoft-com:vml" Requires="v">
                <p:oleObj spid="_x0000_s68654" name="Acrobat Document" r:id="rId3" imgW="2181196" imgH="2533440" progId="AcroExch.Document.DC">
                  <p:embed/>
                </p:oleObj>
              </mc:Choice>
              <mc:Fallback>
                <p:oleObj name="Acrobat Document" r:id="rId3" imgW="2181196" imgH="2533440" progId="AcroExch.Document.DC">
                  <p:embed/>
                  <p:pic>
                    <p:nvPicPr>
                      <p:cNvPr id="0" name=""/>
                      <p:cNvPicPr/>
                      <p:nvPr/>
                    </p:nvPicPr>
                    <p:blipFill>
                      <a:blip r:embed="rId4"/>
                      <a:stretch>
                        <a:fillRect/>
                      </a:stretch>
                    </p:blipFill>
                    <p:spPr>
                      <a:xfrm>
                        <a:off x="4222750" y="1825625"/>
                        <a:ext cx="3746500" cy="4351338"/>
                      </a:xfrm>
                      <a:prstGeom prst="rect">
                        <a:avLst/>
                      </a:prstGeom>
                    </p:spPr>
                  </p:pic>
                </p:oleObj>
              </mc:Fallback>
            </mc:AlternateContent>
          </a:graphicData>
        </a:graphic>
      </p:graphicFrame>
    </p:spTree>
    <p:extLst>
      <p:ext uri="{BB962C8B-B14F-4D97-AF65-F5344CB8AC3E}">
        <p14:creationId xmlns:p14="http://schemas.microsoft.com/office/powerpoint/2010/main" val="33372251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00E4-5F41-40A8-85AE-850937283EE1}"/>
              </a:ext>
            </a:extLst>
          </p:cNvPr>
          <p:cNvSpPr>
            <a:spLocks noGrp="1"/>
          </p:cNvSpPr>
          <p:nvPr>
            <p:ph type="title"/>
          </p:nvPr>
        </p:nvSpPr>
        <p:spPr/>
        <p:txBody>
          <a:bodyPr/>
          <a:lstStyle/>
          <a:p>
            <a:r>
              <a:rPr lang="en-US" dirty="0"/>
              <a:t>Facts About Minimum Spanning Trees</a:t>
            </a:r>
          </a:p>
        </p:txBody>
      </p:sp>
      <p:sp>
        <p:nvSpPr>
          <p:cNvPr id="3" name="Content Placeholder 2">
            <a:extLst>
              <a:ext uri="{FF2B5EF4-FFF2-40B4-BE49-F238E27FC236}">
                <a16:creationId xmlns:a16="http://schemas.microsoft.com/office/drawing/2014/main" id="{76A0A45A-CE3F-4B98-B866-05F4E85B4CEC}"/>
              </a:ext>
            </a:extLst>
          </p:cNvPr>
          <p:cNvSpPr>
            <a:spLocks noGrp="1"/>
          </p:cNvSpPr>
          <p:nvPr>
            <p:ph idx="1"/>
          </p:nvPr>
        </p:nvSpPr>
        <p:spPr/>
        <p:txBody>
          <a:bodyPr>
            <a:normAutofit fontScale="62500" lnSpcReduction="20000"/>
          </a:bodyPr>
          <a:lstStyle/>
          <a:p>
            <a:r>
              <a:rPr lang="en-US" dirty="0"/>
              <a:t>The number of edges in any minimum spanning tree (or more general spanning tree) is |V| - 1</a:t>
            </a:r>
          </a:p>
          <a:p>
            <a:r>
              <a:rPr lang="en-US" dirty="0"/>
              <a:t>If any edge, e, is added to any spanning tree, T, a cycle is created; the removal of any edge on the cycle reinstates the spanning tree property</a:t>
            </a:r>
          </a:p>
          <a:p>
            <a:r>
              <a:rPr lang="en-US" dirty="0"/>
              <a:t>If e has a lower cost than the removed edge, then the cost of the spanning tree is lowered</a:t>
            </a:r>
          </a:p>
          <a:p>
            <a:r>
              <a:rPr lang="en-US" dirty="0"/>
              <a:t>There are certain algorithms that, following specific rules, iteratively select a minimum remaining edge according to the rules, constructing a minimum spanning tree in the process </a:t>
            </a:r>
          </a:p>
          <a:p>
            <a:r>
              <a:rPr lang="en-US" dirty="0"/>
              <a:t>Two important concepts that are not mentioned in this context in our textbook are cuts and crossing edges</a:t>
            </a:r>
          </a:p>
          <a:p>
            <a:r>
              <a:rPr lang="en-US" dirty="0"/>
              <a:t>Let G be an undirected weighted graph partitioned into two sets of vertices V1 and V2; this is often referred to as a </a:t>
            </a:r>
            <a:r>
              <a:rPr lang="en-US" b="1" dirty="0"/>
              <a:t>cut</a:t>
            </a:r>
            <a:r>
              <a:rPr lang="en-US" dirty="0"/>
              <a:t> in a graph</a:t>
            </a:r>
          </a:p>
          <a:p>
            <a:r>
              <a:rPr lang="en-US" dirty="0"/>
              <a:t>Any edge that connects two vertices across a cut is called a </a:t>
            </a:r>
            <a:r>
              <a:rPr lang="en-US" b="1" dirty="0"/>
              <a:t>crossing edge</a:t>
            </a:r>
          </a:p>
          <a:p>
            <a:r>
              <a:rPr lang="en-US" dirty="0"/>
              <a:t>Let e be the minimum-weight crossing edge that connects V1 and V2 for some cut; then e is a valid edge to add as we are constructing a minimum spanning tree, T</a:t>
            </a:r>
          </a:p>
          <a:p>
            <a:r>
              <a:rPr lang="en-US" dirty="0"/>
              <a:t>We can easily prove this with an indirect proof</a:t>
            </a:r>
          </a:p>
          <a:p>
            <a:pPr lvl="1"/>
            <a:r>
              <a:rPr lang="en-US" dirty="0"/>
              <a:t>Add e to any spanning tree, T2, that does not contain e; this creates a cycle containing at least one other crossing edge for the same cut; this other cross edge must have a cost greater than or equal to e</a:t>
            </a:r>
          </a:p>
          <a:p>
            <a:pPr lvl="1"/>
            <a:r>
              <a:rPr lang="en-US" dirty="0"/>
              <a:t>Removing the other crossing edge leads to another spanning tree with at least as low of a cost as T2</a:t>
            </a:r>
          </a:p>
        </p:txBody>
      </p:sp>
    </p:spTree>
    <p:extLst>
      <p:ext uri="{BB962C8B-B14F-4D97-AF65-F5344CB8AC3E}">
        <p14:creationId xmlns:p14="http://schemas.microsoft.com/office/powerpoint/2010/main" val="37907518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1693-24CD-4B7C-830E-A301D3ACB9B9}"/>
              </a:ext>
            </a:extLst>
          </p:cNvPr>
          <p:cNvSpPr>
            <a:spLocks noGrp="1"/>
          </p:cNvSpPr>
          <p:nvPr>
            <p:ph type="title"/>
          </p:nvPr>
        </p:nvSpPr>
        <p:spPr/>
        <p:txBody>
          <a:bodyPr/>
          <a:lstStyle/>
          <a:p>
            <a:r>
              <a:rPr lang="en-US" dirty="0"/>
              <a:t>Prim’s Algorithm</a:t>
            </a:r>
          </a:p>
        </p:txBody>
      </p:sp>
      <p:sp>
        <p:nvSpPr>
          <p:cNvPr id="3" name="Content Placeholder 2">
            <a:extLst>
              <a:ext uri="{FF2B5EF4-FFF2-40B4-BE49-F238E27FC236}">
                <a16:creationId xmlns:a16="http://schemas.microsoft.com/office/drawing/2014/main" id="{95E8DCFB-EA19-46D3-871F-540C0534A4A2}"/>
              </a:ext>
            </a:extLst>
          </p:cNvPr>
          <p:cNvSpPr>
            <a:spLocks noGrp="1"/>
          </p:cNvSpPr>
          <p:nvPr>
            <p:ph idx="1"/>
          </p:nvPr>
        </p:nvSpPr>
        <p:spPr/>
        <p:txBody>
          <a:bodyPr>
            <a:normAutofit fontScale="92500" lnSpcReduction="10000"/>
          </a:bodyPr>
          <a:lstStyle/>
          <a:p>
            <a:r>
              <a:rPr lang="en-US" dirty="0"/>
              <a:t>The algorithm we will cover to determine a minimum spanning tree is known as </a:t>
            </a:r>
            <a:r>
              <a:rPr lang="en-US" b="1" dirty="0"/>
              <a:t>Prim's algorithm</a:t>
            </a:r>
            <a:r>
              <a:rPr lang="en-US" dirty="0"/>
              <a:t>, a.k.a. </a:t>
            </a:r>
            <a:r>
              <a:rPr lang="en-US" i="1" dirty="0"/>
              <a:t>the Prim-</a:t>
            </a:r>
            <a:r>
              <a:rPr lang="en-US" i="1" dirty="0" err="1"/>
              <a:t>Jarnik</a:t>
            </a:r>
            <a:r>
              <a:rPr lang="en-US" i="1" dirty="0"/>
              <a:t> algorithm</a:t>
            </a:r>
          </a:p>
          <a:p>
            <a:r>
              <a:rPr lang="en-US" dirty="0"/>
              <a:t>The steps are very simple:</a:t>
            </a:r>
          </a:p>
          <a:p>
            <a:pPr lvl="1"/>
            <a:r>
              <a:rPr lang="en-US" dirty="0"/>
              <a:t>Start with any vertex, s, and add it as the first vertex (we can consider it the root) of the spanning tree</a:t>
            </a:r>
          </a:p>
          <a:p>
            <a:pPr lvl="1"/>
            <a:r>
              <a:rPr lang="en-US" dirty="0"/>
              <a:t>Then repeatedly add the minimum edge that connects one of the vertices in the spanning tree so far with a vertex not yet included in the spanning tree (also add the vertex on the other end of the edge)</a:t>
            </a:r>
          </a:p>
          <a:p>
            <a:r>
              <a:rPr lang="en-US" dirty="0"/>
              <a:t>Note that this is guaranteed to lead to a valid spanning tree because of what we previously said about cuts and crossing edges</a:t>
            </a:r>
          </a:p>
          <a:p>
            <a:r>
              <a:rPr lang="en-US" dirty="0"/>
              <a:t>At the start of any pass, we can say that V1 is the set of all vertices in the spanning tree so far, and V2 is the set of all other vertices</a:t>
            </a:r>
          </a:p>
        </p:txBody>
      </p:sp>
    </p:spTree>
    <p:extLst>
      <p:ext uri="{BB962C8B-B14F-4D97-AF65-F5344CB8AC3E}">
        <p14:creationId xmlns:p14="http://schemas.microsoft.com/office/powerpoint/2010/main" val="19206058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F201-909B-4485-A606-7B704B6642CC}"/>
              </a:ext>
            </a:extLst>
          </p:cNvPr>
          <p:cNvSpPr>
            <a:spLocks noGrp="1"/>
          </p:cNvSpPr>
          <p:nvPr>
            <p:ph type="title"/>
          </p:nvPr>
        </p:nvSpPr>
        <p:spPr/>
        <p:txBody>
          <a:bodyPr/>
          <a:lstStyle/>
          <a:p>
            <a:r>
              <a:rPr lang="en-US" dirty="0"/>
              <a:t>Prim’s Algorithm Example (starting with v</a:t>
            </a:r>
            <a:r>
              <a:rPr lang="en-US" baseline="-25000" dirty="0"/>
              <a:t>1</a:t>
            </a:r>
            <a:r>
              <a:rPr lang="en-US" dirty="0"/>
              <a:t>)</a:t>
            </a:r>
          </a:p>
        </p:txBody>
      </p:sp>
      <p:graphicFrame>
        <p:nvGraphicFramePr>
          <p:cNvPr id="4" name="Content Placeholder 3">
            <a:extLst>
              <a:ext uri="{FF2B5EF4-FFF2-40B4-BE49-F238E27FC236}">
                <a16:creationId xmlns:a16="http://schemas.microsoft.com/office/drawing/2014/main" id="{A9C8AB01-E12E-412C-9A80-E8E040D01EE9}"/>
              </a:ext>
            </a:extLst>
          </p:cNvPr>
          <p:cNvGraphicFramePr>
            <a:graphicFrameLocks noGrp="1" noChangeAspect="1"/>
          </p:cNvGraphicFramePr>
          <p:nvPr>
            <p:ph idx="1"/>
            <p:extLst>
              <p:ext uri="{D42A27DB-BD31-4B8C-83A1-F6EECF244321}">
                <p14:modId xmlns:p14="http://schemas.microsoft.com/office/powerpoint/2010/main" val="2153544939"/>
              </p:ext>
            </p:extLst>
          </p:nvPr>
        </p:nvGraphicFramePr>
        <p:xfrm>
          <a:off x="2382838" y="1825625"/>
          <a:ext cx="7426325" cy="4351338"/>
        </p:xfrm>
        <a:graphic>
          <a:graphicData uri="http://schemas.openxmlformats.org/presentationml/2006/ole">
            <mc:AlternateContent xmlns:mc="http://schemas.openxmlformats.org/markup-compatibility/2006">
              <mc:Choice xmlns:v="urn:schemas-microsoft-com:vml" Requires="v">
                <p:oleObj spid="_x0000_s69675" name="Acrobat Document" r:id="rId3" imgW="3381170" imgH="1981134" progId="AcroExch.Document.DC">
                  <p:embed/>
                </p:oleObj>
              </mc:Choice>
              <mc:Fallback>
                <p:oleObj name="Acrobat Document" r:id="rId3" imgW="3381170" imgH="1981134" progId="AcroExch.Document.DC">
                  <p:embed/>
                  <p:pic>
                    <p:nvPicPr>
                      <p:cNvPr id="0" name=""/>
                      <p:cNvPicPr/>
                      <p:nvPr/>
                    </p:nvPicPr>
                    <p:blipFill>
                      <a:blip r:embed="rId4"/>
                      <a:stretch>
                        <a:fillRect/>
                      </a:stretch>
                    </p:blipFill>
                    <p:spPr>
                      <a:xfrm>
                        <a:off x="2382838" y="1825625"/>
                        <a:ext cx="7426325" cy="4351338"/>
                      </a:xfrm>
                      <a:prstGeom prst="rect">
                        <a:avLst/>
                      </a:prstGeom>
                    </p:spPr>
                  </p:pic>
                </p:oleObj>
              </mc:Fallback>
            </mc:AlternateContent>
          </a:graphicData>
        </a:graphic>
      </p:graphicFrame>
    </p:spTree>
    <p:extLst>
      <p:ext uri="{BB962C8B-B14F-4D97-AF65-F5344CB8AC3E}">
        <p14:creationId xmlns:p14="http://schemas.microsoft.com/office/powerpoint/2010/main" val="2255167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A77F-1802-4409-BAC6-68F3917EE051}"/>
              </a:ext>
            </a:extLst>
          </p:cNvPr>
          <p:cNvSpPr>
            <a:spLocks noGrp="1"/>
          </p:cNvSpPr>
          <p:nvPr>
            <p:ph type="title"/>
          </p:nvPr>
        </p:nvSpPr>
        <p:spPr/>
        <p:txBody>
          <a:bodyPr/>
          <a:lstStyle/>
          <a:p>
            <a:r>
              <a:rPr lang="en-US" dirty="0"/>
              <a:t>Prim’s Algorithm vs. Dijkstra’s Algorithm</a:t>
            </a:r>
          </a:p>
        </p:txBody>
      </p:sp>
      <p:sp>
        <p:nvSpPr>
          <p:cNvPr id="3" name="Content Placeholder 2">
            <a:extLst>
              <a:ext uri="{FF2B5EF4-FFF2-40B4-BE49-F238E27FC236}">
                <a16:creationId xmlns:a16="http://schemas.microsoft.com/office/drawing/2014/main" id="{59E60E96-C177-4369-ABB6-4612D4A1F207}"/>
              </a:ext>
            </a:extLst>
          </p:cNvPr>
          <p:cNvSpPr>
            <a:spLocks noGrp="1"/>
          </p:cNvSpPr>
          <p:nvPr>
            <p:ph idx="1"/>
          </p:nvPr>
        </p:nvSpPr>
        <p:spPr/>
        <p:txBody>
          <a:bodyPr vert="horz" lIns="91440" tIns="45720" rIns="91440" bIns="45720" rtlCol="0" anchor="t">
            <a:normAutofit fontScale="62500" lnSpcReduction="20000"/>
          </a:bodyPr>
          <a:lstStyle/>
          <a:p>
            <a:r>
              <a:rPr lang="en-US" dirty="0"/>
              <a:t>An astute student may notice that the implementation of Prim’s algorithm would be extremely similar to that of Dijkstra’s algorithm</a:t>
            </a:r>
          </a:p>
          <a:p>
            <a:r>
              <a:rPr lang="en-US" dirty="0"/>
              <a:t>We can consider the vertices already in the spanning tree to be known, and the others to be unknown</a:t>
            </a:r>
          </a:p>
          <a:p>
            <a:r>
              <a:rPr lang="en-US" dirty="0"/>
              <a:t>The d-value for each unknown vertex represents the cost of the minimum edge connecting it to any known vertex</a:t>
            </a:r>
            <a:endParaRPr lang="en-US">
              <a:cs typeface="Calibri"/>
            </a:endParaRPr>
          </a:p>
          <a:p>
            <a:r>
              <a:rPr lang="en-US" dirty="0"/>
              <a:t>For known nodes, the d-values are irrelevant to the algorithm (but they do represent a cost of an edge that was used in the spanning tree)</a:t>
            </a:r>
          </a:p>
          <a:p>
            <a:r>
              <a:rPr lang="en-US" dirty="0"/>
              <a:t>The p-value for each unknown vertex is the known vertex responsible for the d-value</a:t>
            </a:r>
          </a:p>
          <a:p>
            <a:r>
              <a:rPr lang="en-US" dirty="0"/>
              <a:t>The p-values for each known vertex is its parent in the spanning tree so far</a:t>
            </a:r>
          </a:p>
          <a:p>
            <a:r>
              <a:rPr lang="en-US" dirty="0"/>
              <a:t>The update rule becomes: </a:t>
            </a:r>
            <a:r>
              <a:rPr lang="en-US" dirty="0" err="1"/>
              <a:t>d</a:t>
            </a:r>
            <a:r>
              <a:rPr lang="en-US" baseline="-25000" dirty="0" err="1"/>
              <a:t>w</a:t>
            </a:r>
            <a:r>
              <a:rPr lang="en-US" dirty="0"/>
              <a:t> = min(</a:t>
            </a:r>
            <a:r>
              <a:rPr lang="en-US" dirty="0" err="1"/>
              <a:t>d</a:t>
            </a:r>
            <a:r>
              <a:rPr lang="en-US" baseline="-25000" dirty="0" err="1"/>
              <a:t>w</a:t>
            </a:r>
            <a:r>
              <a:rPr lang="en-US" dirty="0"/>
              <a:t>, </a:t>
            </a:r>
            <a:r>
              <a:rPr lang="en-US" dirty="0" err="1"/>
              <a:t>c</a:t>
            </a:r>
            <a:r>
              <a:rPr lang="en-US" baseline="-25000" dirty="0" err="1"/>
              <a:t>v,w</a:t>
            </a:r>
            <a:r>
              <a:rPr lang="en-US" dirty="0"/>
              <a:t>)</a:t>
            </a:r>
          </a:p>
          <a:p>
            <a:r>
              <a:rPr lang="en-US" dirty="0"/>
              <a:t>Other than the interpretation of the variables, the update rule is the only thing that changes</a:t>
            </a:r>
          </a:p>
          <a:p>
            <a:r>
              <a:rPr lang="en-US" dirty="0"/>
              <a:t>Therefore, as with Dijkstra’s algorithm, if we use a binary heap and adjacency lists, the running time will be O(|E| * log |V|)</a:t>
            </a:r>
          </a:p>
          <a:p>
            <a:r>
              <a:rPr lang="en-US" dirty="0"/>
              <a:t>Since we are now dealing with an undirected graph, each edge is stored in two adjacency lists</a:t>
            </a:r>
          </a:p>
        </p:txBody>
      </p:sp>
    </p:spTree>
    <p:extLst>
      <p:ext uri="{BB962C8B-B14F-4D97-AF65-F5344CB8AC3E}">
        <p14:creationId xmlns:p14="http://schemas.microsoft.com/office/powerpoint/2010/main" val="31653978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B587-2028-4C76-B12F-D8BD4F8461F6}"/>
              </a:ext>
            </a:extLst>
          </p:cNvPr>
          <p:cNvSpPr>
            <a:spLocks noGrp="1"/>
          </p:cNvSpPr>
          <p:nvPr>
            <p:ph type="title"/>
          </p:nvPr>
        </p:nvSpPr>
        <p:spPr/>
        <p:txBody>
          <a:bodyPr/>
          <a:lstStyle/>
          <a:p>
            <a:r>
              <a:rPr lang="en-US" dirty="0"/>
              <a:t>Prim’s Algorithm Pseudo-Code (vs. Dijkstra)</a:t>
            </a:r>
          </a:p>
        </p:txBody>
      </p:sp>
      <p:sp>
        <p:nvSpPr>
          <p:cNvPr id="3" name="Content Placeholder 2">
            <a:extLst>
              <a:ext uri="{FF2B5EF4-FFF2-40B4-BE49-F238E27FC236}">
                <a16:creationId xmlns:a16="http://schemas.microsoft.com/office/drawing/2014/main" id="{FFEED85C-C857-4F06-A4F0-4E52FAE2A036}"/>
              </a:ext>
            </a:extLst>
          </p:cNvPr>
          <p:cNvSpPr>
            <a:spLocks noGrp="1"/>
          </p:cNvSpPr>
          <p:nvPr>
            <p:ph sz="half" idx="1"/>
          </p:nvPr>
        </p:nvSpPr>
        <p:spPr/>
        <p:txBody>
          <a:bodyPr>
            <a:normAutofit fontScale="92500" lnSpcReduction="20000"/>
          </a:body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MinimumSpanningTreePrim (Graph G, Vertex s)</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for each vertex v in G</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d</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known</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FALSE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d</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s</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0</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p</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s</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NULL</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while there are still unknown vertices</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v ← the unknown vertex with the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smallest d-value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known</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TRUE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for each edge from v to vertex w</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if c</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v,w</a:t>
            </a: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&lt; d</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w</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d</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w</a:t>
            </a: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 c</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v,w</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p</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w</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v</a:t>
            </a:r>
          </a:p>
        </p:txBody>
      </p:sp>
      <p:sp>
        <p:nvSpPr>
          <p:cNvPr id="4" name="Content Placeholder 3">
            <a:extLst>
              <a:ext uri="{FF2B5EF4-FFF2-40B4-BE49-F238E27FC236}">
                <a16:creationId xmlns:a16="http://schemas.microsoft.com/office/drawing/2014/main" id="{CBE16108-F543-4A2A-BAAD-B6218EF39462}"/>
              </a:ext>
            </a:extLst>
          </p:cNvPr>
          <p:cNvSpPr>
            <a:spLocks noGrp="1"/>
          </p:cNvSpPr>
          <p:nvPr>
            <p:ph sz="half" idx="2"/>
          </p:nvPr>
        </p:nvSpPr>
        <p:spPr/>
        <p:txBody>
          <a:bodyPr>
            <a:normAutofit fontScale="92500" lnSpcReduction="20000"/>
          </a:body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WeightedPLDijkstra (Graph G, Vertex s)</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for each vertex v in G</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d</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known</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FALSE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d</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s</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0</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p</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s</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NULL</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while there are still unknown vertices</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v ← the unknown vertex with the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smallest d-value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known</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TRUE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sz="1500" noProof="1">
                <a:solidFill>
                  <a:prstClr val="black"/>
                </a:solidFill>
                <a:latin typeface="Courier New" panose="02070309020205020404" pitchFamily="49" charset="0"/>
                <a:cs typeface="Courier New" panose="02070309020205020404" pitchFamily="49" charset="0"/>
              </a:rPr>
              <a:t>  </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for each edge from v to vertex w</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if d</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 c</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v,w</a:t>
            </a: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&lt; d</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w</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d</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w</a:t>
            </a: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 d</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 c</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v,w</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p</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w</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v</a:t>
            </a:r>
          </a:p>
        </p:txBody>
      </p:sp>
    </p:spTree>
    <p:extLst>
      <p:ext uri="{BB962C8B-B14F-4D97-AF65-F5344CB8AC3E}">
        <p14:creationId xmlns:p14="http://schemas.microsoft.com/office/powerpoint/2010/main" val="36402025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A04086-900B-48CE-89B7-A6CE4375F86E}"/>
              </a:ext>
            </a:extLst>
          </p:cNvPr>
          <p:cNvSpPr>
            <a:spLocks noGrp="1"/>
          </p:cNvSpPr>
          <p:nvPr>
            <p:ph type="title"/>
          </p:nvPr>
        </p:nvSpPr>
        <p:spPr/>
        <p:txBody>
          <a:bodyPr/>
          <a:lstStyle/>
          <a:p>
            <a:r>
              <a:rPr lang="en-US" dirty="0"/>
              <a:t>Network Flow Problems</a:t>
            </a:r>
          </a:p>
        </p:txBody>
      </p:sp>
      <p:sp>
        <p:nvSpPr>
          <p:cNvPr id="6" name="Content Placeholder 5">
            <a:extLst>
              <a:ext uri="{FF2B5EF4-FFF2-40B4-BE49-F238E27FC236}">
                <a16:creationId xmlns:a16="http://schemas.microsoft.com/office/drawing/2014/main" id="{E5BC3D17-7018-476C-94A2-5312F0427671}"/>
              </a:ext>
            </a:extLst>
          </p:cNvPr>
          <p:cNvSpPr>
            <a:spLocks noGrp="1"/>
          </p:cNvSpPr>
          <p:nvPr>
            <p:ph idx="1"/>
          </p:nvPr>
        </p:nvSpPr>
        <p:spPr/>
        <p:txBody>
          <a:bodyPr>
            <a:normAutofit fontScale="77500" lnSpcReduction="20000"/>
          </a:bodyPr>
          <a:lstStyle/>
          <a:p>
            <a:r>
              <a:rPr lang="en-US" dirty="0"/>
              <a:t>The next subtopic involves what are known as </a:t>
            </a:r>
            <a:r>
              <a:rPr lang="en-US" b="1" dirty="0"/>
              <a:t>network flow problems</a:t>
            </a:r>
          </a:p>
          <a:p>
            <a:r>
              <a:rPr lang="en-US" dirty="0"/>
              <a:t>The </a:t>
            </a:r>
            <a:r>
              <a:rPr lang="en-US" i="1" dirty="0"/>
              <a:t>directed graphs </a:t>
            </a:r>
            <a:r>
              <a:rPr lang="en-US" dirty="0"/>
              <a:t>used for these problems are sometimes called </a:t>
            </a:r>
            <a:r>
              <a:rPr lang="en-US" b="1" dirty="0"/>
              <a:t>flow networks</a:t>
            </a:r>
          </a:p>
          <a:p>
            <a:r>
              <a:rPr lang="en-US" dirty="0"/>
              <a:t>We will cover this topic in more detail than the textbook</a:t>
            </a:r>
          </a:p>
          <a:p>
            <a:r>
              <a:rPr lang="en-US" dirty="0"/>
              <a:t>When dealing with a flow network, two vertices are designated to be the </a:t>
            </a:r>
            <a:r>
              <a:rPr lang="en-US" b="1" dirty="0"/>
              <a:t>source</a:t>
            </a:r>
            <a:r>
              <a:rPr lang="en-US" dirty="0"/>
              <a:t>, s (where </a:t>
            </a:r>
            <a:r>
              <a:rPr lang="en-US" i="1" dirty="0"/>
              <a:t>material</a:t>
            </a:r>
            <a:r>
              <a:rPr lang="en-US" dirty="0"/>
              <a:t> is produced) and the </a:t>
            </a:r>
            <a:r>
              <a:rPr lang="en-US" b="1" dirty="0"/>
              <a:t>sink</a:t>
            </a:r>
            <a:r>
              <a:rPr lang="en-US" dirty="0"/>
              <a:t>, t (where material is consumed)</a:t>
            </a:r>
          </a:p>
          <a:p>
            <a:r>
              <a:rPr lang="en-US" dirty="0"/>
              <a:t>Where are using the term material very general; e.g., it could be information</a:t>
            </a:r>
          </a:p>
          <a:p>
            <a:r>
              <a:rPr lang="en-US" dirty="0"/>
              <a:t>The source </a:t>
            </a:r>
            <a:r>
              <a:rPr lang="en-US" i="1" dirty="0"/>
              <a:t>produces</a:t>
            </a:r>
            <a:r>
              <a:rPr lang="en-US" dirty="0"/>
              <a:t> material at a steady rate; the sink </a:t>
            </a:r>
            <a:r>
              <a:rPr lang="en-US" i="1" dirty="0"/>
              <a:t>consumes</a:t>
            </a:r>
            <a:r>
              <a:rPr lang="en-US" dirty="0"/>
              <a:t> material at the same rate</a:t>
            </a:r>
          </a:p>
          <a:p>
            <a:r>
              <a:rPr lang="en-US" dirty="0"/>
              <a:t>Each directed edge can be thought of as a conduit for a material; vertices represent conduit junctions</a:t>
            </a:r>
          </a:p>
          <a:p>
            <a:r>
              <a:rPr lang="en-US" dirty="0"/>
              <a:t>The edge weights, c</a:t>
            </a:r>
            <a:r>
              <a:rPr lang="en-US" baseline="-25000" dirty="0"/>
              <a:t>v,w</a:t>
            </a:r>
            <a:r>
              <a:rPr lang="en-US" dirty="0"/>
              <a:t>, represent </a:t>
            </a:r>
            <a:r>
              <a:rPr lang="en-US" i="1" dirty="0"/>
              <a:t>capacities</a:t>
            </a:r>
            <a:endParaRPr lang="en-US" dirty="0"/>
          </a:p>
          <a:p>
            <a:r>
              <a:rPr lang="en-US" dirty="0"/>
              <a:t>Each edge also has a current </a:t>
            </a:r>
            <a:r>
              <a:rPr lang="en-US" i="1" dirty="0"/>
              <a:t>flow</a:t>
            </a:r>
            <a:r>
              <a:rPr lang="en-US" dirty="0"/>
              <a:t>, f</a:t>
            </a:r>
            <a:r>
              <a:rPr lang="en-US" baseline="-25000" dirty="0"/>
              <a:t>v,w</a:t>
            </a:r>
            <a:r>
              <a:rPr lang="en-US" dirty="0"/>
              <a:t>; it must be the case that: f</a:t>
            </a:r>
            <a:r>
              <a:rPr lang="en-US" baseline="-25000" dirty="0"/>
              <a:t>v,w</a:t>
            </a:r>
            <a:r>
              <a:rPr lang="en-US" dirty="0"/>
              <a:t> ≤ c</a:t>
            </a:r>
            <a:r>
              <a:rPr lang="en-US" baseline="-25000" dirty="0"/>
              <a:t>v,w</a:t>
            </a:r>
            <a:endParaRPr lang="en-US" dirty="0"/>
          </a:p>
          <a:p>
            <a:r>
              <a:rPr lang="en-US" dirty="0"/>
              <a:t>By convention, we will also specify that: f</a:t>
            </a:r>
            <a:r>
              <a:rPr lang="en-US" baseline="-25000" dirty="0"/>
              <a:t>v,w</a:t>
            </a:r>
            <a:r>
              <a:rPr lang="en-US" dirty="0"/>
              <a:t> = -f</a:t>
            </a:r>
            <a:r>
              <a:rPr lang="en-US" baseline="-25000" dirty="0"/>
              <a:t>w,v</a:t>
            </a:r>
          </a:p>
        </p:txBody>
      </p:sp>
    </p:spTree>
    <p:extLst>
      <p:ext uri="{BB962C8B-B14F-4D97-AF65-F5344CB8AC3E}">
        <p14:creationId xmlns:p14="http://schemas.microsoft.com/office/powerpoint/2010/main" val="4263852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2A9214695EB2345A336DEEEF2EDF244" ma:contentTypeVersion="4" ma:contentTypeDescription="Create a new document." ma:contentTypeScope="" ma:versionID="3e7e5de910b9cbd95c2dc86268911f29">
  <xsd:schema xmlns:xsd="http://www.w3.org/2001/XMLSchema" xmlns:xs="http://www.w3.org/2001/XMLSchema" xmlns:p="http://schemas.microsoft.com/office/2006/metadata/properties" xmlns:ns2="434ba90f-d860-4500-8809-a4bfdd06ff03" targetNamespace="http://schemas.microsoft.com/office/2006/metadata/properties" ma:root="true" ma:fieldsID="d8853d2f9f0a1fe49dc2b0f736c496d8" ns2:_="">
    <xsd:import namespace="434ba90f-d860-4500-8809-a4bfdd06ff0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4ba90f-d860-4500-8809-a4bfdd06ff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899EB7-0356-449D-8B09-0BDB0E46897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3B9742E-D318-42D0-AE2C-C23D1F1327B8}">
  <ds:schemaRefs>
    <ds:schemaRef ds:uri="http://schemas.microsoft.com/sharepoint/v3/contenttype/forms"/>
  </ds:schemaRefs>
</ds:datastoreItem>
</file>

<file path=customXml/itemProps3.xml><?xml version="1.0" encoding="utf-8"?>
<ds:datastoreItem xmlns:ds="http://schemas.openxmlformats.org/officeDocument/2006/customXml" ds:itemID="{1FC91BC4-3287-4B83-8D62-1D0C114295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4ba90f-d860-4500-8809-a4bfdd06ff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2513</TotalTime>
  <Words>16978</Words>
  <Application>Microsoft Office PowerPoint</Application>
  <PresentationFormat>Widescreen</PresentationFormat>
  <Paragraphs>3604</Paragraphs>
  <Slides>137</Slides>
  <Notes>0</Notes>
  <HiddenSlides>0</HiddenSlides>
  <MMClips>0</MMClips>
  <ScaleCrop>false</ScaleCrop>
  <HeadingPairs>
    <vt:vector size="4" baseType="variant">
      <vt:variant>
        <vt:lpstr>Theme</vt:lpstr>
      </vt:variant>
      <vt:variant>
        <vt:i4>1</vt:i4>
      </vt:variant>
      <vt:variant>
        <vt:lpstr>Slide Titles</vt:lpstr>
      </vt:variant>
      <vt:variant>
        <vt:i4>137</vt:i4>
      </vt:variant>
    </vt:vector>
  </HeadingPairs>
  <TitlesOfParts>
    <vt:vector size="138" baseType="lpstr">
      <vt:lpstr>Office Theme</vt:lpstr>
      <vt:lpstr>ECE264: Data Structures and Algorithms II (DSA 2)</vt:lpstr>
      <vt:lpstr>Graphs</vt:lpstr>
      <vt:lpstr>Adjacency</vt:lpstr>
      <vt:lpstr>Paths</vt:lpstr>
      <vt:lpstr>Cycles</vt:lpstr>
      <vt:lpstr>Connected Graphs</vt:lpstr>
      <vt:lpstr>Applications of Graphs</vt:lpstr>
      <vt:lpstr>Directed Graph Example (unweighted)</vt:lpstr>
      <vt:lpstr>Directed Graph Example (weighted)</vt:lpstr>
      <vt:lpstr>Analyzing Graph Algorithms</vt:lpstr>
      <vt:lpstr>Representing Graphs: Adjacency Matrices</vt:lpstr>
      <vt:lpstr>Representing Graphs: Adjacency Lists</vt:lpstr>
      <vt:lpstr>Named Vertices</vt:lpstr>
      <vt:lpstr>Topological Sort</vt:lpstr>
      <vt:lpstr>Topological Sort Pseudo-code</vt:lpstr>
      <vt:lpstr>Shortest-path Algorithms</vt:lpstr>
      <vt:lpstr>Unweighted Path Length</vt:lpstr>
      <vt:lpstr>Unweighted Path Length Pseudo-code</vt:lpstr>
      <vt:lpstr>Unweighted Path Length Example (start at v3)</vt:lpstr>
      <vt:lpstr>Dijkstra’s Algorithm</vt:lpstr>
      <vt:lpstr>Dijkstra’s Algorithm Pseudo-code</vt:lpstr>
      <vt:lpstr>Dijkstra’s Algorithm Example (start at v1)</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Time Complexity of Dijkstra’s Algorithm</vt:lpstr>
      <vt:lpstr>Proving Optimality of Dijkstra’s Algorithm</vt:lpstr>
      <vt:lpstr>Proof of Dijkstra’s (inductive step, part 1)</vt:lpstr>
      <vt:lpstr>Proof of Dijkstra’s (inductive step, part 2)</vt:lpstr>
      <vt:lpstr>Bellman-Ford algorithm</vt:lpstr>
      <vt:lpstr>Bellman-Ford Algorithm Pseudo-code</vt:lpstr>
      <vt:lpstr>Other Shortest-Path Algorithms (briefly)</vt:lpstr>
      <vt:lpstr>Minimum Spanning Trees</vt:lpstr>
      <vt:lpstr>Minimum Spanning Tree Example</vt:lpstr>
      <vt:lpstr>Facts About Minimum Spanning Trees</vt:lpstr>
      <vt:lpstr>Prim’s Algorithm</vt:lpstr>
      <vt:lpstr>Prim’s Algorithm Example (starting with v1)</vt:lpstr>
      <vt:lpstr>Prim’s Algorithm vs. Dijkstra’s Algorithm</vt:lpstr>
      <vt:lpstr>Prim’s Algorithm Pseudo-Code (vs. Dijkstra)</vt:lpstr>
      <vt:lpstr>Network Flow Problems</vt:lpstr>
      <vt:lpstr>Flow Network Applications</vt:lpstr>
      <vt:lpstr>Conservation of Flow</vt:lpstr>
      <vt:lpstr>The Maximum Flow Problem</vt:lpstr>
      <vt:lpstr>Example of Initial Graphs</vt:lpstr>
      <vt:lpstr>Augmenting Paths</vt:lpstr>
      <vt:lpstr>Residual Graph without Back Edges</vt:lpstr>
      <vt:lpstr>Residual Graph With Back Edges</vt:lpstr>
      <vt:lpstr>The Ford-Fulkerson Method</vt:lpstr>
      <vt:lpstr>Cuts in Flow Networks</vt:lpstr>
      <vt:lpstr>The Max-flow, Min-cut Theorem</vt:lpstr>
      <vt:lpstr>Saturated Cut Example</vt:lpstr>
      <vt:lpstr>Contrived Flow Network</vt:lpstr>
      <vt:lpstr>How to Choose Augmenting Paths</vt:lpstr>
      <vt:lpstr>The Maximum-Bipartite-Matching Problem</vt:lpstr>
      <vt:lpstr>Example from “Introduction to Algorithms”</vt:lpstr>
      <vt:lpstr>Straight-forward Approaches Don’t Work Well</vt:lpstr>
      <vt:lpstr>Reductions</vt:lpstr>
      <vt:lpstr>An Interesting Reduction</vt:lpstr>
      <vt:lpstr>Example Reduction</vt:lpstr>
      <vt:lpstr>Analyzing the Solution</vt:lpstr>
      <vt:lpstr>Depth-first Search</vt:lpstr>
      <vt:lpstr>Depth-first Spanning Trees</vt:lpstr>
      <vt:lpstr>Undirected Graph Example</vt:lpstr>
      <vt:lpstr>Depth-first Spanning Tree Example</vt:lpstr>
      <vt:lpstr>Biconnectivity</vt:lpstr>
      <vt:lpstr>Num and Low Values</vt:lpstr>
      <vt:lpstr>Another Undirected Graph Example</vt:lpstr>
      <vt:lpstr>Example with Num and Low Values</vt:lpstr>
      <vt:lpstr>Detecting Articulation Points</vt:lpstr>
      <vt:lpstr>Euler Tours and Euler Circuits</vt:lpstr>
      <vt:lpstr>Finding an Euler circuit</vt:lpstr>
      <vt:lpstr>Sample Graph with Euler Circuit Possible</vt:lpstr>
      <vt:lpstr>Euler Circuit Algorithm Example</vt:lpstr>
      <vt:lpstr>Sample Graph after One Iteration</vt:lpstr>
      <vt:lpstr>Sample Graph after Two Iterations</vt:lpstr>
      <vt:lpstr>Graph After Three Iterations</vt:lpstr>
      <vt:lpstr>Some Implementation Details</vt:lpstr>
      <vt:lpstr>Hamiltonian Paths and Hamiltonian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ECE264: Data Structures and Algorithms II (DSA 2)</dc:title>
  <dc:creator>Carl</dc:creator>
  <cp:lastModifiedBy>Carl</cp:lastModifiedBy>
  <cp:revision>109</cp:revision>
  <dcterms:created xsi:type="dcterms:W3CDTF">2020-09-30T03:02:30Z</dcterms:created>
  <dcterms:modified xsi:type="dcterms:W3CDTF">2020-12-18T13:49:42Z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0x010100F2A9214695EB2345A336DEEEF2EDF244</vt:lpwstr>
  </property>
</Properties>
</file>