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6" r:id="rId8"/>
    <p:sldId id="259" r:id="rId9"/>
    <p:sldId id="268" r:id="rId10"/>
    <p:sldId id="278" r:id="rId11"/>
    <p:sldId id="279" r:id="rId12"/>
    <p:sldId id="277" r:id="rId13"/>
    <p:sldId id="280" r:id="rId14"/>
    <p:sldId id="282" r:id="rId15"/>
    <p:sldId id="283" r:id="rId16"/>
    <p:sldId id="281" r:id="rId17"/>
    <p:sldId id="284" r:id="rId18"/>
    <p:sldId id="287" r:id="rId19"/>
    <p:sldId id="290" r:id="rId20"/>
    <p:sldId id="286" r:id="rId21"/>
    <p:sldId id="288" r:id="rId22"/>
    <p:sldId id="289" r:id="rId23"/>
    <p:sldId id="265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E0987-CA79-45F9-A774-34B140DABD2E}" v="2" dt="2020-10-06T13:47:06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Zhang" userId="S::zhang20@cooper.edu::cb4c3df8-c5f7-4a10-8808-36f0dd572817" providerId="AD" clId="Web-{97EE0987-CA79-45F9-A774-34B140DABD2E}"/>
    <pc:docChg chg="modSld">
      <pc:chgData name="Victor Zhang" userId="S::zhang20@cooper.edu::cb4c3df8-c5f7-4a10-8808-36f0dd572817" providerId="AD" clId="Web-{97EE0987-CA79-45F9-A774-34B140DABD2E}" dt="2020-10-06T13:47:06.912" v="1" actId="1076"/>
      <pc:docMkLst>
        <pc:docMk/>
      </pc:docMkLst>
      <pc:sldChg chg="modSp">
        <pc:chgData name="Victor Zhang" userId="S::zhang20@cooper.edu::cb4c3df8-c5f7-4a10-8808-36f0dd572817" providerId="AD" clId="Web-{97EE0987-CA79-45F9-A774-34B140DABD2E}" dt="2020-10-06T13:47:06.912" v="1" actId="1076"/>
        <pc:sldMkLst>
          <pc:docMk/>
          <pc:sldMk cId="1682836540" sldId="293"/>
        </pc:sldMkLst>
        <pc:spChg chg="mod">
          <ac:chgData name="Victor Zhang" userId="S::zhang20@cooper.edu::cb4c3df8-c5f7-4a10-8808-36f0dd572817" providerId="AD" clId="Web-{97EE0987-CA79-45F9-A774-34B140DABD2E}" dt="2020-10-06T13:47:06.912" v="1" actId="1076"/>
          <ac:spMkLst>
            <pc:docMk/>
            <pc:sldMk cId="1682836540" sldId="293"/>
            <ac:spMk id="3" creationId="{139BF891-5788-4558-B88E-EB0C9A6CB7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9F79-6EA5-4B3C-95E1-F49A81BC6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6A32-924F-483B-BA85-7376BFA4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1644-3E77-473A-A414-C7DBE4C9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71DAD-6D24-4667-AD7B-1994215E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5831-8A11-453C-ACAF-FA332925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9D97-001C-4869-8D58-CEB74CA5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D8D8-E127-485B-BE96-FA69258A4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0A94-9522-4EAC-8338-50B5EF5F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D1A6-F28B-4D34-AE81-A0EBA480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DF545-73F7-4140-B4A9-343032D1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40B07-148D-4B30-BCF2-F30E59215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5C70-5EDA-4E24-88B2-9B35B36E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D373-28E5-498A-B85F-126FE382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8B68-D359-4846-BB3D-58967E04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8E5E-2C04-4713-A143-2027E685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5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12AA-55F5-4578-9B1E-828DCC60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1AE8-54CB-4A95-BE19-D4281059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41B2-21B9-4BB4-9116-F3BDED0E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3531-48AB-478A-885D-48CFD12F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B0DE-9E6F-4450-96F6-1B616A12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93D5-5C19-4F2C-B4C6-F595733B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F069-37A8-47C5-BD29-81E79E31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20517-8694-4298-90FD-C64DFA26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00AF-8EE1-4B1A-9FA5-662B5683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FB3E-D739-402B-81B5-C89AB51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71F0-7510-42C6-9255-62525CAE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B9F0-F56C-4F03-907E-954856938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FA24A-2062-4953-AF07-2C2013FD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BD9E8-906C-4996-9D34-EE2B5987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F169F-41E8-4880-B331-B40A52CB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3996-81A8-493F-B92A-B1D25589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125C-CC61-4950-80D4-12358909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6B6D-3421-461D-8EFC-0F9181C2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D0169-1A15-41F9-8866-AF659EDC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80257-1420-4B35-80E0-338BE621F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59657-3742-468A-A04F-3306E71AE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538CF-B7E4-4E71-8209-0998C6E4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D8264-E357-4510-BAEB-698609EA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0DE6C-BEA5-4C99-ADDC-C5C511FF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6E7-79BF-4D0C-9AC5-9ABA567B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9367E-8F47-4739-85C9-ECD668C0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51579-ECD3-48FD-88C0-04F63458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B55E3-B74B-451E-A88F-7B0C0591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8F2CD-0C7A-4B40-A1EC-26ECCB8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28B9C-39B5-4FA1-B767-8BA5AC2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BF460-C207-4017-B76C-AEDC4675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2360-D409-4353-9DF5-3A7FA2D2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6B78-202F-4BD4-9CB1-A9957B4E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D3788-538A-4E05-9B5E-3C327873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25C98-7BB8-4895-B115-B06E3BD7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01C8D-FDF1-45B6-ADFF-FAE7DD4E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3E6F8-4DB7-4105-8DB8-836D9EC1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8A8E-2DE4-4A25-9EC0-2A0206A4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AD675-CEE5-4A0A-AEFC-7F85201F7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03E21-63D6-48F6-BFC5-B842F631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573E4-407D-4808-AA09-153D828B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62642-843F-4AEF-91D2-97B01CE5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3392-36D0-4BD0-9231-BAF65F28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96933-7F20-4F41-861B-21D3AD6D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F4CA0-C262-4368-BF3E-B376C252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0CA0-EA9E-4F62-9F69-C5BE7B229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E2B6-20FF-42F0-B2FC-EDA380438DB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B1F5-7157-403E-8F02-CC749B99F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B4C9-90C2-4B50-BA42-DDF81F78C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Advanced Search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9399-12CC-4537-B203-58AA6239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3AC4-4F9F-48D9-81F5-612A8783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admissible heuristic </a:t>
            </a:r>
            <a:r>
              <a:rPr lang="en-US" dirty="0"/>
              <a:t>is one that never overestimates the cost to reach a goal; such a heuristic may be optimistic</a:t>
            </a:r>
          </a:p>
          <a:p>
            <a:r>
              <a:rPr lang="en-US" dirty="0"/>
              <a:t>A tree search version of A* is optimal if h(n) is an admissible heuristic</a:t>
            </a:r>
          </a:p>
          <a:p>
            <a:r>
              <a:rPr lang="en-US" dirty="0"/>
              <a:t>A graph search version of A* is optimal with an admissible heuristic as long as repeated paths to a state with better costs are not discarded</a:t>
            </a:r>
          </a:p>
          <a:p>
            <a:r>
              <a:rPr lang="en-US" dirty="0"/>
              <a:t>Example: Using straight-line distance for the Romania map example is admissible</a:t>
            </a:r>
          </a:p>
        </p:txBody>
      </p:sp>
    </p:spTree>
    <p:extLst>
      <p:ext uri="{BB962C8B-B14F-4D97-AF65-F5344CB8AC3E}">
        <p14:creationId xmlns:p14="http://schemas.microsoft.com/office/powerpoint/2010/main" val="89304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3B0-C49F-4DCE-9735-5937B6DE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Applied to the Romania Map Problem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9AFDE62-79FE-4F16-8210-66F777B96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66" y="1690688"/>
            <a:ext cx="6598667" cy="4789034"/>
          </a:xfrm>
        </p:spPr>
      </p:pic>
    </p:spTree>
    <p:extLst>
      <p:ext uri="{BB962C8B-B14F-4D97-AF65-F5344CB8AC3E}">
        <p14:creationId xmlns:p14="http://schemas.microsoft.com/office/powerpoint/2010/main" val="292641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3B0-C49F-4DCE-9735-5937B6DE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0933043" cy="1325563"/>
          </a:xfrm>
        </p:spPr>
        <p:txBody>
          <a:bodyPr/>
          <a:lstStyle/>
          <a:p>
            <a:r>
              <a:rPr lang="en-US" dirty="0"/>
              <a:t>A* Applied to the Romania Map Problem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7352D-87A6-40F8-A1AA-C9BD2847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16" y="1690688"/>
            <a:ext cx="6933408" cy="50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9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0531-FE81-42CF-AC71-3A356F1E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Optimality of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75D8-32E1-4523-B7BA-D2E72348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simple proof that A* is optimal if h(n) is admissible:</a:t>
            </a:r>
          </a:p>
          <a:p>
            <a:pPr lvl="1"/>
            <a:r>
              <a:rPr lang="en-US" dirty="0"/>
              <a:t>Suppose that a suboptimal goal node G2 appears on the frontier, and let the cost of the optimal solution be C*; then f(G2) = g(G2) + h(G2) = g(G2) + 0 &gt; C*</a:t>
            </a:r>
          </a:p>
          <a:p>
            <a:pPr lvl="1"/>
            <a:r>
              <a:rPr lang="en-US" dirty="0"/>
              <a:t>Next consider a frontier node, n, that is on an optimal path to a solution; we know that f(n) = g(n) + h(n) &lt;= C* if h(n) is admissible</a:t>
            </a:r>
          </a:p>
          <a:p>
            <a:pPr lvl="1"/>
            <a:r>
              <a:rPr lang="en-US" dirty="0"/>
              <a:t>Then f(n) &lt; f(G2) and node n will be expanded before node G2, leading to another node on the frontier that is on an optimal solution path</a:t>
            </a:r>
          </a:p>
          <a:p>
            <a:r>
              <a:rPr lang="en-US" dirty="0"/>
              <a:t>The proof breaks down if repeated stated with better path costs are discarded (tree search and our version of graph search don’t do that)</a:t>
            </a:r>
          </a:p>
          <a:p>
            <a:r>
              <a:rPr lang="en-US" dirty="0"/>
              <a:t>The 4</a:t>
            </a:r>
            <a:r>
              <a:rPr lang="en-US" baseline="30000" dirty="0"/>
              <a:t>th</a:t>
            </a:r>
            <a:r>
              <a:rPr lang="en-US" dirty="0"/>
              <a:t> Edition of the textbook shows an indirect proof of optimality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8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A77-1282-4589-A262-E789A472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1C51-892B-42C5-A0CA-9825209C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heuristic, h(n), is </a:t>
            </a:r>
            <a:r>
              <a:rPr lang="en-US" b="1" dirty="0"/>
              <a:t>consistent</a:t>
            </a:r>
            <a:r>
              <a:rPr lang="en-US" dirty="0"/>
              <a:t> if for every node n and successor n' generated by action a, it is the case that h(n) &lt;= c(n, a, n') + h(n’)</a:t>
            </a:r>
          </a:p>
          <a:p>
            <a:r>
              <a:rPr lang="en-US" dirty="0"/>
              <a:t>This is a form of the </a:t>
            </a:r>
            <a:r>
              <a:rPr lang="en-US" i="1" dirty="0"/>
              <a:t>triangle inequality</a:t>
            </a:r>
          </a:p>
          <a:p>
            <a:r>
              <a:rPr lang="en-US" dirty="0"/>
              <a:t>Consistent heuristics are always admissible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CC960-24AA-4553-92DC-202992EC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03" y="3720548"/>
            <a:ext cx="7621594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4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65D8-2763-4F3A-A824-82C767F6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versus Uniform-cost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E4CF-EC22-466E-A060-23EE2D7B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heuristic h(n)=0 is both admissible and consistent</a:t>
            </a:r>
          </a:p>
          <a:p>
            <a:r>
              <a:rPr lang="en-US" dirty="0"/>
              <a:t>If A* is applied with this heuristic, this gives us f(n) = g(n) + h(n) = g(n)</a:t>
            </a:r>
          </a:p>
          <a:p>
            <a:r>
              <a:rPr lang="en-US" dirty="0"/>
              <a:t>A* with this heuristic is equivalent to uniform-cost search!</a:t>
            </a:r>
          </a:p>
          <a:p>
            <a:r>
              <a:rPr lang="en-US" dirty="0"/>
              <a:t>More accurate heuristics will lead to a goal node using less time and memory</a:t>
            </a:r>
          </a:p>
        </p:txBody>
      </p:sp>
    </p:spTree>
    <p:extLst>
      <p:ext uri="{BB962C8B-B14F-4D97-AF65-F5344CB8AC3E}">
        <p14:creationId xmlns:p14="http://schemas.microsoft.com/office/powerpoint/2010/main" val="130289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B98B-DC56-4ED5-ABF0-F8EF43A2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6BED-D0EE-4704-A245-E607F42F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f-costs along any path explored by A* with a consistent heuristic are </a:t>
            </a:r>
            <a:r>
              <a:rPr lang="en-US" i="1" dirty="0"/>
              <a:t>monotonic</a:t>
            </a:r>
            <a:r>
              <a:rPr lang="en-US" dirty="0"/>
              <a:t> (i.e., non-decreasing), assuming positive action costs:</a:t>
            </a:r>
          </a:p>
          <a:p>
            <a:pPr lvl="1"/>
            <a:r>
              <a:rPr lang="en-US" dirty="0"/>
              <a:t>Suppose n' is a successor of n; then g(n') = g(n) + c(n, a, n') for some a</a:t>
            </a:r>
          </a:p>
          <a:p>
            <a:pPr lvl="1"/>
            <a:r>
              <a:rPr lang="en-US" dirty="0"/>
              <a:t>Also, by definition, f(n') = g(n') + h(n') = g(n) + c(n, a, n') + h(n')</a:t>
            </a:r>
          </a:p>
          <a:p>
            <a:pPr lvl="1"/>
            <a:r>
              <a:rPr lang="en-US" dirty="0"/>
              <a:t>If h(n) is consistent, this leads to f(n') &gt;= g(n) + h(n) = f(n)</a:t>
            </a:r>
          </a:p>
          <a:p>
            <a:r>
              <a:rPr lang="en-US" dirty="0"/>
              <a:t>We can draw </a:t>
            </a:r>
            <a:r>
              <a:rPr lang="en-US" b="1" dirty="0"/>
              <a:t>contours</a:t>
            </a:r>
            <a:r>
              <a:rPr lang="en-US" dirty="0"/>
              <a:t> in the </a:t>
            </a:r>
            <a:r>
              <a:rPr lang="en-US" i="1" dirty="0"/>
              <a:t>state space</a:t>
            </a:r>
            <a:r>
              <a:rPr lang="en-US" dirty="0"/>
              <a:t>, i.e., curves within which all nodes have values of f(n) less than or equal to some constant</a:t>
            </a:r>
          </a:p>
          <a:p>
            <a:r>
              <a:rPr lang="en-US" dirty="0"/>
              <a:t>A* expands all nodes on one contour before expanding any nodes on a contour representing higher values of f(n)</a:t>
            </a:r>
          </a:p>
          <a:p>
            <a:r>
              <a:rPr lang="en-US" dirty="0"/>
              <a:t>Therefore, the first time that a state is expanded represents an optimal path to that state</a:t>
            </a:r>
          </a:p>
        </p:txBody>
      </p:sp>
    </p:spTree>
    <p:extLst>
      <p:ext uri="{BB962C8B-B14F-4D97-AF65-F5344CB8AC3E}">
        <p14:creationId xmlns:p14="http://schemas.microsoft.com/office/powerpoint/2010/main" val="68025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21DA-AB03-40EB-846D-FAAD4C9F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Contours for the Romania Map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1EC8EF-8833-453F-82A0-24C6E6B14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286" y="1690688"/>
            <a:ext cx="7225428" cy="46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1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97BF-A69F-4538-B9A0-25BBD3EE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141-2C81-409B-91CC-F413ABD1B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A* expands all nodes with f(n) &lt; C* (the cost of the optimal path to a goal node)</a:t>
            </a:r>
          </a:p>
          <a:p>
            <a:r>
              <a:rPr lang="en-US" dirty="0"/>
              <a:t>A* expands some nodes on the “goal contour”</a:t>
            </a:r>
          </a:p>
          <a:p>
            <a:r>
              <a:rPr lang="en-US" dirty="0"/>
              <a:t>A* expands no nodes with f(n) &gt; C*</a:t>
            </a:r>
          </a:p>
          <a:p>
            <a:r>
              <a:rPr lang="en-US" dirty="0"/>
              <a:t>A* is </a:t>
            </a:r>
            <a:r>
              <a:rPr lang="en-US" i="1" dirty="0"/>
              <a:t>optimally efficient</a:t>
            </a:r>
            <a:r>
              <a:rPr lang="en-US" dirty="0"/>
              <a:t>; no other optimal algorithm is guaranteed to expand fewer nodes</a:t>
            </a:r>
          </a:p>
          <a:p>
            <a:r>
              <a:rPr lang="en-US" dirty="0"/>
              <a:t>Still, A* is not the answer to all searching needs</a:t>
            </a:r>
          </a:p>
          <a:p>
            <a:r>
              <a:rPr lang="en-US" dirty="0"/>
              <a:t>The number of nodes within the goal contour can be exponential with respect to the length of the solution</a:t>
            </a:r>
          </a:p>
          <a:p>
            <a:r>
              <a:rPr lang="en-US" dirty="0"/>
              <a:t>All generated nodes are kept in memory (as with all graph search algorithms)</a:t>
            </a:r>
          </a:p>
          <a:p>
            <a:r>
              <a:rPr lang="en-US" dirty="0"/>
              <a:t>Because of this, A* usually runs out of memory before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7889-754C-4FD2-84D9-0CBE6075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Memory-bounded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66DE-7160-4141-81A3-33547D32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book discusses several potential methods of dealing with this issue</a:t>
            </a:r>
          </a:p>
          <a:p>
            <a:r>
              <a:rPr lang="en-US" dirty="0"/>
              <a:t>We will focus on </a:t>
            </a:r>
            <a:r>
              <a:rPr lang="en-US" b="1" dirty="0"/>
              <a:t>simplified memory-bounded A* </a:t>
            </a:r>
            <a:r>
              <a:rPr lang="en-US" dirty="0"/>
              <a:t>(SMA*)</a:t>
            </a:r>
          </a:p>
          <a:p>
            <a:r>
              <a:rPr lang="en-US" dirty="0"/>
              <a:t>SMA* proceeds like A*, but if memory is full and a new node is generated, it drops the worst leaf node</a:t>
            </a:r>
          </a:p>
          <a:p>
            <a:r>
              <a:rPr lang="en-US" dirty="0"/>
              <a:t>However, the parent of the node remembers that the node has been dropped, and remembers its f-value</a:t>
            </a:r>
          </a:p>
          <a:p>
            <a:r>
              <a:rPr lang="en-US" dirty="0"/>
              <a:t>The node may be regenerated if, later in the algorithm, all other alternatives seem worse</a:t>
            </a:r>
          </a:p>
          <a:p>
            <a:r>
              <a:rPr lang="en-US" dirty="0"/>
              <a:t>SMA* is complete if there is a reachable solution, and optimal if there is a reachable optimal solution</a:t>
            </a:r>
          </a:p>
          <a:p>
            <a:r>
              <a:rPr lang="en-US" dirty="0"/>
              <a:t>The book calls SMA* “a fairly robust choice for finding optimal solutions” under certain conditions</a:t>
            </a:r>
          </a:p>
          <a:p>
            <a:r>
              <a:rPr lang="en-US" dirty="0"/>
              <a:t>However, “memory limitations can make a problem intractable from the point of view of computation time” and “the only way out is to drop the optimality requirement”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4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3554-15DD-41C1-9ED2-A2C7EBF8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472E-A8F1-4FB5-B49C-33F5F721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 last topic covered </a:t>
            </a:r>
            <a:r>
              <a:rPr lang="en-US" b="1" dirty="0"/>
              <a:t>uninformed search </a:t>
            </a:r>
            <a:r>
              <a:rPr lang="en-US" dirty="0"/>
              <a:t>strategies</a:t>
            </a:r>
          </a:p>
          <a:p>
            <a:r>
              <a:rPr lang="en-US" dirty="0"/>
              <a:t>With those strategies, an agent could distinguish goal states from non-goal states</a:t>
            </a:r>
          </a:p>
          <a:p>
            <a:r>
              <a:rPr lang="en-US" dirty="0"/>
              <a:t>However, it could not determine how close a non-goal state is to a goal state</a:t>
            </a:r>
          </a:p>
          <a:p>
            <a:r>
              <a:rPr lang="en-US" dirty="0"/>
              <a:t>An </a:t>
            </a:r>
            <a:r>
              <a:rPr lang="en-US" b="1" dirty="0"/>
              <a:t>informed search </a:t>
            </a:r>
            <a:r>
              <a:rPr lang="en-US" dirty="0"/>
              <a:t>strategy is one that uses problem-specific knowledge beyond the definition of the problem itself</a:t>
            </a:r>
          </a:p>
          <a:p>
            <a:r>
              <a:rPr lang="en-US" dirty="0"/>
              <a:t>One key component of these algorithms is a </a:t>
            </a:r>
            <a:r>
              <a:rPr lang="en-US" b="1" dirty="0"/>
              <a:t>heuristic function</a:t>
            </a:r>
          </a:p>
          <a:p>
            <a:r>
              <a:rPr lang="en-US" dirty="0"/>
              <a:t>h(n) = the estimated cost of the cheapest path from the state at node n to a goal state</a:t>
            </a:r>
          </a:p>
        </p:txBody>
      </p:sp>
    </p:spTree>
    <p:extLst>
      <p:ext uri="{BB962C8B-B14F-4D97-AF65-F5344CB8AC3E}">
        <p14:creationId xmlns:p14="http://schemas.microsoft.com/office/powerpoint/2010/main" val="4270427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526C-F500-47F9-AD6D-DB2FB553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8-puzzle Revisited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29393-584B-46F5-BDDC-5603E8665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107" y="1690688"/>
            <a:ext cx="877578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7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EE3D-14E4-46C3-974A-2E158F5A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8-puzzle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CE4A-49BB-4DED-A068-15F23E20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some statistics about the </a:t>
            </a:r>
            <a:r>
              <a:rPr lang="en-US" b="1" dirty="0"/>
              <a:t>8-puzzle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average branching factor is about 3</a:t>
            </a:r>
          </a:p>
          <a:p>
            <a:pPr lvl="1"/>
            <a:r>
              <a:rPr lang="en-US" dirty="0"/>
              <a:t>The average depth to an optimal solution is about 22</a:t>
            </a:r>
          </a:p>
          <a:p>
            <a:pPr lvl="1"/>
            <a:r>
              <a:rPr lang="en-US" dirty="0"/>
              <a:t>This could lead to 3</a:t>
            </a:r>
            <a:r>
              <a:rPr lang="en-US" baseline="30000" dirty="0"/>
              <a:t>22</a:t>
            </a:r>
            <a:r>
              <a:rPr lang="en-US" dirty="0"/>
              <a:t> ≈ 3.1 * 10</a:t>
            </a:r>
            <a:r>
              <a:rPr lang="en-US" baseline="30000" dirty="0"/>
              <a:t>10</a:t>
            </a:r>
            <a:r>
              <a:rPr lang="en-US" dirty="0"/>
              <a:t> nodes for an exhaustive search</a:t>
            </a:r>
          </a:p>
          <a:p>
            <a:pPr lvl="1"/>
            <a:r>
              <a:rPr lang="en-US" dirty="0"/>
              <a:t>Keeping track of repeated states could cut down by factor of about 170,000, because only 9!/2 = 181,440 distinct states are reachable</a:t>
            </a:r>
          </a:p>
          <a:p>
            <a:r>
              <a:rPr lang="en-US" dirty="0"/>
              <a:t>For the 8-puzzle, all distinct, reachable states could be kept in memory</a:t>
            </a:r>
          </a:p>
          <a:p>
            <a:r>
              <a:rPr lang="en-US" dirty="0"/>
              <a:t>For the 15-puzzle and 24-puzzle, however, there are about 10</a:t>
            </a:r>
            <a:r>
              <a:rPr lang="en-US" baseline="30000" dirty="0"/>
              <a:t>13</a:t>
            </a:r>
            <a:r>
              <a:rPr lang="en-US" dirty="0"/>
              <a:t> and 10</a:t>
            </a:r>
            <a:r>
              <a:rPr lang="en-US" baseline="30000" dirty="0"/>
              <a:t>25</a:t>
            </a:r>
            <a:r>
              <a:rPr lang="en-US" dirty="0"/>
              <a:t> reachable distinct states,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3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D4D2-1B49-4778-960D-DC61265A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the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A528-9D61-464C-BCEF-FF5C7085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use A* for the 8-puzzle, we need a heuristic that never overestimates the number of steps to the goal</a:t>
            </a:r>
          </a:p>
          <a:p>
            <a:r>
              <a:rPr lang="en-US" dirty="0"/>
              <a:t>Two candidates are: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# of misplaced tiles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 = the sum of horizontal and vertical distances of tiles from their goal positions (this is called the </a:t>
            </a:r>
            <a:r>
              <a:rPr lang="en-US" i="1" dirty="0"/>
              <a:t>city-block distance</a:t>
            </a:r>
            <a:r>
              <a:rPr lang="en-US" dirty="0"/>
              <a:t>, a.k.a. the </a:t>
            </a:r>
            <a:r>
              <a:rPr lang="en-US" i="1" dirty="0"/>
              <a:t>Manhattan distance</a:t>
            </a:r>
            <a:r>
              <a:rPr lang="en-US" dirty="0"/>
              <a:t>)</a:t>
            </a:r>
          </a:p>
          <a:p>
            <a:r>
              <a:rPr lang="en-US" dirty="0"/>
              <a:t>Note that both of these are clearly admissible heuristics</a:t>
            </a:r>
          </a:p>
          <a:p>
            <a:r>
              <a:rPr lang="en-US" dirty="0"/>
              <a:t>Furthermore, h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dominates</a:t>
            </a:r>
            <a:r>
              <a:rPr lang="en-US" dirty="0"/>
              <a:t> h</a:t>
            </a:r>
            <a:r>
              <a:rPr lang="en-US" baseline="-25000" dirty="0"/>
              <a:t>1</a:t>
            </a:r>
            <a:r>
              <a:rPr lang="en-US" dirty="0"/>
              <a:t>, meaning h</a:t>
            </a:r>
            <a:r>
              <a:rPr lang="en-US" baseline="-25000" dirty="0"/>
              <a:t>2</a:t>
            </a:r>
            <a:r>
              <a:rPr lang="en-US" dirty="0"/>
              <a:t> &gt;= h</a:t>
            </a:r>
            <a:r>
              <a:rPr lang="en-US" baseline="-25000" dirty="0"/>
              <a:t>1</a:t>
            </a:r>
            <a:r>
              <a:rPr lang="en-US" dirty="0"/>
              <a:t> always; this translates directly into efficiency</a:t>
            </a:r>
          </a:p>
          <a:p>
            <a:r>
              <a:rPr lang="en-US" dirty="0"/>
              <a:t>All nodes expanded by A* with h</a:t>
            </a:r>
            <a:r>
              <a:rPr lang="en-US" baseline="-25000" dirty="0"/>
              <a:t>2</a:t>
            </a:r>
            <a:r>
              <a:rPr lang="en-US" dirty="0"/>
              <a:t> will also be expanded with h</a:t>
            </a:r>
            <a:r>
              <a:rPr lang="en-US" baseline="-25000" dirty="0"/>
              <a:t>1</a:t>
            </a:r>
            <a:r>
              <a:rPr lang="en-US" dirty="0"/>
              <a:t>, except possibly for some nodes with f(n) = C*</a:t>
            </a:r>
          </a:p>
          <a:p>
            <a:r>
              <a:rPr lang="en-US" dirty="0"/>
              <a:t>Other nodes might be expanded as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5A49-0AEB-4753-8A8B-20EDB6F9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F891-5788-4558-B88E-EB0C9A6C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evaluate a heuristic for A* is by noting the number of nodes generated, N, for inputs with different solution depths, d</a:t>
            </a:r>
          </a:p>
          <a:p>
            <a:r>
              <a:rPr lang="en-US" dirty="0"/>
              <a:t>A related way is to use a metric known as </a:t>
            </a:r>
            <a:r>
              <a:rPr lang="en-US" i="1" dirty="0"/>
              <a:t>effective branching factor</a:t>
            </a:r>
            <a:r>
              <a:rPr lang="en-US" dirty="0"/>
              <a:t>, b*</a:t>
            </a:r>
          </a:p>
          <a:p>
            <a:r>
              <a:rPr lang="en-US" dirty="0"/>
              <a:t>This is the branching factor that a uniform tree of depth d would need in order to contain N nodes: N = 1 + b* + (b*)</a:t>
            </a:r>
            <a:r>
              <a:rPr lang="en-US" baseline="30000" dirty="0"/>
              <a:t>2</a:t>
            </a:r>
            <a:r>
              <a:rPr lang="en-US" dirty="0"/>
              <a:t> + … + (b*)</a:t>
            </a:r>
            <a:r>
              <a:rPr lang="en-US" baseline="30000" dirty="0"/>
              <a:t>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36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8245-EFDC-4639-83A9-F6591B82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Heuristics for the 8-puzzle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D6D5F-1799-4D96-AFB4-079450C28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367" y="1690688"/>
            <a:ext cx="7517266" cy="44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1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8C8-C48A-4220-942A-4B5CC14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Heuristics from Relaxed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758A-0677-41C6-85CA-F059B08D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method of generating an admissible heuristic is to use the cost of the solution to a </a:t>
            </a:r>
            <a:r>
              <a:rPr lang="en-US" b="1" dirty="0"/>
              <a:t>relaxed problem</a:t>
            </a:r>
          </a:p>
          <a:p>
            <a:r>
              <a:rPr lang="en-US" dirty="0"/>
              <a:t>A relaxed problem is a modification of the original problem with fewer restrictions on the actions</a:t>
            </a:r>
          </a:p>
          <a:p>
            <a:r>
              <a:rPr lang="en-US" dirty="0"/>
              <a:t>Because the derived heuristic is the exact cost for the relaxed problem, it must obey the triangle inequality and is therefore consistent</a:t>
            </a:r>
          </a:p>
          <a:p>
            <a:r>
              <a:rPr lang="en-US" dirty="0"/>
              <a:t>Some examples for the 8-puzzle include:</a:t>
            </a:r>
          </a:p>
          <a:p>
            <a:pPr lvl="1"/>
            <a:r>
              <a:rPr lang="en-US" dirty="0"/>
              <a:t>A tile can move from square A to square B if A is adjacent to B; this leads to h</a:t>
            </a:r>
            <a:r>
              <a:rPr lang="en-US" baseline="-25000" dirty="0"/>
              <a:t>2</a:t>
            </a:r>
            <a:r>
              <a:rPr lang="en-US" dirty="0"/>
              <a:t>, since each tile can walk directly to its final position</a:t>
            </a:r>
          </a:p>
          <a:p>
            <a:pPr lvl="1"/>
            <a:r>
              <a:rPr lang="en-US" dirty="0"/>
              <a:t>A tile can move from square A to square B; this leads to h</a:t>
            </a:r>
            <a:r>
              <a:rPr lang="en-US" baseline="-25000" dirty="0"/>
              <a:t>1</a:t>
            </a:r>
            <a:r>
              <a:rPr lang="en-US" dirty="0"/>
              <a:t> since each tile can jump directly to its final position</a:t>
            </a:r>
          </a:p>
          <a:p>
            <a:pPr lvl="1"/>
            <a:r>
              <a:rPr lang="en-US" dirty="0"/>
              <a:t>A tile can move form square A to square B if B is blank; this leads to </a:t>
            </a:r>
            <a:r>
              <a:rPr lang="en-US" dirty="0" err="1"/>
              <a:t>Gaschnig's</a:t>
            </a:r>
            <a:r>
              <a:rPr lang="en-US" dirty="0"/>
              <a:t> heuristic; it is at least as accurate as h</a:t>
            </a:r>
            <a:r>
              <a:rPr lang="en-US" baseline="-25000" dirty="0"/>
              <a:t>1</a:t>
            </a:r>
            <a:r>
              <a:rPr lang="en-US" dirty="0"/>
              <a:t>, but can be more or less accurate than h</a:t>
            </a:r>
            <a:r>
              <a:rPr lang="en-US" baseline="-25000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40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326B-C75D-4263-AE9F-0EC92649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Heuristics from Subproblems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A9CD-302E-4FB2-8B96-1D0F3973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Admissible heuristics can also be derived from the solution cost of a </a:t>
            </a:r>
            <a:r>
              <a:rPr lang="en-US" b="1" dirty="0"/>
              <a:t>subproblem</a:t>
            </a:r>
          </a:p>
          <a:p>
            <a:r>
              <a:rPr lang="en-US" dirty="0"/>
              <a:t>Casually speaking a subproblem is a piece of the original problem that needs to be solved</a:t>
            </a:r>
          </a:p>
          <a:p>
            <a:r>
              <a:rPr lang="en-US" dirty="0"/>
              <a:t>An example for the 8-puzzle: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F20A4-5DD6-499C-85DD-915E63A4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3778250"/>
            <a:ext cx="62198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24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CF88-19F0-496C-96E3-5E54283E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25210-31FF-457F-97DF-2A8ED0FC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pattern database </a:t>
            </a:r>
            <a:r>
              <a:rPr lang="en-US" dirty="0"/>
              <a:t>stores the exact solution costs for every possible subproblem of a problem</a:t>
            </a:r>
          </a:p>
          <a:p>
            <a:r>
              <a:rPr lang="en-US" dirty="0"/>
              <a:t>For example, for the 8-puzzle, a pattern database might store the cost of every possible configuration of four tiles and the blank</a:t>
            </a:r>
          </a:p>
          <a:p>
            <a:r>
              <a:rPr lang="en-US" dirty="0"/>
              <a:t>The cost of solving the subproblem is an admissible, consistent heuristic </a:t>
            </a:r>
          </a:p>
          <a:p>
            <a:r>
              <a:rPr lang="en-US" dirty="0"/>
              <a:t>By using </a:t>
            </a:r>
            <a:r>
              <a:rPr lang="en-US" i="1" dirty="0"/>
              <a:t>disjoint pattern databases</a:t>
            </a:r>
            <a:r>
              <a:rPr lang="en-US" dirty="0"/>
              <a:t>, the agent might be able to sum the costs of subproblems; however, one needs to be careful</a:t>
            </a:r>
          </a:p>
          <a:p>
            <a:r>
              <a:rPr lang="en-US" dirty="0"/>
              <a:t>For the 8-puzzle, if one database considers only tiles 1-4, and another considers tiles 5-8, the sum would not lead to an admissible heuristic</a:t>
            </a:r>
          </a:p>
          <a:p>
            <a:r>
              <a:rPr lang="en-US" dirty="0"/>
              <a:t>However, if we only store the number of moves involving the four considered tiles, it works, leading to a very useful heuristic for the 8-puzzle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1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A480-252D-4356-979B-8AF40855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08C9-F259-40EE-B194-472886DC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Suppose, for some given problem, you have m admissible heuristics, h</a:t>
            </a:r>
            <a:r>
              <a:rPr lang="en-US" baseline="-25000" dirty="0"/>
              <a:t>1</a:t>
            </a:r>
            <a:r>
              <a:rPr lang="en-US" dirty="0"/>
              <a:t>(n), h</a:t>
            </a:r>
            <a:r>
              <a:rPr lang="en-US" baseline="-25000" dirty="0"/>
              <a:t>2</a:t>
            </a:r>
            <a:r>
              <a:rPr lang="en-US" dirty="0"/>
              <a:t>(n), …, h</a:t>
            </a:r>
            <a:r>
              <a:rPr lang="en-US" baseline="-25000" dirty="0"/>
              <a:t>m</a:t>
            </a:r>
            <a:r>
              <a:rPr lang="en-US" dirty="0"/>
              <a:t>(n)</a:t>
            </a:r>
          </a:p>
          <a:p>
            <a:r>
              <a:rPr lang="en-US" dirty="0"/>
              <a:t>If none of the heuristics clearly dominates the others, you can obtain the “best of all worlds” by taking the max</a:t>
            </a:r>
          </a:p>
          <a:p>
            <a:r>
              <a:rPr lang="en-US" dirty="0"/>
              <a:t>That is: </a:t>
            </a:r>
            <a:r>
              <a:rPr lang="pt-BR" dirty="0"/>
              <a:t>h(n) = max{h</a:t>
            </a:r>
            <a:r>
              <a:rPr lang="pt-BR" baseline="-25000" dirty="0"/>
              <a:t>1</a:t>
            </a:r>
            <a:r>
              <a:rPr lang="pt-BR" dirty="0"/>
              <a:t>(n), h</a:t>
            </a:r>
            <a:r>
              <a:rPr lang="pt-BR" baseline="-25000" dirty="0"/>
              <a:t>2</a:t>
            </a:r>
            <a:r>
              <a:rPr lang="pt-BR" dirty="0"/>
              <a:t>(n), …, h</a:t>
            </a:r>
            <a:r>
              <a:rPr lang="pt-BR" baseline="-25000" dirty="0"/>
              <a:t>m</a:t>
            </a:r>
            <a:r>
              <a:rPr lang="pt-BR" dirty="0"/>
              <a:t>(n)}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8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8939-D4DB-4FF0-9F1C-ECEB07B7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7F4E-2138-4605-BC29-74D16684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far, a solution to a problem has been the path to the goal</a:t>
            </a:r>
          </a:p>
          <a:p>
            <a:r>
              <a:rPr lang="en-US" dirty="0"/>
              <a:t>For many problems, the path to the goal is irrelevant (e.g., the 8-queens problem)</a:t>
            </a:r>
          </a:p>
          <a:p>
            <a:r>
              <a:rPr lang="en-US" b="1" dirty="0"/>
              <a:t>Local search </a:t>
            </a:r>
            <a:r>
              <a:rPr lang="en-US" dirty="0"/>
              <a:t>algorithms operate using only a single </a:t>
            </a:r>
            <a:r>
              <a:rPr lang="en-US" i="1" dirty="0"/>
              <a:t>current state</a:t>
            </a:r>
            <a:r>
              <a:rPr lang="en-US" dirty="0"/>
              <a:t>, and they generally move only to neighbors of the current state</a:t>
            </a:r>
          </a:p>
          <a:p>
            <a:r>
              <a:rPr lang="en-US" dirty="0"/>
              <a:t>One advantage of local search algorithms is that they use very little memory</a:t>
            </a:r>
          </a:p>
          <a:p>
            <a:r>
              <a:rPr lang="en-US" dirty="0"/>
              <a:t>They are often useful for </a:t>
            </a:r>
            <a:r>
              <a:rPr lang="en-US" i="1" dirty="0"/>
              <a:t>optimization problems </a:t>
            </a:r>
            <a:r>
              <a:rPr lang="en-US" dirty="0"/>
              <a:t>aimed at finding the best state according to an </a:t>
            </a:r>
            <a:r>
              <a:rPr lang="en-US" i="1" dirty="0"/>
              <a:t>objective function</a:t>
            </a:r>
          </a:p>
          <a:p>
            <a:r>
              <a:rPr lang="en-US" dirty="0"/>
              <a:t>It is useful to consider the </a:t>
            </a:r>
            <a:r>
              <a:rPr lang="en-US" b="1" dirty="0"/>
              <a:t>state-space landscape</a:t>
            </a:r>
          </a:p>
          <a:p>
            <a:r>
              <a:rPr lang="en-US" dirty="0"/>
              <a:t>Each location has an elevation defined by the objective function</a:t>
            </a:r>
          </a:p>
          <a:p>
            <a:r>
              <a:rPr lang="en-US" dirty="0"/>
              <a:t>The agent's goal is to find the </a:t>
            </a:r>
            <a:r>
              <a:rPr lang="en-US" i="1" dirty="0"/>
              <a:t>global maximum </a:t>
            </a:r>
            <a:r>
              <a:rPr lang="en-US" dirty="0"/>
              <a:t>or the </a:t>
            </a:r>
            <a:r>
              <a:rPr lang="en-US" i="1" dirty="0"/>
              <a:t>global minimum</a:t>
            </a:r>
          </a:p>
          <a:p>
            <a:r>
              <a:rPr lang="en-US" dirty="0"/>
              <a:t>Problems include local maxima or minima, flat local maxima or minima, and shoulders</a:t>
            </a:r>
          </a:p>
        </p:txBody>
      </p:sp>
    </p:spTree>
    <p:extLst>
      <p:ext uri="{BB962C8B-B14F-4D97-AF65-F5344CB8AC3E}">
        <p14:creationId xmlns:p14="http://schemas.microsoft.com/office/powerpoint/2010/main" val="366118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26E6-4E84-40DE-B03D-6CC8AB67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9E2F-06A7-442C-81B0-3A0413AA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our previous topic, we covered a general </a:t>
            </a:r>
            <a:r>
              <a:rPr lang="en-US" b="1" dirty="0"/>
              <a:t>best-first search </a:t>
            </a:r>
            <a:r>
              <a:rPr lang="en-US" dirty="0"/>
              <a:t>algorithm</a:t>
            </a:r>
          </a:p>
          <a:p>
            <a:r>
              <a:rPr lang="en-US" dirty="0"/>
              <a:t>Best-first search starts with only the initial state on the </a:t>
            </a:r>
            <a:r>
              <a:rPr lang="en-US" b="1" dirty="0"/>
              <a:t>frontier</a:t>
            </a:r>
          </a:p>
          <a:p>
            <a:r>
              <a:rPr lang="en-US" dirty="0"/>
              <a:t>Best-first search decides which node to expand next based on an </a:t>
            </a:r>
            <a:r>
              <a:rPr lang="en-US" b="1" dirty="0"/>
              <a:t>evaluation function</a:t>
            </a:r>
            <a:r>
              <a:rPr lang="en-US" dirty="0"/>
              <a:t>, f(n)</a:t>
            </a:r>
          </a:p>
          <a:p>
            <a:r>
              <a:rPr lang="en-US" dirty="0"/>
              <a:t>In the general pseudo-code, a </a:t>
            </a:r>
            <a:r>
              <a:rPr lang="en-US" b="1" dirty="0"/>
              <a:t>priority queue </a:t>
            </a:r>
            <a:r>
              <a:rPr lang="en-US" dirty="0"/>
              <a:t>is used, so nodes with the smallest value, according to f(n), would be expanded</a:t>
            </a:r>
          </a:p>
          <a:p>
            <a:r>
              <a:rPr lang="en-US" dirty="0"/>
              <a:t>We saw that best-first search could be used to implement different uninformed search strategies:</a:t>
            </a:r>
          </a:p>
          <a:p>
            <a:pPr lvl="1"/>
            <a:r>
              <a:rPr lang="en-US" dirty="0"/>
              <a:t>For </a:t>
            </a:r>
            <a:r>
              <a:rPr lang="en-US" i="1" dirty="0"/>
              <a:t>uniform-cost search</a:t>
            </a:r>
            <a:r>
              <a:rPr lang="en-US" dirty="0"/>
              <a:t>, the evaluation function is the path cost</a:t>
            </a:r>
          </a:p>
          <a:p>
            <a:pPr lvl="1"/>
            <a:r>
              <a:rPr lang="en-US" dirty="0"/>
              <a:t>For </a:t>
            </a:r>
            <a:r>
              <a:rPr lang="en-US" i="1" dirty="0"/>
              <a:t>breadth-first search </a:t>
            </a:r>
            <a:r>
              <a:rPr lang="en-US" dirty="0"/>
              <a:t>(BFS), the evaluation function is the node’s depth</a:t>
            </a:r>
          </a:p>
          <a:p>
            <a:pPr lvl="1"/>
            <a:r>
              <a:rPr lang="en-US" dirty="0"/>
              <a:t>For </a:t>
            </a:r>
            <a:r>
              <a:rPr lang="en-US" i="1" dirty="0"/>
              <a:t>depth-first search </a:t>
            </a:r>
            <a:r>
              <a:rPr lang="en-US" dirty="0"/>
              <a:t>(DFS), the evaluation function is the negative of the node’s depth</a:t>
            </a:r>
          </a:p>
          <a:p>
            <a:pPr lvl="1"/>
            <a:r>
              <a:rPr lang="en-US" dirty="0"/>
              <a:t>In practice, BFS and DFS are typically implemented differently</a:t>
            </a:r>
          </a:p>
        </p:txBody>
      </p:sp>
    </p:spTree>
    <p:extLst>
      <p:ext uri="{BB962C8B-B14F-4D97-AF65-F5344CB8AC3E}">
        <p14:creationId xmlns:p14="http://schemas.microsoft.com/office/powerpoint/2010/main" val="1067810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E0A-13E9-4FC6-889D-2A49166C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Landscape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A8B151-9625-435D-9F7E-EE8808956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003" y="1387929"/>
            <a:ext cx="9015993" cy="51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20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030A-79B9-4646-BB8A-05EF0DB9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8-queens Problem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6D98-114B-4A6A-93FF-4CC7AF8B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our goal in the </a:t>
            </a:r>
            <a:r>
              <a:rPr lang="en-US" b="1" dirty="0"/>
              <a:t>8-queens problem </a:t>
            </a:r>
            <a:r>
              <a:rPr lang="en-US" dirty="0"/>
              <a:t>is to place 8 queens on a chess board such that none of them attack each other</a:t>
            </a:r>
          </a:p>
          <a:p>
            <a:r>
              <a:rPr lang="en-US" dirty="0"/>
              <a:t>In our last topic, we considered an </a:t>
            </a:r>
            <a:r>
              <a:rPr lang="en-US" i="1" dirty="0"/>
              <a:t>incremental formulation</a:t>
            </a:r>
            <a:r>
              <a:rPr lang="en-US" dirty="0"/>
              <a:t>, in which we placed one queen on the board at a time</a:t>
            </a:r>
          </a:p>
          <a:p>
            <a:r>
              <a:rPr lang="en-US" dirty="0"/>
              <a:t>Now, we will consider a </a:t>
            </a:r>
            <a:r>
              <a:rPr lang="en-US" i="1" dirty="0"/>
              <a:t>complete-state formulation</a:t>
            </a:r>
          </a:p>
          <a:p>
            <a:r>
              <a:rPr lang="en-US" dirty="0"/>
              <a:t>That is, we will place 8-queens on the board right away, and that configuration will constitute the current state</a:t>
            </a:r>
          </a:p>
          <a:p>
            <a:r>
              <a:rPr lang="en-US" dirty="0"/>
              <a:t>We will apply a local search algorithm to attempt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1777709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33B4-3642-4C79-B9D3-281C463C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E804-09C2-42E6-83B5-185190AB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Hill climbing </a:t>
            </a:r>
            <a:r>
              <a:rPr lang="en-US" dirty="0"/>
              <a:t>(a.k.a. </a:t>
            </a:r>
            <a:r>
              <a:rPr lang="en-US" i="1" dirty="0"/>
              <a:t>greedy local search</a:t>
            </a:r>
            <a:r>
              <a:rPr lang="en-US" dirty="0"/>
              <a:t>) replaces the current node with its best neighbor</a:t>
            </a:r>
          </a:p>
          <a:p>
            <a:r>
              <a:rPr lang="en-US" dirty="0"/>
              <a:t>When no neighbor is better than the current state, the search is finished</a:t>
            </a:r>
          </a:p>
          <a:p>
            <a:r>
              <a:rPr lang="en-US" dirty="0"/>
              <a:t>We will apply hill-climbing to the 8-queens problem</a:t>
            </a:r>
          </a:p>
          <a:p>
            <a:pPr lvl="1"/>
            <a:r>
              <a:rPr lang="en-US" dirty="0"/>
              <a:t>As previously mentioned, we will consider a </a:t>
            </a:r>
            <a:r>
              <a:rPr lang="en-US" i="1" dirty="0"/>
              <a:t>complete-state formulation</a:t>
            </a:r>
            <a:endParaRPr lang="en-US" dirty="0"/>
          </a:p>
          <a:p>
            <a:pPr lvl="1"/>
            <a:r>
              <a:rPr lang="en-US" dirty="0"/>
              <a:t>Using our knowledge of the problem, we can start by randomly placing one queen in each column</a:t>
            </a:r>
          </a:p>
          <a:p>
            <a:pPr lvl="1"/>
            <a:r>
              <a:rPr lang="en-US" dirty="0"/>
              <a:t>At each step, we will allow movements of any queen to any other square in the same column; therefore, each current state has 56 successors</a:t>
            </a:r>
          </a:p>
          <a:p>
            <a:pPr lvl="1"/>
            <a:r>
              <a:rPr lang="en-US" dirty="0"/>
              <a:t>The “best neighbor” is the state which has the smallest number of pairs of queens attacking each other</a:t>
            </a:r>
          </a:p>
          <a:p>
            <a:pPr lvl="1"/>
            <a:r>
              <a:rPr lang="en-US" dirty="0"/>
              <a:t>Optionally, if no move improves the situation, we can allow </a:t>
            </a:r>
            <a:r>
              <a:rPr lang="en-US" i="1" dirty="0"/>
              <a:t>sideways moves</a:t>
            </a:r>
            <a:r>
              <a:rPr lang="en-US" dirty="0"/>
              <a:t>, which may allow us to escape from a shoulder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6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074F-B198-4C3A-B8FD-6911E225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for 8-queens Problem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053954-B44C-4640-BC7A-0DB2C836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838" y="1825625"/>
            <a:ext cx="60363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6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4FC2-EDD4-4A85-8505-E087DF4D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for 8-queens Problem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99BAA-230E-4207-908D-5522290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hill climbing is applied to the 8-queens problem without sideways moves:</a:t>
            </a:r>
          </a:p>
          <a:p>
            <a:pPr lvl="1"/>
            <a:r>
              <a:rPr lang="en-US" dirty="0"/>
              <a:t>There is only about a 14% chance of success (i.e., it gets stuck about 86% of the time)</a:t>
            </a:r>
          </a:p>
          <a:p>
            <a:pPr lvl="1"/>
            <a:r>
              <a:rPr lang="en-US" dirty="0"/>
              <a:t>When there is a success, it takes an average of 4 moves</a:t>
            </a:r>
          </a:p>
          <a:p>
            <a:pPr lvl="1"/>
            <a:r>
              <a:rPr lang="en-US" dirty="0"/>
              <a:t>When it gets stuck, it takes an average of 3 moves</a:t>
            </a:r>
          </a:p>
          <a:p>
            <a:r>
              <a:rPr lang="en-US" dirty="0"/>
              <a:t>When hill climbing is applied to the 8-queens problem, and up to 100 sideways moves are allowed:</a:t>
            </a:r>
          </a:p>
          <a:p>
            <a:pPr lvl="1"/>
            <a:r>
              <a:rPr lang="en-US" dirty="0"/>
              <a:t>There is about a 94% chance of success (i.e., it gets stuck about 6% of the time)</a:t>
            </a:r>
          </a:p>
          <a:p>
            <a:pPr lvl="1"/>
            <a:r>
              <a:rPr lang="en-US" dirty="0"/>
              <a:t>When there is a success, it takes an average of 21 moves</a:t>
            </a:r>
          </a:p>
          <a:p>
            <a:pPr lvl="1"/>
            <a:r>
              <a:rPr lang="en-US" dirty="0"/>
              <a:t>When it gets stuck, it takes an average of 64 moves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39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9B02-1136-442C-91E1-9E6C0B2E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Random-restart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CB04-0617-4842-A8D3-A9A005A5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Of course, we want an algorithm that can solve the 8-queens problem every time</a:t>
            </a:r>
          </a:p>
          <a:p>
            <a:r>
              <a:rPr lang="en-US" dirty="0"/>
              <a:t>We can virtually guarantee this with </a:t>
            </a:r>
            <a:r>
              <a:rPr lang="en-US" b="1" dirty="0"/>
              <a:t>random-restart hill climbing</a:t>
            </a:r>
          </a:p>
          <a:p>
            <a:r>
              <a:rPr lang="en-US" dirty="0"/>
              <a:t>The approach is simple; apply hill climbing (with or without sideways moves); if it gets stuck, start over!</a:t>
            </a:r>
          </a:p>
          <a:p>
            <a:r>
              <a:rPr lang="en-US" dirty="0"/>
              <a:t>If a single hill climbing search has a probability p of success, then the expected number of restarts is 1/p – 1</a:t>
            </a:r>
          </a:p>
          <a:p>
            <a:r>
              <a:rPr lang="en-US" dirty="0"/>
              <a:t>The expected number of steps is the cost of a successful iteration plus 1/p – 1 = (1-p)/p times the cost of a failure</a:t>
            </a:r>
          </a:p>
          <a:p>
            <a:r>
              <a:rPr lang="en-US" dirty="0"/>
              <a:t>The expected number of steps for the 8-queens problem is approximately 25 if up to 100 sideways moves are allowed and 22 moves if they are not</a:t>
            </a:r>
          </a:p>
          <a:p>
            <a:r>
              <a:rPr lang="en-US" dirty="0"/>
              <a:t>According to our textbook (4</a:t>
            </a:r>
            <a:r>
              <a:rPr lang="en-US" baseline="30000" dirty="0"/>
              <a:t>th</a:t>
            </a:r>
            <a:r>
              <a:rPr lang="en-US" dirty="0"/>
              <a:t> edition), this solution can find a solution for up to three million queens in seconds (the 3</a:t>
            </a:r>
            <a:r>
              <a:rPr lang="en-US" baseline="30000" dirty="0"/>
              <a:t>rd</a:t>
            </a:r>
            <a:r>
              <a:rPr lang="en-US" dirty="0"/>
              <a:t> edition said less than one minute)!</a:t>
            </a:r>
          </a:p>
        </p:txBody>
      </p:sp>
    </p:spTree>
    <p:extLst>
      <p:ext uri="{BB962C8B-B14F-4D97-AF65-F5344CB8AC3E}">
        <p14:creationId xmlns:p14="http://schemas.microsoft.com/office/powerpoint/2010/main" val="522573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0CE7-E726-4CAD-BF88-97A1114A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 of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D53E-ABBC-4D6D-B1C8-D8DAD2B7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Stochastic hill climbing </a:t>
            </a:r>
            <a:r>
              <a:rPr lang="en-US" dirty="0"/>
              <a:t>chooses at random from among the uphill moves</a:t>
            </a:r>
          </a:p>
          <a:p>
            <a:pPr lvl="1"/>
            <a:r>
              <a:rPr lang="en-US" dirty="0"/>
              <a:t>The probabilities can vary with the steepness of the moves</a:t>
            </a:r>
          </a:p>
          <a:p>
            <a:pPr lvl="1"/>
            <a:r>
              <a:rPr lang="en-US" dirty="0"/>
              <a:t>This usually converges slower than typical (steepest ascent) hill climbing, but it can find better solutions for some landscapes</a:t>
            </a:r>
          </a:p>
          <a:p>
            <a:r>
              <a:rPr lang="en-US" i="1" dirty="0"/>
              <a:t>First-choice hill climbing </a:t>
            </a:r>
            <a:r>
              <a:rPr lang="en-US" dirty="0"/>
              <a:t>implements stochastic hill climbing by generating successors at random until one is better than current state</a:t>
            </a:r>
          </a:p>
          <a:p>
            <a:pPr lvl="1"/>
            <a:r>
              <a:rPr lang="en-US" dirty="0"/>
              <a:t>This may be a good strategy when a state has many successors (e.g., thousands)</a:t>
            </a:r>
          </a:p>
          <a:p>
            <a:pPr lvl="1"/>
            <a:r>
              <a:rPr lang="en-US" dirty="0"/>
              <a:t>It can get stuck at a local maximum</a:t>
            </a:r>
          </a:p>
          <a:p>
            <a:r>
              <a:rPr lang="en-US" dirty="0"/>
              <a:t>Either of these strategies can be combined with random restarts</a:t>
            </a:r>
          </a:p>
        </p:txBody>
      </p:sp>
    </p:spTree>
    <p:extLst>
      <p:ext uri="{BB962C8B-B14F-4D97-AF65-F5344CB8AC3E}">
        <p14:creationId xmlns:p14="http://schemas.microsoft.com/office/powerpoint/2010/main" val="3030894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0EDE-18A0-45A2-B98D-C8B619D6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 of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ED16-C3DA-4F7A-B295-321B7F8E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Random walk </a:t>
            </a:r>
            <a:r>
              <a:rPr lang="en-US" dirty="0"/>
              <a:t>will eventually find a goal under certain assumptions (i.e., it doesn’t get stuck), but it is extremely inefficient</a:t>
            </a:r>
          </a:p>
          <a:p>
            <a:r>
              <a:rPr lang="en-US" i="1" dirty="0"/>
              <a:t>Simulated annealing </a:t>
            </a:r>
            <a:r>
              <a:rPr lang="en-US" dirty="0"/>
              <a:t>combines aspects of hill climbing and random walk</a:t>
            </a:r>
          </a:p>
          <a:p>
            <a:pPr lvl="1"/>
            <a:r>
              <a:rPr lang="en-US" dirty="0"/>
              <a:t>From the current state, the agent picks a random move</a:t>
            </a:r>
          </a:p>
          <a:p>
            <a:pPr lvl="1"/>
            <a:r>
              <a:rPr lang="en-US" dirty="0"/>
              <a:t>If the move improves the situation, the agent accepts it no matter what</a:t>
            </a:r>
          </a:p>
          <a:p>
            <a:pPr lvl="1"/>
            <a:r>
              <a:rPr lang="en-US" dirty="0"/>
              <a:t>If not, the agent accepts it with a probability that decreases with the badness of the move and with time</a:t>
            </a:r>
          </a:p>
          <a:p>
            <a:r>
              <a:rPr lang="en-US" dirty="0"/>
              <a:t>A </a:t>
            </a:r>
            <a:r>
              <a:rPr lang="en-US" i="1" dirty="0"/>
              <a:t>local beam search </a:t>
            </a:r>
            <a:r>
              <a:rPr lang="en-US" dirty="0"/>
              <a:t>keeps track of k states rather than just one</a:t>
            </a:r>
          </a:p>
          <a:p>
            <a:pPr lvl="1"/>
            <a:r>
              <a:rPr lang="en-US" dirty="0"/>
              <a:t>If any successor is a goal state, it halts</a:t>
            </a:r>
          </a:p>
          <a:p>
            <a:pPr lvl="1"/>
            <a:r>
              <a:rPr lang="en-US" dirty="0"/>
              <a:t>Otherwise, it selects the k-best successors from the complete list</a:t>
            </a:r>
          </a:p>
          <a:p>
            <a:r>
              <a:rPr lang="en-US" dirty="0"/>
              <a:t>A </a:t>
            </a:r>
            <a:r>
              <a:rPr lang="en-US" i="1" dirty="0"/>
              <a:t>stochastic beam search </a:t>
            </a:r>
            <a:r>
              <a:rPr lang="en-US" dirty="0"/>
              <a:t>is a variation of local beam search that chooses the k successors randomly with probabilities proportional to their values</a:t>
            </a:r>
          </a:p>
        </p:txBody>
      </p:sp>
    </p:spTree>
    <p:extLst>
      <p:ext uri="{BB962C8B-B14F-4D97-AF65-F5344CB8AC3E}">
        <p14:creationId xmlns:p14="http://schemas.microsoft.com/office/powerpoint/2010/main" val="4141669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12E-485E-45C5-B4CF-E7A93991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1FCA-BE0C-47F2-89A6-B27AFB99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genetic algorithm </a:t>
            </a:r>
            <a:r>
              <a:rPr lang="en-US" dirty="0"/>
              <a:t>is one type of </a:t>
            </a:r>
            <a:r>
              <a:rPr lang="en-US" i="1" dirty="0"/>
              <a:t>evolutionary algorithm</a:t>
            </a:r>
            <a:r>
              <a:rPr lang="en-US" dirty="0"/>
              <a:t> that is motivated by the concept of natural selection</a:t>
            </a:r>
            <a:endParaRPr lang="en-US" i="1" dirty="0"/>
          </a:p>
          <a:p>
            <a:r>
              <a:rPr lang="en-US" dirty="0"/>
              <a:t>Successor states are generated by combining two </a:t>
            </a:r>
            <a:r>
              <a:rPr lang="en-US" i="1" dirty="0"/>
              <a:t>parent</a:t>
            </a:r>
            <a:r>
              <a:rPr lang="en-US" dirty="0"/>
              <a:t> states</a:t>
            </a:r>
          </a:p>
          <a:p>
            <a:r>
              <a:rPr lang="en-US" dirty="0"/>
              <a:t>Genetic algorithms start with set of K randomly generated states, called the initial </a:t>
            </a:r>
            <a:r>
              <a:rPr lang="en-US" i="1" dirty="0"/>
              <a:t>population</a:t>
            </a:r>
          </a:p>
          <a:p>
            <a:r>
              <a:rPr lang="en-US" dirty="0"/>
              <a:t>Each state in the population is an </a:t>
            </a:r>
            <a:r>
              <a:rPr lang="en-US" i="1" dirty="0"/>
              <a:t>individual</a:t>
            </a:r>
            <a:r>
              <a:rPr lang="en-US" dirty="0"/>
              <a:t>, represented as a string over a finite alphabet</a:t>
            </a:r>
          </a:p>
          <a:p>
            <a:r>
              <a:rPr lang="en-US" dirty="0"/>
              <a:t>Individuals are evaluated with a </a:t>
            </a:r>
            <a:r>
              <a:rPr lang="en-US" i="1" dirty="0"/>
              <a:t>fitness</a:t>
            </a:r>
            <a:r>
              <a:rPr lang="en-US" dirty="0"/>
              <a:t> function; the probability of selecting a state for </a:t>
            </a:r>
            <a:r>
              <a:rPr lang="en-US" i="1" dirty="0"/>
              <a:t>reproduction</a:t>
            </a:r>
            <a:r>
              <a:rPr lang="en-US" dirty="0"/>
              <a:t> is proportional to its fitness score</a:t>
            </a:r>
          </a:p>
          <a:p>
            <a:r>
              <a:rPr lang="en-US" dirty="0"/>
              <a:t>Randomly chosen </a:t>
            </a:r>
            <a:r>
              <a:rPr lang="en-US" i="1" dirty="0"/>
              <a:t>crossover points </a:t>
            </a:r>
            <a:r>
              <a:rPr lang="en-US" dirty="0"/>
              <a:t>are used to combine states to generate successors in the next generation, and random </a:t>
            </a:r>
            <a:r>
              <a:rPr lang="en-US" i="1" dirty="0"/>
              <a:t>mutations</a:t>
            </a:r>
            <a:r>
              <a:rPr lang="en-US" dirty="0"/>
              <a:t> are allowed</a:t>
            </a:r>
          </a:p>
          <a:p>
            <a:r>
              <a:rPr lang="en-US" dirty="0"/>
              <a:t>Iterations generating new </a:t>
            </a:r>
            <a:r>
              <a:rPr lang="en-US" i="1" dirty="0"/>
              <a:t>generations</a:t>
            </a:r>
            <a:r>
              <a:rPr lang="en-US" dirty="0"/>
              <a:t> of the population continue until some </a:t>
            </a:r>
            <a:r>
              <a:rPr lang="en-US" i="1" dirty="0"/>
              <a:t>stopping criterion </a:t>
            </a:r>
            <a:r>
              <a:rPr lang="en-US" dirty="0"/>
              <a:t>is met, or for a set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3072769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1AF1-2276-4F35-AE17-FD561CBE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CC3A9-75C0-4571-8FC1-A8A7B061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5" y="1744520"/>
            <a:ext cx="7175467" cy="2406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B0E06-24B0-417A-A3C8-24FA2A364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02" y="3910276"/>
            <a:ext cx="8862394" cy="25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3F87-F970-46B8-B5A0-3CA3D495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 Pseudo-code Revisited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9A35D4-3259-4847-A10C-2DFF8E010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887" y="1448673"/>
            <a:ext cx="6884226" cy="52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8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3FA0-FF4A-444F-B832-FC758849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State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7E50-8179-4DEE-AC17-1E121096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 </a:t>
            </a:r>
            <a:r>
              <a:rPr lang="en-US" i="1" dirty="0"/>
              <a:t>continuous state space</a:t>
            </a:r>
            <a:r>
              <a:rPr lang="en-US" dirty="0"/>
              <a:t>, a state might have infinitely many successors (i.e., the agent may have infinite applicable actions</a:t>
            </a:r>
          </a:p>
          <a:p>
            <a:r>
              <a:rPr lang="en-US" dirty="0"/>
              <a:t>The textbook points out that there is a vast literature devoted to this type of problem, and that they are providing only a very brief introduction</a:t>
            </a:r>
          </a:p>
          <a:p>
            <a:r>
              <a:rPr lang="en-US" dirty="0"/>
              <a:t>Example: Place three new airports in Romania such that sum of the squared distances from each city to the closest airport is minimized</a:t>
            </a:r>
          </a:p>
          <a:p>
            <a:r>
              <a:rPr lang="en-US" dirty="0"/>
              <a:t>We will briefly consider a local search with a complete state formulation to solve this problem</a:t>
            </a:r>
          </a:p>
          <a:p>
            <a:r>
              <a:rPr lang="en-US" dirty="0"/>
              <a:t>One way to avoid continuous state spaces is to discretize the state space; then we can apply any of the local search algorithms already described</a:t>
            </a:r>
          </a:p>
          <a:p>
            <a:r>
              <a:rPr lang="en-US" dirty="0"/>
              <a:t>Other methods use the gradient of the landscape; the gradient gives the direction and magnitude of the steepest slope from the current point</a:t>
            </a:r>
          </a:p>
        </p:txBody>
      </p:sp>
    </p:spTree>
    <p:extLst>
      <p:ext uri="{BB962C8B-B14F-4D97-AF65-F5344CB8AC3E}">
        <p14:creationId xmlns:p14="http://schemas.microsoft.com/office/powerpoint/2010/main" val="4051736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215D-3234-496C-AA59-2FE5FD3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358E-A9F5-4447-994E-33C10D4F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 far, we have examined </a:t>
            </a:r>
            <a:r>
              <a:rPr lang="en-US" i="1" dirty="0"/>
              <a:t>offline search </a:t>
            </a:r>
            <a:r>
              <a:rPr lang="en-US" dirty="0"/>
              <a:t>algorithms; the agents compute complete solutions and then execute them without recourse to percepts</a:t>
            </a:r>
          </a:p>
          <a:p>
            <a:r>
              <a:rPr lang="en-US" dirty="0"/>
              <a:t>An </a:t>
            </a:r>
            <a:r>
              <a:rPr lang="en-US" i="1" dirty="0"/>
              <a:t>online search </a:t>
            </a:r>
            <a:r>
              <a:rPr lang="en-US" dirty="0"/>
              <a:t>problem</a:t>
            </a:r>
            <a:r>
              <a:rPr lang="en-US" i="1" dirty="0"/>
              <a:t> </a:t>
            </a:r>
            <a:r>
              <a:rPr lang="en-US" dirty="0"/>
              <a:t>can only be solved by an agent executing actions</a:t>
            </a:r>
          </a:p>
          <a:p>
            <a:r>
              <a:rPr lang="en-US" dirty="0"/>
              <a:t>Online search is necessary for exploration problems in which states and/or actions are unknown; e.g., a robot exploring a new space</a:t>
            </a:r>
          </a:p>
          <a:p>
            <a:r>
              <a:rPr lang="en-US" dirty="0"/>
              <a:t>Sometimes the cost we're interested in is the cost of the path the agent actually follows; compared to the cost of the actual shortest path, this gives the </a:t>
            </a:r>
            <a:r>
              <a:rPr lang="en-US" i="1" dirty="0"/>
              <a:t>competitive ratio</a:t>
            </a:r>
            <a:endParaRPr lang="en-US" dirty="0"/>
          </a:p>
          <a:p>
            <a:r>
              <a:rPr lang="en-US" dirty="0"/>
              <a:t>In practice, we are often assuming safely explorable spaces (i.e., the goal is reachable from every reachable state); otherwise, there can be </a:t>
            </a:r>
            <a:r>
              <a:rPr lang="en-US" i="1" dirty="0"/>
              <a:t>dead ends</a:t>
            </a:r>
          </a:p>
          <a:p>
            <a:r>
              <a:rPr lang="en-US" dirty="0"/>
              <a:t>If actions are reversible, it is possible to perform an online DFS</a:t>
            </a:r>
          </a:p>
          <a:p>
            <a:r>
              <a:rPr lang="en-US" dirty="0"/>
              <a:t>The competitive ratio can be arbitrarily bad; e.g., if the goal is next to the initial state but the agent goes off on a long excursion; an online version of IDS solves this problem</a:t>
            </a:r>
          </a:p>
          <a:p>
            <a:r>
              <a:rPr lang="en-US" dirty="0"/>
              <a:t>Hill climbing can be an online search; it is not very useful in its simplest form because of local maxima, and random restarts, of course, cannot be used with an online 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3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55F-77CB-42A4-B42A-47C53224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F46F-9338-4C18-A21E-9BDB0098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Greedy best-first search </a:t>
            </a:r>
            <a:r>
              <a:rPr lang="en-US" dirty="0"/>
              <a:t>(an example of a greedy algorithm) tries to expand the node closest to a goal</a:t>
            </a:r>
          </a:p>
          <a:p>
            <a:r>
              <a:rPr lang="en-US" dirty="0"/>
              <a:t>This can be achieved by using the heuristic function as the evaluation function; i.e., f(n) = h(n)</a:t>
            </a:r>
          </a:p>
          <a:p>
            <a:r>
              <a:rPr lang="en-US" dirty="0"/>
              <a:t>Using the pseudo-code from our last topic, this would carry out a greedy graph search</a:t>
            </a:r>
          </a:p>
          <a:p>
            <a:r>
              <a:rPr lang="en-US" dirty="0"/>
              <a:t>If a repeated state is detected with a lower path cost than before, we replace the node in the frontier with the new node</a:t>
            </a:r>
          </a:p>
          <a:p>
            <a:r>
              <a:rPr lang="en-US" dirty="0"/>
              <a:t>We will look at an example related to the </a:t>
            </a:r>
            <a:r>
              <a:rPr lang="en-US" b="1" dirty="0"/>
              <a:t>Romania map problem</a:t>
            </a:r>
          </a:p>
          <a:p>
            <a:r>
              <a:rPr lang="en-US" dirty="0"/>
              <a:t>The heuristic we will use for this problem is </a:t>
            </a:r>
            <a:r>
              <a:rPr lang="en-US" i="1" dirty="0"/>
              <a:t>straight-line distance</a:t>
            </a:r>
          </a:p>
          <a:p>
            <a:r>
              <a:rPr lang="en-US" dirty="0"/>
              <a:t>Note that the algorithm does not find the best solution for this case</a:t>
            </a:r>
          </a:p>
        </p:txBody>
      </p:sp>
    </p:spTree>
    <p:extLst>
      <p:ext uri="{BB962C8B-B14F-4D97-AF65-F5344CB8AC3E}">
        <p14:creationId xmlns:p14="http://schemas.microsoft.com/office/powerpoint/2010/main" val="217842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95E1D1-8A4F-42D1-8C46-F9398DE5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Romania Map Problem Revisited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ED143D3-8B09-4751-A299-E4DE3B9E9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92" y="1562806"/>
            <a:ext cx="7313615" cy="5109663"/>
          </a:xfrm>
        </p:spPr>
      </p:pic>
    </p:spTree>
    <p:extLst>
      <p:ext uri="{BB962C8B-B14F-4D97-AF65-F5344CB8AC3E}">
        <p14:creationId xmlns:p14="http://schemas.microsoft.com/office/powerpoint/2010/main" val="420270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77C-95B5-4AA5-BB51-CDF6DFE3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564B8-22E0-4D0B-88A7-A5B8AA110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198" y="1509914"/>
            <a:ext cx="4743604" cy="49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8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8478-0F7C-4A39-BD3A-743B0B28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Greedy Best-first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CB5C-C29A-488D-962F-068F545B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best-first search is clearly </a:t>
            </a:r>
            <a:r>
              <a:rPr lang="en-US" i="1" dirty="0"/>
              <a:t>not optimal</a:t>
            </a:r>
          </a:p>
          <a:p>
            <a:r>
              <a:rPr lang="en-US" dirty="0"/>
              <a:t>The tree-search version is not complete (it can oscillate back and forth between two states forever)</a:t>
            </a:r>
          </a:p>
          <a:p>
            <a:r>
              <a:rPr lang="en-US" dirty="0"/>
              <a:t>The graph search version is complete for finite spaces</a:t>
            </a:r>
          </a:p>
          <a:p>
            <a:r>
              <a:rPr lang="en-US" dirty="0"/>
              <a:t>The worst-case time and space complexity for the graph version is O(|V|)</a:t>
            </a:r>
          </a:p>
          <a:p>
            <a:r>
              <a:rPr lang="en-US" dirty="0"/>
              <a:t>However, it can be much faster for some problems with a good heuristic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A819-C8A8-453E-8452-B87EC28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9681-28B0-4610-B9D2-F795B4F6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A* search</a:t>
            </a:r>
            <a:r>
              <a:rPr lang="en-US" dirty="0"/>
              <a:t> (sometimes just called </a:t>
            </a:r>
            <a:r>
              <a:rPr lang="en-US" b="1" dirty="0"/>
              <a:t>A*</a:t>
            </a:r>
            <a:r>
              <a:rPr lang="en-US" dirty="0"/>
              <a:t>) evaluates a node by combining g(n), the path cost to reach the node, and the heuristic, h(n)</a:t>
            </a:r>
          </a:p>
          <a:p>
            <a:r>
              <a:rPr lang="en-US" dirty="0"/>
              <a:t>More specifically, f(n) = g(n) + h(n)</a:t>
            </a:r>
          </a:p>
          <a:p>
            <a:r>
              <a:rPr lang="en-US" dirty="0"/>
              <a:t>Remember that:</a:t>
            </a:r>
          </a:p>
          <a:p>
            <a:pPr lvl="1"/>
            <a:r>
              <a:rPr lang="en-US" dirty="0"/>
              <a:t>g(n) is an exact measure of the path cost from the initial state to the current node (which contains the current state)</a:t>
            </a:r>
          </a:p>
          <a:p>
            <a:pPr lvl="1"/>
            <a:r>
              <a:rPr lang="en-US" dirty="0"/>
              <a:t>h(n) is an estimate of the remaining cost to any goal node</a:t>
            </a:r>
          </a:p>
          <a:p>
            <a:r>
              <a:rPr lang="en-US" dirty="0"/>
              <a:t>Therefore, we can view f(n) as an estimated cost of the best path from the initial state, through the current node, to any goal node</a:t>
            </a:r>
          </a:p>
          <a:p>
            <a:r>
              <a:rPr lang="en-US" dirty="0"/>
              <a:t>A* is </a:t>
            </a:r>
            <a:r>
              <a:rPr lang="en-US" i="1" dirty="0"/>
              <a:t>complete</a:t>
            </a:r>
            <a:r>
              <a:rPr lang="en-US" dirty="0"/>
              <a:t> as long as every action has a cost that is greater than some positive ε and the state space either has a solution or is finite</a:t>
            </a:r>
          </a:p>
          <a:p>
            <a:r>
              <a:rPr lang="en-US" dirty="0"/>
              <a:t>Provided that h(n) satisfies certain conditions, A* is </a:t>
            </a:r>
            <a:r>
              <a:rPr lang="en-US" i="1" dirty="0"/>
              <a:t>optimal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9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2" ma:contentTypeDescription="Create a new document." ma:contentTypeScope="" ma:versionID="02f8d1e9f21dc43189325b53eb28d32c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70ab160ae7d79ae19825519dd962331e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C63F2A-3212-409A-A2C0-A31753436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8805b2-c094-4aa9-8ef2-8f364c7e25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B154DA-CFF6-435F-BF01-34B931B89C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102D45-3C39-4954-BAD2-2B5EF13E45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3686</Words>
  <Application>Microsoft Office PowerPoint</Application>
  <PresentationFormat>Widescreen</PresentationFormat>
  <Paragraphs>233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ECE469: Artificial Intelligence</vt:lpstr>
      <vt:lpstr>Informed Search</vt:lpstr>
      <vt:lpstr>Best-first Search Revisited</vt:lpstr>
      <vt:lpstr>Best-first Search Pseudo-code Revisited</vt:lpstr>
      <vt:lpstr>Greedy Best-first Search</vt:lpstr>
      <vt:lpstr>The Romania Map Problem Revisited</vt:lpstr>
      <vt:lpstr>Greedy Best-first Search Example</vt:lpstr>
      <vt:lpstr>Properties of Greedy Best-first Search</vt:lpstr>
      <vt:lpstr>A* Search</vt:lpstr>
      <vt:lpstr>Admissible Heuristics</vt:lpstr>
      <vt:lpstr>A* Applied to the Romania Map Problem</vt:lpstr>
      <vt:lpstr>A* Applied to the Romania Map Problem (cont.)</vt:lpstr>
      <vt:lpstr>Proving Optimality of A*</vt:lpstr>
      <vt:lpstr>Consistent Heuristics</vt:lpstr>
      <vt:lpstr>A* versus Uniform-cost Search</vt:lpstr>
      <vt:lpstr>Contours</vt:lpstr>
      <vt:lpstr>Contours for the Romania Map Problem</vt:lpstr>
      <vt:lpstr>Properties of A*</vt:lpstr>
      <vt:lpstr>Simplified Memory-bounded A*</vt:lpstr>
      <vt:lpstr>The 8-puzzle Revisited</vt:lpstr>
      <vt:lpstr>The 8-puzzle Statistics</vt:lpstr>
      <vt:lpstr>Heuristics for the 8-puzzle</vt:lpstr>
      <vt:lpstr>Evaluating Heuristics</vt:lpstr>
      <vt:lpstr>Evaluating Heuristics for the 8-puzzle</vt:lpstr>
      <vt:lpstr>Generating Heuristics from Relaxed Problems</vt:lpstr>
      <vt:lpstr>Generating Heuristics from Subproblems</vt:lpstr>
      <vt:lpstr>Pattern Databases</vt:lpstr>
      <vt:lpstr>Using Multiple Heuristics</vt:lpstr>
      <vt:lpstr>Local Search</vt:lpstr>
      <vt:lpstr>State-space Landscape Example</vt:lpstr>
      <vt:lpstr>The 8-queens Problem Revisited</vt:lpstr>
      <vt:lpstr>Hill Climbing</vt:lpstr>
      <vt:lpstr>Hill Climbing for 8-queens Problem Example</vt:lpstr>
      <vt:lpstr>Hill Climbing for 8-queens Problem Results</vt:lpstr>
      <vt:lpstr>Random-restart Hill Climbing</vt:lpstr>
      <vt:lpstr>Other Variations of Hill Climbing</vt:lpstr>
      <vt:lpstr>Other Variations of Local Search</vt:lpstr>
      <vt:lpstr>Genetic Algorithms</vt:lpstr>
      <vt:lpstr>Genetic Algorithm Example</vt:lpstr>
      <vt:lpstr>Continuous State Spaces</vt:lpstr>
      <vt:lpstr>Online Search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58</cp:revision>
  <dcterms:created xsi:type="dcterms:W3CDTF">2020-09-13T03:53:50Z</dcterms:created>
  <dcterms:modified xsi:type="dcterms:W3CDTF">2020-10-06T13:47:10Z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