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8BEA-E947-4AC5-9168-CEA9036B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B6DF7-2292-4EF1-B529-336A0337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9DF1-0464-4072-BF68-046811CF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9791-206C-4B99-84F9-4824E85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6EE3-0AC1-44DF-8E81-9AE4BDA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C88-FE0A-4ED3-9281-89224BE0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12078-13A5-43C0-8105-0DD1DAC1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52AB-724F-4D73-91E8-89F1F2C4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40D4-877F-4A92-ADC3-76E96618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9D3E-A117-4C85-80B2-F1E750C2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4E6DD-D844-4205-AAE6-913B3BF19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D40A-AB91-4472-99A7-07AF8177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6918-92B9-4181-A900-F2CE21B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BA33-8384-4710-B177-05CE5DA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04BB-A8D5-41B7-A243-48DD55A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1988-9448-426C-B818-A2844954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E2C3-352B-40DC-B3AA-271B0D95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D7E0-B6EB-45D5-9F48-FD98DBF1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99FD-3360-4E5A-9581-83A409B1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2648-20BC-4C95-9313-57D99E08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F1C1-80EE-4D59-8A86-6275900A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5B40-C5F2-4D89-8388-8DA51940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9D8D-E89F-4679-81B3-F3C427A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F714-F648-4CD9-8602-6BFAE26F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03F4-9AE4-4386-80EE-9A47582D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DC10-8BF9-452A-890B-471244D3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0331-789A-41F9-90D3-A6169DA9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5BD3-A677-4439-8DFC-1B330BA7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707B-D65A-4E7C-88E0-60654B57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6537-0965-4E8C-8230-7B21C1B1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4899-8A38-4E74-AA2C-8000D2FD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0BAB-81E2-44C0-9F1D-5AE2C764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91CA-08FD-4738-80D2-AE51CBCC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3B28B-04E7-45C3-BC97-67591A1C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76117-D76D-4EFA-9642-D3E413B76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182E-4188-44DE-AE9C-B95051F20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39680-BBEA-4345-9573-A6D1F8D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2EF4-713B-46AB-858D-9406619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33797-2035-4DEE-942D-587FA64C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D00F-C9BB-4293-A18F-3A6DBF2E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C792-52F3-4FEA-8424-6CA0367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B4360-10FC-4DE3-94C5-197AED1C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CF7E-7060-463F-9A05-C58FAF5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A1A9-7A20-4E1C-BA53-42DC94AD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1646-C6E4-4D91-906A-A41942F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6091-B455-4FAC-A8FF-0681BAE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EA1A-2F67-4E31-9DA6-3C66E760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4E5-DFDE-4AF4-B45C-ED6A8130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635E-4878-4AEE-BD91-4CA8E662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0775-0E31-4A97-A059-C30B1553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8036-FBA8-45C4-9843-D7DEEA74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3413-2AD1-422A-A7E0-48CF04A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AEA-B3B8-4C47-8DF8-D9BC02F9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8B9A7-F2A8-47E7-9536-757A08EB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1AB7-D3FA-4EDC-9C35-89860354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19-2FC1-462D-9FAA-1721E514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963-E757-493B-A2FD-D33032B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10617-A609-4153-95BA-F354B68B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53C7-4793-4558-868F-80AE0CBA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58F3-44D6-4196-9E24-7C87F017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26CB-BC21-4457-8B13-70E80291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03FB-C143-466A-BE07-FD8A60CD9CC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A884-EE82-476A-B662-F51050035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A37E-91AF-4BCD-8D7F-960ACFA4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1EA0-8A81-45A0-A6DD-40B6D7E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4C9C-E4C3-4602-BCF0-AAAFF2FE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“An </a:t>
            </a:r>
            <a:r>
              <a:rPr lang="en-US" b="1" dirty="0"/>
              <a:t>agent</a:t>
            </a:r>
            <a:r>
              <a:rPr lang="en-US" dirty="0"/>
              <a:t> is anything that can be viewed as </a:t>
            </a:r>
            <a:r>
              <a:rPr lang="en-US" i="1" dirty="0"/>
              <a:t>perceiving</a:t>
            </a:r>
            <a:r>
              <a:rPr lang="en-US" dirty="0"/>
              <a:t> its environment through </a:t>
            </a:r>
            <a:r>
              <a:rPr lang="en-US" i="1" dirty="0"/>
              <a:t>sensors</a:t>
            </a:r>
            <a:r>
              <a:rPr lang="en-US" dirty="0"/>
              <a:t> and </a:t>
            </a:r>
            <a:r>
              <a:rPr lang="en-US" i="1" dirty="0"/>
              <a:t>acting</a:t>
            </a:r>
            <a:r>
              <a:rPr lang="en-US" dirty="0"/>
              <a:t> upon that environment through </a:t>
            </a:r>
            <a:r>
              <a:rPr lang="en-US" i="1" dirty="0"/>
              <a:t>actuators”</a:t>
            </a:r>
          </a:p>
          <a:p>
            <a:r>
              <a:rPr lang="en-US" dirty="0"/>
              <a:t>A </a:t>
            </a:r>
            <a:r>
              <a:rPr lang="en-US" b="1" dirty="0"/>
              <a:t>percept</a:t>
            </a:r>
            <a:r>
              <a:rPr lang="en-US" dirty="0"/>
              <a:t> is an agent's perceptual inputs at any given instant</a:t>
            </a:r>
          </a:p>
          <a:p>
            <a:r>
              <a:rPr lang="en-US" dirty="0"/>
              <a:t>A </a:t>
            </a:r>
            <a:r>
              <a:rPr lang="en-US" b="1" dirty="0"/>
              <a:t>percept sequence </a:t>
            </a:r>
            <a:r>
              <a:rPr lang="en-US" dirty="0"/>
              <a:t>is the complete history of percepts</a:t>
            </a:r>
          </a:p>
          <a:p>
            <a:r>
              <a:rPr lang="en-US" dirty="0"/>
              <a:t>An agent's behavior can be described by an </a:t>
            </a:r>
            <a:r>
              <a:rPr lang="en-US" i="1" dirty="0"/>
              <a:t>agent function </a:t>
            </a:r>
            <a:r>
              <a:rPr lang="en-US" dirty="0"/>
              <a:t>mapping the percept sequence to an action</a:t>
            </a:r>
          </a:p>
          <a:p>
            <a:r>
              <a:rPr lang="en-US" dirty="0"/>
              <a:t>An </a:t>
            </a:r>
            <a:r>
              <a:rPr lang="en-US" i="1" dirty="0"/>
              <a:t>agent program </a:t>
            </a:r>
            <a:r>
              <a:rPr lang="en-US" dirty="0"/>
              <a:t>implements the agent function</a:t>
            </a:r>
          </a:p>
        </p:txBody>
      </p:sp>
    </p:spTree>
    <p:extLst>
      <p:ext uri="{BB962C8B-B14F-4D97-AF65-F5344CB8AC3E}">
        <p14:creationId xmlns:p14="http://schemas.microsoft.com/office/powerpoint/2010/main" val="290189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7210-44F1-4649-8272-0EE13D7F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Vacuum-cleaner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4F61A-93C5-4596-A326-A45F99B2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3" y="1690688"/>
            <a:ext cx="9406593" cy="44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BE8-FE48-4947-A3C6-2CABFFEB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DA41-A0A7-480A-B641-7F623309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Book: “A </a:t>
            </a:r>
            <a:r>
              <a:rPr lang="en-US" b="1" dirty="0"/>
              <a:t>rational agent </a:t>
            </a:r>
            <a:r>
              <a:rPr lang="en-US" dirty="0"/>
              <a:t>is one that does the right thing”</a:t>
            </a:r>
          </a:p>
          <a:p>
            <a:r>
              <a:rPr lang="en-US" dirty="0"/>
              <a:t>A </a:t>
            </a:r>
            <a:r>
              <a:rPr lang="en-US" b="1" dirty="0"/>
              <a:t>performance measure</a:t>
            </a:r>
            <a:r>
              <a:rPr lang="en-US" dirty="0"/>
              <a:t> is used to evaluate agents</a:t>
            </a:r>
          </a:p>
          <a:p>
            <a:r>
              <a:rPr lang="en-US" dirty="0"/>
              <a:t>It is better to design a performance measure according to what you want in an environment rather than how you think an agent should behave</a:t>
            </a:r>
          </a:p>
          <a:p>
            <a:r>
              <a:rPr lang="en-US" dirty="0"/>
              <a:t>What is rational at a given instant depends on four things: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performance measure</a:t>
            </a:r>
          </a:p>
          <a:p>
            <a:pPr lvl="1"/>
            <a:r>
              <a:rPr lang="en-US" dirty="0"/>
              <a:t>The agent's </a:t>
            </a:r>
            <a:r>
              <a:rPr lang="en-US" i="1" dirty="0"/>
              <a:t>prior knowledge </a:t>
            </a:r>
            <a:r>
              <a:rPr lang="en-US" dirty="0"/>
              <a:t>of the environment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percept sequence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allowable actions</a:t>
            </a:r>
          </a:p>
          <a:p>
            <a:r>
              <a:rPr lang="en-US" dirty="0"/>
              <a:t>Definition of a rational agent:</a:t>
            </a:r>
          </a:p>
          <a:p>
            <a:pPr marL="457200" lvl="1" indent="0">
              <a:buNone/>
            </a:pPr>
            <a:r>
              <a:rPr lang="en-US" dirty="0"/>
              <a:t>“For each possible percept sequence, a rational agent should select an action that is expected to maximize its performance measure, given the evidence provided by the percept sequence and whatever built-in knowledge the agent has.”</a:t>
            </a:r>
          </a:p>
        </p:txBody>
      </p:sp>
    </p:spTree>
    <p:extLst>
      <p:ext uri="{BB962C8B-B14F-4D97-AF65-F5344CB8AC3E}">
        <p14:creationId xmlns:p14="http://schemas.microsoft.com/office/powerpoint/2010/main" val="142617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90C2-043A-4038-A107-A0C8E948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5F50-DD82-449C-8CF8-F6ECA703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textbook, </a:t>
            </a:r>
            <a:r>
              <a:rPr lang="en-US" b="1" dirty="0"/>
              <a:t>task environments </a:t>
            </a:r>
            <a:r>
              <a:rPr lang="en-US" dirty="0"/>
              <a:t>“are essentially the problems to which rational agents are the solutions”</a:t>
            </a:r>
          </a:p>
          <a:p>
            <a:r>
              <a:rPr lang="en-US" dirty="0"/>
              <a:t>A task environment includes the </a:t>
            </a:r>
            <a:r>
              <a:rPr lang="en-US" i="1" dirty="0"/>
              <a:t>performance measure</a:t>
            </a:r>
            <a:r>
              <a:rPr lang="en-US" dirty="0"/>
              <a:t>, the </a:t>
            </a:r>
            <a:r>
              <a:rPr lang="en-US" i="1" dirty="0"/>
              <a:t>environment</a:t>
            </a:r>
            <a:r>
              <a:rPr lang="en-US" dirty="0"/>
              <a:t>, the agent's </a:t>
            </a:r>
            <a:r>
              <a:rPr lang="en-US" i="1" dirty="0"/>
              <a:t>actuators</a:t>
            </a:r>
            <a:r>
              <a:rPr lang="en-US" dirty="0"/>
              <a:t>, and the agent's </a:t>
            </a:r>
            <a:r>
              <a:rPr lang="en-US" i="1" dirty="0"/>
              <a:t>sensors</a:t>
            </a:r>
            <a:r>
              <a:rPr lang="en-US" dirty="0"/>
              <a:t> (PEAS)</a:t>
            </a:r>
          </a:p>
          <a:p>
            <a:r>
              <a:rPr lang="en-US" dirty="0"/>
              <a:t>The book uses an </a:t>
            </a:r>
            <a:r>
              <a:rPr lang="en-US" i="1" dirty="0"/>
              <a:t>automated taxi driver</a:t>
            </a:r>
            <a:r>
              <a:rPr lang="en-US" dirty="0"/>
              <a:t> as an example of a complex agent and discusses its task environment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E8D-E72C-473B-B3BF-A5E72F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752C-A5B7-44ED-89F6-08F926DC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Fully observable</a:t>
            </a:r>
            <a:r>
              <a:rPr lang="en-US" dirty="0"/>
              <a:t> versus </a:t>
            </a:r>
            <a:r>
              <a:rPr lang="en-US" i="1" dirty="0"/>
              <a:t>partially observable</a:t>
            </a:r>
          </a:p>
          <a:p>
            <a:r>
              <a:rPr lang="en-US" i="1" dirty="0"/>
              <a:t>Deterministic</a:t>
            </a:r>
            <a:r>
              <a:rPr lang="en-US" dirty="0"/>
              <a:t> versus </a:t>
            </a:r>
            <a:r>
              <a:rPr lang="en-US" i="1" dirty="0"/>
              <a:t>stochastic</a:t>
            </a:r>
            <a:r>
              <a:rPr lang="en-US" dirty="0"/>
              <a:t> (or </a:t>
            </a:r>
            <a:r>
              <a:rPr lang="en-US" i="1" dirty="0"/>
              <a:t>strategic</a:t>
            </a:r>
            <a:r>
              <a:rPr lang="en-US" dirty="0"/>
              <a:t>)</a:t>
            </a:r>
          </a:p>
          <a:p>
            <a:r>
              <a:rPr lang="en-US" i="1" dirty="0"/>
              <a:t>Episodic</a:t>
            </a:r>
            <a:r>
              <a:rPr lang="en-US" dirty="0"/>
              <a:t> versus </a:t>
            </a:r>
            <a:r>
              <a:rPr lang="en-US" i="1" dirty="0"/>
              <a:t>sequential</a:t>
            </a:r>
          </a:p>
          <a:p>
            <a:r>
              <a:rPr lang="en-US" i="1" dirty="0"/>
              <a:t>Static</a:t>
            </a:r>
            <a:r>
              <a:rPr lang="en-US" dirty="0"/>
              <a:t> versus </a:t>
            </a:r>
            <a:r>
              <a:rPr lang="en-US" i="1" dirty="0"/>
              <a:t>dynamic</a:t>
            </a:r>
            <a:r>
              <a:rPr lang="en-US" dirty="0"/>
              <a:t> (or </a:t>
            </a:r>
            <a:r>
              <a:rPr lang="en-US" i="1" dirty="0"/>
              <a:t>semidynamic</a:t>
            </a:r>
            <a:r>
              <a:rPr lang="en-US" dirty="0"/>
              <a:t>)</a:t>
            </a:r>
          </a:p>
          <a:p>
            <a:r>
              <a:rPr lang="en-US" i="1" dirty="0"/>
              <a:t>Discrete</a:t>
            </a:r>
            <a:r>
              <a:rPr lang="en-US" dirty="0"/>
              <a:t> versus </a:t>
            </a:r>
            <a:r>
              <a:rPr lang="en-US" i="1" dirty="0"/>
              <a:t>continuous</a:t>
            </a:r>
          </a:p>
          <a:p>
            <a:r>
              <a:rPr lang="en-US" i="1" dirty="0"/>
              <a:t>Single-agent</a:t>
            </a:r>
            <a:r>
              <a:rPr lang="en-US" dirty="0"/>
              <a:t> versus </a:t>
            </a:r>
            <a:r>
              <a:rPr lang="en-US" i="1" dirty="0"/>
              <a:t>multi-agent</a:t>
            </a:r>
          </a:p>
          <a:p>
            <a:r>
              <a:rPr lang="en-US" i="1" dirty="0"/>
              <a:t>Known</a:t>
            </a:r>
            <a:r>
              <a:rPr lang="en-US" dirty="0"/>
              <a:t> versus </a:t>
            </a:r>
            <a:r>
              <a:rPr lang="en-US" i="1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783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C979-C188-43F0-9890-892E9584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Environments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BD3B61-3BE8-4C6A-80DF-D9A5118E6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61" y="1690688"/>
            <a:ext cx="7487478" cy="45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C93-2E39-4D10-BC27-1220124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46D0-CA8A-4B2F-A6C7-DB944A9A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agents:</a:t>
            </a:r>
          </a:p>
          <a:p>
            <a:pPr lvl="1"/>
            <a:r>
              <a:rPr lang="en-US" i="1" dirty="0"/>
              <a:t>Simple reflex agents</a:t>
            </a:r>
          </a:p>
          <a:p>
            <a:pPr lvl="1"/>
            <a:r>
              <a:rPr lang="en-US" i="1" dirty="0"/>
              <a:t>Model-based reflex agents</a:t>
            </a:r>
          </a:p>
          <a:p>
            <a:pPr lvl="1"/>
            <a:r>
              <a:rPr lang="en-US" i="1" dirty="0"/>
              <a:t>Goal-based agents</a:t>
            </a:r>
          </a:p>
          <a:p>
            <a:pPr lvl="1"/>
            <a:r>
              <a:rPr lang="en-US" i="1" dirty="0"/>
              <a:t>Utility-based agents</a:t>
            </a:r>
          </a:p>
          <a:p>
            <a:r>
              <a:rPr lang="en-US" dirty="0"/>
              <a:t>Agents can either use hard-coded rules to make decisions, or they can </a:t>
            </a:r>
            <a:r>
              <a:rPr lang="en-US" i="1" dirty="0"/>
              <a:t>learn</a:t>
            </a:r>
            <a:r>
              <a:rPr lang="en-US" dirty="0"/>
              <a:t> the rules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5750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6CB8-43D6-4D7C-A55B-5263D54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D3CD-FB5F-4194-9D77-8AF7C067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agent representations (related to expressivity or complexity):</a:t>
            </a:r>
          </a:p>
          <a:p>
            <a:pPr lvl="1"/>
            <a:r>
              <a:rPr lang="en-US" i="1" dirty="0"/>
              <a:t>Atomic representations</a:t>
            </a:r>
          </a:p>
          <a:p>
            <a:pPr lvl="1"/>
            <a:r>
              <a:rPr lang="en-US" i="1" dirty="0"/>
              <a:t>Factored representations</a:t>
            </a:r>
          </a:p>
          <a:p>
            <a:pPr lvl="1"/>
            <a:r>
              <a:rPr lang="en-US" i="1" dirty="0"/>
              <a:t>Structured representations</a:t>
            </a:r>
          </a:p>
          <a:p>
            <a:r>
              <a:rPr lang="en-US" dirty="0"/>
              <a:t>A more expressive representation can capture everything that a less expressive one can plus more</a:t>
            </a:r>
          </a:p>
          <a:p>
            <a:r>
              <a:rPr lang="en-US" dirty="0"/>
              <a:t>We can also distinguish between </a:t>
            </a:r>
            <a:r>
              <a:rPr lang="en-US" i="1" dirty="0"/>
              <a:t>localist representations </a:t>
            </a:r>
            <a:r>
              <a:rPr lang="en-US" dirty="0"/>
              <a:t>and a </a:t>
            </a:r>
            <a:r>
              <a:rPr lang="en-US" i="1" dirty="0"/>
              <a:t>distributed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43468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1EBA3-4CD6-45D3-BB9C-9571844FD654}"/>
</file>

<file path=customXml/itemProps2.xml><?xml version="1.0" encoding="utf-8"?>
<ds:datastoreItem xmlns:ds="http://schemas.openxmlformats.org/officeDocument/2006/customXml" ds:itemID="{2E0E03AE-FFBF-47E3-BABE-F5B0E471625D}"/>
</file>

<file path=customXml/itemProps3.xml><?xml version="1.0" encoding="utf-8"?>
<ds:datastoreItem xmlns:ds="http://schemas.openxmlformats.org/officeDocument/2006/customXml" ds:itemID="{4F6F5BE5-5371-46F1-B13E-537E44928917}"/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380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ECE469: Artificial Intelligence</vt:lpstr>
      <vt:lpstr>Agents</vt:lpstr>
      <vt:lpstr>The Vacuum-cleaner World</vt:lpstr>
      <vt:lpstr>Rational Agents</vt:lpstr>
      <vt:lpstr>Task Environments</vt:lpstr>
      <vt:lpstr>Categorizing Task Environments</vt:lpstr>
      <vt:lpstr>Examples of Task Environments</vt:lpstr>
      <vt:lpstr>Types of agents</vt:lpstr>
      <vt:lpstr>Agent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10</cp:revision>
  <dcterms:created xsi:type="dcterms:W3CDTF">2020-09-01T03:34:03Z</dcterms:created>
  <dcterms:modified xsi:type="dcterms:W3CDTF">2020-09-01T13:21:12Z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