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272A-5154-44C7-B545-6D83FD835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FCADE1-AA07-4B47-A794-E5951B6CF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4F5EB1-67D4-4081-B220-35EDFD602A18}"/>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EC60B2EE-2F13-4615-9AE8-48A8BC7F9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58E11-DA0D-44DA-917A-DBA0189CDCEF}"/>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286443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72E8-1B52-490A-843F-4B6D526740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B4B5BE-C53C-4982-A37B-BA596DBD5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B985E-8107-4689-9F19-8A773E21BBAD}"/>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BED27785-4B63-412B-898E-0510AF18F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4BEA5-D625-4413-826C-2FCB02B3A155}"/>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423295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EBFC5-68FF-4831-AD54-74AE414129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78207-4FFE-42F2-8CD1-F567DA7D3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94BA1-DF72-4C33-BAC6-9E58F879043E}"/>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308332B0-F3D8-4648-A352-73EDD3E7B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54017-9191-41F0-87F5-2A0083CEDA31}"/>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201789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6E10-4989-4FD2-9365-006A599B0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81F62-0FB2-40F7-B8C5-CCE745707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E3066-707E-455F-B8DD-5E20432D72A2}"/>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A251EA76-9935-40C5-88EF-4E76797DC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397D3-8A43-4B93-AD99-F8A0A6DC1A46}"/>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318531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9568-2AA6-463E-A451-E03C5FAAC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F1FEF-73C5-4FBE-9747-ECDF2F95C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9EE07-F08A-49FB-A638-085BA00BC49C}"/>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E8195CAB-B7E1-4B82-ACCE-D11A954A9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C5E14-B015-4F62-8E6A-720DEB58FAD8}"/>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217496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604E-1A18-4E4F-A0F5-DA84C4EE7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2E016-F5E8-4294-B1B6-52D545B5E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A3E31A-7BC0-448A-A000-640A56CB5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448F2-47D8-4FE3-B0E6-71CC37D32F84}"/>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6" name="Footer Placeholder 5">
            <a:extLst>
              <a:ext uri="{FF2B5EF4-FFF2-40B4-BE49-F238E27FC236}">
                <a16:creationId xmlns:a16="http://schemas.microsoft.com/office/drawing/2014/main" id="{6850C50A-7FF7-46DA-A535-15BCAA7C7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A5CEB-267B-483D-8FD5-674320BB8034}"/>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250639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7DB3-DB4D-40A4-A6A9-61D05AFEE7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5E7EB-F460-4B73-87C4-D4E0036D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8EE4B-3A52-4584-9B78-7E4C91D86A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E6E2F-B356-4632-A8B7-88EEFC725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0E919-2232-4C78-AA88-F1D4845D9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443FC-A1C8-4D84-9DC0-517BB68D44AC}"/>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8" name="Footer Placeholder 7">
            <a:extLst>
              <a:ext uri="{FF2B5EF4-FFF2-40B4-BE49-F238E27FC236}">
                <a16:creationId xmlns:a16="http://schemas.microsoft.com/office/drawing/2014/main" id="{A5F61EC1-45D5-49BF-9C18-E003648324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D0665-9CEB-4175-8FDC-2FA8A9F2EC72}"/>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429475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C4AD-674E-44F1-B25C-D0DEECD524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D02E37-1EFC-4FE4-8C33-B82613DC31E5}"/>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4" name="Footer Placeholder 3">
            <a:extLst>
              <a:ext uri="{FF2B5EF4-FFF2-40B4-BE49-F238E27FC236}">
                <a16:creationId xmlns:a16="http://schemas.microsoft.com/office/drawing/2014/main" id="{245E2932-0241-4B1A-8E50-452CE685C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60FBB-BC7F-410D-8FE6-1502AB7310F8}"/>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218750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60796-A46E-431C-82D6-F7DEB39FD5D3}"/>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3" name="Footer Placeholder 2">
            <a:extLst>
              <a:ext uri="{FF2B5EF4-FFF2-40B4-BE49-F238E27FC236}">
                <a16:creationId xmlns:a16="http://schemas.microsoft.com/office/drawing/2014/main" id="{D9C016F8-EC51-4F1A-9387-4A48F14C6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8537E-F3F5-4431-9E41-F03F5A01C128}"/>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100409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14AD-10C2-4943-A5BA-3BD204B66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563DB-5FD3-414F-87A8-8359DB689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7412D7-D459-418C-8ED5-FDD96FD05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61B99-2269-4B80-9EB2-C45883493A18}"/>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6" name="Footer Placeholder 5">
            <a:extLst>
              <a:ext uri="{FF2B5EF4-FFF2-40B4-BE49-F238E27FC236}">
                <a16:creationId xmlns:a16="http://schemas.microsoft.com/office/drawing/2014/main" id="{2D1C7C0E-AA71-439C-97DC-4ECD0142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15CE6-8BB0-4DF9-84A7-363B3506C7BC}"/>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357338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CA77-77EC-41CA-8342-B04088D97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A62636-7BA0-4E13-B12D-DB6C324B6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C66E3-C3A4-4CB0-A9CA-8D21BEC68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623CF-E29A-4E94-866A-7733FFCD7595}"/>
              </a:ext>
            </a:extLst>
          </p:cNvPr>
          <p:cNvSpPr>
            <a:spLocks noGrp="1"/>
          </p:cNvSpPr>
          <p:nvPr>
            <p:ph type="dt" sz="half" idx="10"/>
          </p:nvPr>
        </p:nvSpPr>
        <p:spPr/>
        <p:txBody>
          <a:bodyPr/>
          <a:lstStyle/>
          <a:p>
            <a:fld id="{B8B0DA28-5C2F-464B-8ACC-2C428D569FE0}" type="datetimeFigureOut">
              <a:rPr lang="en-US" smtClean="0"/>
              <a:t>10/28/2020</a:t>
            </a:fld>
            <a:endParaRPr lang="en-US"/>
          </a:p>
        </p:txBody>
      </p:sp>
      <p:sp>
        <p:nvSpPr>
          <p:cNvPr id="6" name="Footer Placeholder 5">
            <a:extLst>
              <a:ext uri="{FF2B5EF4-FFF2-40B4-BE49-F238E27FC236}">
                <a16:creationId xmlns:a16="http://schemas.microsoft.com/office/drawing/2014/main" id="{46F1F65D-FF1C-40CE-8D20-3D9168F36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75B44-EE3C-4281-9031-7407F14EA3D9}"/>
              </a:ext>
            </a:extLst>
          </p:cNvPr>
          <p:cNvSpPr>
            <a:spLocks noGrp="1"/>
          </p:cNvSpPr>
          <p:nvPr>
            <p:ph type="sldNum" sz="quarter" idx="12"/>
          </p:nvPr>
        </p:nvSpPr>
        <p:spPr/>
        <p:txBody>
          <a:bodyPr/>
          <a:lstStyle/>
          <a:p>
            <a:fld id="{DB81D666-8AB6-4C97-8C6E-873BBB723994}" type="slidenum">
              <a:rPr lang="en-US" smtClean="0"/>
              <a:t>‹#›</a:t>
            </a:fld>
            <a:endParaRPr lang="en-US"/>
          </a:p>
        </p:txBody>
      </p:sp>
    </p:spTree>
    <p:extLst>
      <p:ext uri="{BB962C8B-B14F-4D97-AF65-F5344CB8AC3E}">
        <p14:creationId xmlns:p14="http://schemas.microsoft.com/office/powerpoint/2010/main" val="339493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EFDDA-C3DE-4CA4-B314-1EE10EEE9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5B957-FD62-4711-9724-4C946BEFA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378E6-23F3-46C7-8D09-7519B9530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0DA28-5C2F-464B-8ACC-2C428D569FE0}" type="datetimeFigureOut">
              <a:rPr lang="en-US" smtClean="0"/>
              <a:t>10/28/2020</a:t>
            </a:fld>
            <a:endParaRPr lang="en-US"/>
          </a:p>
        </p:txBody>
      </p:sp>
      <p:sp>
        <p:nvSpPr>
          <p:cNvPr id="5" name="Footer Placeholder 4">
            <a:extLst>
              <a:ext uri="{FF2B5EF4-FFF2-40B4-BE49-F238E27FC236}">
                <a16:creationId xmlns:a16="http://schemas.microsoft.com/office/drawing/2014/main" id="{9942D78B-78D3-402F-AD60-D27ECF6BA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8B262B-4137-412A-BD94-4C5D29BE6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1D666-8AB6-4C97-8C6E-873BBB723994}" type="slidenum">
              <a:rPr lang="en-US" smtClean="0"/>
              <a:t>‹#›</a:t>
            </a:fld>
            <a:endParaRPr lang="en-US"/>
          </a:p>
        </p:txBody>
      </p:sp>
    </p:spTree>
    <p:extLst>
      <p:ext uri="{BB962C8B-B14F-4D97-AF65-F5344CB8AC3E}">
        <p14:creationId xmlns:p14="http://schemas.microsoft.com/office/powerpoint/2010/main" val="1022693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p:txBody>
          <a:bodyPr/>
          <a:lstStyle/>
          <a:p>
            <a:r>
              <a:rPr lang="en-US" dirty="0"/>
              <a:t>ECE469: Artificial Intelligence</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p:txBody>
          <a:bodyPr>
            <a:normAutofit/>
          </a:bodyPr>
          <a:lstStyle/>
          <a:p>
            <a:r>
              <a:rPr lang="en-US" sz="6000" dirty="0"/>
              <a:t>Bayesian Learning</a:t>
            </a:r>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81E2-886E-4DD8-9FFF-2EAA9F417A5C}"/>
              </a:ext>
            </a:extLst>
          </p:cNvPr>
          <p:cNvSpPr>
            <a:spLocks noGrp="1"/>
          </p:cNvSpPr>
          <p:nvPr>
            <p:ph type="title"/>
          </p:nvPr>
        </p:nvSpPr>
        <p:spPr/>
        <p:txBody>
          <a:bodyPr/>
          <a:lstStyle/>
          <a:p>
            <a:r>
              <a:rPr lang="en-US" dirty="0"/>
              <a:t>Maximum-likelihood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FD85AC-8EF0-4477-964D-BFAF99E56DEA}"/>
                  </a:ext>
                </a:extLst>
              </p:cNvPr>
              <p:cNvSpPr>
                <a:spLocks noGrp="1"/>
              </p:cNvSpPr>
              <p:nvPr>
                <p:ph idx="1"/>
              </p:nvPr>
            </p:nvSpPr>
            <p:spPr/>
            <p:txBody>
              <a:bodyPr>
                <a:normAutofit fontScale="85000" lnSpcReduction="20000"/>
              </a:bodyPr>
              <a:lstStyle/>
              <a:p>
                <a:r>
                  <a:rPr lang="en-US" dirty="0"/>
                  <a:t>We have seen that Bayesian learning makes predictions using a combination (weighted average) of all possible hypotheses</a:t>
                </a:r>
              </a:p>
              <a:p>
                <a:r>
                  <a:rPr lang="en-US" dirty="0"/>
                  <a:t>MAP learning chooses the single hypothesis that is most likely given the data (evidence) seen so far</a:t>
                </a:r>
              </a:p>
              <a:p>
                <a:r>
                  <a:rPr lang="en-US" dirty="0"/>
                  <a:t>A final simplification assumes a </a:t>
                </a:r>
                <a:r>
                  <a:rPr lang="en-US" i="1" dirty="0"/>
                  <a:t>uniform prior </a:t>
                </a:r>
                <a:r>
                  <a:rPr lang="en-US" dirty="0"/>
                  <a:t>(or, more generally ignores the prior)</a:t>
                </a:r>
              </a:p>
              <a:p>
                <a:r>
                  <a:rPr lang="en-US" dirty="0"/>
                  <a:t>Thus, we choose the </a:t>
                </a:r>
                <a:r>
                  <a:rPr lang="en-US" b="1" dirty="0"/>
                  <a:t>maximum-likelihood hypothesis</a:t>
                </a:r>
                <a:r>
                  <a:rPr lang="en-US" dirty="0"/>
                  <a:t>, h</a:t>
                </a:r>
                <a:r>
                  <a:rPr lang="en-US" baseline="-25000" dirty="0"/>
                  <a:t>ML</a:t>
                </a:r>
                <a:r>
                  <a:rPr lang="en-US" dirty="0"/>
                  <a:t>, that maximizes the probability of the data given the hypothesis:</a:t>
                </a:r>
              </a:p>
              <a:p>
                <a:pPr marL="457200" lvl="1"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𝑀𝐿</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lim>
                          </m:limLow>
                        </m:fName>
                        <m:e>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d</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d>
                        </m:e>
                      </m:func>
                    </m:oMath>
                  </m:oMathPara>
                </a14:m>
                <a:endParaRPr lang="en-US" dirty="0"/>
              </a:p>
              <a:p>
                <a:r>
                  <a:rPr lang="en-US" dirty="0"/>
                  <a:t>As indicated earlier, the prior can help to avoid overfitting</a:t>
                </a:r>
              </a:p>
              <a:p>
                <a:r>
                  <a:rPr lang="en-US" dirty="0"/>
                  <a:t>Since maximum-likelihood learning ignores the prior, it can be subject to overfitting, but this can be mitigated by using a large training set</a:t>
                </a:r>
              </a:p>
            </p:txBody>
          </p:sp>
        </mc:Choice>
        <mc:Fallback>
          <p:sp>
            <p:nvSpPr>
              <p:cNvPr id="3" name="Content Placeholder 2">
                <a:extLst>
                  <a:ext uri="{FF2B5EF4-FFF2-40B4-BE49-F238E27FC236}">
                    <a16:creationId xmlns:a16="http://schemas.microsoft.com/office/drawing/2014/main" id="{4EFD85AC-8EF0-4477-964D-BFAF99E56DEA}"/>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212662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BC44-8EB6-4BF2-BE93-CE8596D1A386}"/>
              </a:ext>
            </a:extLst>
          </p:cNvPr>
          <p:cNvSpPr>
            <a:spLocks noGrp="1"/>
          </p:cNvSpPr>
          <p:nvPr>
            <p:ph type="title"/>
          </p:nvPr>
        </p:nvSpPr>
        <p:spPr/>
        <p:txBody>
          <a:bodyPr/>
          <a:lstStyle/>
          <a:p>
            <a:r>
              <a:rPr lang="en-US" dirty="0"/>
              <a:t>Maximum-likelihood Learning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BC271-F6CB-4BF1-A41C-BD09587CEBBC}"/>
                  </a:ext>
                </a:extLst>
              </p:cNvPr>
              <p:cNvSpPr>
                <a:spLocks noGrp="1"/>
              </p:cNvSpPr>
              <p:nvPr>
                <p:ph idx="1"/>
              </p:nvPr>
            </p:nvSpPr>
            <p:spPr/>
            <p:txBody>
              <a:bodyPr>
                <a:normAutofit lnSpcReduction="10000"/>
              </a:bodyPr>
              <a:lstStyle/>
              <a:p>
                <a:r>
                  <a:rPr lang="en-US" dirty="0"/>
                  <a:t>We are now going to generalize our candy example such that any percentage of cherry candies is possible</a:t>
                </a:r>
              </a:p>
              <a:p>
                <a:r>
                  <a:rPr lang="en-US" dirty="0"/>
                  <a:t>We will refer to the percentage of cherry candies as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θ</m:t>
                    </m:r>
                  </m:oMath>
                </a14:m>
                <a:r>
                  <a:rPr lang="en-US" dirty="0"/>
                  <a:t>, which means that the percentage of lime candies is 1-</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θ</m:t>
                    </m:r>
                  </m:oMath>
                </a14:m>
                <a:endParaRPr lang="en-US" dirty="0"/>
              </a:p>
              <a:p>
                <a:r>
                  <a:rPr lang="en-US" dirty="0"/>
                  <a:t>Suppose we open N candies, seeing c cherry candies and l lime candies, and we went to choose the maximum-likelihood hypothesis</a:t>
                </a:r>
              </a:p>
              <a:p>
                <a:r>
                  <a:rPr lang="en-US" dirty="0"/>
                  <a:t>This means we want to maximize P(d | </a:t>
                </a:r>
                <a:r>
                  <a:rPr lang="en-US" i="1" dirty="0"/>
                  <a:t>h</a:t>
                </a:r>
                <a14:m>
                  <m:oMath xmlns:m="http://schemas.openxmlformats.org/officeDocument/2006/math">
                    <m:r>
                      <m:rPr>
                        <m:sty m:val="p"/>
                      </m:rPr>
                      <a:rPr lang="en-US" b="0" i="0" baseline="-25000" smtClean="0">
                        <a:latin typeface="Cambria Math" panose="02040503050406030204" pitchFamily="18" charset="0"/>
                        <a:ea typeface="Cambria Math" panose="02040503050406030204" pitchFamily="18" charset="0"/>
                      </a:rPr>
                      <m:t>θ</m:t>
                    </m:r>
                  </m:oMath>
                </a14:m>
                <a:r>
                  <a:rPr lang="en-US" dirty="0"/>
                  <a:t>)</a:t>
                </a:r>
              </a:p>
              <a:p>
                <a:r>
                  <a:rPr lang="en-US" dirty="0"/>
                  <a:t>Based on the i.i.d assumption, we know:</a:t>
                </a:r>
              </a:p>
              <a:p>
                <a:pPr marL="457200" lvl="1"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d</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j</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𝜃</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θ</m:t>
                              </m:r>
                            </m:e>
                            <m:sup>
                              <m:r>
                                <m:rPr>
                                  <m:sty m:val="p"/>
                                </m:rPr>
                                <a:rPr lang="en-US" b="0" i="0" smtClean="0">
                                  <a:latin typeface="Cambria Math" panose="02040503050406030204" pitchFamily="18" charset="0"/>
                                </a:rPr>
                                <m:t>c</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e>
                              </m:d>
                            </m:e>
                            <m:sup>
                              <m:r>
                                <m:rPr>
                                  <m:sty m:val="p"/>
                                </m:rPr>
                                <a:rPr lang="en-US" b="0" i="0" smtClean="0">
                                  <a:latin typeface="Cambria Math" panose="02040503050406030204" pitchFamily="18" charset="0"/>
                                </a:rPr>
                                <m:t>l</m:t>
                              </m:r>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056BC271-F6CB-4BF1-A41C-BD09587CEBBC}"/>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7372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C943-C680-4670-BC90-25A3089DF7DF}"/>
              </a:ext>
            </a:extLst>
          </p:cNvPr>
          <p:cNvSpPr>
            <a:spLocks noGrp="1"/>
          </p:cNvSpPr>
          <p:nvPr>
            <p:ph type="title"/>
          </p:nvPr>
        </p:nvSpPr>
        <p:spPr/>
        <p:txBody>
          <a:bodyPr/>
          <a:lstStyle/>
          <a:p>
            <a:r>
              <a:rPr lang="en-US" dirty="0"/>
              <a:t>Solving for h</a:t>
            </a:r>
            <a:r>
              <a:rPr lang="en-US" baseline="-25000" dirty="0"/>
              <a:t>ML</a:t>
            </a:r>
            <a:r>
              <a:rPr lang="en-US" dirty="0"/>
              <a:t> Example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4CFB34-FDCA-4CC4-BFAC-519802F3637E}"/>
                  </a:ext>
                </a:extLst>
              </p:cNvPr>
              <p:cNvSpPr>
                <a:spLocks noGrp="1"/>
              </p:cNvSpPr>
              <p:nvPr>
                <p:ph idx="1"/>
              </p:nvPr>
            </p:nvSpPr>
            <p:spPr/>
            <p:txBody>
              <a:bodyPr>
                <a:normAutofit fontScale="77500" lnSpcReduction="20000"/>
              </a:bodyPr>
              <a:lstStyle/>
              <a:p>
                <a:r>
                  <a:rPr lang="en-US" dirty="0"/>
                  <a:t>Instead of maximizing the probability directly, we will maximize the log of the probability:</a:t>
                </a:r>
              </a:p>
              <a:p>
                <a:pPr marL="457200" lvl="1" indent="0">
                  <a:buNone/>
                </a:pPr>
                <a:r>
                  <a:rPr lang="en-US" dirty="0"/>
                  <a:t>log P(d | h</a:t>
                </a:r>
                <a14:m>
                  <m:oMath xmlns:m="http://schemas.openxmlformats.org/officeDocument/2006/math">
                    <m:r>
                      <m:rPr>
                        <m:sty m:val="p"/>
                      </m:rPr>
                      <a:rPr lang="en-US" b="0" i="0" baseline="-25000" smtClean="0">
                        <a:latin typeface="Cambria Math" panose="02040503050406030204" pitchFamily="18" charset="0"/>
                        <a:ea typeface="Cambria Math" panose="02040503050406030204" pitchFamily="18" charset="0"/>
                      </a:rPr>
                      <m:t>θ</m:t>
                    </m:r>
                  </m:oMath>
                </a14:m>
                <a:r>
                  <a:rPr lang="en-US" dirty="0"/>
                  <a:t>) = log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θ</m:t>
                        </m:r>
                      </m:e>
                      <m:sup>
                        <m:r>
                          <m:rPr>
                            <m:sty m:val="p"/>
                          </m:rPr>
                          <a:rPr lang="en-US" b="0" i="0" smtClean="0">
                            <a:latin typeface="Cambria Math" panose="02040503050406030204" pitchFamily="18" charset="0"/>
                          </a:rPr>
                          <m:t>c</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e>
                        </m:d>
                      </m:e>
                      <m:sup>
                        <m:r>
                          <m:rPr>
                            <m:sty m:val="p"/>
                          </m:rPr>
                          <a:rPr lang="en-US" b="0" i="0" smtClean="0">
                            <a:latin typeface="Cambria Math" panose="02040503050406030204" pitchFamily="18" charset="0"/>
                          </a:rPr>
                          <m:t>l</m:t>
                        </m:r>
                      </m:sup>
                    </m:sSup>
                  </m:oMath>
                </a14:m>
                <a:r>
                  <a:rPr lang="en-US" dirty="0"/>
                  <a:t>] = c*log</a:t>
                </a:r>
                <a:r>
                  <a:rPr lang="el-GR" dirty="0"/>
                  <a:t>θ</a:t>
                </a:r>
                <a:r>
                  <a:rPr lang="en-US" dirty="0"/>
                  <a:t> + l*log(1-</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θ</m:t>
                    </m:r>
                  </m:oMath>
                </a14:m>
                <a:r>
                  <a:rPr lang="en-US" dirty="0"/>
                  <a:t>)</a:t>
                </a:r>
              </a:p>
              <a:p>
                <a:r>
                  <a:rPr lang="en-US" dirty="0"/>
                  <a:t>Note that our textbook calls the logs of probabilities </a:t>
                </a:r>
                <a:r>
                  <a:rPr lang="en-US" i="1" dirty="0"/>
                  <a:t>log likelihoods</a:t>
                </a:r>
                <a:r>
                  <a:rPr lang="en-US" dirty="0"/>
                  <a:t>, and that is also the term that I learned for this</a:t>
                </a:r>
              </a:p>
              <a:p>
                <a:r>
                  <a:rPr lang="en-US" dirty="0"/>
                  <a:t>However, I have noticed that other sources refer to these as </a:t>
                </a:r>
                <a:r>
                  <a:rPr lang="en-US" i="1" dirty="0"/>
                  <a:t>log probabilities</a:t>
                </a:r>
                <a:r>
                  <a:rPr lang="en-US" dirty="0"/>
                  <a:t>; some of these sources use the term log likelihood to refer to something else</a:t>
                </a:r>
              </a:p>
              <a:p>
                <a:r>
                  <a:rPr lang="en-US" dirty="0"/>
                  <a:t>We can maximize this by taking the derivative with respect to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θ</m:t>
                    </m:r>
                  </m:oMath>
                </a14:m>
                <a:r>
                  <a:rPr lang="en-US" dirty="0"/>
                  <a:t> and setting it to 0; this gives us:</a:t>
                </a:r>
              </a:p>
              <a:p>
                <a:pPr marL="457200" lvl="1"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d>
                            <m:dPr>
                              <m:begChr m:val="["/>
                              <m:endChr m:val="]"/>
                              <m:ctrlPr>
                                <a:rPr lang="en-US" i="1" smtClean="0">
                                  <a:latin typeface="Cambria Math" panose="02040503050406030204" pitchFamily="18" charset="0"/>
                                </a:rPr>
                              </m:ctrlPr>
                            </m:dPr>
                            <m:e>
                              <m:r>
                                <m:rPr>
                                  <m:nor/>
                                </m:rPr>
                                <a:rPr lang="en-US" dirty="0" smtClean="0"/>
                                <m:t>c</m:t>
                              </m:r>
                              <m:r>
                                <m:rPr>
                                  <m:nor/>
                                </m:rPr>
                                <a:rPr lang="en-US" dirty="0" smtClean="0"/>
                                <m:t>∗</m:t>
                              </m:r>
                              <m:r>
                                <m:rPr>
                                  <m:nor/>
                                </m:rPr>
                                <a:rPr lang="en-US" dirty="0" smtClean="0"/>
                                <m:t>log</m:t>
                              </m:r>
                              <m:r>
                                <m:rPr>
                                  <m:nor/>
                                </m:rPr>
                                <a:rPr lang="el-GR" dirty="0">
                                  <a:latin typeface="Cambria Math" panose="02040503050406030204" pitchFamily="18" charset="0"/>
                                  <a:ea typeface="Cambria Math" panose="02040503050406030204" pitchFamily="18" charset="0"/>
                                </a:rPr>
                                <m:t>θ</m:t>
                              </m:r>
                              <m:r>
                                <m:rPr>
                                  <m:nor/>
                                </m:rPr>
                                <a:rPr lang="en-US" dirty="0" smtClean="0"/>
                                <m:t> + </m:t>
                              </m:r>
                              <m:r>
                                <m:rPr>
                                  <m:nor/>
                                </m:rPr>
                                <a:rPr lang="en-US" dirty="0" smtClean="0"/>
                                <m:t>l</m:t>
                              </m:r>
                              <m:r>
                                <m:rPr>
                                  <m:nor/>
                                </m:rPr>
                                <a:rPr lang="en-US" dirty="0" smtClean="0"/>
                                <m:t>∗</m:t>
                              </m:r>
                              <m:r>
                                <m:rPr>
                                  <m:nor/>
                                </m:rPr>
                                <a:rPr lang="en-US" dirty="0" smtClean="0"/>
                                <m:t>log</m:t>
                              </m:r>
                              <m:r>
                                <m:rPr>
                                  <m:nor/>
                                </m:rPr>
                                <a:rPr lang="en-US" dirty="0" smtClean="0"/>
                                <m:t>(1−</m:t>
                              </m:r>
                              <m:r>
                                <m:rPr>
                                  <m:nor/>
                                </m:rPr>
                                <a:rPr lang="el-GR" dirty="0">
                                  <a:latin typeface="Cambria Math" panose="02040503050406030204" pitchFamily="18" charset="0"/>
                                  <a:ea typeface="Cambria Math" panose="02040503050406030204" pitchFamily="18" charset="0"/>
                                </a:rPr>
                                <m:t>θ</m:t>
                              </m:r>
                              <m:r>
                                <m:rPr>
                                  <m:nor/>
                                </m:rPr>
                                <a:rPr lang="en-US" dirty="0" smtClean="0"/>
                                <m:t>)</m:t>
                              </m:r>
                            </m:e>
                          </m:d>
                        </m:num>
                        <m:den>
                          <m:r>
                            <a:rPr lang="en-US" i="1" smtClean="0">
                              <a:latin typeface="Cambria Math" panose="02040503050406030204" pitchFamily="18" charset="0"/>
                            </a:rPr>
                            <m:t>𝑑</m:t>
                          </m:r>
                          <m:r>
                            <m:rPr>
                              <m:sty m:val="p"/>
                            </m:rPr>
                            <a:rPr lang="en-US"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m:t>
                          </m:r>
                        </m:num>
                        <m:den>
                          <m:r>
                            <m:rPr>
                              <m:sty m:val="p"/>
                            </m:rPr>
                            <a:rPr lang="en-US" b="0"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m:t>
                          </m:r>
                        </m:num>
                        <m:den>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=0</m:t>
                      </m:r>
                    </m:oMath>
                  </m:oMathPara>
                </a14:m>
                <a:endParaRPr lang="en-US" b="0" dirty="0">
                  <a:latin typeface="Cambria Math" panose="02040503050406030204" pitchFamily="18" charset="0"/>
                </a:endParaRPr>
              </a:p>
              <a:p>
                <a:r>
                  <a:rPr lang="en-US" b="0" dirty="0"/>
                  <a:t>Appling a bit of algebra leads to:</a:t>
                </a:r>
              </a:p>
              <a:p>
                <a:pPr marL="457200" lvl="1"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c</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lθ</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n-US" b="0" i="0" smtClean="0">
                              <a:latin typeface="Cambria Math" panose="02040503050406030204" pitchFamily="18" charset="0"/>
                              <a:ea typeface="Cambria Math" panose="02040503050406030204" pitchFamily="18" charset="0"/>
                            </a:rPr>
                            <m:t>c</m:t>
                          </m:r>
                        </m:num>
                        <m:den>
                          <m:r>
                            <m:rPr>
                              <m:sty m:val="p"/>
                            </m:rPr>
                            <a:rPr lang="en-US" b="0" i="0" smtClean="0">
                              <a:latin typeface="Cambria Math" panose="02040503050406030204" pitchFamily="18" charset="0"/>
                              <a:ea typeface="Cambria Math" panose="02040503050406030204" pitchFamily="18" charset="0"/>
                            </a:rPr>
                            <m:t>c</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m:t>
                          </m:r>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n-US" b="0" i="0" smtClean="0">
                              <a:latin typeface="Cambria Math" panose="02040503050406030204" pitchFamily="18" charset="0"/>
                              <a:ea typeface="Cambria Math" panose="02040503050406030204" pitchFamily="18" charset="0"/>
                            </a:rPr>
                            <m:t>c</m:t>
                          </m:r>
                        </m:num>
                        <m:den>
                          <m:r>
                            <m:rPr>
                              <m:sty m:val="p"/>
                            </m:rPr>
                            <a:rPr lang="en-US" b="0" i="0" smtClean="0">
                              <a:latin typeface="Cambria Math" panose="02040503050406030204" pitchFamily="18" charset="0"/>
                              <a:ea typeface="Cambria Math" panose="02040503050406030204" pitchFamily="18" charset="0"/>
                            </a:rPr>
                            <m:t>N</m:t>
                          </m:r>
                        </m:den>
                      </m:f>
                    </m:oMath>
                  </m:oMathPara>
                </a14:m>
                <a:endParaRPr lang="en-US" dirty="0"/>
              </a:p>
              <a:p>
                <a:r>
                  <a:rPr lang="en-US" dirty="0"/>
                  <a:t>Note that maximum-likelihood learning led us to the intuitive result!</a:t>
                </a:r>
              </a:p>
            </p:txBody>
          </p:sp>
        </mc:Choice>
        <mc:Fallback>
          <p:sp>
            <p:nvSpPr>
              <p:cNvPr id="3" name="Content Placeholder 2">
                <a:extLst>
                  <a:ext uri="{FF2B5EF4-FFF2-40B4-BE49-F238E27FC236}">
                    <a16:creationId xmlns:a16="http://schemas.microsoft.com/office/drawing/2014/main" id="{A54CFB34-FDCA-4CC4-BFAC-519802F3637E}"/>
                  </a:ext>
                </a:extLst>
              </p:cNvPr>
              <p:cNvSpPr>
                <a:spLocks noGrp="1" noRot="1" noChangeAspect="1" noMove="1" noResize="1" noEditPoints="1" noAdjustHandles="1" noChangeArrowheads="1" noChangeShapeType="1" noTextEdit="1"/>
              </p:cNvSpPr>
              <p:nvPr>
                <p:ph idx="1"/>
              </p:nvPr>
            </p:nvSpPr>
            <p:spPr>
              <a:blipFill>
                <a:blip r:embed="rId2"/>
                <a:stretch>
                  <a:fillRect l="-696" t="-2801" r="-696"/>
                </a:stretch>
              </a:blipFill>
            </p:spPr>
            <p:txBody>
              <a:bodyPr/>
              <a:lstStyle/>
              <a:p>
                <a:r>
                  <a:rPr lang="en-US">
                    <a:noFill/>
                  </a:rPr>
                  <a:t> </a:t>
                </a:r>
              </a:p>
            </p:txBody>
          </p:sp>
        </mc:Fallback>
      </mc:AlternateContent>
    </p:spTree>
    <p:extLst>
      <p:ext uri="{BB962C8B-B14F-4D97-AF65-F5344CB8AC3E}">
        <p14:creationId xmlns:p14="http://schemas.microsoft.com/office/powerpoint/2010/main" val="215984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2335-BE57-4BF9-A8DB-86F7E8DF062F}"/>
              </a:ext>
            </a:extLst>
          </p:cNvPr>
          <p:cNvSpPr>
            <a:spLocks noGrp="1"/>
          </p:cNvSpPr>
          <p:nvPr>
            <p:ph type="title"/>
          </p:nvPr>
        </p:nvSpPr>
        <p:spPr/>
        <p:txBody>
          <a:bodyPr/>
          <a:lstStyle/>
          <a:p>
            <a:r>
              <a:rPr lang="en-US" dirty="0"/>
              <a:t>General Bayesian Learning Approach</a:t>
            </a:r>
          </a:p>
        </p:txBody>
      </p:sp>
      <p:sp>
        <p:nvSpPr>
          <p:cNvPr id="3" name="Content Placeholder 2">
            <a:extLst>
              <a:ext uri="{FF2B5EF4-FFF2-40B4-BE49-F238E27FC236}">
                <a16:creationId xmlns:a16="http://schemas.microsoft.com/office/drawing/2014/main" id="{E7FCB0A0-9BE6-4120-932E-242EF4593965}"/>
              </a:ext>
            </a:extLst>
          </p:cNvPr>
          <p:cNvSpPr>
            <a:spLocks noGrp="1"/>
          </p:cNvSpPr>
          <p:nvPr>
            <p:ph idx="1"/>
          </p:nvPr>
        </p:nvSpPr>
        <p:spPr/>
        <p:txBody>
          <a:bodyPr>
            <a:normAutofit fontScale="92500" lnSpcReduction="10000"/>
          </a:bodyPr>
          <a:lstStyle/>
          <a:p>
            <a:r>
              <a:rPr lang="en-US" dirty="0"/>
              <a:t>A general approach for maximum-likelihood parameter learning is:</a:t>
            </a:r>
          </a:p>
          <a:p>
            <a:pPr marL="914400" lvl="1" indent="-457200">
              <a:buFont typeface="+mj-lt"/>
              <a:buAutoNum type="arabicPeriod"/>
            </a:pPr>
            <a:r>
              <a:rPr lang="en-US" dirty="0"/>
              <a:t>Write an expression for the likelihood of the data as a function of the parameters (we will soon see that this also works when there is more than one parameter)</a:t>
            </a:r>
          </a:p>
          <a:p>
            <a:pPr marL="914400" lvl="1" indent="-457200">
              <a:buFont typeface="+mj-lt"/>
              <a:buAutoNum type="arabicPeriod"/>
            </a:pPr>
            <a:r>
              <a:rPr lang="en-US" dirty="0"/>
              <a:t>Take the derivative of the log probability with respect to each parameter</a:t>
            </a:r>
          </a:p>
          <a:p>
            <a:pPr marL="914400" lvl="1" indent="-457200">
              <a:buFont typeface="+mj-lt"/>
              <a:buAutoNum type="arabicPeriod"/>
            </a:pPr>
            <a:r>
              <a:rPr lang="en-US" dirty="0"/>
              <a:t>Set the derivatives to 0 and solve (this is often the trickiest step, and it may require optimization techniques)</a:t>
            </a:r>
          </a:p>
          <a:p>
            <a:r>
              <a:rPr lang="en-US" dirty="0"/>
              <a:t>When the data set is small, unobserved types of events are assigned the probability 0 by the maximum-likelihood hypothesis</a:t>
            </a:r>
          </a:p>
          <a:p>
            <a:r>
              <a:rPr lang="en-US" dirty="0"/>
              <a:t>Various tricks are available to avoid this problem</a:t>
            </a:r>
          </a:p>
          <a:p>
            <a:pPr lvl="1"/>
            <a:r>
              <a:rPr lang="en-US" dirty="0"/>
              <a:t>For example, we can initialize the count of each event to 1 instead of 0</a:t>
            </a:r>
          </a:p>
          <a:p>
            <a:pPr lvl="1"/>
            <a:r>
              <a:rPr lang="en-US" dirty="0"/>
              <a:t>This is actually a simple type of </a:t>
            </a:r>
            <a:r>
              <a:rPr lang="en-US" i="1" dirty="0"/>
              <a:t>smoothing</a:t>
            </a:r>
          </a:p>
          <a:p>
            <a:pPr lvl="1"/>
            <a:r>
              <a:rPr lang="en-US" dirty="0"/>
              <a:t>We will mention this notion again during our unit on natural language processing</a:t>
            </a:r>
          </a:p>
        </p:txBody>
      </p:sp>
    </p:spTree>
    <p:extLst>
      <p:ext uri="{BB962C8B-B14F-4D97-AF65-F5344CB8AC3E}">
        <p14:creationId xmlns:p14="http://schemas.microsoft.com/office/powerpoint/2010/main" val="412008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1F3-430F-47CD-BCC0-C364C2C34B77}"/>
              </a:ext>
            </a:extLst>
          </p:cNvPr>
          <p:cNvSpPr>
            <a:spLocks noGrp="1"/>
          </p:cNvSpPr>
          <p:nvPr>
            <p:ph type="title"/>
          </p:nvPr>
        </p:nvSpPr>
        <p:spPr/>
        <p:txBody>
          <a:bodyPr/>
          <a:lstStyle/>
          <a:p>
            <a:r>
              <a:rPr lang="en-US" dirty="0"/>
              <a:t>Expanded Candy Example</a:t>
            </a:r>
          </a:p>
        </p:txBody>
      </p:sp>
      <p:sp>
        <p:nvSpPr>
          <p:cNvPr id="3" name="Content Placeholder 2">
            <a:extLst>
              <a:ext uri="{FF2B5EF4-FFF2-40B4-BE49-F238E27FC236}">
                <a16:creationId xmlns:a16="http://schemas.microsoft.com/office/drawing/2014/main" id="{A6AF92F4-CC75-48B5-AA4A-32D97F876529}"/>
              </a:ext>
            </a:extLst>
          </p:cNvPr>
          <p:cNvSpPr>
            <a:spLocks noGrp="1"/>
          </p:cNvSpPr>
          <p:nvPr>
            <p:ph idx="1"/>
          </p:nvPr>
        </p:nvSpPr>
        <p:spPr/>
        <p:txBody>
          <a:bodyPr>
            <a:normAutofit fontScale="92500" lnSpcReduction="10000"/>
          </a:bodyPr>
          <a:lstStyle/>
          <a:p>
            <a:r>
              <a:rPr lang="en-US" dirty="0"/>
              <a:t>We are now going to expand our world</a:t>
            </a:r>
          </a:p>
          <a:p>
            <a:r>
              <a:rPr lang="en-US" dirty="0"/>
              <a:t>In addition to dealing with two flavors of candy (cherry and lime), we will also deal with two types of wrappers (red and green)</a:t>
            </a:r>
          </a:p>
          <a:p>
            <a:r>
              <a:rPr lang="en-US" dirty="0"/>
              <a:t>Each flavor has a certain probability of being wrapped in a red wrapper as opposed to a green wrapper</a:t>
            </a:r>
          </a:p>
          <a:p>
            <a:r>
              <a:rPr lang="en-US" dirty="0"/>
              <a:t>We see the wrappers, which might give non-definite hints about the flavors, but in terms of causality, the flavor influences the wrapper</a:t>
            </a:r>
          </a:p>
          <a:p>
            <a:r>
              <a:rPr lang="en-US" dirty="0"/>
              <a:t>In our original candy example, we had only one parameter to predict based on evidence</a:t>
            </a:r>
          </a:p>
          <a:p>
            <a:r>
              <a:rPr lang="en-US" dirty="0"/>
              <a:t>In this expanded example, we will see that there are three parameters to predict based on evidence</a:t>
            </a:r>
          </a:p>
        </p:txBody>
      </p:sp>
    </p:spTree>
    <p:extLst>
      <p:ext uri="{BB962C8B-B14F-4D97-AF65-F5344CB8AC3E}">
        <p14:creationId xmlns:p14="http://schemas.microsoft.com/office/powerpoint/2010/main" val="295831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67C-A789-4454-8861-1129DBBF0130}"/>
              </a:ext>
            </a:extLst>
          </p:cNvPr>
          <p:cNvSpPr>
            <a:spLocks noGrp="1"/>
          </p:cNvSpPr>
          <p:nvPr>
            <p:ph type="title"/>
          </p:nvPr>
        </p:nvSpPr>
        <p:spPr/>
        <p:txBody>
          <a:bodyPr/>
          <a:lstStyle/>
          <a:p>
            <a:r>
              <a:rPr lang="en-US" dirty="0"/>
              <a:t>Bayesian Networks for Both Candy Examples</a:t>
            </a:r>
          </a:p>
        </p:txBody>
      </p:sp>
      <p:pic>
        <p:nvPicPr>
          <p:cNvPr id="4" name="Content Placeholder 3">
            <a:extLst>
              <a:ext uri="{FF2B5EF4-FFF2-40B4-BE49-F238E27FC236}">
                <a16:creationId xmlns:a16="http://schemas.microsoft.com/office/drawing/2014/main" id="{742E7529-2690-47AC-9F8A-A5F206F3DD51}"/>
              </a:ext>
            </a:extLst>
          </p:cNvPr>
          <p:cNvPicPr>
            <a:picLocks noGrp="1" noChangeAspect="1"/>
          </p:cNvPicPr>
          <p:nvPr>
            <p:ph idx="1"/>
          </p:nvPr>
        </p:nvPicPr>
        <p:blipFill>
          <a:blip r:embed="rId2"/>
          <a:stretch>
            <a:fillRect/>
          </a:stretch>
        </p:blipFill>
        <p:spPr>
          <a:xfrm>
            <a:off x="1945377" y="1690688"/>
            <a:ext cx="8301245" cy="4544877"/>
          </a:xfrm>
          <a:prstGeom prst="rect">
            <a:avLst/>
          </a:prstGeom>
        </p:spPr>
      </p:pic>
    </p:spTree>
    <p:extLst>
      <p:ext uri="{BB962C8B-B14F-4D97-AF65-F5344CB8AC3E}">
        <p14:creationId xmlns:p14="http://schemas.microsoft.com/office/powerpoint/2010/main" val="4054875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724A-863A-4380-BE41-78EEF005C883}"/>
              </a:ext>
            </a:extLst>
          </p:cNvPr>
          <p:cNvSpPr>
            <a:spLocks noGrp="1"/>
          </p:cNvSpPr>
          <p:nvPr>
            <p:ph type="title"/>
          </p:nvPr>
        </p:nvSpPr>
        <p:spPr/>
        <p:txBody>
          <a:bodyPr/>
          <a:lstStyle/>
          <a:p>
            <a:r>
              <a:rPr lang="en-US" dirty="0"/>
              <a:t>New Maximum-likelihood Learning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6F064E-E82E-4C1A-85C8-3D423FD27066}"/>
                  </a:ext>
                </a:extLst>
              </p:cNvPr>
              <p:cNvSpPr>
                <a:spLocks noGrp="1"/>
              </p:cNvSpPr>
              <p:nvPr>
                <p:ph idx="1"/>
              </p:nvPr>
            </p:nvSpPr>
            <p:spPr/>
            <p:txBody>
              <a:bodyPr>
                <a:normAutofit fontScale="92500" lnSpcReduction="20000"/>
              </a:bodyPr>
              <a:lstStyle/>
              <a:p>
                <a:r>
                  <a:rPr lang="en-US" dirty="0"/>
                  <a:t>As before, we will suppose that we open N candies, seeing c cherry candies and l lime candies</a:t>
                </a:r>
              </a:p>
              <a:p>
                <a:r>
                  <a:rPr lang="en-US" dirty="0"/>
                  <a:t>We will further suppose that the c cherry candies are wrapped in r</a:t>
                </a:r>
                <a:r>
                  <a:rPr lang="en-US" baseline="-25000" dirty="0"/>
                  <a:t>c</a:t>
                </a:r>
                <a:r>
                  <a:rPr lang="en-US" dirty="0"/>
                  <a:t> red wrappers and g</a:t>
                </a:r>
                <a:r>
                  <a:rPr lang="en-US" baseline="-25000" dirty="0"/>
                  <a:t>c</a:t>
                </a:r>
                <a:r>
                  <a:rPr lang="en-US" dirty="0"/>
                  <a:t> green wrappers</a:t>
                </a:r>
              </a:p>
              <a:p>
                <a:r>
                  <a:rPr lang="en-US" dirty="0"/>
                  <a:t>We will similarly suppose that the l lime candies are wrapped in r</a:t>
                </a:r>
                <a:r>
                  <a:rPr lang="en-US" baseline="-25000" dirty="0"/>
                  <a:t>l</a:t>
                </a:r>
                <a:r>
                  <a:rPr lang="en-US" dirty="0"/>
                  <a:t> red wrappers and g</a:t>
                </a:r>
                <a:r>
                  <a:rPr lang="en-US" baseline="-25000" dirty="0"/>
                  <a:t>l</a:t>
                </a:r>
                <a:r>
                  <a:rPr lang="en-US" dirty="0"/>
                  <a:t> green wrappers</a:t>
                </a:r>
              </a:p>
              <a:p>
                <a:r>
                  <a:rPr lang="en-US" dirty="0"/>
                  <a:t>Ae want to choose the maximum-likelihood hypothesis</a:t>
                </a:r>
              </a:p>
              <a:p>
                <a:r>
                  <a:rPr lang="en-US" dirty="0"/>
                  <a:t>This means we want to maximize P(d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2</m:t>
                            </m:r>
                          </m:sub>
                        </m:sSub>
                      </m:sub>
                    </m:sSub>
                  </m:oMath>
                </a14:m>
                <a:r>
                  <a:rPr lang="en-US" dirty="0"/>
                  <a:t>)</a:t>
                </a:r>
              </a:p>
              <a:p>
                <a:r>
                  <a:rPr lang="en-US" dirty="0"/>
                  <a:t>Based on the i.i.d assumption, we know:</a:t>
                </a:r>
              </a:p>
              <a:p>
                <a:pPr marL="457200" lvl="1"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d</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2</m:t>
                                  </m:r>
                                </m:sub>
                              </m:sSub>
                            </m:sub>
                          </m:sSub>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j</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2</m:t>
                                      </m:r>
                                    </m:sub>
                                  </m:sSub>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θ</m:t>
                              </m:r>
                            </m:e>
                            <m:sup>
                              <m:r>
                                <m:rPr>
                                  <m:sty m:val="p"/>
                                </m:rPr>
                                <a:rPr lang="en-US" b="0" i="0" smtClean="0">
                                  <a:latin typeface="Cambria Math" panose="02040503050406030204" pitchFamily="18" charset="0"/>
                                </a:rPr>
                                <m:t>c</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e>
                              </m:d>
                            </m:e>
                            <m:sup>
                              <m:r>
                                <m:rPr>
                                  <m:sty m:val="p"/>
                                </m:rPr>
                                <a:rPr lang="en-US" b="0" i="0" smtClean="0">
                                  <a:latin typeface="Cambria Math" panose="02040503050406030204" pitchFamily="18" charset="0"/>
                                </a:rPr>
                                <m:t>l</m:t>
                              </m:r>
                            </m:sup>
                          </m:sSup>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𝑐</m:t>
                                  </m:r>
                                </m:sub>
                              </m:sSub>
                            </m:sup>
                          </m:sSup>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b="0" i="1" smtClean="0">
                                  <a:latin typeface="Cambria Math" panose="02040503050406030204" pitchFamily="18" charset="0"/>
                                </a:rPr>
                                <m:t>)</m:t>
                              </m:r>
                            </m:e>
                            <m:sup>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𝑐</m:t>
                                  </m:r>
                                </m:sub>
                              </m:sSub>
                            </m:sup>
                          </m:sSup>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e>
                            <m: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𝑙</m:t>
                                  </m:r>
                                </m:sub>
                              </m:sSub>
                            </m:sup>
                          </m:sSup>
                          <m:r>
                            <a:rPr lang="en-US" b="0" i="1" smtClean="0">
                              <a:latin typeface="Cambria Math" panose="02040503050406030204" pitchFamily="18" charset="0"/>
                            </a:rPr>
                            <m:t>(1−</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e>
                            <m:sup>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𝑙</m:t>
                                  </m:r>
                                </m:sub>
                              </m:sSub>
                            </m:sup>
                          </m:sSup>
                        </m:e>
                      </m:nary>
                    </m:oMath>
                  </m:oMathPara>
                </a14:m>
                <a:endParaRPr lang="en-US" dirty="0"/>
              </a:p>
            </p:txBody>
          </p:sp>
        </mc:Choice>
        <mc:Fallback xmlns="">
          <p:sp>
            <p:nvSpPr>
              <p:cNvPr id="3" name="Content Placeholder 2">
                <a:extLst>
                  <a:ext uri="{FF2B5EF4-FFF2-40B4-BE49-F238E27FC236}">
                    <a16:creationId xmlns:a16="http://schemas.microsoft.com/office/drawing/2014/main" id="{8F6F064E-E82E-4C1A-85C8-3D423FD27066}"/>
                  </a:ext>
                </a:extLst>
              </p:cNvPr>
              <p:cNvSpPr>
                <a:spLocks noGrp="1" noRot="1" noChangeAspect="1" noMove="1" noResize="1" noEditPoints="1" noAdjustHandles="1" noChangeArrowheads="1" noChangeShapeType="1" noTextEdit="1"/>
              </p:cNvSpPr>
              <p:nvPr>
                <p:ph idx="1"/>
              </p:nvPr>
            </p:nvSpPr>
            <p:spPr>
              <a:blipFill>
                <a:blip r:embed="rId2"/>
                <a:stretch>
                  <a:fillRect l="-928" t="-3501" r="-1043"/>
                </a:stretch>
              </a:blipFill>
            </p:spPr>
            <p:txBody>
              <a:bodyPr/>
              <a:lstStyle/>
              <a:p>
                <a:r>
                  <a:rPr lang="en-US">
                    <a:noFill/>
                  </a:rPr>
                  <a:t> </a:t>
                </a:r>
              </a:p>
            </p:txBody>
          </p:sp>
        </mc:Fallback>
      </mc:AlternateContent>
    </p:spTree>
    <p:extLst>
      <p:ext uri="{BB962C8B-B14F-4D97-AF65-F5344CB8AC3E}">
        <p14:creationId xmlns:p14="http://schemas.microsoft.com/office/powerpoint/2010/main" val="98168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44C4-5748-4434-A532-D07E127A1991}"/>
              </a:ext>
            </a:extLst>
          </p:cNvPr>
          <p:cNvSpPr>
            <a:spLocks noGrp="1"/>
          </p:cNvSpPr>
          <p:nvPr>
            <p:ph type="title"/>
          </p:nvPr>
        </p:nvSpPr>
        <p:spPr/>
        <p:txBody>
          <a:bodyPr/>
          <a:lstStyle/>
          <a:p>
            <a:r>
              <a:rPr lang="en-US" dirty="0"/>
              <a:t>Solving for Three Parameters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41B4E0-4289-4A25-8D06-5EE4E4F95F03}"/>
                  </a:ext>
                </a:extLst>
              </p:cNvPr>
              <p:cNvSpPr>
                <a:spLocks noGrp="1"/>
              </p:cNvSpPr>
              <p:nvPr>
                <p:ph idx="1"/>
              </p:nvPr>
            </p:nvSpPr>
            <p:spPr/>
            <p:txBody>
              <a:bodyPr>
                <a:normAutofit fontScale="62500" lnSpcReduction="20000"/>
              </a:bodyPr>
              <a:lstStyle/>
              <a:p>
                <a:r>
                  <a:rPr lang="en-US" dirty="0"/>
                  <a:t>As with the previous example, instead of maximizing the probability directly, we will maximize the log of the probability:</a:t>
                </a:r>
              </a:p>
              <a:p>
                <a:pPr marL="457200" lvl="1" indent="0">
                  <a:buNone/>
                </a:pPr>
                <a:r>
                  <a:rPr lang="en-US" dirty="0">
                    <a:latin typeface="Cambria Math" panose="02040503050406030204" pitchFamily="18" charset="0"/>
                    <a:ea typeface="Cambria Math" panose="02040503050406030204" pitchFamily="18" charset="0"/>
                  </a:rPr>
                  <a:t>L = log P(d |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sub>
                    </m:sSub>
                  </m:oMath>
                </a14:m>
                <a:r>
                  <a:rPr lang="en-US" dirty="0">
                    <a:latin typeface="Cambria Math" panose="02040503050406030204" pitchFamily="18" charset="0"/>
                    <a:ea typeface="Cambria Math" panose="02040503050406030204" pitchFamily="18" charset="0"/>
                  </a:rPr>
                  <a:t>) = log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m:rPr>
                            <m:sty m:val="p"/>
                          </m:rPr>
                          <a:rPr lang="en-US" i="0">
                            <a:latin typeface="Cambria Math" panose="02040503050406030204" pitchFamily="18" charset="0"/>
                            <a:ea typeface="Cambria Math" panose="02040503050406030204" pitchFamily="18" charset="0"/>
                          </a:rPr>
                          <m:t>θ</m:t>
                        </m:r>
                      </m:e>
                      <m:sup>
                        <m:r>
                          <m:rPr>
                            <m:sty m:val="p"/>
                          </m:rPr>
                          <a:rPr lang="en-US" i="0">
                            <a:latin typeface="Cambria Math" panose="02040503050406030204" pitchFamily="18" charset="0"/>
                            <a:ea typeface="Cambria Math" panose="02040503050406030204" pitchFamily="18" charset="0"/>
                          </a:rPr>
                          <m:t>c</m:t>
                        </m:r>
                      </m:sup>
                    </m:sSup>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0">
                                <a:latin typeface="Cambria Math" panose="02040503050406030204" pitchFamily="18" charset="0"/>
                                <a:ea typeface="Cambria Math" panose="02040503050406030204" pitchFamily="18" charset="0"/>
                              </a:rPr>
                              <m:t>1−</m:t>
                            </m:r>
                            <m:r>
                              <m:rPr>
                                <m:sty m:val="p"/>
                              </m:rPr>
                              <a:rPr lang="en-US" i="0">
                                <a:latin typeface="Cambria Math" panose="02040503050406030204" pitchFamily="18" charset="0"/>
                                <a:ea typeface="Cambria Math" panose="02040503050406030204" pitchFamily="18" charset="0"/>
                              </a:rPr>
                              <m:t>θ</m:t>
                            </m:r>
                          </m:e>
                        </m:d>
                      </m:e>
                      <m:sup>
                        <m:r>
                          <m:rPr>
                            <m:sty m:val="p"/>
                          </m:rPr>
                          <a:rPr lang="en-US" i="0">
                            <a:latin typeface="Cambria Math" panose="02040503050406030204" pitchFamily="18" charset="0"/>
                            <a:ea typeface="Cambria Math" panose="02040503050406030204" pitchFamily="18" charset="0"/>
                          </a:rPr>
                          <m:t>l</m:t>
                        </m:r>
                      </m:sup>
                    </m:sSup>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θ</m:t>
                            </m:r>
                          </m:e>
                          <m:sub>
                            <m:r>
                              <a:rPr lang="en-US" i="0">
                                <a:latin typeface="Cambria Math" panose="02040503050406030204" pitchFamily="18" charset="0"/>
                                <a:ea typeface="Cambria Math" panose="02040503050406030204" pitchFamily="18" charset="0"/>
                              </a:rPr>
                              <m:t>1</m:t>
                            </m:r>
                          </m:sub>
                        </m:sSub>
                      </m:e>
                      <m:sup>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r</m:t>
                            </m:r>
                          </m:e>
                          <m:sub>
                            <m:r>
                              <m:rPr>
                                <m:sty m:val="p"/>
                              </m:rPr>
                              <a:rPr lang="en-US" i="0">
                                <a:latin typeface="Cambria Math" panose="02040503050406030204" pitchFamily="18" charset="0"/>
                                <a:ea typeface="Cambria Math" panose="02040503050406030204" pitchFamily="18" charset="0"/>
                              </a:rPr>
                              <m:t>c</m:t>
                            </m:r>
                          </m:sub>
                        </m:sSub>
                      </m:sup>
                    </m:sSup>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0">
                                <a:latin typeface="Cambria Math" panose="02040503050406030204" pitchFamily="18" charset="0"/>
                                <a:ea typeface="Cambria Math" panose="02040503050406030204" pitchFamily="18" charset="0"/>
                              </a:rPr>
                              <m:t>(1−</m:t>
                            </m:r>
                            <m:r>
                              <m:rPr>
                                <m:sty m:val="p"/>
                              </m:rPr>
                              <a:rPr lang="en-US" i="0">
                                <a:latin typeface="Cambria Math" panose="02040503050406030204" pitchFamily="18" charset="0"/>
                                <a:ea typeface="Cambria Math" panose="02040503050406030204" pitchFamily="18" charset="0"/>
                              </a:rPr>
                              <m:t>θ</m:t>
                            </m:r>
                          </m:e>
                          <m:sub>
                            <m:r>
                              <a:rPr lang="en-US" i="0">
                                <a:latin typeface="Cambria Math" panose="02040503050406030204" pitchFamily="18" charset="0"/>
                                <a:ea typeface="Cambria Math" panose="02040503050406030204" pitchFamily="18" charset="0"/>
                              </a:rPr>
                              <m:t>1</m:t>
                            </m:r>
                          </m:sub>
                        </m:sSub>
                        <m:r>
                          <a:rPr lang="en-US" i="0">
                            <a:latin typeface="Cambria Math" panose="02040503050406030204" pitchFamily="18" charset="0"/>
                            <a:ea typeface="Cambria Math" panose="02040503050406030204" pitchFamily="18" charset="0"/>
                          </a:rPr>
                          <m:t>)</m:t>
                        </m:r>
                      </m:e>
                      <m:sup>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g</m:t>
                            </m:r>
                          </m:e>
                          <m:sub>
                            <m:r>
                              <m:rPr>
                                <m:sty m:val="p"/>
                              </m:rPr>
                              <a:rPr lang="en-US" i="0">
                                <a:latin typeface="Cambria Math" panose="02040503050406030204" pitchFamily="18" charset="0"/>
                                <a:ea typeface="Cambria Math" panose="02040503050406030204" pitchFamily="18" charset="0"/>
                              </a:rPr>
                              <m:t>c</m:t>
                            </m:r>
                          </m:sub>
                        </m:sSub>
                      </m:sup>
                    </m:sSup>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θ</m:t>
                            </m:r>
                          </m:e>
                          <m:sub>
                            <m:r>
                              <a:rPr lang="en-US" i="0">
                                <a:latin typeface="Cambria Math" panose="02040503050406030204" pitchFamily="18" charset="0"/>
                                <a:ea typeface="Cambria Math" panose="02040503050406030204" pitchFamily="18" charset="0"/>
                              </a:rPr>
                              <m:t>2</m:t>
                            </m:r>
                          </m:sub>
                        </m:sSub>
                      </m:e>
                      <m:sup>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r</m:t>
                            </m:r>
                          </m:e>
                          <m:sub>
                            <m:r>
                              <m:rPr>
                                <m:sty m:val="p"/>
                              </m:rPr>
                              <a:rPr lang="en-US" i="0">
                                <a:latin typeface="Cambria Math" panose="02040503050406030204" pitchFamily="18" charset="0"/>
                                <a:ea typeface="Cambria Math" panose="02040503050406030204" pitchFamily="18" charset="0"/>
                              </a:rPr>
                              <m:t>l</m:t>
                            </m:r>
                          </m:sub>
                        </m:sSub>
                      </m:sup>
                    </m:sSup>
                    <m:r>
                      <a:rPr lang="en-US" i="0">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θ</m:t>
                            </m:r>
                          </m:e>
                          <m:sub>
                            <m:r>
                              <a:rPr lang="en-US" i="0">
                                <a:latin typeface="Cambria Math" panose="02040503050406030204" pitchFamily="18" charset="0"/>
                                <a:ea typeface="Cambria Math" panose="02040503050406030204" pitchFamily="18" charset="0"/>
                              </a:rPr>
                              <m:t>2</m:t>
                            </m:r>
                          </m:sub>
                        </m:sSub>
                        <m:r>
                          <a:rPr lang="en-US" i="0">
                            <a:latin typeface="Cambria Math" panose="02040503050406030204" pitchFamily="18" charset="0"/>
                            <a:ea typeface="Cambria Math" panose="02040503050406030204" pitchFamily="18" charset="0"/>
                          </a:rPr>
                          <m:t>)</m:t>
                        </m:r>
                      </m:e>
                      <m:sup>
                        <m:sSub>
                          <m:sSubPr>
                            <m:ctrlPr>
                              <a:rPr lang="en-US" i="1">
                                <a:latin typeface="Cambria Math" panose="02040503050406030204" pitchFamily="18" charset="0"/>
                                <a:ea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g</m:t>
                            </m:r>
                          </m:e>
                          <m:sub>
                            <m:r>
                              <m:rPr>
                                <m:sty m:val="p"/>
                              </m:rPr>
                              <a:rPr lang="en-US" i="0">
                                <a:latin typeface="Cambria Math" panose="02040503050406030204" pitchFamily="18" charset="0"/>
                                <a:ea typeface="Cambria Math" panose="02040503050406030204" pitchFamily="18" charset="0"/>
                              </a:rPr>
                              <m:t>l</m:t>
                            </m:r>
                          </m:sub>
                        </m:sSub>
                      </m:sup>
                    </m:sSup>
                  </m:oMath>
                </a14:m>
                <a:r>
                  <a:rPr lang="en-US" dirty="0">
                    <a:latin typeface="Cambria Math" panose="02040503050406030204" pitchFamily="18" charset="0"/>
                    <a:ea typeface="Cambria Math" panose="02040503050406030204" pitchFamily="18" charset="0"/>
                  </a:rPr>
                  <a:t>]</a:t>
                </a:r>
              </a:p>
              <a:p>
                <a:pPr marL="457200" lvl="1" indent="0">
                  <a:buNone/>
                </a:pPr>
                <a:r>
                  <a:rPr lang="en-US" dirty="0">
                    <a:latin typeface="Cambria Math" panose="02040503050406030204" pitchFamily="18" charset="0"/>
                    <a:ea typeface="Cambria Math" panose="02040503050406030204" pitchFamily="18" charset="0"/>
                  </a:rPr>
                  <a:t>   = c*log</a:t>
                </a:r>
                <a:r>
                  <a:rPr lang="el-GR" dirty="0">
                    <a:latin typeface="Cambria Math" panose="02040503050406030204" pitchFamily="18" charset="0"/>
                    <a:ea typeface="Cambria Math" panose="02040503050406030204" pitchFamily="18" charset="0"/>
                  </a:rPr>
                  <a:t>θ</a:t>
                </a:r>
                <a:r>
                  <a:rPr lang="en-US" dirty="0">
                    <a:latin typeface="Cambria Math" panose="02040503050406030204" pitchFamily="18" charset="0"/>
                    <a:ea typeface="Cambria Math" panose="02040503050406030204" pitchFamily="18" charset="0"/>
                  </a:rPr>
                  <a:t> + l*log(1-</a:t>
                </a:r>
                <a:r>
                  <a:rPr lang="en-US" b="0"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θ</m:t>
                    </m:r>
                  </m:oMath>
                </a14:m>
                <a:r>
                  <a:rPr lang="en-US" dirty="0">
                    <a:latin typeface="Cambria Math" panose="02040503050406030204" pitchFamily="18" charset="0"/>
                    <a:ea typeface="Cambria Math" panose="02040503050406030204" pitchFamily="18" charset="0"/>
                  </a:rPr>
                  <a:t>) + r</a:t>
                </a:r>
                <a:r>
                  <a:rPr lang="en-US" baseline="-25000" dirty="0">
                    <a:latin typeface="Cambria Math" panose="02040503050406030204" pitchFamily="18" charset="0"/>
                    <a:ea typeface="Cambria Math" panose="02040503050406030204" pitchFamily="18" charset="0"/>
                  </a:rPr>
                  <a:t>c</a:t>
                </a:r>
                <a:r>
                  <a:rPr lang="en-US" dirty="0">
                    <a:latin typeface="Cambria Math" panose="02040503050406030204" pitchFamily="18" charset="0"/>
                    <a:ea typeface="Cambria Math" panose="02040503050406030204" pitchFamily="18" charset="0"/>
                  </a:rPr>
                  <a:t>log</a:t>
                </a:r>
                <a:r>
                  <a:rPr lang="el-GR" dirty="0">
                    <a:latin typeface="Cambria Math" panose="02040503050406030204" pitchFamily="18" charset="0"/>
                    <a:ea typeface="Cambria Math" panose="02040503050406030204" pitchFamily="18" charset="0"/>
                  </a:rPr>
                  <a:t>θ</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 g</a:t>
                </a:r>
                <a:r>
                  <a:rPr lang="en-US" baseline="-25000" dirty="0">
                    <a:latin typeface="Cambria Math" panose="02040503050406030204" pitchFamily="18" charset="0"/>
                    <a:ea typeface="Cambria Math" panose="02040503050406030204" pitchFamily="18" charset="0"/>
                  </a:rPr>
                  <a:t>c</a:t>
                </a:r>
                <a:r>
                  <a:rPr lang="en-US" dirty="0">
                    <a:latin typeface="Cambria Math" panose="02040503050406030204" pitchFamily="18" charset="0"/>
                    <a:ea typeface="Cambria Math" panose="02040503050406030204" pitchFamily="18" charset="0"/>
                  </a:rPr>
                  <a:t>log(1- </a:t>
                </a:r>
                <a14:m>
                  <m:oMath xmlns:m="http://schemas.openxmlformats.org/officeDocument/2006/math">
                    <m:r>
                      <m:rPr>
                        <m:sty m:val="p"/>
                      </m:rPr>
                      <a:rPr lang="en-US">
                        <a:latin typeface="Cambria Math" panose="02040503050406030204" pitchFamily="18" charset="0"/>
                        <a:ea typeface="Cambria Math" panose="02040503050406030204" pitchFamily="18" charset="0"/>
                      </a:rPr>
                      <m:t>θ</m:t>
                    </m:r>
                  </m:oMath>
                </a14:m>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 r</a:t>
                </a:r>
                <a:r>
                  <a:rPr lang="en-US" baseline="-25000" dirty="0">
                    <a:latin typeface="Cambria Math" panose="02040503050406030204" pitchFamily="18" charset="0"/>
                    <a:ea typeface="Cambria Math" panose="02040503050406030204" pitchFamily="18" charset="0"/>
                  </a:rPr>
                  <a:t>l</a:t>
                </a:r>
                <a:r>
                  <a:rPr lang="en-US" dirty="0">
                    <a:latin typeface="Cambria Math" panose="02040503050406030204" pitchFamily="18" charset="0"/>
                    <a:ea typeface="Cambria Math" panose="02040503050406030204" pitchFamily="18" charset="0"/>
                  </a:rPr>
                  <a:t>log</a:t>
                </a:r>
                <a:r>
                  <a:rPr lang="el-GR" dirty="0">
                    <a:latin typeface="Cambria Math" panose="02040503050406030204" pitchFamily="18" charset="0"/>
                    <a:ea typeface="Cambria Math" panose="02040503050406030204" pitchFamily="18" charset="0"/>
                  </a:rPr>
                  <a:t>θ</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 g</a:t>
                </a:r>
                <a:r>
                  <a:rPr lang="en-US" baseline="-25000" dirty="0">
                    <a:latin typeface="Cambria Math" panose="02040503050406030204" pitchFamily="18" charset="0"/>
                    <a:ea typeface="Cambria Math" panose="02040503050406030204" pitchFamily="18" charset="0"/>
                  </a:rPr>
                  <a:t>l</a:t>
                </a:r>
                <a:r>
                  <a:rPr lang="en-US" dirty="0">
                    <a:latin typeface="Cambria Math" panose="02040503050406030204" pitchFamily="18" charset="0"/>
                    <a:ea typeface="Cambria Math" panose="02040503050406030204" pitchFamily="18" charset="0"/>
                  </a:rPr>
                  <a:t>log(1-</a:t>
                </a:r>
                <a:r>
                  <a:rPr lang="el-GR" dirty="0">
                    <a:latin typeface="Cambria Math" panose="02040503050406030204" pitchFamily="18" charset="0"/>
                    <a:ea typeface="Cambria Math" panose="02040503050406030204" pitchFamily="18" charset="0"/>
                  </a:rPr>
                  <a:t> θ</a:t>
                </a:r>
                <a:r>
                  <a:rPr lang="en-US" baseline="-25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a:t>
                </a:r>
              </a:p>
              <a:p>
                <a:r>
                  <a:rPr lang="en-US" dirty="0"/>
                  <a:t>Following our general procedure, we take the derivative of this equation with respect to one parameter at a time and set each derivative to 0</a:t>
                </a:r>
              </a:p>
              <a:p>
                <a:pPr marL="457200" lvl="1"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𝐿</m:t>
                          </m:r>
                        </m:num>
                        <m:den>
                          <m:r>
                            <a:rPr lang="en-US" i="1" smtClean="0">
                              <a:latin typeface="Cambria Math" panose="02040503050406030204" pitchFamily="18" charset="0"/>
                            </a:rPr>
                            <m:t>𝑑</m:t>
                          </m:r>
                          <m:r>
                            <m:rPr>
                              <m:sty m:val="p"/>
                            </m:rPr>
                            <a:rPr lang="en-US"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m:t>
                          </m:r>
                        </m:num>
                        <m:den>
                          <m:r>
                            <m:rPr>
                              <m:sty m:val="p"/>
                            </m:rPr>
                            <a:rPr lang="en-US" b="0"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m:t>
                          </m:r>
                        </m:num>
                        <m:den>
                          <m:r>
                            <a:rPr lang="en-US" b="0" i="0" smtClean="0">
                              <a:latin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θ</m:t>
                          </m:r>
                        </m:den>
                      </m:f>
                      <m:r>
                        <a:rPr lang="en-US" b="0" i="0" smtClean="0">
                          <a:latin typeface="Cambria Math" panose="02040503050406030204" pitchFamily="18" charset="0"/>
                        </a:rPr>
                        <m:t>=0⇒</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sty m:val="p"/>
                            </m:rPr>
                            <a:rPr lang="en-US">
                              <a:latin typeface="Cambria Math" panose="02040503050406030204" pitchFamily="18" charset="0"/>
                              <a:ea typeface="Cambria Math" panose="02040503050406030204" pitchFamily="18" charset="0"/>
                            </a:rPr>
                            <m:t>c</m:t>
                          </m:r>
                        </m:num>
                        <m:den>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l</m:t>
                          </m:r>
                        </m:den>
                      </m:f>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sty m:val="p"/>
                            </m:rPr>
                            <a:rPr lang="en-US">
                              <a:latin typeface="Cambria Math" panose="02040503050406030204" pitchFamily="18" charset="0"/>
                              <a:ea typeface="Cambria Math" panose="02040503050406030204" pitchFamily="18" charset="0"/>
                            </a:rPr>
                            <m:t>c</m:t>
                          </m:r>
                        </m:num>
                        <m:den>
                          <m:r>
                            <m:rPr>
                              <m:sty m:val="p"/>
                            </m:rPr>
                            <a:rPr lang="en-US">
                              <a:latin typeface="Cambria Math" panose="02040503050406030204" pitchFamily="18" charset="0"/>
                              <a:ea typeface="Cambria Math" panose="02040503050406030204" pitchFamily="18" charset="0"/>
                            </a:rPr>
                            <m:t>N</m:t>
                          </m:r>
                        </m:den>
                      </m:f>
                    </m:oMath>
                  </m:oMathPara>
                </a14:m>
                <a:endParaRPr lang="en-US" dirty="0">
                  <a:latin typeface="Cambria Math" panose="02040503050406030204" pitchFamily="18" charset="0"/>
                  <a:ea typeface="Cambria Math" panose="02040503050406030204" pitchFamily="18" charset="0"/>
                </a:endParaRPr>
              </a:p>
              <a:p>
                <a:pPr marL="457200" lvl="1" indent="0">
                  <a:buNone/>
                </a:pPr>
                <a:endParaRPr lang="en-US" dirty="0">
                  <a:latin typeface="Cambria Math" panose="02040503050406030204" pitchFamily="18" charset="0"/>
                  <a:ea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c</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rPr>
                                <m:t>1</m:t>
                              </m:r>
                            </m:sub>
                          </m:sSub>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c</m:t>
                              </m:r>
                            </m:sub>
                          </m:sSub>
                        </m:num>
                        <m:den>
                          <m:r>
                            <a:rPr lang="en-US" b="0" i="0" smtClean="0">
                              <a:latin typeface="Cambria Math" panose="02040503050406030204" pitchFamily="18" charset="0"/>
                            </a:rPr>
                            <m:t>1−</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rPr>
                                <m:t>1</m:t>
                              </m:r>
                            </m:sub>
                          </m:sSub>
                        </m:den>
                      </m:f>
                      <m:r>
                        <a:rPr lang="en-US" b="0" i="0" smtClean="0">
                          <a:latin typeface="Cambria Math" panose="02040503050406030204" pitchFamily="18" charset="0"/>
                        </a:rPr>
                        <m:t>=0⇒</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rPr>
                            <m:t>1</m:t>
                          </m:r>
                        </m:sub>
                      </m:sSub>
                      <m:r>
                        <a:rPr lang="en-US"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c</m:t>
                              </m:r>
                            </m:sub>
                          </m:sSub>
                        </m:num>
                        <m:den>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c</m:t>
                              </m:r>
                            </m:sub>
                          </m:sSub>
                          <m:r>
                            <a:rPr lang="en-US" i="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g</m:t>
                              </m:r>
                            </m:e>
                            <m:sub>
                              <m:r>
                                <m:rPr>
                                  <m:sty m:val="p"/>
                                </m:rPr>
                                <a:rPr lang="en-US" b="0" i="0" smtClean="0">
                                  <a:latin typeface="Cambria Math" panose="02040503050406030204" pitchFamily="18" charset="0"/>
                                  <a:ea typeface="Cambria Math" panose="02040503050406030204" pitchFamily="18" charset="0"/>
                                </a:rPr>
                                <m:t>c</m:t>
                              </m:r>
                            </m:sub>
                          </m:sSub>
                        </m:den>
                      </m:f>
                      <m:r>
                        <a:rPr lang="en-US"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c</m:t>
                              </m:r>
                            </m:sub>
                          </m:sSub>
                        </m:num>
                        <m:den>
                          <m:r>
                            <m:rPr>
                              <m:sty m:val="p"/>
                            </m:rPr>
                            <a:rPr lang="en-US" b="0" i="0" smtClean="0">
                              <a:latin typeface="Cambria Math" panose="02040503050406030204" pitchFamily="18" charset="0"/>
                              <a:ea typeface="Cambria Math" panose="02040503050406030204" pitchFamily="18" charset="0"/>
                            </a:rPr>
                            <m:t>c</m:t>
                          </m:r>
                        </m:den>
                      </m:f>
                    </m:oMath>
                  </m:oMathPara>
                </a14:m>
                <a:endParaRPr lang="en-US" b="0" dirty="0">
                  <a:latin typeface="Cambria Math" panose="02040503050406030204" pitchFamily="18" charset="0"/>
                </a:endParaRPr>
              </a:p>
              <a:p>
                <a:pPr marL="457200" lvl="1" indent="0">
                  <a:buNone/>
                </a:pPr>
                <a:endParaRPr lang="en-US" b="0"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l</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ea typeface="Cambria Math" panose="02040503050406030204" pitchFamily="18" charset="0"/>
                                </a:rPr>
                                <m:t>2</m:t>
                              </m:r>
                            </m:sub>
                          </m:sSub>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l</m:t>
                              </m:r>
                            </m:sub>
                          </m:sSub>
                        </m:num>
                        <m:den>
                          <m:r>
                            <a:rPr lang="en-US" b="0" i="0" smtClean="0">
                              <a:latin typeface="Cambria Math" panose="02040503050406030204" pitchFamily="18" charset="0"/>
                            </a:rPr>
                            <m:t>1−</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ea typeface="Cambria Math" panose="02040503050406030204" pitchFamily="18" charset="0"/>
                                </a:rPr>
                                <m:t>2</m:t>
                              </m:r>
                            </m:sub>
                          </m:sSub>
                        </m:den>
                      </m:f>
                      <m:r>
                        <a:rPr lang="en-US" b="0" i="0" smtClean="0">
                          <a:latin typeface="Cambria Math" panose="02040503050406030204" pitchFamily="18" charset="0"/>
                        </a:rPr>
                        <m:t>=0⇒</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θ</m:t>
                          </m:r>
                        </m:e>
                        <m:sub>
                          <m:r>
                            <a:rPr lang="en-US" b="0" i="0" smtClean="0">
                              <a:latin typeface="Cambria Math" panose="02040503050406030204" pitchFamily="18" charset="0"/>
                              <a:ea typeface="Cambria Math" panose="02040503050406030204" pitchFamily="18" charset="0"/>
                            </a:rPr>
                            <m:t>2</m:t>
                          </m:r>
                        </m:sub>
                      </m:sSub>
                      <m:r>
                        <a:rPr lang="en-US"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l</m:t>
                              </m:r>
                            </m:sub>
                          </m:sSub>
                        </m:num>
                        <m:den>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l</m:t>
                              </m:r>
                            </m:sub>
                          </m:sSub>
                          <m:r>
                            <a:rPr lang="en-US" i="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g</m:t>
                              </m:r>
                            </m:e>
                            <m:sub>
                              <m:r>
                                <m:rPr>
                                  <m:sty m:val="p"/>
                                </m:rPr>
                                <a:rPr lang="en-US" b="0" i="0" smtClean="0">
                                  <a:latin typeface="Cambria Math" panose="02040503050406030204" pitchFamily="18" charset="0"/>
                                  <a:ea typeface="Cambria Math" panose="02040503050406030204" pitchFamily="18" charset="0"/>
                                </a:rPr>
                                <m:t>l</m:t>
                              </m:r>
                            </m:sub>
                          </m:sSub>
                        </m:den>
                      </m:f>
                      <m:r>
                        <a:rPr lang="en-US" i="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r</m:t>
                              </m:r>
                            </m:e>
                            <m:sub>
                              <m:r>
                                <m:rPr>
                                  <m:sty m:val="p"/>
                                </m:rPr>
                                <a:rPr lang="en-US" b="0" i="0" smtClean="0">
                                  <a:latin typeface="Cambria Math" panose="02040503050406030204" pitchFamily="18" charset="0"/>
                                  <a:ea typeface="Cambria Math" panose="02040503050406030204" pitchFamily="18" charset="0"/>
                                </a:rPr>
                                <m:t>l</m:t>
                              </m:r>
                            </m:sub>
                          </m:sSub>
                        </m:num>
                        <m:den>
                          <m:r>
                            <m:rPr>
                              <m:sty m:val="p"/>
                            </m:rPr>
                            <a:rPr lang="en-US" b="0" i="0" smtClean="0">
                              <a:latin typeface="Cambria Math" panose="02040503050406030204" pitchFamily="18" charset="0"/>
                              <a:ea typeface="Cambria Math" panose="02040503050406030204" pitchFamily="18" charset="0"/>
                            </a:rPr>
                            <m:t>l</m:t>
                          </m:r>
                        </m:den>
                      </m:f>
                    </m:oMath>
                  </m:oMathPara>
                </a14:m>
                <a:endParaRPr lang="en-US" b="0" dirty="0">
                  <a:latin typeface="Cambria Math" panose="02040503050406030204" pitchFamily="18" charset="0"/>
                </a:endParaRPr>
              </a:p>
              <a:p>
                <a:r>
                  <a:rPr lang="en-US" b="0" dirty="0">
                    <a:latin typeface="Cambria Math" panose="02040503050406030204" pitchFamily="18" charset="0"/>
                  </a:rPr>
                  <a:t>In general, maximum</a:t>
                </a:r>
                <a:r>
                  <a:rPr lang="en-US" dirty="0">
                    <a:latin typeface="Cambria Math" panose="02040503050406030204" pitchFamily="18" charset="0"/>
                  </a:rPr>
                  <a:t>-likelihood learning with complete data (meaning that values are known for every random variable for all examples) decomposes into separate learning problems for each parameter</a:t>
                </a:r>
              </a:p>
              <a:p>
                <a:r>
                  <a:rPr lang="en-US" b="0" dirty="0">
                    <a:latin typeface="Cambria Math" panose="02040503050406030204" pitchFamily="18" charset="0"/>
                  </a:rPr>
                  <a:t>Furthermore, the parameter values for a variable, given its parent, are just the observed frequency of the variable values for each setting of the parent values (i.e</a:t>
                </a:r>
                <a:r>
                  <a:rPr lang="en-US" dirty="0">
                    <a:latin typeface="Cambria Math" panose="02040503050406030204" pitchFamily="18" charset="0"/>
                  </a:rPr>
                  <a:t>., the results match our intuition)</a:t>
                </a:r>
                <a:endParaRPr lang="en-US" b="0" dirty="0">
                  <a:latin typeface="Cambria Math" panose="02040503050406030204" pitchFamily="18" charset="0"/>
                </a:endParaRP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241B4E0-4289-4A25-8D06-5EE4E4F95F03}"/>
                  </a:ext>
                </a:extLst>
              </p:cNvPr>
              <p:cNvSpPr>
                <a:spLocks noGrp="1" noRot="1" noChangeAspect="1" noMove="1" noResize="1" noEditPoints="1" noAdjustHandles="1" noChangeArrowheads="1" noChangeShapeType="1" noTextEdit="1"/>
              </p:cNvSpPr>
              <p:nvPr>
                <p:ph idx="1"/>
              </p:nvPr>
            </p:nvSpPr>
            <p:spPr>
              <a:blipFill>
                <a:blip r:embed="rId2"/>
                <a:stretch>
                  <a:fillRect l="-406" t="-2241" r="-58"/>
                </a:stretch>
              </a:blipFill>
            </p:spPr>
            <p:txBody>
              <a:bodyPr/>
              <a:lstStyle/>
              <a:p>
                <a:r>
                  <a:rPr lang="en-US">
                    <a:noFill/>
                  </a:rPr>
                  <a:t> </a:t>
                </a:r>
              </a:p>
            </p:txBody>
          </p:sp>
        </mc:Fallback>
      </mc:AlternateContent>
    </p:spTree>
    <p:extLst>
      <p:ext uri="{BB962C8B-B14F-4D97-AF65-F5344CB8AC3E}">
        <p14:creationId xmlns:p14="http://schemas.microsoft.com/office/powerpoint/2010/main" val="348747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E071-C9F6-4513-862A-481C4F76CD5C}"/>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C2148B39-690A-4106-8E69-494EF5FBCF37}"/>
              </a:ext>
            </a:extLst>
          </p:cNvPr>
          <p:cNvSpPr>
            <a:spLocks noGrp="1"/>
          </p:cNvSpPr>
          <p:nvPr>
            <p:ph idx="1"/>
          </p:nvPr>
        </p:nvSpPr>
        <p:spPr/>
        <p:txBody>
          <a:bodyPr>
            <a:normAutofit fontScale="62500" lnSpcReduction="20000"/>
          </a:bodyPr>
          <a:lstStyle/>
          <a:p>
            <a:r>
              <a:rPr lang="en-US" dirty="0"/>
              <a:t>We will now return to the </a:t>
            </a:r>
            <a:r>
              <a:rPr lang="en-US" b="1" dirty="0"/>
              <a:t>naïve Bayes </a:t>
            </a:r>
            <a:r>
              <a:rPr lang="en-US" dirty="0"/>
              <a:t>method of categorization, briefly discussed at the end of our topic on probability</a:t>
            </a:r>
          </a:p>
          <a:p>
            <a:r>
              <a:rPr lang="en-US" dirty="0"/>
              <a:t>We will use the naïve Bayes method to predict a class, or category, given the values of evidence variables</a:t>
            </a:r>
          </a:p>
          <a:p>
            <a:r>
              <a:rPr lang="en-US" dirty="0"/>
              <a:t>The method relies on Bayes’ rule and assumes the evidence variables are conditionally independent of each other given the category (this is not always true in practice, and this is why the method is called “naïve”)</a:t>
            </a:r>
          </a:p>
          <a:p>
            <a:r>
              <a:rPr lang="en-US" dirty="0"/>
              <a:t>With this assumption, we have:</a:t>
            </a:r>
          </a:p>
          <a:p>
            <a:pPr marL="457200" lvl="1" indent="0">
              <a:buNone/>
            </a:pPr>
            <a:r>
              <a:rPr lang="en-US" b="1" dirty="0"/>
              <a:t>P</a:t>
            </a:r>
            <a:r>
              <a:rPr lang="en-US" dirty="0"/>
              <a:t>(C | x</a:t>
            </a:r>
            <a:r>
              <a:rPr lang="en-US" baseline="-25000" dirty="0"/>
              <a:t>1</a:t>
            </a:r>
            <a:r>
              <a:rPr lang="en-US" dirty="0"/>
              <a:t>, …, </a:t>
            </a:r>
            <a:r>
              <a:rPr lang="en-US" dirty="0" err="1"/>
              <a:t>x</a:t>
            </a:r>
            <a:r>
              <a:rPr lang="en-US" baseline="-25000" dirty="0" err="1"/>
              <a:t>n</a:t>
            </a:r>
            <a:r>
              <a:rPr lang="en-US" dirty="0"/>
              <a:t>) = α</a:t>
            </a:r>
            <a:r>
              <a:rPr lang="en-US" b="1" dirty="0"/>
              <a:t>P</a:t>
            </a:r>
            <a:r>
              <a:rPr lang="en-US" dirty="0"/>
              <a:t>(C)∏</a:t>
            </a:r>
            <a:r>
              <a:rPr lang="en-US" baseline="-25000" dirty="0" err="1"/>
              <a:t>i</a:t>
            </a:r>
            <a:r>
              <a:rPr lang="en-US" b="1" dirty="0" err="1"/>
              <a:t>P</a:t>
            </a:r>
            <a:r>
              <a:rPr lang="en-US" dirty="0"/>
              <a:t>(x</a:t>
            </a:r>
            <a:r>
              <a:rPr lang="en-US" baseline="-25000" dirty="0"/>
              <a:t>i</a:t>
            </a:r>
            <a:r>
              <a:rPr lang="en-US" dirty="0"/>
              <a:t> | C)</a:t>
            </a:r>
          </a:p>
          <a:p>
            <a:r>
              <a:rPr lang="en-US" dirty="0"/>
              <a:t>The terms </a:t>
            </a:r>
            <a:r>
              <a:rPr lang="en-US" b="1" dirty="0"/>
              <a:t>P</a:t>
            </a:r>
            <a:r>
              <a:rPr lang="en-US" dirty="0"/>
              <a:t>(x</a:t>
            </a:r>
            <a:r>
              <a:rPr lang="en-US" baseline="-25000" dirty="0"/>
              <a:t>i</a:t>
            </a:r>
            <a:r>
              <a:rPr lang="en-US" dirty="0"/>
              <a:t> | C) and </a:t>
            </a:r>
            <a:r>
              <a:rPr lang="en-US" b="1" dirty="0"/>
              <a:t>P</a:t>
            </a:r>
            <a:r>
              <a:rPr lang="en-US" dirty="0"/>
              <a:t>(C) can be estimated based on a training set using maximum-likelihood learning; we can either use simple ratios, or employ a smoothing technique</a:t>
            </a:r>
          </a:p>
          <a:p>
            <a:r>
              <a:rPr lang="en-US" dirty="0"/>
              <a:t>Our textbook states that naïve Bayes is “probably the most common Bayesian network model used in machine learning”</a:t>
            </a:r>
          </a:p>
          <a:p>
            <a:r>
              <a:rPr lang="en-US" dirty="0"/>
              <a:t>Here is the Bayesian network matching the assumptions of the method:</a:t>
            </a:r>
          </a:p>
          <a:p>
            <a:endParaRPr lang="en-US" dirty="0"/>
          </a:p>
          <a:p>
            <a:endParaRPr lang="en-US" dirty="0"/>
          </a:p>
          <a:p>
            <a:pPr marL="0" indent="0">
              <a:buNone/>
            </a:pPr>
            <a:r>
              <a:rPr lang="en-US" dirty="0"/>
              <a:t> </a:t>
            </a:r>
          </a:p>
        </p:txBody>
      </p:sp>
      <p:pic>
        <p:nvPicPr>
          <p:cNvPr id="7" name="Picture 6" descr="Diagram&#10;&#10;Description automatically generated">
            <a:extLst>
              <a:ext uri="{FF2B5EF4-FFF2-40B4-BE49-F238E27FC236}">
                <a16:creationId xmlns:a16="http://schemas.microsoft.com/office/drawing/2014/main" id="{D48A9B32-1D16-4E3B-8500-56302A93F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436" y="4918972"/>
            <a:ext cx="3717128" cy="1392928"/>
          </a:xfrm>
          <a:prstGeom prst="rect">
            <a:avLst/>
          </a:prstGeom>
        </p:spPr>
      </p:pic>
    </p:spTree>
    <p:extLst>
      <p:ext uri="{BB962C8B-B14F-4D97-AF65-F5344CB8AC3E}">
        <p14:creationId xmlns:p14="http://schemas.microsoft.com/office/powerpoint/2010/main" val="287556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FBF7-AF58-4B32-AC98-6B57AE2146F7}"/>
              </a:ext>
            </a:extLst>
          </p:cNvPr>
          <p:cNvSpPr>
            <a:spLocks noGrp="1"/>
          </p:cNvSpPr>
          <p:nvPr>
            <p:ph type="title"/>
          </p:nvPr>
        </p:nvSpPr>
        <p:spPr/>
        <p:txBody>
          <a:bodyPr/>
          <a:lstStyle/>
          <a:p>
            <a:r>
              <a:rPr lang="en-US" dirty="0"/>
              <a:t>Superimposed Learning Curves</a:t>
            </a:r>
          </a:p>
        </p:txBody>
      </p:sp>
      <p:pic>
        <p:nvPicPr>
          <p:cNvPr id="5" name="Content Placeholder 4" descr="Chart&#10;&#10;Description automatically generated">
            <a:extLst>
              <a:ext uri="{FF2B5EF4-FFF2-40B4-BE49-F238E27FC236}">
                <a16:creationId xmlns:a16="http://schemas.microsoft.com/office/drawing/2014/main" id="{C21330CC-C4F2-496D-939E-53336437F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912" y="1740384"/>
            <a:ext cx="8204176" cy="4587862"/>
          </a:xfrm>
        </p:spPr>
      </p:pic>
    </p:spTree>
    <p:extLst>
      <p:ext uri="{BB962C8B-B14F-4D97-AF65-F5344CB8AC3E}">
        <p14:creationId xmlns:p14="http://schemas.microsoft.com/office/powerpoint/2010/main" val="32540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CA73-9398-4F99-A6CE-AF9EBC7A65D0}"/>
              </a:ext>
            </a:extLst>
          </p:cNvPr>
          <p:cNvSpPr>
            <a:spLocks noGrp="1"/>
          </p:cNvSpPr>
          <p:nvPr>
            <p:ph type="title"/>
          </p:nvPr>
        </p:nvSpPr>
        <p:spPr/>
        <p:txBody>
          <a:bodyPr/>
          <a:lstStyle/>
          <a:p>
            <a:r>
              <a:rPr lang="en-US" dirty="0"/>
              <a:t>Relevant Previous Topics</a:t>
            </a:r>
          </a:p>
        </p:txBody>
      </p:sp>
      <p:sp>
        <p:nvSpPr>
          <p:cNvPr id="3" name="Content Placeholder 2">
            <a:extLst>
              <a:ext uri="{FF2B5EF4-FFF2-40B4-BE49-F238E27FC236}">
                <a16:creationId xmlns:a16="http://schemas.microsoft.com/office/drawing/2014/main" id="{4ED03925-CB0D-4780-BB27-ECB2888DDB4B}"/>
              </a:ext>
            </a:extLst>
          </p:cNvPr>
          <p:cNvSpPr>
            <a:spLocks noGrp="1"/>
          </p:cNvSpPr>
          <p:nvPr>
            <p:ph idx="1"/>
          </p:nvPr>
        </p:nvSpPr>
        <p:spPr/>
        <p:txBody>
          <a:bodyPr>
            <a:normAutofit fontScale="85000" lnSpcReduction="10000"/>
          </a:bodyPr>
          <a:lstStyle/>
          <a:p>
            <a:r>
              <a:rPr lang="en-US" dirty="0"/>
              <a:t>We have seen that AI agents often use </a:t>
            </a:r>
            <a:r>
              <a:rPr lang="en-US" b="1" dirty="0"/>
              <a:t>probability theory </a:t>
            </a:r>
            <a:r>
              <a:rPr lang="en-US" dirty="0"/>
              <a:t>to deal with uncertainty</a:t>
            </a:r>
          </a:p>
          <a:p>
            <a:r>
              <a:rPr lang="en-US" b="1" dirty="0"/>
              <a:t>Probabilities</a:t>
            </a:r>
            <a:r>
              <a:rPr lang="en-US" dirty="0"/>
              <a:t> represent </a:t>
            </a:r>
            <a:r>
              <a:rPr lang="en-US" i="1" dirty="0"/>
              <a:t>degrees of belief </a:t>
            </a:r>
            <a:r>
              <a:rPr lang="en-US" dirty="0"/>
              <a:t>(at least, that is the interpretation we have been using)</a:t>
            </a:r>
          </a:p>
          <a:p>
            <a:r>
              <a:rPr lang="en-US" b="1" dirty="0"/>
              <a:t>Bayesian networks </a:t>
            </a:r>
            <a:r>
              <a:rPr lang="en-US" dirty="0"/>
              <a:t>allow us to graphically represent dependencies between </a:t>
            </a:r>
            <a:r>
              <a:rPr lang="en-US" b="1" dirty="0"/>
              <a:t>random variables </a:t>
            </a:r>
            <a:r>
              <a:rPr lang="en-US" dirty="0"/>
              <a:t>describing the world</a:t>
            </a:r>
          </a:p>
          <a:p>
            <a:r>
              <a:rPr lang="en-US" dirty="0"/>
              <a:t>There are implicit </a:t>
            </a:r>
            <a:r>
              <a:rPr lang="en-US" b="1" dirty="0"/>
              <a:t>independence</a:t>
            </a:r>
            <a:r>
              <a:rPr lang="en-US" dirty="0"/>
              <a:t> and </a:t>
            </a:r>
            <a:r>
              <a:rPr lang="en-US" b="1" dirty="0"/>
              <a:t>conditional independence </a:t>
            </a:r>
            <a:r>
              <a:rPr lang="en-US" dirty="0"/>
              <a:t>assumptions</a:t>
            </a:r>
          </a:p>
          <a:p>
            <a:r>
              <a:rPr lang="en-US" dirty="0"/>
              <a:t>We have also been introduced to concepts related to </a:t>
            </a:r>
            <a:r>
              <a:rPr lang="en-US" b="1" dirty="0"/>
              <a:t>machine learning</a:t>
            </a:r>
          </a:p>
          <a:p>
            <a:r>
              <a:rPr lang="en-US" dirty="0"/>
              <a:t>We talked more specifically about </a:t>
            </a:r>
            <a:r>
              <a:rPr lang="en-US" i="1" dirty="0"/>
              <a:t>supervised machine learning </a:t>
            </a:r>
            <a:r>
              <a:rPr lang="en-US" dirty="0"/>
              <a:t>and </a:t>
            </a:r>
            <a:r>
              <a:rPr lang="en-US" b="1" dirty="0"/>
              <a:t>classification</a:t>
            </a:r>
          </a:p>
          <a:p>
            <a:r>
              <a:rPr lang="en-US" dirty="0"/>
              <a:t>We will see that </a:t>
            </a:r>
            <a:r>
              <a:rPr lang="en-US" b="1" dirty="0"/>
              <a:t>Bayesian learning</a:t>
            </a:r>
            <a:r>
              <a:rPr lang="en-US" dirty="0"/>
              <a:t>, and related learning methods, combines elements from all these topics</a:t>
            </a:r>
          </a:p>
          <a:p>
            <a:endParaRPr lang="en-US" dirty="0"/>
          </a:p>
        </p:txBody>
      </p:sp>
    </p:spTree>
    <p:extLst>
      <p:ext uri="{BB962C8B-B14F-4D97-AF65-F5344CB8AC3E}">
        <p14:creationId xmlns:p14="http://schemas.microsoft.com/office/powerpoint/2010/main" val="150647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2271-AEF4-4A58-B6AB-4E83510277DA}"/>
              </a:ext>
            </a:extLst>
          </p:cNvPr>
          <p:cNvSpPr>
            <a:spLocks noGrp="1"/>
          </p:cNvSpPr>
          <p:nvPr>
            <p:ph type="title"/>
          </p:nvPr>
        </p:nvSpPr>
        <p:spPr/>
        <p:txBody>
          <a:bodyPr/>
          <a:lstStyle/>
          <a:p>
            <a:r>
              <a:rPr lang="en-US" dirty="0"/>
              <a:t>Notes about the Naïve Bayes Method</a:t>
            </a:r>
          </a:p>
        </p:txBody>
      </p:sp>
      <p:sp>
        <p:nvSpPr>
          <p:cNvPr id="3" name="Content Placeholder 2">
            <a:extLst>
              <a:ext uri="{FF2B5EF4-FFF2-40B4-BE49-F238E27FC236}">
                <a16:creationId xmlns:a16="http://schemas.microsoft.com/office/drawing/2014/main" id="{76A17F67-ED16-4BFC-8F08-7BA30A4642CE}"/>
              </a:ext>
            </a:extLst>
          </p:cNvPr>
          <p:cNvSpPr>
            <a:spLocks noGrp="1"/>
          </p:cNvSpPr>
          <p:nvPr>
            <p:ph idx="1"/>
          </p:nvPr>
        </p:nvSpPr>
        <p:spPr/>
        <p:txBody>
          <a:bodyPr>
            <a:normAutofit fontScale="85000" lnSpcReduction="20000"/>
          </a:bodyPr>
          <a:lstStyle/>
          <a:p>
            <a:r>
              <a:rPr lang="en-US" dirty="0"/>
              <a:t>For the restaurant problem, decision trees seem to perform better than naïve Bayes, but for many other problems, the opposite will be the case</a:t>
            </a:r>
          </a:p>
          <a:p>
            <a:r>
              <a:rPr lang="en-US" dirty="0"/>
              <a:t>When we are dealing with a Boolean category (such as </a:t>
            </a:r>
            <a:r>
              <a:rPr lang="en-US" i="1" dirty="0"/>
              <a:t>WillWait</a:t>
            </a:r>
            <a:r>
              <a:rPr lang="en-US" dirty="0"/>
              <a:t>), we are really comparing the probability of true to the probability of false</a:t>
            </a:r>
          </a:p>
          <a:p>
            <a:r>
              <a:rPr lang="en-US" dirty="0"/>
              <a:t>Naïve Bayes can also be simply applied for classification involving mutually exclusive, exhaustive categories</a:t>
            </a:r>
          </a:p>
          <a:p>
            <a:r>
              <a:rPr lang="en-US" dirty="0"/>
              <a:t>We have the option of scaling the probabilities to add up to one, thus obtaining the predicted probability of each possible category</a:t>
            </a:r>
          </a:p>
          <a:p>
            <a:r>
              <a:rPr lang="en-US" dirty="0"/>
              <a:t>In practice, I have found that the actual probabilities are often not very accurate</a:t>
            </a:r>
          </a:p>
          <a:p>
            <a:r>
              <a:rPr lang="en-US" dirty="0"/>
              <a:t>If we don’t care about the probabilities, and we only care about choosing the most likely category, we can ignore the normalization constant entirely</a:t>
            </a:r>
          </a:p>
          <a:p>
            <a:r>
              <a:rPr lang="en-US" dirty="0"/>
              <a:t>The naïve Bayes method easily handles missing or noisy data</a:t>
            </a:r>
          </a:p>
        </p:txBody>
      </p:sp>
    </p:spTree>
    <p:extLst>
      <p:ext uri="{BB962C8B-B14F-4D97-AF65-F5344CB8AC3E}">
        <p14:creationId xmlns:p14="http://schemas.microsoft.com/office/powerpoint/2010/main" val="315716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080-CAEB-4D09-9406-AEE79B11E5E2}"/>
              </a:ext>
            </a:extLst>
          </p:cNvPr>
          <p:cNvSpPr>
            <a:spLocks noGrp="1"/>
          </p:cNvSpPr>
          <p:nvPr>
            <p:ph type="title"/>
          </p:nvPr>
        </p:nvSpPr>
        <p:spPr/>
        <p:txBody>
          <a:bodyPr/>
          <a:lstStyle/>
          <a:p>
            <a:r>
              <a:rPr lang="en-US" dirty="0"/>
              <a:t>Hidden Markov Models Revisited</a:t>
            </a:r>
          </a:p>
        </p:txBody>
      </p:sp>
      <p:sp>
        <p:nvSpPr>
          <p:cNvPr id="3" name="Content Placeholder 2">
            <a:extLst>
              <a:ext uri="{FF2B5EF4-FFF2-40B4-BE49-F238E27FC236}">
                <a16:creationId xmlns:a16="http://schemas.microsoft.com/office/drawing/2014/main" id="{2AE3D27D-02D5-4094-85E3-BF306C45DA21}"/>
              </a:ext>
            </a:extLst>
          </p:cNvPr>
          <p:cNvSpPr>
            <a:spLocks noGrp="1"/>
          </p:cNvSpPr>
          <p:nvPr>
            <p:ph idx="1"/>
          </p:nvPr>
        </p:nvSpPr>
        <p:spPr/>
        <p:txBody>
          <a:bodyPr>
            <a:normAutofit fontScale="62500" lnSpcReduction="20000"/>
          </a:bodyPr>
          <a:lstStyle/>
          <a:p>
            <a:r>
              <a:rPr lang="en-US" dirty="0"/>
              <a:t>We have seen that </a:t>
            </a:r>
            <a:r>
              <a:rPr lang="en-US" b="1" dirty="0"/>
              <a:t>Hidden Markov Models </a:t>
            </a:r>
            <a:r>
              <a:rPr lang="en-US" dirty="0"/>
              <a:t>(HMMs) can be viewed as dynamic Bayesian networks:</a:t>
            </a:r>
          </a:p>
          <a:p>
            <a:endParaRPr lang="en-US" dirty="0"/>
          </a:p>
          <a:p>
            <a:endParaRPr lang="en-US" dirty="0"/>
          </a:p>
          <a:p>
            <a:endParaRPr lang="en-US" dirty="0"/>
          </a:p>
          <a:p>
            <a:endParaRPr lang="en-US" dirty="0"/>
          </a:p>
          <a:p>
            <a:endParaRPr lang="en-US" dirty="0"/>
          </a:p>
          <a:p>
            <a:endParaRPr lang="en-US" dirty="0"/>
          </a:p>
          <a:p>
            <a:r>
              <a:rPr lang="en-US" dirty="0"/>
              <a:t>The </a:t>
            </a:r>
            <a:r>
              <a:rPr lang="en-US" dirty="0" err="1"/>
              <a:t>Xs</a:t>
            </a:r>
            <a:r>
              <a:rPr lang="en-US" dirty="0"/>
              <a:t> are </a:t>
            </a:r>
            <a:r>
              <a:rPr lang="en-US" i="1" dirty="0"/>
              <a:t>hidden variables </a:t>
            </a:r>
            <a:r>
              <a:rPr lang="en-US" dirty="0"/>
              <a:t>representing states that are not directly observed; the transitions between them are governed by transition probabilities, a.k.a. output probabilities</a:t>
            </a:r>
          </a:p>
          <a:p>
            <a:r>
              <a:rPr lang="en-US" dirty="0"/>
              <a:t>The Es are </a:t>
            </a:r>
            <a:r>
              <a:rPr lang="en-US" i="1" dirty="0"/>
              <a:t>evidence variables </a:t>
            </a:r>
            <a:r>
              <a:rPr lang="en-US" dirty="0"/>
              <a:t>representing values that we observe; their values are governed by emission probabilities</a:t>
            </a:r>
          </a:p>
          <a:p>
            <a:r>
              <a:rPr lang="en-US" dirty="0"/>
              <a:t>We have seen that HMMs can be used to represent various sorts of sequences</a:t>
            </a:r>
          </a:p>
          <a:p>
            <a:r>
              <a:rPr lang="en-US" dirty="0"/>
              <a:t>One common task HMMs are used for is to predict a sequence of hidden states given a sequence of observations (e.g., for speech recognition or POS tagging); the </a:t>
            </a:r>
            <a:r>
              <a:rPr lang="en-US" i="1" dirty="0"/>
              <a:t>Viterbi algorithm </a:t>
            </a:r>
            <a:r>
              <a:rPr lang="en-US" dirty="0"/>
              <a:t>can be used for this</a:t>
            </a:r>
          </a:p>
          <a:p>
            <a:endParaRPr lang="en-US" dirty="0"/>
          </a:p>
        </p:txBody>
      </p:sp>
      <p:pic>
        <p:nvPicPr>
          <p:cNvPr id="5" name="Picture 4">
            <a:extLst>
              <a:ext uri="{FF2B5EF4-FFF2-40B4-BE49-F238E27FC236}">
                <a16:creationId xmlns:a16="http://schemas.microsoft.com/office/drawing/2014/main" id="{4C0617C3-3F3B-4AD2-A990-852C26E6D10E}"/>
              </a:ext>
            </a:extLst>
          </p:cNvPr>
          <p:cNvPicPr>
            <a:picLocks noChangeAspect="1"/>
          </p:cNvPicPr>
          <p:nvPr/>
        </p:nvPicPr>
        <p:blipFill>
          <a:blip r:embed="rId2"/>
          <a:stretch>
            <a:fillRect/>
          </a:stretch>
        </p:blipFill>
        <p:spPr>
          <a:xfrm>
            <a:off x="1393474" y="2172494"/>
            <a:ext cx="9405052" cy="1828800"/>
          </a:xfrm>
          <a:prstGeom prst="rect">
            <a:avLst/>
          </a:prstGeom>
        </p:spPr>
      </p:pic>
    </p:spTree>
    <p:extLst>
      <p:ext uri="{BB962C8B-B14F-4D97-AF65-F5344CB8AC3E}">
        <p14:creationId xmlns:p14="http://schemas.microsoft.com/office/powerpoint/2010/main" val="881063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B28F-6AFD-4D03-BBD6-8C036410531E}"/>
              </a:ext>
            </a:extLst>
          </p:cNvPr>
          <p:cNvSpPr>
            <a:spLocks noGrp="1"/>
          </p:cNvSpPr>
          <p:nvPr>
            <p:ph type="title"/>
          </p:nvPr>
        </p:nvSpPr>
        <p:spPr/>
        <p:txBody>
          <a:bodyPr/>
          <a:lstStyle/>
          <a:p>
            <a:r>
              <a:rPr lang="en-US" dirty="0"/>
              <a:t>Training an HMM Revisited</a:t>
            </a:r>
          </a:p>
        </p:txBody>
      </p:sp>
      <p:sp>
        <p:nvSpPr>
          <p:cNvPr id="3" name="Content Placeholder 2">
            <a:extLst>
              <a:ext uri="{FF2B5EF4-FFF2-40B4-BE49-F238E27FC236}">
                <a16:creationId xmlns:a16="http://schemas.microsoft.com/office/drawing/2014/main" id="{D4B727D3-2B62-45CD-807F-F6BCDDDE9FFC}"/>
              </a:ext>
            </a:extLst>
          </p:cNvPr>
          <p:cNvSpPr>
            <a:spLocks noGrp="1"/>
          </p:cNvSpPr>
          <p:nvPr>
            <p:ph idx="1"/>
          </p:nvPr>
        </p:nvSpPr>
        <p:spPr/>
        <p:txBody>
          <a:bodyPr>
            <a:normAutofit fontScale="70000" lnSpcReduction="20000"/>
          </a:bodyPr>
          <a:lstStyle/>
          <a:p>
            <a:r>
              <a:rPr lang="en-US" dirty="0"/>
              <a:t>We previously said that adjusting the parameters of the HMM given a training set can be very simple of much more difficult</a:t>
            </a:r>
          </a:p>
          <a:p>
            <a:r>
              <a:rPr lang="en-US" dirty="0"/>
              <a:t>This depends on the type of training data we are dealing with</a:t>
            </a:r>
          </a:p>
          <a:p>
            <a:r>
              <a:rPr lang="en-US" dirty="0"/>
              <a:t>We now know that these are examples of </a:t>
            </a:r>
            <a:r>
              <a:rPr lang="en-US" i="1" dirty="0"/>
              <a:t>supervised machine learning </a:t>
            </a:r>
            <a:r>
              <a:rPr lang="en-US" dirty="0"/>
              <a:t>or </a:t>
            </a:r>
            <a:r>
              <a:rPr lang="en-US" i="1" dirty="0"/>
              <a:t>unsupervised machine learning</a:t>
            </a:r>
          </a:p>
          <a:p>
            <a:r>
              <a:rPr lang="en-US" dirty="0"/>
              <a:t>For the supervised case, the training data indicates the values of both the hidden variables and the evidence variables</a:t>
            </a:r>
          </a:p>
          <a:p>
            <a:r>
              <a:rPr lang="en-US" dirty="0"/>
              <a:t>The learned probabilities are simply ratios; this is an example of </a:t>
            </a:r>
            <a:r>
              <a:rPr lang="en-US" i="1" dirty="0"/>
              <a:t>maximum-likelihood learning</a:t>
            </a:r>
          </a:p>
          <a:p>
            <a:r>
              <a:rPr lang="en-US" dirty="0"/>
              <a:t>If the training data only includes the values for sequences of evidence variables, we can use an algorithm called the </a:t>
            </a:r>
            <a:r>
              <a:rPr lang="en-US" i="1" dirty="0"/>
              <a:t>Baum-Welch algorithm</a:t>
            </a:r>
          </a:p>
          <a:p>
            <a:r>
              <a:rPr lang="en-US" dirty="0"/>
              <a:t>The Baum-Welch algorithm is an instance of the more general </a:t>
            </a:r>
            <a:r>
              <a:rPr lang="en-US" i="1" dirty="0"/>
              <a:t>expectation maximization </a:t>
            </a:r>
            <a:r>
              <a:rPr lang="en-US" dirty="0"/>
              <a:t>(EM) algorithm, another probabilistic learning algorithm which we will not discuss in detail</a:t>
            </a:r>
          </a:p>
          <a:p>
            <a:pPr lvl="1"/>
            <a:r>
              <a:rPr lang="en-US" dirty="0"/>
              <a:t>Roughly speaking, we iterate back and forth between an E step and an M step</a:t>
            </a:r>
          </a:p>
          <a:p>
            <a:pPr lvl="1"/>
            <a:r>
              <a:rPr lang="en-US" dirty="0"/>
              <a:t>The E-step computes the probability of the training sequences given the current parameters of the HMM</a:t>
            </a:r>
          </a:p>
          <a:p>
            <a:pPr lvl="1"/>
            <a:r>
              <a:rPr lang="en-US" dirty="0"/>
              <a:t>The M-step re-estimates the parameters of the HMM to make these probabilities more likely</a:t>
            </a:r>
          </a:p>
        </p:txBody>
      </p:sp>
    </p:spTree>
    <p:extLst>
      <p:ext uri="{BB962C8B-B14F-4D97-AF65-F5344CB8AC3E}">
        <p14:creationId xmlns:p14="http://schemas.microsoft.com/office/powerpoint/2010/main" val="456369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E2C7-4624-4029-A2EE-A152D4D8D54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5DC19A19-6E1A-458F-8A3A-48D7315A320D}"/>
              </a:ext>
            </a:extLst>
          </p:cNvPr>
          <p:cNvSpPr>
            <a:spLocks noGrp="1"/>
          </p:cNvSpPr>
          <p:nvPr>
            <p:ph idx="1"/>
          </p:nvPr>
        </p:nvSpPr>
        <p:spPr/>
        <p:txBody>
          <a:bodyPr>
            <a:normAutofit fontScale="70000" lnSpcReduction="20000"/>
          </a:bodyPr>
          <a:lstStyle/>
          <a:p>
            <a:r>
              <a:rPr lang="en-US" dirty="0"/>
              <a:t>Another task that can make use of the EM algorithm of </a:t>
            </a:r>
            <a:r>
              <a:rPr lang="en-US" b="1" dirty="0"/>
              <a:t>unsupervised clustering </a:t>
            </a:r>
            <a:r>
              <a:rPr lang="en-US" dirty="0"/>
              <a:t>(or just </a:t>
            </a:r>
            <a:r>
              <a:rPr lang="en-US" i="1" dirty="0"/>
              <a:t>clustering</a:t>
            </a:r>
            <a:r>
              <a:rPr lang="en-US" dirty="0"/>
              <a:t>)</a:t>
            </a:r>
          </a:p>
          <a:p>
            <a:r>
              <a:rPr lang="en-US" dirty="0"/>
              <a:t>My description of clustering: You have a dataset, and you want to divide it into groups such that the data points within each group are similar to each other</a:t>
            </a:r>
          </a:p>
          <a:p>
            <a:r>
              <a:rPr lang="en-US" dirty="0"/>
              <a:t>Note that the categories are not specified in advance, and the data is not labeled</a:t>
            </a:r>
          </a:p>
          <a:p>
            <a:r>
              <a:rPr lang="en-US" dirty="0"/>
              <a:t>Clustering often presumes that the data are generated from a mixture distribution with k components; each component is a distribution in its own right</a:t>
            </a:r>
          </a:p>
          <a:p>
            <a:r>
              <a:rPr lang="en-US" dirty="0"/>
              <a:t>We will briefly look at an example using a mixture of Gaussians; the parameters are:</a:t>
            </a:r>
          </a:p>
          <a:p>
            <a:pPr lvl="1"/>
            <a:r>
              <a:rPr lang="en-US" dirty="0" err="1"/>
              <a:t>w</a:t>
            </a:r>
            <a:r>
              <a:rPr lang="en-US" baseline="-25000" dirty="0" err="1"/>
              <a:t>i</a:t>
            </a:r>
            <a:r>
              <a:rPr lang="en-US" dirty="0"/>
              <a:t> = P(c=i) (the weight of each component)</a:t>
            </a:r>
          </a:p>
          <a:p>
            <a:pPr lvl="1"/>
            <a:r>
              <a:rPr lang="en-US" dirty="0" err="1"/>
              <a:t>u</a:t>
            </a:r>
            <a:r>
              <a:rPr lang="en-US" baseline="-25000" dirty="0" err="1"/>
              <a:t>i</a:t>
            </a:r>
            <a:r>
              <a:rPr lang="en-US" dirty="0"/>
              <a:t> (the mean of each component)</a:t>
            </a:r>
          </a:p>
          <a:p>
            <a:pPr lvl="1"/>
            <a:r>
              <a:rPr lang="en-US" dirty="0"/>
              <a:t>∑</a:t>
            </a:r>
            <a:r>
              <a:rPr lang="en-US" baseline="-25000" dirty="0"/>
              <a:t>i</a:t>
            </a:r>
            <a:r>
              <a:rPr lang="en-US" dirty="0"/>
              <a:t> (the covariance of each component)</a:t>
            </a:r>
          </a:p>
          <a:p>
            <a:r>
              <a:rPr lang="en-US" dirty="0"/>
              <a:t>When the EM algorithm is used for clustering:</a:t>
            </a:r>
          </a:p>
          <a:p>
            <a:pPr lvl="1"/>
            <a:r>
              <a:rPr lang="en-US" dirty="0"/>
              <a:t>The parameters of the model (in this case, a mixture of Gaussians) are randomly initialized</a:t>
            </a:r>
          </a:p>
          <a:p>
            <a:pPr lvl="1"/>
            <a:r>
              <a:rPr lang="en-US" dirty="0"/>
              <a:t>The E-step computes the likelihood of the data according to the current parameters of the model</a:t>
            </a:r>
          </a:p>
          <a:p>
            <a:pPr lvl="1"/>
            <a:r>
              <a:rPr lang="en-US" dirty="0"/>
              <a:t>The-M step computers re-estimates the parameters to make the data more likely</a:t>
            </a:r>
          </a:p>
        </p:txBody>
      </p:sp>
    </p:spTree>
    <p:extLst>
      <p:ext uri="{BB962C8B-B14F-4D97-AF65-F5344CB8AC3E}">
        <p14:creationId xmlns:p14="http://schemas.microsoft.com/office/powerpoint/2010/main" val="237121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7D37-CC66-4487-9ACC-5802A7F99864}"/>
              </a:ext>
            </a:extLst>
          </p:cNvPr>
          <p:cNvSpPr>
            <a:spLocks noGrp="1"/>
          </p:cNvSpPr>
          <p:nvPr>
            <p:ph type="title"/>
          </p:nvPr>
        </p:nvSpPr>
        <p:spPr/>
        <p:txBody>
          <a:bodyPr/>
          <a:lstStyle/>
          <a:p>
            <a:r>
              <a:rPr lang="en-US" dirty="0"/>
              <a:t>Clustering Example</a:t>
            </a:r>
          </a:p>
        </p:txBody>
      </p:sp>
      <p:pic>
        <p:nvPicPr>
          <p:cNvPr id="4" name="Content Placeholder 3">
            <a:extLst>
              <a:ext uri="{FF2B5EF4-FFF2-40B4-BE49-F238E27FC236}">
                <a16:creationId xmlns:a16="http://schemas.microsoft.com/office/drawing/2014/main" id="{1851A099-887C-4DE9-9AFD-C8457128A2CB}"/>
              </a:ext>
            </a:extLst>
          </p:cNvPr>
          <p:cNvPicPr>
            <a:picLocks noGrp="1" noChangeAspect="1"/>
          </p:cNvPicPr>
          <p:nvPr>
            <p:ph idx="1"/>
          </p:nvPr>
        </p:nvPicPr>
        <p:blipFill>
          <a:blip r:embed="rId2"/>
          <a:stretch>
            <a:fillRect/>
          </a:stretch>
        </p:blipFill>
        <p:spPr>
          <a:xfrm>
            <a:off x="1847077" y="1690688"/>
            <a:ext cx="8497845" cy="4652514"/>
          </a:xfrm>
          <a:prstGeom prst="rect">
            <a:avLst/>
          </a:prstGeom>
        </p:spPr>
      </p:pic>
    </p:spTree>
    <p:extLst>
      <p:ext uri="{BB962C8B-B14F-4D97-AF65-F5344CB8AC3E}">
        <p14:creationId xmlns:p14="http://schemas.microsoft.com/office/powerpoint/2010/main" val="101901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BA87-E1B2-4658-BA3B-B0EF4FC1B56B}"/>
              </a:ext>
            </a:extLst>
          </p:cNvPr>
          <p:cNvSpPr>
            <a:spLocks noGrp="1"/>
          </p:cNvSpPr>
          <p:nvPr>
            <p:ph type="title"/>
          </p:nvPr>
        </p:nvSpPr>
        <p:spPr/>
        <p:txBody>
          <a:bodyPr/>
          <a:lstStyle/>
          <a:p>
            <a:r>
              <a:rPr lang="en-US" dirty="0"/>
              <a:t>Bayesian Learning</a:t>
            </a:r>
          </a:p>
        </p:txBody>
      </p:sp>
      <p:sp>
        <p:nvSpPr>
          <p:cNvPr id="3" name="Content Placeholder 2">
            <a:extLst>
              <a:ext uri="{FF2B5EF4-FFF2-40B4-BE49-F238E27FC236}">
                <a16:creationId xmlns:a16="http://schemas.microsoft.com/office/drawing/2014/main" id="{A56ED9A6-4243-4033-9F2D-EB762A0449E0}"/>
              </a:ext>
            </a:extLst>
          </p:cNvPr>
          <p:cNvSpPr>
            <a:spLocks noGrp="1"/>
          </p:cNvSpPr>
          <p:nvPr>
            <p:ph idx="1"/>
          </p:nvPr>
        </p:nvSpPr>
        <p:spPr/>
        <p:txBody>
          <a:bodyPr>
            <a:normAutofit fontScale="92500" lnSpcReduction="20000"/>
          </a:bodyPr>
          <a:lstStyle/>
          <a:p>
            <a:r>
              <a:rPr lang="en-US" dirty="0"/>
              <a:t>Agents handle uncertainty using probability, but often in AI contexts, they must </a:t>
            </a:r>
            <a:r>
              <a:rPr lang="en-US" i="1" dirty="0"/>
              <a:t>learn the probabilities from experience</a:t>
            </a:r>
          </a:p>
          <a:p>
            <a:r>
              <a:rPr lang="en-US" dirty="0"/>
              <a:t>Using our prior terminology, we start with </a:t>
            </a:r>
            <a:r>
              <a:rPr lang="en-US" b="1" dirty="0"/>
              <a:t>prior probabilities </a:t>
            </a:r>
            <a:r>
              <a:rPr lang="en-US" dirty="0"/>
              <a:t>(a.k.a. </a:t>
            </a:r>
            <a:r>
              <a:rPr lang="en-US" i="1" dirty="0"/>
              <a:t>unconditional probabilities </a:t>
            </a:r>
            <a:r>
              <a:rPr lang="en-US" dirty="0"/>
              <a:t>or </a:t>
            </a:r>
            <a:r>
              <a:rPr lang="en-US" i="1" dirty="0"/>
              <a:t>priors</a:t>
            </a:r>
            <a:r>
              <a:rPr lang="en-US" dirty="0"/>
              <a:t>)</a:t>
            </a:r>
          </a:p>
          <a:p>
            <a:r>
              <a:rPr lang="en-US" dirty="0"/>
              <a:t>In a machine learning context, these probabilities might refer to the likelihood of various </a:t>
            </a:r>
            <a:r>
              <a:rPr lang="en-US" b="1" dirty="0"/>
              <a:t>hypotheses</a:t>
            </a:r>
            <a:r>
              <a:rPr lang="en-US" dirty="0"/>
              <a:t> that may be true about the agent’s world</a:t>
            </a:r>
            <a:endParaRPr lang="en-US" b="1" dirty="0"/>
          </a:p>
          <a:p>
            <a:r>
              <a:rPr lang="en-US" dirty="0"/>
              <a:t>We will be considering scenarios in which we collect </a:t>
            </a:r>
            <a:r>
              <a:rPr lang="en-US" b="1" dirty="0"/>
              <a:t>data</a:t>
            </a:r>
            <a:r>
              <a:rPr lang="en-US" dirty="0"/>
              <a:t> that provides </a:t>
            </a:r>
            <a:r>
              <a:rPr lang="en-US" b="1" dirty="0"/>
              <a:t>evidence</a:t>
            </a:r>
            <a:r>
              <a:rPr lang="en-US" dirty="0"/>
              <a:t> that might change our degrees of belief (i.e., the probabilities)</a:t>
            </a:r>
            <a:endParaRPr lang="en-US" b="1" dirty="0"/>
          </a:p>
          <a:p>
            <a:r>
              <a:rPr lang="en-US" dirty="0"/>
              <a:t>One goal of </a:t>
            </a:r>
            <a:r>
              <a:rPr lang="en-US" b="1" dirty="0"/>
              <a:t>Bayesian learning</a:t>
            </a:r>
            <a:r>
              <a:rPr lang="en-US" dirty="0"/>
              <a:t> is to update the </a:t>
            </a:r>
            <a:r>
              <a:rPr lang="en-US" b="1" dirty="0"/>
              <a:t>conditional probabilities</a:t>
            </a:r>
            <a:r>
              <a:rPr lang="en-US" dirty="0"/>
              <a:t> (a.k.a. </a:t>
            </a:r>
            <a:r>
              <a:rPr lang="en-US" i="1" dirty="0"/>
              <a:t>posterior probabilities</a:t>
            </a:r>
            <a:r>
              <a:rPr lang="en-US" dirty="0"/>
              <a:t>) of the hypotheses given the evidence</a:t>
            </a:r>
          </a:p>
          <a:p>
            <a:r>
              <a:rPr lang="en-US" dirty="0"/>
              <a:t>Another goal of Bayesian learning is to make </a:t>
            </a:r>
            <a:r>
              <a:rPr lang="en-US" b="1" dirty="0"/>
              <a:t>predictions</a:t>
            </a:r>
            <a:r>
              <a:rPr lang="en-US" dirty="0"/>
              <a:t> about future data given the evidence</a:t>
            </a:r>
          </a:p>
          <a:p>
            <a:endParaRPr lang="en-US" b="1" dirty="0"/>
          </a:p>
        </p:txBody>
      </p:sp>
    </p:spTree>
    <p:extLst>
      <p:ext uri="{BB962C8B-B14F-4D97-AF65-F5344CB8AC3E}">
        <p14:creationId xmlns:p14="http://schemas.microsoft.com/office/powerpoint/2010/main" val="165107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A85B-BD77-4867-BD45-7A1CDE5A4D2B}"/>
              </a:ext>
            </a:extLst>
          </p:cNvPr>
          <p:cNvSpPr>
            <a:spLocks noGrp="1"/>
          </p:cNvSpPr>
          <p:nvPr>
            <p:ph type="title"/>
          </p:nvPr>
        </p:nvSpPr>
        <p:spPr/>
        <p:txBody>
          <a:bodyPr/>
          <a:lstStyle/>
          <a:p>
            <a:r>
              <a:rPr lang="en-US" dirty="0"/>
              <a:t>Candy!</a:t>
            </a:r>
          </a:p>
        </p:txBody>
      </p:sp>
      <p:sp>
        <p:nvSpPr>
          <p:cNvPr id="3" name="Content Placeholder 2">
            <a:extLst>
              <a:ext uri="{FF2B5EF4-FFF2-40B4-BE49-F238E27FC236}">
                <a16:creationId xmlns:a16="http://schemas.microsoft.com/office/drawing/2014/main" id="{9ED91D60-9721-4261-B657-4C6690BADA19}"/>
              </a:ext>
            </a:extLst>
          </p:cNvPr>
          <p:cNvSpPr>
            <a:spLocks noGrp="1"/>
          </p:cNvSpPr>
          <p:nvPr>
            <p:ph idx="1"/>
          </p:nvPr>
        </p:nvSpPr>
        <p:spPr/>
        <p:txBody>
          <a:bodyPr>
            <a:normAutofit fontScale="70000" lnSpcReduction="20000"/>
          </a:bodyPr>
          <a:lstStyle/>
          <a:p>
            <a:r>
              <a:rPr lang="en-US" dirty="0"/>
              <a:t>A running example throughout this topic involves boxes of candy</a:t>
            </a:r>
          </a:p>
          <a:p>
            <a:r>
              <a:rPr lang="en-US" dirty="0"/>
              <a:t>The candies come in two flavors: cherry (which the textbook considers good) and lime (with the textbook considers bad)</a:t>
            </a:r>
          </a:p>
          <a:p>
            <a:r>
              <a:rPr lang="en-US" dirty="0"/>
              <a:t>The candy comes in large packages with different proportions of cherry vs. lime pieces</a:t>
            </a:r>
          </a:p>
          <a:p>
            <a:r>
              <a:rPr lang="en-US" dirty="0"/>
              <a:t>The pieces are not labeled, and you don’t know what flavor a piece of candy will have until you open it</a:t>
            </a:r>
          </a:p>
          <a:p>
            <a:r>
              <a:rPr lang="en-US" dirty="0"/>
              <a:t>For now, we will assume that there are five possible proportions, which we can consider hypotheses (we will generalize this later):</a:t>
            </a:r>
          </a:p>
          <a:p>
            <a:pPr lvl="1"/>
            <a:r>
              <a:rPr lang="en-US" i="1" dirty="0"/>
              <a:t>h</a:t>
            </a:r>
            <a:r>
              <a:rPr lang="en-US" i="1" baseline="-25000" dirty="0"/>
              <a:t>1</a:t>
            </a:r>
            <a:r>
              <a:rPr lang="en-US" dirty="0"/>
              <a:t>: 100% cherry (the best!)		10% of the packages have this proportion</a:t>
            </a:r>
          </a:p>
          <a:p>
            <a:pPr lvl="1"/>
            <a:r>
              <a:rPr lang="en-US" i="1" dirty="0"/>
              <a:t>h</a:t>
            </a:r>
            <a:r>
              <a:rPr lang="en-US" i="1" baseline="-25000" dirty="0"/>
              <a:t>2</a:t>
            </a:r>
            <a:r>
              <a:rPr lang="en-US" dirty="0"/>
              <a:t>: 75% cherry + 25% lime		20% of the packages have this proportion</a:t>
            </a:r>
          </a:p>
          <a:p>
            <a:pPr lvl="1"/>
            <a:r>
              <a:rPr lang="en-US" i="1" dirty="0"/>
              <a:t>h</a:t>
            </a:r>
            <a:r>
              <a:rPr lang="en-US" i="1" baseline="-25000" dirty="0"/>
              <a:t>3</a:t>
            </a:r>
            <a:r>
              <a:rPr lang="en-US" dirty="0"/>
              <a:t>: 50% cherry + 50% lime		40% of the packages have this proportion</a:t>
            </a:r>
          </a:p>
          <a:p>
            <a:pPr lvl="1"/>
            <a:r>
              <a:rPr lang="en-US" i="1" dirty="0"/>
              <a:t>h</a:t>
            </a:r>
            <a:r>
              <a:rPr lang="en-US" i="1" baseline="-25000" dirty="0"/>
              <a:t>4</a:t>
            </a:r>
            <a:r>
              <a:rPr lang="en-US" dirty="0"/>
              <a:t>: 25% cherry + 75% lime		20% of the packages have this proportion</a:t>
            </a:r>
          </a:p>
          <a:p>
            <a:pPr lvl="1"/>
            <a:r>
              <a:rPr lang="en-US" i="1" dirty="0"/>
              <a:t>h</a:t>
            </a:r>
            <a:r>
              <a:rPr lang="en-US" i="1" baseline="-25000" dirty="0"/>
              <a:t>5</a:t>
            </a:r>
            <a:r>
              <a:rPr lang="en-US" dirty="0"/>
              <a:t>: 100% lime (the worst!)		10% of the packages have this proportion</a:t>
            </a:r>
          </a:p>
          <a:p>
            <a:r>
              <a:rPr lang="en-US" dirty="0"/>
              <a:t>We will assume that the packages are very large, so that as we select and unwrap candies, the change in the proportion is negligible, and we will ignore it</a:t>
            </a:r>
          </a:p>
        </p:txBody>
      </p:sp>
    </p:spTree>
    <p:extLst>
      <p:ext uri="{BB962C8B-B14F-4D97-AF65-F5344CB8AC3E}">
        <p14:creationId xmlns:p14="http://schemas.microsoft.com/office/powerpoint/2010/main" val="177182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E301-8AD1-4718-8318-F178E16173C8}"/>
              </a:ext>
            </a:extLst>
          </p:cNvPr>
          <p:cNvSpPr>
            <a:spLocks noGrp="1"/>
          </p:cNvSpPr>
          <p:nvPr>
            <p:ph type="title"/>
          </p:nvPr>
        </p:nvSpPr>
        <p:spPr/>
        <p:txBody>
          <a:bodyPr/>
          <a:lstStyle/>
          <a:p>
            <a:r>
              <a:rPr lang="en-US" dirty="0"/>
              <a:t>Updating Probabilities and Making Predictions</a:t>
            </a:r>
          </a:p>
        </p:txBody>
      </p:sp>
      <p:sp>
        <p:nvSpPr>
          <p:cNvPr id="3" name="Content Placeholder 2">
            <a:extLst>
              <a:ext uri="{FF2B5EF4-FFF2-40B4-BE49-F238E27FC236}">
                <a16:creationId xmlns:a16="http://schemas.microsoft.com/office/drawing/2014/main" id="{8CEA8382-77C2-4D53-9F02-851299140DCA}"/>
              </a:ext>
            </a:extLst>
          </p:cNvPr>
          <p:cNvSpPr>
            <a:spLocks noGrp="1"/>
          </p:cNvSpPr>
          <p:nvPr>
            <p:ph idx="1"/>
          </p:nvPr>
        </p:nvSpPr>
        <p:spPr/>
        <p:txBody>
          <a:bodyPr>
            <a:normAutofit fontScale="70000" lnSpcReduction="20000"/>
          </a:bodyPr>
          <a:lstStyle/>
          <a:p>
            <a:r>
              <a:rPr lang="en-US" dirty="0"/>
              <a:t>As we collect data, we can apply </a:t>
            </a:r>
            <a:r>
              <a:rPr lang="en-US" b="1" dirty="0"/>
              <a:t>Bayes’ rule </a:t>
            </a:r>
            <a:r>
              <a:rPr lang="en-US" dirty="0"/>
              <a:t>(a.k.a. </a:t>
            </a:r>
            <a:r>
              <a:rPr lang="en-US" i="1" dirty="0"/>
              <a:t>Bayes’ law </a:t>
            </a:r>
            <a:r>
              <a:rPr lang="en-US" dirty="0"/>
              <a:t>or </a:t>
            </a:r>
            <a:r>
              <a:rPr lang="en-US" i="1" dirty="0"/>
              <a:t>Bayes’ theorem</a:t>
            </a:r>
            <a:r>
              <a:rPr lang="en-US" dirty="0"/>
              <a:t>) to update the probabilities of hypotheses as follows:</a:t>
            </a:r>
          </a:p>
          <a:p>
            <a:pPr marL="457200" lvl="1" indent="0">
              <a:buNone/>
            </a:pPr>
            <a:r>
              <a:rPr lang="en-US" dirty="0"/>
              <a:t>P(</a:t>
            </a:r>
            <a:r>
              <a:rPr lang="en-US" i="1" dirty="0"/>
              <a:t>h</a:t>
            </a:r>
            <a:r>
              <a:rPr lang="en-US" i="1" baseline="-25000" dirty="0"/>
              <a:t>i</a:t>
            </a:r>
            <a:r>
              <a:rPr lang="en-US" dirty="0"/>
              <a:t> | d) = α P(d | </a:t>
            </a:r>
            <a:r>
              <a:rPr lang="en-US" i="1" dirty="0"/>
              <a:t>h</a:t>
            </a:r>
            <a:r>
              <a:rPr lang="en-US" i="1" baseline="-25000" dirty="0"/>
              <a:t>i</a:t>
            </a:r>
            <a:r>
              <a:rPr lang="en-US" dirty="0"/>
              <a:t>) P(</a:t>
            </a:r>
            <a:r>
              <a:rPr lang="en-US" i="1" dirty="0"/>
              <a:t>h</a:t>
            </a:r>
            <a:r>
              <a:rPr lang="en-US" i="1" baseline="-25000" dirty="0"/>
              <a:t>i</a:t>
            </a:r>
            <a:r>
              <a:rPr lang="en-US" dirty="0"/>
              <a:t>)</a:t>
            </a:r>
          </a:p>
          <a:p>
            <a:r>
              <a:rPr lang="en-US" dirty="0"/>
              <a:t>Key quantities in this equation are the </a:t>
            </a:r>
            <a:r>
              <a:rPr lang="en-US" i="1" dirty="0"/>
              <a:t>hypothesis prior</a:t>
            </a:r>
            <a:r>
              <a:rPr lang="en-US" dirty="0"/>
              <a:t>,</a:t>
            </a:r>
            <a:r>
              <a:rPr lang="en-US" i="1" dirty="0"/>
              <a:t> </a:t>
            </a:r>
            <a:r>
              <a:rPr lang="en-US" dirty="0"/>
              <a:t>P(</a:t>
            </a:r>
            <a:r>
              <a:rPr lang="en-US" i="1" dirty="0"/>
              <a:t>h</a:t>
            </a:r>
            <a:r>
              <a:rPr lang="en-US" i="1" baseline="-25000" dirty="0"/>
              <a:t>i</a:t>
            </a:r>
            <a:r>
              <a:rPr lang="en-US" dirty="0"/>
              <a:t>), and the likelihood of the data under each hypothesis, P(d | </a:t>
            </a:r>
            <a:r>
              <a:rPr lang="en-US" i="1" dirty="0"/>
              <a:t>h</a:t>
            </a:r>
            <a:r>
              <a:rPr lang="en-US" i="1" baseline="-25000" dirty="0"/>
              <a:t>i</a:t>
            </a:r>
            <a:r>
              <a:rPr lang="en-US" dirty="0"/>
              <a:t>)</a:t>
            </a:r>
          </a:p>
          <a:p>
            <a:r>
              <a:rPr lang="en-US" dirty="0"/>
              <a:t>Also, d represents the observed values for all the observed data, perhaps involving multiple observations</a:t>
            </a:r>
          </a:p>
          <a:p>
            <a:r>
              <a:rPr lang="en-US" dirty="0"/>
              <a:t>Also recall that α is a normalization constant; in this case, 1 / P(d)</a:t>
            </a:r>
          </a:p>
          <a:p>
            <a:r>
              <a:rPr lang="en-US" dirty="0"/>
              <a:t>We can use the updated probabilities of all possible hypotheses to make predictions about some random variable, </a:t>
            </a:r>
            <a:r>
              <a:rPr lang="en-US" i="1" dirty="0"/>
              <a:t>X</a:t>
            </a:r>
            <a:r>
              <a:rPr lang="en-US" dirty="0"/>
              <a:t>, as follows:</a:t>
            </a:r>
          </a:p>
          <a:p>
            <a:pPr marL="457200" lvl="1" indent="0">
              <a:buNone/>
            </a:pPr>
            <a:r>
              <a:rPr lang="en-US" b="1" dirty="0"/>
              <a:t>P</a:t>
            </a:r>
            <a:r>
              <a:rPr lang="en-US" dirty="0"/>
              <a:t>(</a:t>
            </a:r>
            <a:r>
              <a:rPr lang="en-US" i="1" dirty="0"/>
              <a:t>X</a:t>
            </a:r>
            <a:r>
              <a:rPr lang="en-US" dirty="0"/>
              <a:t> | d) = ∑</a:t>
            </a:r>
            <a:r>
              <a:rPr lang="en-US" baseline="-25000" dirty="0"/>
              <a:t>i</a:t>
            </a:r>
            <a:r>
              <a:rPr lang="en-US" dirty="0"/>
              <a:t> </a:t>
            </a:r>
            <a:r>
              <a:rPr lang="en-US" b="1" dirty="0"/>
              <a:t>P</a:t>
            </a:r>
            <a:r>
              <a:rPr lang="en-US" dirty="0"/>
              <a:t>(</a:t>
            </a:r>
            <a:r>
              <a:rPr lang="en-US" i="1" dirty="0"/>
              <a:t>X</a:t>
            </a:r>
            <a:r>
              <a:rPr lang="en-US" dirty="0"/>
              <a:t> | </a:t>
            </a:r>
            <a:r>
              <a:rPr lang="en-US" i="1" dirty="0"/>
              <a:t>h</a:t>
            </a:r>
            <a:r>
              <a:rPr lang="en-US" i="1" baseline="-25000" dirty="0"/>
              <a:t>i</a:t>
            </a:r>
            <a:r>
              <a:rPr lang="en-US" dirty="0"/>
              <a:t>) P(</a:t>
            </a:r>
            <a:r>
              <a:rPr lang="en-US" i="1" dirty="0"/>
              <a:t>h</a:t>
            </a:r>
            <a:r>
              <a:rPr lang="en-US" i="1" baseline="-25000" dirty="0"/>
              <a:t>i</a:t>
            </a:r>
            <a:r>
              <a:rPr lang="en-US" dirty="0"/>
              <a:t> | d)</a:t>
            </a:r>
          </a:p>
          <a:p>
            <a:r>
              <a:rPr lang="en-US" dirty="0"/>
              <a:t>Recall that the boldfaced </a:t>
            </a:r>
            <a:r>
              <a:rPr lang="en-US" b="1" dirty="0"/>
              <a:t>P</a:t>
            </a:r>
            <a:r>
              <a:rPr lang="en-US" dirty="0"/>
              <a:t>s represent </a:t>
            </a:r>
            <a:r>
              <a:rPr lang="en-US" b="1" dirty="0"/>
              <a:t>probability distributions</a:t>
            </a:r>
            <a:r>
              <a:rPr lang="en-US" dirty="0"/>
              <a:t>, while the non-bold Ps represent single probabilities</a:t>
            </a:r>
          </a:p>
          <a:p>
            <a:r>
              <a:rPr lang="en-US" dirty="0"/>
              <a:t>Note that we are taking a weighted average of predictions made by each possibly hypothesis (weighted according to the hypotheses’ probabilities)</a:t>
            </a:r>
          </a:p>
        </p:txBody>
      </p:sp>
    </p:spTree>
    <p:extLst>
      <p:ext uri="{BB962C8B-B14F-4D97-AF65-F5344CB8AC3E}">
        <p14:creationId xmlns:p14="http://schemas.microsoft.com/office/powerpoint/2010/main" val="30489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6224-243D-4CA7-9FBA-781E9457CCDE}"/>
              </a:ext>
            </a:extLst>
          </p:cNvPr>
          <p:cNvSpPr>
            <a:spLocks noGrp="1"/>
          </p:cNvSpPr>
          <p:nvPr>
            <p:ph type="title"/>
          </p:nvPr>
        </p:nvSpPr>
        <p:spPr/>
        <p:txBody>
          <a:bodyPr/>
          <a:lstStyle/>
          <a:p>
            <a:r>
              <a:rPr lang="en-US" dirty="0"/>
              <a:t>The I.I.D. Assumption</a:t>
            </a:r>
          </a:p>
        </p:txBody>
      </p:sp>
      <p:sp>
        <p:nvSpPr>
          <p:cNvPr id="3" name="Content Placeholder 2">
            <a:extLst>
              <a:ext uri="{FF2B5EF4-FFF2-40B4-BE49-F238E27FC236}">
                <a16:creationId xmlns:a16="http://schemas.microsoft.com/office/drawing/2014/main" id="{AF714B50-BA22-4500-84C2-BE499F4435F2}"/>
              </a:ext>
            </a:extLst>
          </p:cNvPr>
          <p:cNvSpPr>
            <a:spLocks noGrp="1"/>
          </p:cNvSpPr>
          <p:nvPr>
            <p:ph idx="1"/>
          </p:nvPr>
        </p:nvSpPr>
        <p:spPr/>
        <p:txBody>
          <a:bodyPr>
            <a:normAutofit fontScale="85000" lnSpcReduction="20000"/>
          </a:bodyPr>
          <a:lstStyle/>
          <a:p>
            <a:r>
              <a:rPr lang="en-US" dirty="0"/>
              <a:t>In our candy example, we are assuming that the packages are very large</a:t>
            </a:r>
          </a:p>
          <a:p>
            <a:r>
              <a:rPr lang="en-US" dirty="0"/>
              <a:t>More specifically, we will basically assume that the proportion of cherry and lime candies in the package will not change over time</a:t>
            </a:r>
          </a:p>
          <a:p>
            <a:r>
              <a:rPr lang="en-US" dirty="0"/>
              <a:t>More formally, we will assume the observations we make over time are </a:t>
            </a:r>
            <a:r>
              <a:rPr lang="en-US" i="1" dirty="0"/>
              <a:t>independently and identically distributed </a:t>
            </a:r>
            <a:r>
              <a:rPr lang="en-US" dirty="0"/>
              <a:t>(i.i.d.)</a:t>
            </a:r>
          </a:p>
          <a:p>
            <a:r>
              <a:rPr lang="en-US" dirty="0"/>
              <a:t>For the candy example, we can express this as: P(d | h</a:t>
            </a:r>
            <a:r>
              <a:rPr lang="en-US" baseline="-25000" dirty="0"/>
              <a:t>i</a:t>
            </a:r>
            <a:r>
              <a:rPr lang="en-US" dirty="0"/>
              <a:t>) = ∏</a:t>
            </a:r>
            <a:r>
              <a:rPr lang="en-US" baseline="-25000" dirty="0"/>
              <a:t>j</a:t>
            </a:r>
            <a:r>
              <a:rPr lang="en-US" dirty="0"/>
              <a:t> P(d</a:t>
            </a:r>
            <a:r>
              <a:rPr lang="en-US" baseline="-25000" dirty="0"/>
              <a:t>j</a:t>
            </a:r>
            <a:r>
              <a:rPr lang="en-US" dirty="0"/>
              <a:t> | h</a:t>
            </a:r>
            <a:r>
              <a:rPr lang="en-US" baseline="-25000" dirty="0"/>
              <a:t>i</a:t>
            </a:r>
            <a:r>
              <a:rPr lang="en-US" dirty="0"/>
              <a:t>)</a:t>
            </a:r>
          </a:p>
          <a:p>
            <a:r>
              <a:rPr lang="en-US" dirty="0"/>
              <a:t>Here, i is the index of a single hypothesis and j is the index of a single observation</a:t>
            </a:r>
          </a:p>
          <a:p>
            <a:r>
              <a:rPr lang="en-US" dirty="0"/>
              <a:t>According to our assumptions, as we open candies, the chances of seeing a cherry or lime do not change over time; each event is independent of the others</a:t>
            </a:r>
          </a:p>
          <a:p>
            <a:r>
              <a:rPr lang="en-US" dirty="0"/>
              <a:t>We note here that this is not actually true, but it may be approximately correct if the package is very large (or if we appropriately pick candies with replacement)</a:t>
            </a:r>
          </a:p>
          <a:p>
            <a:r>
              <a:rPr lang="en-US" dirty="0"/>
              <a:t>Of course, our beliefs as to what sort of box we have will clearly change over time</a:t>
            </a:r>
          </a:p>
        </p:txBody>
      </p:sp>
    </p:spTree>
    <p:extLst>
      <p:ext uri="{BB962C8B-B14F-4D97-AF65-F5344CB8AC3E}">
        <p14:creationId xmlns:p14="http://schemas.microsoft.com/office/powerpoint/2010/main" val="333009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D03E-4604-438D-92B3-B5511137F138}"/>
              </a:ext>
            </a:extLst>
          </p:cNvPr>
          <p:cNvSpPr>
            <a:spLocks noGrp="1"/>
          </p:cNvSpPr>
          <p:nvPr>
            <p:ph type="title"/>
          </p:nvPr>
        </p:nvSpPr>
        <p:spPr/>
        <p:txBody>
          <a:bodyPr/>
          <a:lstStyle/>
          <a:p>
            <a:r>
              <a:rPr lang="en-US" dirty="0"/>
              <a:t>Bayesian Learning Example</a:t>
            </a:r>
          </a:p>
        </p:txBody>
      </p:sp>
      <p:pic>
        <p:nvPicPr>
          <p:cNvPr id="4" name="Content Placeholder 3">
            <a:extLst>
              <a:ext uri="{FF2B5EF4-FFF2-40B4-BE49-F238E27FC236}">
                <a16:creationId xmlns:a16="http://schemas.microsoft.com/office/drawing/2014/main" id="{07DAD0AA-FCA3-4D72-8252-10DEC566D58F}"/>
              </a:ext>
            </a:extLst>
          </p:cNvPr>
          <p:cNvPicPr>
            <a:picLocks noGrp="1" noChangeAspect="1"/>
          </p:cNvPicPr>
          <p:nvPr>
            <p:ph idx="1"/>
          </p:nvPr>
        </p:nvPicPr>
        <p:blipFill>
          <a:blip r:embed="rId2"/>
          <a:stretch>
            <a:fillRect/>
          </a:stretch>
        </p:blipFill>
        <p:spPr>
          <a:xfrm>
            <a:off x="1902262" y="1522519"/>
            <a:ext cx="8387475" cy="4970356"/>
          </a:xfrm>
          <a:prstGeom prst="rect">
            <a:avLst/>
          </a:prstGeom>
        </p:spPr>
      </p:pic>
    </p:spTree>
    <p:extLst>
      <p:ext uri="{BB962C8B-B14F-4D97-AF65-F5344CB8AC3E}">
        <p14:creationId xmlns:p14="http://schemas.microsoft.com/office/powerpoint/2010/main" val="26053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8F6F-6814-4CBB-93AF-DB79F9BE7385}"/>
              </a:ext>
            </a:extLst>
          </p:cNvPr>
          <p:cNvSpPr>
            <a:spLocks noGrp="1"/>
          </p:cNvSpPr>
          <p:nvPr>
            <p:ph type="title"/>
          </p:nvPr>
        </p:nvSpPr>
        <p:spPr/>
        <p:txBody>
          <a:bodyPr/>
          <a:lstStyle/>
          <a:p>
            <a:r>
              <a:rPr lang="en-US" dirty="0"/>
              <a:t>MAP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B52829-16D6-4E99-8B60-6621E9CC4C15}"/>
                  </a:ext>
                </a:extLst>
              </p:cNvPr>
              <p:cNvSpPr>
                <a:spLocks noGrp="1"/>
              </p:cNvSpPr>
              <p:nvPr>
                <p:ph idx="1"/>
              </p:nvPr>
            </p:nvSpPr>
            <p:spPr/>
            <p:txBody>
              <a:bodyPr>
                <a:normAutofit fontScale="77500" lnSpcReduction="20000"/>
              </a:bodyPr>
              <a:lstStyle/>
              <a:p>
                <a:r>
                  <a:rPr lang="en-US" dirty="0"/>
                  <a:t>Under the assumptions we have been making, Bayesian learning is optimal</a:t>
                </a:r>
              </a:p>
              <a:p>
                <a:r>
                  <a:rPr lang="en-US" dirty="0"/>
                  <a:t>However, computing the probabilities of all possible hypotheses, and then using all of them to make predictions, is often intractable</a:t>
                </a:r>
              </a:p>
              <a:p>
                <a:r>
                  <a:rPr lang="en-US" dirty="0"/>
                  <a:t>A very common approximation is to make predictions based on the most likely hypothesis; this is called the </a:t>
                </a:r>
                <a:r>
                  <a:rPr lang="en-US" b="1" dirty="0"/>
                  <a:t>maximum a posteriori</a:t>
                </a:r>
                <a:r>
                  <a:rPr lang="en-US" dirty="0"/>
                  <a:t> (MAP) hypothesis, </a:t>
                </a:r>
                <a:r>
                  <a:rPr lang="en-US" i="1" dirty="0"/>
                  <a:t>h</a:t>
                </a:r>
                <a:r>
                  <a:rPr lang="en-US" i="1" baseline="-25000" dirty="0"/>
                  <a:t>MAP</a:t>
                </a:r>
                <a:endParaRPr lang="en-US" b="1" i="1" baseline="-25000" dirty="0"/>
              </a:p>
              <a:p>
                <a:r>
                  <a:rPr lang="en-US" dirty="0"/>
                  <a:t>This approach chooses the hypothesis that maximizes P(h</a:t>
                </a:r>
                <a:r>
                  <a:rPr lang="en-US" baseline="-25000" dirty="0"/>
                  <a:t>i</a:t>
                </a:r>
                <a:r>
                  <a:rPr lang="en-US" dirty="0"/>
                  <a:t> | d); as we saw earlier, we can apply Bayes’ rule to obtain:</a:t>
                </a:r>
              </a:p>
              <a:p>
                <a:pPr marL="457200" lvl="1"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𝑀𝐴𝑃</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lim>
                      </m:limLow>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𝑑</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lim>
                          </m:limLow>
                        </m:fName>
                        <m:e>
                          <m:r>
                            <m:rPr>
                              <m:sty m:val="p"/>
                            </m:rPr>
                            <a:rPr lang="el-GR" b="0" i="1" smtClean="0">
                              <a:latin typeface="Cambria Math" panose="02040503050406030204" pitchFamily="18" charset="0"/>
                            </a:rPr>
                            <m:t>α</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𝑃</m:t>
                          </m:r>
                        </m:e>
                      </m:fun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lim>
                          </m:limLow>
                        </m:fName>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𝑃</m:t>
                          </m:r>
                        </m:e>
                      </m:fun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e>
                      </m:d>
                    </m:oMath>
                  </m:oMathPara>
                </a14:m>
                <a:endParaRPr lang="en-US" dirty="0"/>
              </a:p>
              <a:p>
                <a:r>
                  <a:rPr lang="en-US" dirty="0"/>
                  <a:t>Predictions made according to a MAP hypothesis will be reasonably accurate to the extent that </a:t>
                </a:r>
                <a:r>
                  <a:rPr lang="en-US" b="1" dirty="0"/>
                  <a:t>P</a:t>
                </a:r>
                <a:r>
                  <a:rPr lang="en-US" dirty="0"/>
                  <a:t>(</a:t>
                </a:r>
                <a:r>
                  <a:rPr lang="en-US" i="1" dirty="0"/>
                  <a:t>X</a:t>
                </a:r>
                <a:r>
                  <a:rPr lang="en-US" dirty="0"/>
                  <a:t> | d) ≈ </a:t>
                </a:r>
                <a:r>
                  <a:rPr lang="en-US" b="1" dirty="0"/>
                  <a:t>P</a:t>
                </a:r>
                <a:r>
                  <a:rPr lang="en-US" dirty="0"/>
                  <a:t>(</a:t>
                </a:r>
                <a:r>
                  <a:rPr lang="en-US" i="1" dirty="0"/>
                  <a:t>X</a:t>
                </a:r>
                <a:r>
                  <a:rPr lang="en-US" dirty="0"/>
                  <a:t> | </a:t>
                </a:r>
                <a:r>
                  <a:rPr lang="en-US" i="1" dirty="0"/>
                  <a:t>h</a:t>
                </a:r>
                <a:r>
                  <a:rPr lang="en-US" i="1" baseline="-25000" dirty="0"/>
                  <a:t>MAP</a:t>
                </a:r>
                <a:r>
                  <a:rPr lang="en-US" dirty="0"/>
                  <a:t>)</a:t>
                </a:r>
              </a:p>
              <a:p>
                <a:r>
                  <a:rPr lang="en-US" dirty="0"/>
                  <a:t>As more data arrives, the MAP and Bayesian predictions become closer</a:t>
                </a:r>
              </a:p>
              <a:p>
                <a:r>
                  <a:rPr lang="en-US" dirty="0"/>
                  <a:t>We will see that determining </a:t>
                </a:r>
                <a:r>
                  <a:rPr lang="en-US" i="1" dirty="0" err="1"/>
                  <a:t>h</a:t>
                </a:r>
                <a:r>
                  <a:rPr lang="en-US" i="1" baseline="-25000" dirty="0" err="1"/>
                  <a:t>MAP</a:t>
                </a:r>
                <a:r>
                  <a:rPr lang="en-US" dirty="0"/>
                  <a:t> can be much more efficient than full Bayesian learning</a:t>
                </a:r>
              </a:p>
            </p:txBody>
          </p:sp>
        </mc:Choice>
        <mc:Fallback>
          <p:sp>
            <p:nvSpPr>
              <p:cNvPr id="3" name="Content Placeholder 2">
                <a:extLst>
                  <a:ext uri="{FF2B5EF4-FFF2-40B4-BE49-F238E27FC236}">
                    <a16:creationId xmlns:a16="http://schemas.microsoft.com/office/drawing/2014/main" id="{4EB52829-16D6-4E99-8B60-6621E9CC4C15}"/>
                  </a:ext>
                </a:extLst>
              </p:cNvPr>
              <p:cNvSpPr>
                <a:spLocks noGrp="1" noRot="1" noChangeAspect="1" noMove="1" noResize="1" noEditPoints="1" noAdjustHandles="1" noChangeArrowheads="1" noChangeShapeType="1" noTextEdit="1"/>
              </p:cNvSpPr>
              <p:nvPr>
                <p:ph idx="1"/>
              </p:nvPr>
            </p:nvSpPr>
            <p:spPr>
              <a:blipFill>
                <a:blip r:embed="rId2"/>
                <a:stretch>
                  <a:fillRect l="-696" t="-2801" r="-522"/>
                </a:stretch>
              </a:blipFill>
            </p:spPr>
            <p:txBody>
              <a:bodyPr/>
              <a:lstStyle/>
              <a:p>
                <a:r>
                  <a:rPr lang="en-US">
                    <a:noFill/>
                  </a:rPr>
                  <a:t> </a:t>
                </a:r>
              </a:p>
            </p:txBody>
          </p:sp>
        </mc:Fallback>
      </mc:AlternateContent>
    </p:spTree>
    <p:extLst>
      <p:ext uri="{BB962C8B-B14F-4D97-AF65-F5344CB8AC3E}">
        <p14:creationId xmlns:p14="http://schemas.microsoft.com/office/powerpoint/2010/main" val="41924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33CF-DB0E-48E9-B454-25742CDA3E4F}"/>
              </a:ext>
            </a:extLst>
          </p:cNvPr>
          <p:cNvSpPr>
            <a:spLocks noGrp="1"/>
          </p:cNvSpPr>
          <p:nvPr>
            <p:ph type="title"/>
          </p:nvPr>
        </p:nvSpPr>
        <p:spPr/>
        <p:txBody>
          <a:bodyPr/>
          <a:lstStyle/>
          <a:p>
            <a:r>
              <a:rPr lang="en-US" dirty="0"/>
              <a:t>The Importance of the Prior</a:t>
            </a:r>
          </a:p>
        </p:txBody>
      </p:sp>
      <p:sp>
        <p:nvSpPr>
          <p:cNvPr id="3" name="Content Placeholder 2">
            <a:extLst>
              <a:ext uri="{FF2B5EF4-FFF2-40B4-BE49-F238E27FC236}">
                <a16:creationId xmlns:a16="http://schemas.microsoft.com/office/drawing/2014/main" id="{7F5B82D1-22E0-48F6-97E5-4B8B2F26E1C3}"/>
              </a:ext>
            </a:extLst>
          </p:cNvPr>
          <p:cNvSpPr>
            <a:spLocks noGrp="1"/>
          </p:cNvSpPr>
          <p:nvPr>
            <p:ph idx="1"/>
          </p:nvPr>
        </p:nvSpPr>
        <p:spPr/>
        <p:txBody>
          <a:bodyPr>
            <a:normAutofit fontScale="70000" lnSpcReduction="20000"/>
          </a:bodyPr>
          <a:lstStyle/>
          <a:p>
            <a:r>
              <a:rPr lang="en-US" dirty="0"/>
              <a:t>According to the book, in both Bayesian and MAP learning, the hypothesis prior plays, P(</a:t>
            </a:r>
            <a:r>
              <a:rPr lang="en-US" i="1" dirty="0"/>
              <a:t>h</a:t>
            </a:r>
            <a:r>
              <a:rPr lang="en-US" i="1" baseline="-25000" dirty="0"/>
              <a:t>i</a:t>
            </a:r>
            <a:r>
              <a:rPr lang="en-US" dirty="0"/>
              <a:t>), “plays an important role”</a:t>
            </a:r>
          </a:p>
          <a:p>
            <a:r>
              <a:rPr lang="en-US" dirty="0"/>
              <a:t>I would argue that this is often, but not always, the case; e.g., I have worked on categorization problems for which the prior almost never changes the prediction</a:t>
            </a:r>
          </a:p>
          <a:p>
            <a:r>
              <a:rPr lang="en-US" dirty="0"/>
              <a:t>As with all forms of machine learning, if the hypothesis space is too expressive, this can lead to </a:t>
            </a:r>
            <a:r>
              <a:rPr lang="en-US" b="1" dirty="0"/>
              <a:t>overfitting</a:t>
            </a:r>
            <a:r>
              <a:rPr lang="en-US" dirty="0"/>
              <a:t>, a concept we have previously encountered that can affect all ML methods</a:t>
            </a:r>
            <a:endParaRPr lang="en-US" b="1" dirty="0"/>
          </a:p>
          <a:p>
            <a:r>
              <a:rPr lang="en-US" dirty="0"/>
              <a:t>Bayesian and MAP learning can use the prior to penalize complexity; typically, complex hypothesis have lower probabilities because there are more of them</a:t>
            </a:r>
          </a:p>
          <a:p>
            <a:r>
              <a:rPr lang="en-US" dirty="0"/>
              <a:t>We are, in a sense, choosing the simplest hypothesis to explain the data; this is once again related to </a:t>
            </a:r>
            <a:r>
              <a:rPr lang="en-US" i="1" dirty="0"/>
              <a:t>Ockham’s razor</a:t>
            </a:r>
          </a:p>
          <a:p>
            <a:r>
              <a:rPr lang="en-US" dirty="0"/>
              <a:t>Another relevant insight is that choosing h</a:t>
            </a:r>
            <a:r>
              <a:rPr lang="en-US" baseline="-25000" dirty="0"/>
              <a:t>MAP</a:t>
            </a:r>
            <a:r>
              <a:rPr lang="en-US" dirty="0"/>
              <a:t> to maximize P(d | </a:t>
            </a:r>
            <a:r>
              <a:rPr lang="en-US" i="1" dirty="0"/>
              <a:t>h</a:t>
            </a:r>
            <a:r>
              <a:rPr lang="en-US" i="1" baseline="-25000" dirty="0"/>
              <a:t>i</a:t>
            </a:r>
            <a:r>
              <a:rPr lang="en-US" dirty="0"/>
              <a:t>) * P(</a:t>
            </a:r>
            <a:r>
              <a:rPr lang="en-US" i="1" dirty="0"/>
              <a:t>h</a:t>
            </a:r>
            <a:r>
              <a:rPr lang="en-US" i="1" baseline="-25000" dirty="0"/>
              <a:t>i</a:t>
            </a:r>
            <a:r>
              <a:rPr lang="en-US" dirty="0"/>
              <a:t>) is equivalent to minimizing –log</a:t>
            </a:r>
            <a:r>
              <a:rPr lang="en-US" baseline="-25000" dirty="0"/>
              <a:t>2</a:t>
            </a:r>
            <a:r>
              <a:rPr lang="en-US" dirty="0"/>
              <a:t>P(d | </a:t>
            </a:r>
            <a:r>
              <a:rPr lang="en-US" i="1" dirty="0"/>
              <a:t>h</a:t>
            </a:r>
            <a:r>
              <a:rPr lang="en-US" i="1" baseline="-25000" dirty="0"/>
              <a:t>i</a:t>
            </a:r>
            <a:r>
              <a:rPr lang="en-US" dirty="0"/>
              <a:t>) – log</a:t>
            </a:r>
            <a:r>
              <a:rPr lang="en-US" baseline="-25000" dirty="0"/>
              <a:t>2</a:t>
            </a:r>
            <a:r>
              <a:rPr lang="en-US" dirty="0"/>
              <a:t>P(</a:t>
            </a:r>
            <a:r>
              <a:rPr lang="en-US" i="1" dirty="0"/>
              <a:t>h</a:t>
            </a:r>
            <a:r>
              <a:rPr lang="en-US" i="1" baseline="-25000" dirty="0"/>
              <a:t>i</a:t>
            </a:r>
            <a:r>
              <a:rPr lang="en-US" dirty="0"/>
              <a:t>)</a:t>
            </a:r>
          </a:p>
          <a:p>
            <a:r>
              <a:rPr lang="en-US" dirty="0"/>
              <a:t>This is the number of bits, according to information theory, needed to specify the hypothesis and the data given the hypothesis (related to the concept of </a:t>
            </a:r>
            <a:r>
              <a:rPr lang="en-US" i="1" dirty="0"/>
              <a:t>entropy</a:t>
            </a:r>
            <a:r>
              <a:rPr lang="en-US" dirty="0"/>
              <a:t> we saw in our previous topic)</a:t>
            </a:r>
          </a:p>
          <a:p>
            <a:r>
              <a:rPr lang="en-US" dirty="0"/>
              <a:t>Therefore, MAP learning chooses the hypothesis providing the maximum compression of the data</a:t>
            </a:r>
          </a:p>
        </p:txBody>
      </p:sp>
    </p:spTree>
    <p:extLst>
      <p:ext uri="{BB962C8B-B14F-4D97-AF65-F5344CB8AC3E}">
        <p14:creationId xmlns:p14="http://schemas.microsoft.com/office/powerpoint/2010/main" val="360475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72368BE58B44429D6B46D1A42D2F30" ma:contentTypeVersion="2" ma:contentTypeDescription="Create a new document." ma:contentTypeScope="" ma:versionID="02f8d1e9f21dc43189325b53eb28d32c">
  <xsd:schema xmlns:xsd="http://www.w3.org/2001/XMLSchema" xmlns:xs="http://www.w3.org/2001/XMLSchema" xmlns:p="http://schemas.microsoft.com/office/2006/metadata/properties" xmlns:ns2="678805b2-c094-4aa9-8ef2-8f364c7e25e1" targetNamespace="http://schemas.microsoft.com/office/2006/metadata/properties" ma:root="true" ma:fieldsID="70ab160ae7d79ae19825519dd962331e" ns2:_="">
    <xsd:import namespace="678805b2-c094-4aa9-8ef2-8f364c7e25e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805b2-c094-4aa9-8ef2-8f364c7e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0B67FB-CCF4-41AD-BA72-E3A451D88385}"/>
</file>

<file path=customXml/itemProps2.xml><?xml version="1.0" encoding="utf-8"?>
<ds:datastoreItem xmlns:ds="http://schemas.openxmlformats.org/officeDocument/2006/customXml" ds:itemID="{1AC949C2-CBF7-4B53-804B-F99E00573827}"/>
</file>

<file path=customXml/itemProps3.xml><?xml version="1.0" encoding="utf-8"?>
<ds:datastoreItem xmlns:ds="http://schemas.openxmlformats.org/officeDocument/2006/customXml" ds:itemID="{9341AC03-C8B1-4816-B1F4-5DA4787F14E8}"/>
</file>

<file path=docProps/app.xml><?xml version="1.0" encoding="utf-8"?>
<Properties xmlns="http://schemas.openxmlformats.org/officeDocument/2006/extended-properties" xmlns:vt="http://schemas.openxmlformats.org/officeDocument/2006/docPropsVTypes">
  <TotalTime>914</TotalTime>
  <Words>3060</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ECE469: Artificial Intelligence</vt:lpstr>
      <vt:lpstr>Relevant Previous Topics</vt:lpstr>
      <vt:lpstr>Bayesian Learning</vt:lpstr>
      <vt:lpstr>Candy!</vt:lpstr>
      <vt:lpstr>Updating Probabilities and Making Predictions</vt:lpstr>
      <vt:lpstr>The I.I.D. Assumption</vt:lpstr>
      <vt:lpstr>Bayesian Learning Example</vt:lpstr>
      <vt:lpstr>MAP Learning</vt:lpstr>
      <vt:lpstr>The Importance of the Prior</vt:lpstr>
      <vt:lpstr>Maximum-likelihood Learning</vt:lpstr>
      <vt:lpstr>Maximum-likelihood Learning Example</vt:lpstr>
      <vt:lpstr>Solving for hML Example </vt:lpstr>
      <vt:lpstr>General Bayesian Learning Approach</vt:lpstr>
      <vt:lpstr>Expanded Candy Example</vt:lpstr>
      <vt:lpstr>Bayesian Networks for Both Candy Examples</vt:lpstr>
      <vt:lpstr>New Maximum-likelihood Learning Example</vt:lpstr>
      <vt:lpstr>Solving for Three Parameters Example</vt:lpstr>
      <vt:lpstr>Naïve Bayes</vt:lpstr>
      <vt:lpstr>Superimposed Learning Curves</vt:lpstr>
      <vt:lpstr>Notes about the Naïve Bayes Method</vt:lpstr>
      <vt:lpstr>Hidden Markov Models Revisited</vt:lpstr>
      <vt:lpstr>Training an HMM Revisited</vt:lpstr>
      <vt:lpstr>Clustering</vt:lpstr>
      <vt:lpstr>Clustering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ECE469: Artificial Intelligence</dc:title>
  <dc:creator>Carl</dc:creator>
  <cp:lastModifiedBy>Carl</cp:lastModifiedBy>
  <cp:revision>51</cp:revision>
  <dcterms:created xsi:type="dcterms:W3CDTF">2020-10-26T20:32:44Z</dcterms:created>
  <dcterms:modified xsi:type="dcterms:W3CDTF">2020-10-28T16:52:58Z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0x010100EF72368BE58B44429D6B46D1A42D2F30</vt:lpwstr>
  </property>
</Properties>
</file>