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9" r:id="rId13"/>
    <p:sldId id="267" r:id="rId14"/>
    <p:sldId id="270" r:id="rId15"/>
    <p:sldId id="272" r:id="rId16"/>
    <p:sldId id="273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8D93E-3791-4FFD-9563-7FCC533DA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B4120-7393-4AA9-939A-BA0EF8678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442A7-208F-4B7C-9D20-B08A3F6B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8693-E6E9-4244-AC3B-28C9814A89B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79B55-36B6-4BB4-A7B3-C3DA33FB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0B485-2D6D-4E0F-81F5-9DE7F3A9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A937-4CD0-482C-A104-6104C913A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2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C380-4C61-437B-8547-7F47B95EB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47607-D460-4798-A0AA-3BD21E2C8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7BF64-71E0-4AF7-93E7-EBBE933C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8693-E6E9-4244-AC3B-28C9814A89B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00BA8-5597-4B58-8D84-659331BB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5E2A-1A4B-43C7-8579-7D35E818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A937-4CD0-482C-A104-6104C913A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2E501D-A1E3-4627-BA1A-B48A73D40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4D06F-30E4-41E2-A590-FB9EC95FA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AE493-9BB4-419E-84E9-9486F357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8693-E6E9-4244-AC3B-28C9814A89B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5B24E-8531-472F-8C2A-E90682AC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2876F-AA84-4A81-91AA-3F46B201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A937-4CD0-482C-A104-6104C913A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5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9056E-B01B-4EEE-9E6D-0611BCC4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85391-4E06-4195-BC05-C0B824E05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AF3D5-ADC7-4E20-8641-9519583BF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8693-E6E9-4244-AC3B-28C9814A89B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3C2B7-D20E-46F7-9976-424732FC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2B7F4-07AB-470B-A035-61E399E2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A937-4CD0-482C-A104-6104C913A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8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0720-075D-4058-9FA2-8D8CEE5A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7973E-A726-4B64-A45F-8432D8E87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D3028-E7B1-42C8-951C-158D115C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8693-E6E9-4244-AC3B-28C9814A89B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31ECD-BD90-4E31-9D74-630ED7C6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F4355-138D-49C8-BEBA-0E22BF36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A937-4CD0-482C-A104-6104C913A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8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4562-9771-4DF3-8917-FACE1E38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6E107-901A-4031-A3B2-EDADB416D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F87B1-1D4A-457C-AC06-CE4864684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8091A-0B1E-4C28-84C4-70E75B9DB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8693-E6E9-4244-AC3B-28C9814A89B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18111-118C-43DC-A07E-9AFAFB22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7F2EF-081C-46B4-B538-BD366F72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A937-4CD0-482C-A104-6104C913A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4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B412-3498-4BA4-BDF8-5F99FAA1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50746-E831-48C5-A85E-4EB4714A9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458D0-C60B-4152-86F8-2E9AB3764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6E4EA5-5BB3-4C5A-A637-389ACF8FB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B3529-4D64-40D5-9583-ED1D6C94D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4214CB-6122-4EF6-9E20-2DDAECA5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8693-E6E9-4244-AC3B-28C9814A89B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74A9DC-FD5A-4096-938F-9793D42E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1B46F-FDBA-478C-B656-4668012A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A937-4CD0-482C-A104-6104C913A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1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AC03-5FD2-4B8C-9817-DD502926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6B25C-F83A-4B27-BF46-4F7640B1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8693-E6E9-4244-AC3B-28C9814A89B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9896E-3CB1-4CD3-9D6A-C5A3F546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013B6-87E4-4292-8E19-4A83F4A6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A937-4CD0-482C-A104-6104C913A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2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75221A-102A-46CE-BBBB-73189233F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8693-E6E9-4244-AC3B-28C9814A89B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8CF98-BF1F-47BD-A550-7AD9663B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307DC-304F-4407-9D34-8E26938C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A937-4CD0-482C-A104-6104C913A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2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2AEC-977C-4D04-B575-AB6F40A5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5A6E3-9D1D-41E0-91B1-A2AE235AB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13F5F-9242-4EBD-AAFA-CD83323F0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63BE6-FA7B-44D1-8400-54E9F03A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8693-E6E9-4244-AC3B-28C9814A89B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5CFA5-2CD7-43CF-8712-5F5AC846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FFA99-D204-482F-9C31-E79F21A2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A937-4CD0-482C-A104-6104C913A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2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6D5-3808-4D70-AAAC-2B9739570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376F9-C9A3-434A-8F16-76A5032ED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A2838-90D9-45AA-AA23-485BDC5FF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E688C-AFF6-4A10-B460-112A56E3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8693-E6E9-4244-AC3B-28C9814A89B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D0003-3717-427C-8E7C-2D9D6057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AD216-3D67-47F1-9D75-62BBD988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A937-4CD0-482C-A104-6104C913A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D5BA2-F8C6-45C3-BB40-EB332F235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BF49F-EA76-4186-A6B6-C387FDF44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902DD-89D4-47E8-AF25-125424524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78693-E6E9-4244-AC3B-28C9814A89B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972A5-0A5F-458D-8885-EDCCD5F09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4A575-0D32-4649-BAA0-1E6E6F3D8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0A937-4CD0-482C-A104-6104C913A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8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CCC6-D114-4F19-B4BE-FE6CEEFE4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ECE469: 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D227C-75C9-4EAE-9247-33217E5CB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Bayesian Networks</a:t>
            </a:r>
          </a:p>
        </p:txBody>
      </p:sp>
    </p:spTree>
    <p:extLst>
      <p:ext uri="{BB962C8B-B14F-4D97-AF65-F5344CB8AC3E}">
        <p14:creationId xmlns:p14="http://schemas.microsoft.com/office/powerpoint/2010/main" val="2924831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8B95-BE9A-47FD-8BFC-5394809B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Nets with Non-causal Links Examples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BB58D7-B88D-4C53-8661-528943396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933" y="1574861"/>
            <a:ext cx="6992133" cy="491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55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62D3-15F5-4B83-A16C-43C3CF39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Compact Bayesian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BD965-A0B6-4C3C-8414-FC79C4F45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Bayesian network is a </a:t>
            </a:r>
            <a:r>
              <a:rPr lang="en-US" i="1" dirty="0"/>
              <a:t>complete</a:t>
            </a:r>
            <a:r>
              <a:rPr lang="en-US" dirty="0"/>
              <a:t> and </a:t>
            </a:r>
            <a:r>
              <a:rPr lang="en-US" i="1" dirty="0"/>
              <a:t>non-redundant</a:t>
            </a:r>
            <a:r>
              <a:rPr lang="en-US" dirty="0"/>
              <a:t> representation of a domain</a:t>
            </a:r>
          </a:p>
          <a:p>
            <a:r>
              <a:rPr lang="en-US" dirty="0"/>
              <a:t>Additionally, a Bayesian net is often far more </a:t>
            </a:r>
            <a:r>
              <a:rPr lang="en-US" i="1" dirty="0"/>
              <a:t>compact</a:t>
            </a:r>
            <a:r>
              <a:rPr lang="en-US" dirty="0"/>
              <a:t> than the full joint probability distribution</a:t>
            </a:r>
          </a:p>
          <a:p>
            <a:r>
              <a:rPr lang="en-US" dirty="0"/>
              <a:t>For example, consider a Bayesian network with n Boolean variables that are each directly influenced by at most k others</a:t>
            </a:r>
          </a:p>
          <a:p>
            <a:pPr lvl="1"/>
            <a:r>
              <a:rPr lang="en-US" dirty="0"/>
              <a:t>The complete Bayesian network (including n CPTs) is specified with n * 2</a:t>
            </a:r>
            <a:r>
              <a:rPr lang="en-US" baseline="30000" dirty="0"/>
              <a:t>k</a:t>
            </a:r>
            <a:r>
              <a:rPr lang="en-US" dirty="0"/>
              <a:t> numbers</a:t>
            </a:r>
          </a:p>
          <a:p>
            <a:pPr lvl="1"/>
            <a:r>
              <a:rPr lang="en-US" dirty="0"/>
              <a:t>In contrast, the full joint distribution requires 2</a:t>
            </a:r>
            <a:r>
              <a:rPr lang="en-US" baseline="30000" dirty="0"/>
              <a:t>n</a:t>
            </a:r>
            <a:r>
              <a:rPr lang="en-US" dirty="0"/>
              <a:t> (or 2</a:t>
            </a:r>
            <a:r>
              <a:rPr lang="en-US" baseline="30000" dirty="0"/>
              <a:t>n</a:t>
            </a:r>
            <a:r>
              <a:rPr lang="en-US" dirty="0"/>
              <a:t> - 1) numbers</a:t>
            </a:r>
          </a:p>
          <a:p>
            <a:pPr lvl="1"/>
            <a:r>
              <a:rPr lang="en-US" dirty="0"/>
              <a:t>If n = 30 and k = 5, this requires 960 numbers compared to over 1 billion</a:t>
            </a:r>
          </a:p>
          <a:p>
            <a:r>
              <a:rPr lang="en-US" dirty="0"/>
              <a:t>It might be a good idea to drop tenuous relationships; this weighs compactness vs. accuracy</a:t>
            </a:r>
          </a:p>
          <a:p>
            <a:r>
              <a:rPr lang="en-US" dirty="0"/>
              <a:t>For example, John or Mary may not call if they sense an earthquake and assume it caused the alarm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91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9AF6-F969-49A3-9007-4127C9DA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Assumptions in a Bayesian 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80DFE-E7C6-4105-8B97-1BEFCCB43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 have already seen one conditional independence assumption implicitly indicated in a Bayesian network</a:t>
            </a:r>
          </a:p>
          <a:p>
            <a:r>
              <a:rPr lang="en-US" dirty="0"/>
              <a:t>Namely, each node is conditionally independent of its predecessors given its parents</a:t>
            </a:r>
          </a:p>
          <a:p>
            <a:r>
              <a:rPr lang="en-US" dirty="0"/>
              <a:t>There are also other conditional independence relationships indicated by a Bayesian network (see the next slide for a graphical representation)</a:t>
            </a:r>
          </a:p>
          <a:p>
            <a:r>
              <a:rPr lang="en-US" dirty="0"/>
              <a:t>A node (X) is conditionally independent of all its non-descendants (e.g., the </a:t>
            </a:r>
            <a:r>
              <a:rPr lang="en-US" dirty="0" err="1"/>
              <a:t>Zs</a:t>
            </a:r>
            <a:r>
              <a:rPr lang="en-US" dirty="0"/>
              <a:t>) given its parents (the Us, shown in purple on the left)</a:t>
            </a:r>
          </a:p>
          <a:p>
            <a:pPr lvl="1"/>
            <a:r>
              <a:rPr lang="en-US" dirty="0"/>
              <a:t>I add: the </a:t>
            </a:r>
            <a:r>
              <a:rPr lang="en-US" dirty="0" err="1"/>
              <a:t>Zs</a:t>
            </a:r>
            <a:r>
              <a:rPr lang="en-US" dirty="0"/>
              <a:t> are not the only non-descendants, they are the parents of the Ys; others include most siblings, some of their descendants, ancestors of the parents, etc.</a:t>
            </a:r>
          </a:p>
          <a:p>
            <a:pPr lvl="1"/>
            <a:r>
              <a:rPr lang="en-US" dirty="0"/>
              <a:t>Example: </a:t>
            </a:r>
            <a:r>
              <a:rPr lang="en-US" i="1" dirty="0" err="1"/>
              <a:t>JohnCalls</a:t>
            </a:r>
            <a:r>
              <a:rPr lang="en-US" dirty="0"/>
              <a:t> is independent of </a:t>
            </a:r>
            <a:r>
              <a:rPr lang="en-US" i="1" dirty="0"/>
              <a:t>Burglary</a:t>
            </a:r>
            <a:r>
              <a:rPr lang="en-US" dirty="0"/>
              <a:t>, </a:t>
            </a:r>
            <a:r>
              <a:rPr lang="en-US" i="1" dirty="0"/>
              <a:t>Earthquake</a:t>
            </a:r>
            <a:r>
              <a:rPr lang="en-US" dirty="0"/>
              <a:t>, and </a:t>
            </a:r>
            <a:r>
              <a:rPr lang="en-US" i="1" dirty="0" err="1"/>
              <a:t>MaryCalls</a:t>
            </a:r>
            <a:r>
              <a:rPr lang="en-US" dirty="0"/>
              <a:t> given </a:t>
            </a:r>
            <a:r>
              <a:rPr lang="en-US" i="1" dirty="0"/>
              <a:t>Alarm</a:t>
            </a:r>
          </a:p>
          <a:p>
            <a:r>
              <a:rPr lang="en-US" dirty="0"/>
              <a:t>A node (X) is conditionally independent of all other nodes given its parents (the Us), its children (the Ys), and its children's parents (the </a:t>
            </a:r>
            <a:r>
              <a:rPr lang="en-US" dirty="0" err="1"/>
              <a:t>Zs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These nodes are collectively referred to as the node's </a:t>
            </a:r>
            <a:r>
              <a:rPr lang="en-US" i="1" dirty="0"/>
              <a:t>Markov blanket </a:t>
            </a:r>
            <a:r>
              <a:rPr lang="en-US" dirty="0"/>
              <a:t>(shown in purple on the right)</a:t>
            </a:r>
          </a:p>
          <a:p>
            <a:pPr lvl="1"/>
            <a:r>
              <a:rPr lang="en-US" dirty="0"/>
              <a:t>E.g., </a:t>
            </a:r>
            <a:r>
              <a:rPr lang="en-US" i="1" dirty="0"/>
              <a:t>Burglary</a:t>
            </a:r>
            <a:r>
              <a:rPr lang="en-US" dirty="0"/>
              <a:t> is independent of </a:t>
            </a:r>
            <a:r>
              <a:rPr lang="en-US" i="1" dirty="0" err="1"/>
              <a:t>JohnCalls</a:t>
            </a:r>
            <a:r>
              <a:rPr lang="en-US" dirty="0"/>
              <a:t> and </a:t>
            </a:r>
            <a:r>
              <a:rPr lang="en-US" i="1" dirty="0" err="1"/>
              <a:t>MaryCalls</a:t>
            </a:r>
            <a:r>
              <a:rPr lang="en-US" dirty="0"/>
              <a:t> given </a:t>
            </a:r>
            <a:r>
              <a:rPr lang="en-US" i="1" dirty="0"/>
              <a:t>Alarm</a:t>
            </a:r>
            <a:r>
              <a:rPr lang="en-US" dirty="0"/>
              <a:t> and </a:t>
            </a:r>
            <a:r>
              <a:rPr lang="en-US" i="1" dirty="0"/>
              <a:t>Earthquake</a:t>
            </a:r>
          </a:p>
        </p:txBody>
      </p:sp>
    </p:spTree>
    <p:extLst>
      <p:ext uri="{BB962C8B-B14F-4D97-AF65-F5344CB8AC3E}">
        <p14:creationId xmlns:p14="http://schemas.microsoft.com/office/powerpoint/2010/main" val="3495738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D46D-2A2C-49E4-B5C6-6E4D08D4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Assumptions Graphically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ACDCA1-2BE8-49A9-A59A-1E8B6045B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158" y="1690688"/>
            <a:ext cx="8335683" cy="489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21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8D03-1D81-4D0B-AE91-2A1A7A38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86012-267D-4B0D-8FCF-3798448E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Filling in a CPT for a node still requires O(2</a:t>
            </a:r>
            <a:r>
              <a:rPr lang="en-US" baseline="30000" dirty="0"/>
              <a:t>k</a:t>
            </a:r>
            <a:r>
              <a:rPr lang="en-US" dirty="0"/>
              <a:t>) numbers, perhaps requiring a lot of data to obtain good estimates</a:t>
            </a:r>
          </a:p>
          <a:p>
            <a:r>
              <a:rPr lang="en-US" dirty="0"/>
              <a:t>Often, some relationships are describable by a </a:t>
            </a:r>
            <a:r>
              <a:rPr lang="en-US" i="1" dirty="0"/>
              <a:t>canonical distribution</a:t>
            </a:r>
            <a:r>
              <a:rPr lang="en-US" dirty="0"/>
              <a:t>; in this case, a complete table can be specified by naming a standard pattern and supplying a much smaller number of parameters</a:t>
            </a:r>
          </a:p>
          <a:p>
            <a:r>
              <a:rPr lang="en-US" dirty="0"/>
              <a:t>The simplest example involves </a:t>
            </a:r>
            <a:r>
              <a:rPr lang="en-US" i="1" dirty="0"/>
              <a:t>deterministic nodes</a:t>
            </a:r>
            <a:r>
              <a:rPr lang="en-US" dirty="0"/>
              <a:t>, for which there is no uncertainty</a:t>
            </a:r>
          </a:p>
          <a:p>
            <a:r>
              <a:rPr lang="en-US" dirty="0"/>
              <a:t>For example, </a:t>
            </a:r>
            <a:r>
              <a:rPr lang="en-US" i="1" dirty="0" err="1"/>
              <a:t>NorthAmerican</a:t>
            </a:r>
            <a:r>
              <a:rPr lang="en-US" dirty="0"/>
              <a:t> is a disjunction of parent nodes </a:t>
            </a:r>
            <a:r>
              <a:rPr lang="en-US" i="1" dirty="0"/>
              <a:t>Canadian</a:t>
            </a:r>
            <a:r>
              <a:rPr lang="en-US" dirty="0"/>
              <a:t>, </a:t>
            </a:r>
            <a:r>
              <a:rPr lang="en-US" i="1" dirty="0"/>
              <a:t>US</a:t>
            </a:r>
            <a:r>
              <a:rPr lang="en-US" dirty="0"/>
              <a:t>, and </a:t>
            </a:r>
            <a:r>
              <a:rPr lang="en-US" i="1" dirty="0"/>
              <a:t>Mexican</a:t>
            </a:r>
          </a:p>
          <a:p>
            <a:r>
              <a:rPr lang="en-US" dirty="0"/>
              <a:t>Uncertain relationships can sometimes be characterized by </a:t>
            </a:r>
            <a:r>
              <a:rPr lang="en-US" i="1" dirty="0"/>
              <a:t>noisy</a:t>
            </a:r>
            <a:r>
              <a:rPr lang="en-US" dirty="0"/>
              <a:t> logical relationships; an example is the noisy-OR relation</a:t>
            </a:r>
          </a:p>
          <a:p>
            <a:r>
              <a:rPr lang="en-US" dirty="0"/>
              <a:t>For example, consider </a:t>
            </a:r>
            <a:r>
              <a:rPr lang="en-US" i="1" dirty="0"/>
              <a:t>Fever</a:t>
            </a:r>
            <a:r>
              <a:rPr lang="en-US" dirty="0"/>
              <a:t> as a child of </a:t>
            </a:r>
            <a:r>
              <a:rPr lang="en-US" i="1" dirty="0"/>
              <a:t>Cold</a:t>
            </a:r>
            <a:r>
              <a:rPr lang="en-US" dirty="0"/>
              <a:t>, </a:t>
            </a:r>
            <a:r>
              <a:rPr lang="en-US" i="1" dirty="0"/>
              <a:t>Flu</a:t>
            </a:r>
            <a:r>
              <a:rPr lang="en-US" dirty="0"/>
              <a:t>, and </a:t>
            </a:r>
            <a:r>
              <a:rPr lang="en-US" i="1" dirty="0"/>
              <a:t>Malaria</a:t>
            </a:r>
          </a:p>
          <a:p>
            <a:r>
              <a:rPr lang="en-US" dirty="0"/>
              <a:t>A logical OR (a disjunction) would say that Fever is true if and only if Cold, Flue, or Malaria is true; a noisy-OR allows for uncertainty; Fever is false if and only of all of its true parents are inhibited</a:t>
            </a:r>
          </a:p>
          <a:p>
            <a:r>
              <a:rPr lang="en-US" dirty="0"/>
              <a:t>One assumption so far is that all possible causes are listed as parents; </a:t>
            </a:r>
            <a:r>
              <a:rPr lang="en-US" i="1" dirty="0"/>
              <a:t>leak nodes </a:t>
            </a:r>
            <a:r>
              <a:rPr lang="en-US" dirty="0"/>
              <a:t>can be added to cover miscellaneous causes</a:t>
            </a:r>
          </a:p>
          <a:p>
            <a:r>
              <a:rPr lang="en-US" dirty="0"/>
              <a:t>Another assumption is that the inhibition of each parent is independent</a:t>
            </a:r>
          </a:p>
          <a:p>
            <a:r>
              <a:rPr lang="en-US" dirty="0"/>
              <a:t>Deterministic relations often require a constant number of parameters; noisy relationships in which a node depends on k parents can often be described using O(k) parameters; a typical CPT requires O(2</a:t>
            </a:r>
            <a:r>
              <a:rPr lang="en-US" baseline="30000" dirty="0"/>
              <a:t>k</a:t>
            </a:r>
            <a:r>
              <a:rPr lang="en-US" dirty="0"/>
              <a:t>) parameters</a:t>
            </a:r>
          </a:p>
        </p:txBody>
      </p:sp>
    </p:spTree>
    <p:extLst>
      <p:ext uri="{BB962C8B-B14F-4D97-AF65-F5344CB8AC3E}">
        <p14:creationId xmlns:p14="http://schemas.microsoft.com/office/powerpoint/2010/main" val="40840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87AEC-FD0F-4020-AC2C-606E653A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Random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A05E8-5FD5-403C-8289-F316AAF34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Many real-world problems involve </a:t>
            </a:r>
            <a:r>
              <a:rPr lang="en-US" b="1" dirty="0"/>
              <a:t>continuous random variables</a:t>
            </a:r>
          </a:p>
          <a:p>
            <a:r>
              <a:rPr lang="en-US" dirty="0"/>
              <a:t>One way to handle them in a Bayesian net involves </a:t>
            </a:r>
            <a:r>
              <a:rPr lang="en-US" i="1" dirty="0"/>
              <a:t>discretization</a:t>
            </a:r>
            <a:r>
              <a:rPr lang="en-US" dirty="0"/>
              <a:t>, but this often results in loss of accuracy and very large CPTs</a:t>
            </a:r>
          </a:p>
          <a:p>
            <a:r>
              <a:rPr lang="en-US" dirty="0"/>
              <a:t>Another solution is to use standard families of </a:t>
            </a:r>
            <a:r>
              <a:rPr lang="en-US" b="1" dirty="0"/>
              <a:t>probability density functions </a:t>
            </a:r>
            <a:r>
              <a:rPr lang="en-US" dirty="0"/>
              <a:t>specified by some finite number of parameters</a:t>
            </a:r>
          </a:p>
          <a:p>
            <a:r>
              <a:rPr lang="en-US" dirty="0"/>
              <a:t>A </a:t>
            </a:r>
            <a:r>
              <a:rPr lang="en-US" i="1" dirty="0"/>
              <a:t>hybrid</a:t>
            </a:r>
            <a:r>
              <a:rPr lang="en-US" dirty="0"/>
              <a:t> Bayesian network contains both discrete and continuous random variables, which requires additional types of distributions</a:t>
            </a:r>
          </a:p>
          <a:p>
            <a:r>
              <a:rPr lang="en-US" dirty="0"/>
              <a:t>Consider an example with </a:t>
            </a:r>
            <a:r>
              <a:rPr lang="en-US" i="1" dirty="0"/>
              <a:t>Cost</a:t>
            </a:r>
            <a:r>
              <a:rPr lang="en-US" dirty="0"/>
              <a:t> under both </a:t>
            </a:r>
            <a:r>
              <a:rPr lang="en-US" i="1" dirty="0"/>
              <a:t>Subsidy</a:t>
            </a:r>
            <a:r>
              <a:rPr lang="en-US" dirty="0"/>
              <a:t> and </a:t>
            </a:r>
            <a:r>
              <a:rPr lang="en-US" i="1" dirty="0"/>
              <a:t>Harvest</a:t>
            </a:r>
            <a:r>
              <a:rPr lang="en-US" dirty="0"/>
              <a:t>, and with </a:t>
            </a:r>
            <a:r>
              <a:rPr lang="en-US" i="1" dirty="0"/>
              <a:t>Buys</a:t>
            </a:r>
            <a:r>
              <a:rPr lang="en-US" dirty="0"/>
              <a:t> under </a:t>
            </a:r>
            <a:r>
              <a:rPr lang="en-US" i="1" dirty="0"/>
              <a:t>Cost</a:t>
            </a:r>
            <a:r>
              <a:rPr lang="en-US" dirty="0"/>
              <a:t>; </a:t>
            </a:r>
            <a:r>
              <a:rPr lang="en-US" i="1" dirty="0"/>
              <a:t>Subsidy</a:t>
            </a:r>
            <a:r>
              <a:rPr lang="en-US" dirty="0"/>
              <a:t> is Boolean, </a:t>
            </a:r>
            <a:r>
              <a:rPr lang="en-US" i="1" dirty="0"/>
              <a:t>Harvest</a:t>
            </a:r>
            <a:r>
              <a:rPr lang="en-US" dirty="0"/>
              <a:t> and </a:t>
            </a:r>
            <a:r>
              <a:rPr lang="en-US" i="1" dirty="0"/>
              <a:t>Cost</a:t>
            </a:r>
            <a:r>
              <a:rPr lang="en-US" dirty="0"/>
              <a:t> are continuous, </a:t>
            </a:r>
            <a:r>
              <a:rPr lang="en-US" i="1" dirty="0"/>
              <a:t>Buys</a:t>
            </a:r>
            <a:r>
              <a:rPr lang="en-US" dirty="0"/>
              <a:t> is Boolean</a:t>
            </a:r>
          </a:p>
          <a:p>
            <a:r>
              <a:rPr lang="en-US" dirty="0"/>
              <a:t>Of course, there can also be non-Boolean discrete random variables</a:t>
            </a:r>
          </a:p>
          <a:p>
            <a:r>
              <a:rPr lang="en-US" dirty="0"/>
              <a:t>The textbook shows examples of distributions for continuous random variables and hybrid networks, but we will skip these details</a:t>
            </a:r>
          </a:p>
        </p:txBody>
      </p:sp>
    </p:spTree>
    <p:extLst>
      <p:ext uri="{BB962C8B-B14F-4D97-AF65-F5344CB8AC3E}">
        <p14:creationId xmlns:p14="http://schemas.microsoft.com/office/powerpoint/2010/main" val="213569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E58D-A81B-42C9-91B6-56F077EB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Bayesian Network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D2134F-7763-40EC-9DFB-7201AA41A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440" y="1911927"/>
            <a:ext cx="11243120" cy="428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58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15F9-6041-4151-AE8F-64500D76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Bayesian Network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F568A8-49F1-4E8E-AD8F-45BD81F89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4279" y="1323669"/>
            <a:ext cx="6843442" cy="516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02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C507-5A6A-4A87-B37C-C0BB3DC4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Inference in Bayesian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56BEA-3466-4AFF-BE0F-B68824030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Book: "The basic task for any </a:t>
            </a:r>
            <a:r>
              <a:rPr lang="en-US" i="1" dirty="0"/>
              <a:t>probabilistic inference</a:t>
            </a:r>
            <a:r>
              <a:rPr lang="en-US" dirty="0"/>
              <a:t> system is to compute the </a:t>
            </a:r>
            <a:r>
              <a:rPr lang="en-US" i="1" dirty="0"/>
              <a:t>posterior probability distribution </a:t>
            </a:r>
            <a:r>
              <a:rPr lang="en-US" dirty="0"/>
              <a:t>for a set of </a:t>
            </a:r>
            <a:r>
              <a:rPr lang="en-US" i="1" dirty="0"/>
              <a:t>query variables</a:t>
            </a:r>
            <a:r>
              <a:rPr lang="en-US" dirty="0"/>
              <a:t>, given some observed </a:t>
            </a:r>
            <a:r>
              <a:rPr lang="en-US" i="1" dirty="0"/>
              <a:t>event</a:t>
            </a:r>
            <a:r>
              <a:rPr lang="en-US" dirty="0"/>
              <a:t>"</a:t>
            </a:r>
          </a:p>
          <a:p>
            <a:r>
              <a:rPr lang="en-US" dirty="0"/>
              <a:t>An observed event refers to the assignment of values to a set of </a:t>
            </a:r>
            <a:r>
              <a:rPr lang="en-US" i="1" dirty="0"/>
              <a:t>evidence variables</a:t>
            </a:r>
          </a:p>
          <a:p>
            <a:r>
              <a:rPr lang="en-US" dirty="0"/>
              <a:t>Notation:</a:t>
            </a:r>
          </a:p>
          <a:p>
            <a:pPr lvl="1"/>
            <a:r>
              <a:rPr lang="en-US" i="1" dirty="0"/>
              <a:t>X</a:t>
            </a:r>
            <a:r>
              <a:rPr lang="en-US" dirty="0"/>
              <a:t> will denote a query variable (a single random variable for simplicity)</a:t>
            </a:r>
          </a:p>
          <a:p>
            <a:pPr lvl="1"/>
            <a:r>
              <a:rPr lang="en-US" i="1" dirty="0"/>
              <a:t>E</a:t>
            </a:r>
            <a:r>
              <a:rPr lang="en-US" dirty="0"/>
              <a:t> denotes the set of evidence variables </a:t>
            </a:r>
            <a:r>
              <a:rPr lang="en-US" i="1" dirty="0"/>
              <a:t>E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i="1" dirty="0" err="1"/>
              <a:t>E</a:t>
            </a:r>
            <a:r>
              <a:rPr lang="en-US" baseline="-25000" dirty="0" err="1"/>
              <a:t>m</a:t>
            </a:r>
            <a:r>
              <a:rPr lang="en-US" dirty="0"/>
              <a:t>; </a:t>
            </a:r>
            <a:r>
              <a:rPr lang="en-US" i="1" dirty="0"/>
              <a:t>e</a:t>
            </a:r>
            <a:r>
              <a:rPr lang="en-US" dirty="0"/>
              <a:t> is a particular observed event</a:t>
            </a:r>
          </a:p>
          <a:p>
            <a:pPr lvl="1"/>
            <a:r>
              <a:rPr lang="en-US" i="1" dirty="0"/>
              <a:t>Y</a:t>
            </a:r>
            <a:r>
              <a:rPr lang="en-US" dirty="0"/>
              <a:t> denotes the non-evidence, non-query variables </a:t>
            </a:r>
            <a:r>
              <a:rPr lang="en-US" i="1" dirty="0"/>
              <a:t>Y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i="1" dirty="0" err="1"/>
              <a:t>Y</a:t>
            </a:r>
            <a:r>
              <a:rPr lang="en-US" baseline="-25000" dirty="0" err="1"/>
              <a:t>l</a:t>
            </a:r>
            <a:r>
              <a:rPr lang="en-US" dirty="0"/>
              <a:t> (a.k.a. </a:t>
            </a:r>
            <a:r>
              <a:rPr lang="en-US" i="1" dirty="0"/>
              <a:t>hidden variables</a:t>
            </a:r>
            <a:r>
              <a:rPr lang="en-US" dirty="0"/>
              <a:t>)</a:t>
            </a:r>
          </a:p>
          <a:p>
            <a:r>
              <a:rPr lang="en-US" dirty="0"/>
              <a:t>A query asks for the posterior probability distribution </a:t>
            </a:r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 | </a:t>
            </a:r>
            <a:r>
              <a:rPr lang="en-US" i="1" dirty="0"/>
              <a:t>e</a:t>
            </a:r>
            <a:r>
              <a:rPr lang="en-US" dirty="0"/>
              <a:t>) (note the boldfaced P)</a:t>
            </a:r>
          </a:p>
          <a:p>
            <a:r>
              <a:rPr lang="en-US" dirty="0"/>
              <a:t>When we compute the values of the probability distribution exactly, that is an example of </a:t>
            </a:r>
            <a:r>
              <a:rPr lang="en-US" i="1" dirty="0"/>
              <a:t>exact inference</a:t>
            </a:r>
          </a:p>
          <a:p>
            <a:r>
              <a:rPr lang="en-US" dirty="0"/>
              <a:t>We will discuss how to perform exact inference using Bayesian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93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07E0-C33E-485F-87EA-0623C5C4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by Enumeration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6FF8E8-DE23-4C74-9178-338D238B91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In our previous topic, we saw the following formula for computing a posterior probability: </a:t>
                </a:r>
                <a:r>
                  <a:rPr lang="en-US" b="1" dirty="0"/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|</a:t>
                </a:r>
                <a:r>
                  <a:rPr lang="en-US" i="1" dirty="0"/>
                  <a:t>e</a:t>
                </a:r>
                <a:r>
                  <a:rPr lang="en-US" dirty="0"/>
                  <a:t>) =</a:t>
                </a:r>
                <a:r>
                  <a:rPr lang="el-GR" dirty="0"/>
                  <a:t> α</a:t>
                </a:r>
                <a:r>
                  <a:rPr lang="en-US" b="1" dirty="0"/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:r>
                  <a:rPr lang="en-US" i="1" dirty="0"/>
                  <a:t>e</a:t>
                </a:r>
                <a:r>
                  <a:rPr lang="en-US" dirty="0"/>
                  <a:t>) = </a:t>
                </a:r>
                <a:r>
                  <a:rPr lang="el-GR" dirty="0"/>
                  <a:t>α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sty m:val="p"/>
                            <m:brk m:alnAt="7"/>
                          </m:rPr>
                          <a:rPr lang="el-GR" b="0" i="0" smtClean="0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/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Recall that </a:t>
                </a:r>
                <a:r>
                  <a:rPr lang="en-US" i="1" dirty="0"/>
                  <a:t>posterior probabilities </a:t>
                </a:r>
                <a:r>
                  <a:rPr lang="en-US" dirty="0"/>
                  <a:t>are defined in terms of </a:t>
                </a:r>
                <a:r>
                  <a:rPr lang="en-US" i="1" dirty="0"/>
                  <a:t>prior probabilities</a:t>
                </a:r>
              </a:p>
              <a:p>
                <a:r>
                  <a:rPr lang="en-US" dirty="0"/>
                  <a:t>In the formula above, </a:t>
                </a:r>
                <a:r>
                  <a:rPr lang="el-GR" dirty="0"/>
                  <a:t>α</a:t>
                </a:r>
                <a:r>
                  <a:rPr lang="en-US" dirty="0"/>
                  <a:t> is a </a:t>
                </a:r>
                <a:r>
                  <a:rPr lang="en-US" i="1" dirty="0"/>
                  <a:t>normalization constant</a:t>
                </a:r>
                <a:r>
                  <a:rPr lang="en-US" dirty="0"/>
                  <a:t>, here equal to 1 / P(e)</a:t>
                </a:r>
              </a:p>
              <a:p>
                <a:r>
                  <a:rPr lang="en-US" dirty="0"/>
                  <a:t>We have seen in this topic that any probability from the full joint distribution can be calculated using the information in a Bayesian net: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𝑝𝑎𝑟𝑒𝑛𝑡𝑠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Therefore, we could loop through all values of y, compute the appropriate sum of products, also compute 1 / P(e), and calculate the answer</a:t>
                </a:r>
              </a:p>
              <a:p>
                <a:r>
                  <a:rPr lang="en-US" dirty="0"/>
                  <a:t>This is an example of </a:t>
                </a:r>
                <a:r>
                  <a:rPr lang="en-US" i="1" dirty="0"/>
                  <a:t>inference by enumeration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6FF8E8-DE23-4C74-9178-338D238B91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08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ACE6-53E5-44FC-9C11-C26D60DB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A1334-2ABA-4F67-BCF3-3D667278A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our previous topic, we learned that a </a:t>
            </a:r>
            <a:r>
              <a:rPr lang="en-US" b="1" dirty="0"/>
              <a:t>full joint probability distribution </a:t>
            </a:r>
            <a:r>
              <a:rPr lang="en-US" dirty="0"/>
              <a:t>specifies probabilities for all combinations of all </a:t>
            </a:r>
            <a:r>
              <a:rPr lang="en-US" b="1" dirty="0"/>
              <a:t>random variables </a:t>
            </a:r>
            <a:r>
              <a:rPr lang="en-US" dirty="0"/>
              <a:t>used to describe the world</a:t>
            </a:r>
          </a:p>
          <a:p>
            <a:r>
              <a:rPr lang="en-US" dirty="0"/>
              <a:t>If all the random variables are </a:t>
            </a:r>
            <a:r>
              <a:rPr lang="en-US" i="1" dirty="0"/>
              <a:t>discrete</a:t>
            </a:r>
            <a:r>
              <a:rPr lang="en-US" dirty="0"/>
              <a:t> with </a:t>
            </a:r>
            <a:r>
              <a:rPr lang="en-US" i="1" dirty="0"/>
              <a:t>finite domains</a:t>
            </a:r>
            <a:r>
              <a:rPr lang="en-US" dirty="0"/>
              <a:t>, this can be specified by a table</a:t>
            </a:r>
          </a:p>
          <a:p>
            <a:r>
              <a:rPr lang="en-US" dirty="0"/>
              <a:t>We have also seen that </a:t>
            </a:r>
            <a:r>
              <a:rPr lang="en-US" b="1" dirty="0"/>
              <a:t>independence</a:t>
            </a:r>
            <a:r>
              <a:rPr lang="en-US" dirty="0"/>
              <a:t> and </a:t>
            </a:r>
            <a:r>
              <a:rPr lang="en-US" b="1" dirty="0"/>
              <a:t>conditional independence</a:t>
            </a:r>
            <a:r>
              <a:rPr lang="en-US" dirty="0"/>
              <a:t> assumptions</a:t>
            </a:r>
            <a:r>
              <a:rPr lang="en-US" b="1" dirty="0"/>
              <a:t> </a:t>
            </a:r>
            <a:r>
              <a:rPr lang="en-US" dirty="0"/>
              <a:t>can greatly reduce the number of probabilities that need to be specified for the full joint distribution</a:t>
            </a:r>
          </a:p>
          <a:p>
            <a:r>
              <a:rPr lang="en-US" dirty="0"/>
              <a:t>A data structure called a </a:t>
            </a:r>
            <a:r>
              <a:rPr lang="en-US" b="1" dirty="0"/>
              <a:t>Bayesian network </a:t>
            </a:r>
            <a:r>
              <a:rPr lang="en-US" dirty="0"/>
              <a:t>(a.k.a. belief network, decision network, or Bayesian net) can be used to graphically represent dependencies among variables</a:t>
            </a:r>
          </a:p>
          <a:p>
            <a:r>
              <a:rPr lang="en-US" dirty="0"/>
              <a:t>A Bayesian network is a </a:t>
            </a:r>
            <a:r>
              <a:rPr lang="en-US" i="1" dirty="0"/>
              <a:t>directed graph </a:t>
            </a:r>
            <a:r>
              <a:rPr lang="en-US" dirty="0"/>
              <a:t>such that:</a:t>
            </a:r>
          </a:p>
          <a:p>
            <a:pPr lvl="1"/>
            <a:r>
              <a:rPr lang="en-US" dirty="0"/>
              <a:t>Each node corresponds to a random variable</a:t>
            </a:r>
          </a:p>
          <a:p>
            <a:pPr lvl="1"/>
            <a:r>
              <a:rPr lang="en-US" dirty="0"/>
              <a:t>If there is an arrow (a.k.a. link) from </a:t>
            </a:r>
            <a:r>
              <a:rPr lang="en-US" i="1" dirty="0"/>
              <a:t>X</a:t>
            </a:r>
            <a:r>
              <a:rPr lang="en-US" dirty="0"/>
              <a:t> to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dirty="0"/>
              <a:t> is said to be a </a:t>
            </a:r>
            <a:r>
              <a:rPr lang="en-US" i="1" dirty="0"/>
              <a:t>parent</a:t>
            </a:r>
            <a:r>
              <a:rPr lang="en-US" dirty="0"/>
              <a:t> of </a:t>
            </a:r>
            <a:r>
              <a:rPr lang="en-US" i="1" dirty="0"/>
              <a:t>Y</a:t>
            </a:r>
            <a:r>
              <a:rPr lang="en-US" dirty="0"/>
              <a:t>; a node may have more than one parent</a:t>
            </a:r>
          </a:p>
          <a:p>
            <a:pPr lvl="1"/>
            <a:r>
              <a:rPr lang="en-US" dirty="0"/>
              <a:t>The graph has no directed cycles; hence it is a </a:t>
            </a:r>
            <a:r>
              <a:rPr lang="en-US" i="1" dirty="0"/>
              <a:t>directed acyclic graph </a:t>
            </a:r>
            <a:r>
              <a:rPr lang="en-US" dirty="0"/>
              <a:t>(DAG)</a:t>
            </a:r>
          </a:p>
          <a:p>
            <a:pPr lvl="1"/>
            <a:r>
              <a:rPr lang="en-US" dirty="0"/>
              <a:t>Each node </a:t>
            </a:r>
            <a:r>
              <a:rPr lang="en-US" i="1" dirty="0"/>
              <a:t>X</a:t>
            </a:r>
            <a:r>
              <a:rPr lang="en-US" baseline="-25000" dirty="0"/>
              <a:t>i</a:t>
            </a:r>
            <a:r>
              <a:rPr lang="en-US" dirty="0"/>
              <a:t> has a conditional probability distribution </a:t>
            </a:r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baseline="-25000" dirty="0"/>
              <a:t>i</a:t>
            </a:r>
            <a:r>
              <a:rPr lang="en-US" dirty="0"/>
              <a:t> | Parents(</a:t>
            </a:r>
            <a:r>
              <a:rPr lang="en-US" i="1" dirty="0"/>
              <a:t>X</a:t>
            </a:r>
            <a:r>
              <a:rPr lang="en-US" baseline="-25000" dirty="0"/>
              <a:t>i</a:t>
            </a:r>
            <a:r>
              <a:rPr lang="en-US" dirty="0"/>
              <a:t>)) that quantifies the effect of the parents on the node</a:t>
            </a:r>
          </a:p>
          <a:p>
            <a:r>
              <a:rPr lang="en-US" dirty="0"/>
              <a:t>There are typical implicit assumptions related to the links (we will discuss these shortly)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46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5E70-89A9-40AE-B94E-8E9D8CFC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by Enumeration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BFDDD8-F5D2-42EE-BBA6-BE6F4104CE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As an example, consider P(</a:t>
                </a:r>
                <a:r>
                  <a:rPr lang="en-US" i="1" dirty="0"/>
                  <a:t>Burglary</a:t>
                </a:r>
                <a:r>
                  <a:rPr lang="en-US" dirty="0"/>
                  <a:t> | </a:t>
                </a:r>
                <a:r>
                  <a:rPr lang="en-US" i="1" dirty="0" err="1"/>
                  <a:t>JohnCalls</a:t>
                </a:r>
                <a:r>
                  <a:rPr lang="en-US" dirty="0"/>
                  <a:t>=true, </a:t>
                </a:r>
                <a:r>
                  <a:rPr lang="en-US" i="1" dirty="0" err="1"/>
                  <a:t>MaryCalls</a:t>
                </a:r>
                <a:r>
                  <a:rPr lang="en-US" dirty="0"/>
                  <a:t>=true):</a:t>
                </a:r>
              </a:p>
              <a:p>
                <a:pPr marL="457200" lvl="1" indent="0">
                  <a:buNone/>
                </a:pPr>
                <a:r>
                  <a:rPr lang="en-US" b="1" dirty="0"/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B</a:t>
                </a:r>
                <a:r>
                  <a:rPr lang="en-US" dirty="0"/>
                  <a:t> | </a:t>
                </a:r>
                <a:r>
                  <a:rPr lang="en-US" i="1" dirty="0"/>
                  <a:t>j</a:t>
                </a:r>
                <a:r>
                  <a:rPr lang="en-US" dirty="0"/>
                  <a:t>, </a:t>
                </a:r>
                <a:r>
                  <a:rPr lang="en-US" i="1" dirty="0"/>
                  <a:t>m</a:t>
                </a:r>
                <a:r>
                  <a:rPr lang="en-US" dirty="0"/>
                  <a:t>) = </a:t>
                </a:r>
                <a:r>
                  <a:rPr lang="el-GR" dirty="0"/>
                  <a:t>α</a:t>
                </a:r>
                <a:r>
                  <a:rPr lang="en-US" b="1" dirty="0"/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B</a:t>
                </a:r>
                <a:r>
                  <a:rPr lang="en-US" dirty="0"/>
                  <a:t>, </a:t>
                </a:r>
                <a:r>
                  <a:rPr lang="en-US" i="1" dirty="0"/>
                  <a:t>j</a:t>
                </a:r>
                <a:r>
                  <a:rPr lang="en-US" dirty="0"/>
                  <a:t>, </a:t>
                </a:r>
                <a:r>
                  <a:rPr lang="en-US" i="1" dirty="0"/>
                  <a:t>m</a:t>
                </a:r>
                <a:r>
                  <a:rPr lang="en-US" dirty="0"/>
                  <a:t>) =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 smtClean="0"/>
                      <m:t>α</m:t>
                    </m:r>
                    <m:nary>
                      <m:naryPr>
                        <m:chr m:val="∑"/>
                        <m:supHide m:val="on"/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Focusing on the case where </a:t>
                </a:r>
                <a:r>
                  <a:rPr lang="en-US" i="1" dirty="0" err="1"/>
                  <a:t>Burlary</a:t>
                </a:r>
                <a:r>
                  <a:rPr lang="en-US" dirty="0"/>
                  <a:t>=true, this gives (no longer a distribution):</a:t>
                </a:r>
              </a:p>
              <a:p>
                <a:pPr marL="457200" lvl="1" indent="0">
                  <a:buNone/>
                </a:pPr>
                <a:r>
                  <a:rPr lang="en-US" dirty="0"/>
                  <a:t>P(</a:t>
                </a:r>
                <a:r>
                  <a:rPr lang="en-US" i="1" dirty="0"/>
                  <a:t>b</a:t>
                </a:r>
                <a:r>
                  <a:rPr lang="en-US" dirty="0"/>
                  <a:t> | </a:t>
                </a:r>
                <a:r>
                  <a:rPr lang="en-US" i="1" dirty="0"/>
                  <a:t>j</a:t>
                </a:r>
                <a:r>
                  <a:rPr lang="en-US" dirty="0"/>
                  <a:t>, </a:t>
                </a:r>
                <a:r>
                  <a:rPr lang="en-US" i="1" dirty="0"/>
                  <a:t>m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 smtClean="0"/>
                      <m:t>α</m:t>
                    </m:r>
                    <m:nary>
                      <m:naryPr>
                        <m:chr m:val="∑"/>
                        <m:supHide m:val="on"/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|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Even if all variables are Boolean, there could be O(2</a:t>
                </a:r>
                <a:r>
                  <a:rPr lang="en-US" baseline="30000" dirty="0"/>
                  <a:t>n</a:t>
                </a:r>
                <a:r>
                  <a:rPr lang="en-US" dirty="0"/>
                  <a:t>) values in the summation, each a product of O(n) terms</a:t>
                </a:r>
              </a:p>
              <a:p>
                <a:r>
                  <a:rPr lang="en-US" b="0" dirty="0"/>
                  <a:t>A </a:t>
                </a:r>
                <a:r>
                  <a:rPr lang="en-US" dirty="0"/>
                  <a:t>straightforward implementation could take time O(n2</a:t>
                </a:r>
                <a:r>
                  <a:rPr lang="en-US" baseline="30000" dirty="0"/>
                  <a:t>n</a:t>
                </a:r>
                <a:r>
                  <a:rPr lang="en-US" dirty="0"/>
                  <a:t>)</a:t>
                </a:r>
              </a:p>
              <a:p>
                <a:r>
                  <a:rPr lang="en-US" b="0" dirty="0"/>
                  <a:t>We could reduce this to O(2</a:t>
                </a:r>
                <a:r>
                  <a:rPr lang="en-US" b="0" baseline="30000" dirty="0"/>
                  <a:t>n</a:t>
                </a:r>
                <a:r>
                  <a:rPr lang="en-US" b="0" dirty="0"/>
                  <a:t>) by moving terms as far left as possible; for example: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P(</a:t>
                </a:r>
                <a:r>
                  <a:rPr lang="en-US" i="1" dirty="0"/>
                  <a:t>b</a:t>
                </a:r>
                <a:r>
                  <a:rPr lang="en-US" dirty="0"/>
                  <a:t> | </a:t>
                </a:r>
                <a:r>
                  <a:rPr lang="en-US" i="1" dirty="0"/>
                  <a:t>j</a:t>
                </a:r>
                <a:r>
                  <a:rPr lang="en-US" dirty="0"/>
                  <a:t>, </a:t>
                </a:r>
                <a:r>
                  <a:rPr lang="en-US" i="1" dirty="0"/>
                  <a:t>m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 smtClean="0"/>
                      <m:t>α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|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BFDDD8-F5D2-42EE-BBA6-BE6F4104CE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5322" b="-14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88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9C23-94D1-4460-9B02-A2792133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Expression Structure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86DFDB-2E4E-4D82-AC93-17796FEF4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9845" y="1847171"/>
            <a:ext cx="6812310" cy="464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93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2BF3D-C5CE-4DD7-B29B-BD1D6AE5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Repeated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A4B5E-3706-4D9C-9BB0-ED23FD325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algorithm using depth-first recursion to compute such a tree requires only O(n) space but (2</a:t>
            </a:r>
            <a:r>
              <a:rPr lang="en-US" baseline="30000" dirty="0"/>
              <a:t>n</a:t>
            </a:r>
            <a:r>
              <a:rPr lang="en-US" dirty="0"/>
              <a:t>) time</a:t>
            </a:r>
          </a:p>
          <a:p>
            <a:r>
              <a:rPr lang="en-US" dirty="0"/>
              <a:t>Note that there are wasteful computations involving </a:t>
            </a:r>
            <a:r>
              <a:rPr lang="en-US" i="1" dirty="0"/>
              <a:t>repeated subexpressions</a:t>
            </a:r>
          </a:p>
          <a:p>
            <a:r>
              <a:rPr lang="en-US" dirty="0"/>
              <a:t>The enumeration algorithm can be improved by eliminating repeated calculations</a:t>
            </a:r>
          </a:p>
          <a:p>
            <a:r>
              <a:rPr lang="en-US" dirty="0"/>
              <a:t>The idea: save results for later use; this is a form of </a:t>
            </a:r>
            <a:r>
              <a:rPr lang="en-US" i="1" dirty="0"/>
              <a:t>dynamic programming</a:t>
            </a:r>
          </a:p>
          <a:p>
            <a:r>
              <a:rPr lang="en-US" dirty="0"/>
              <a:t>There are several variations of this approach; the book covers one such method called the variable elimination algorithm</a:t>
            </a:r>
          </a:p>
          <a:p>
            <a:r>
              <a:rPr lang="en-US" dirty="0"/>
              <a:t>Expressions are evaluated from right to left (or bottom-up in the figure)</a:t>
            </a:r>
          </a:p>
          <a:p>
            <a:r>
              <a:rPr lang="en-US" dirty="0"/>
              <a:t>The textbook steps through a long example, but we will not cover the details</a:t>
            </a:r>
          </a:p>
        </p:txBody>
      </p:sp>
    </p:spTree>
    <p:extLst>
      <p:ext uri="{BB962C8B-B14F-4D97-AF65-F5344CB8AC3E}">
        <p14:creationId xmlns:p14="http://schemas.microsoft.com/office/powerpoint/2010/main" val="1517337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6B816-B2B7-4F38-A0ED-3062AF48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Exact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9E1A6-E466-48BF-A37E-512FEF076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burglary network has a nice property: There is at most one undirected path between any two nodes in network</a:t>
            </a:r>
          </a:p>
          <a:p>
            <a:r>
              <a:rPr lang="en-US" dirty="0"/>
              <a:t>This is an example of a </a:t>
            </a:r>
            <a:r>
              <a:rPr lang="en-US" i="1" dirty="0"/>
              <a:t>singly connected network</a:t>
            </a:r>
            <a:r>
              <a:rPr lang="en-US" dirty="0"/>
              <a:t>, or a </a:t>
            </a:r>
            <a:r>
              <a:rPr lang="en-US" i="1" dirty="0"/>
              <a:t>polytree</a:t>
            </a:r>
          </a:p>
          <a:p>
            <a:r>
              <a:rPr lang="en-US" dirty="0"/>
              <a:t>For singly connected networks, the time and space complexity of exact inference, using a method such as variable elimination, is linear with respect to the size of the network</a:t>
            </a:r>
          </a:p>
          <a:p>
            <a:r>
              <a:rPr lang="en-US" dirty="0"/>
              <a:t>Size is defined as the number of CPT entries</a:t>
            </a:r>
          </a:p>
          <a:p>
            <a:r>
              <a:rPr lang="en-US" dirty="0"/>
              <a:t>If the number of parents of a node is bounded by a constant, k, the complexity is also linear in the number of nodes (because 2</a:t>
            </a:r>
            <a:r>
              <a:rPr lang="en-US" baseline="30000" dirty="0"/>
              <a:t>k</a:t>
            </a:r>
            <a:r>
              <a:rPr lang="en-US" dirty="0"/>
              <a:t> can be technically considered a constant)</a:t>
            </a:r>
          </a:p>
          <a:p>
            <a:r>
              <a:rPr lang="en-US" dirty="0"/>
              <a:t>The network from earlier related to car insurance applications is an example of a </a:t>
            </a:r>
            <a:r>
              <a:rPr lang="en-US" i="1" dirty="0"/>
              <a:t>multiply connected network</a:t>
            </a:r>
          </a:p>
          <a:p>
            <a:r>
              <a:rPr lang="en-US" dirty="0"/>
              <a:t>For multiply connected networks, variable elimination can have exponential time and space complexity (even if the number of parents per node is bounded)</a:t>
            </a:r>
          </a:p>
          <a:p>
            <a:r>
              <a:rPr lang="en-US" dirty="0"/>
              <a:t>There are methods of converting some multiply connected networks to polytrees, but only at the expense of growing the size of the CPTs exponentially</a:t>
            </a:r>
          </a:p>
          <a:p>
            <a:r>
              <a:rPr lang="en-US" dirty="0"/>
              <a:t>Ultimately, the problem of exact inference in a Bayesian network is </a:t>
            </a:r>
            <a:r>
              <a:rPr lang="en-US" i="1" dirty="0"/>
              <a:t>NP-hard</a:t>
            </a:r>
          </a:p>
        </p:txBody>
      </p:sp>
    </p:spTree>
    <p:extLst>
      <p:ext uri="{BB962C8B-B14F-4D97-AF65-F5344CB8AC3E}">
        <p14:creationId xmlns:p14="http://schemas.microsoft.com/office/powerpoint/2010/main" val="2575249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4DE2-BD8A-4953-8F13-22E9C79B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Inference for Bayesian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EFAD68-6836-485C-B27E-EF88DBB79E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Due to the intractability of exact inference for large, multiply connected networks, it is essential to consider </a:t>
                </a:r>
                <a:r>
                  <a:rPr lang="en-US" i="1" dirty="0"/>
                  <a:t>approximate inference </a:t>
                </a:r>
                <a:r>
                  <a:rPr lang="en-US" dirty="0"/>
                  <a:t>methods</a:t>
                </a:r>
              </a:p>
              <a:p>
                <a:r>
                  <a:rPr lang="en-US" dirty="0"/>
                  <a:t>We will discuss </a:t>
                </a:r>
                <a:r>
                  <a:rPr lang="en-US" i="1" dirty="0"/>
                  <a:t>Monte Carlo algorithms</a:t>
                </a:r>
                <a:r>
                  <a:rPr lang="en-US" dirty="0"/>
                  <a:t>, a.k.a. </a:t>
                </a:r>
                <a:r>
                  <a:rPr lang="en-US" i="1" dirty="0"/>
                  <a:t>randomized sampling algorithms</a:t>
                </a:r>
                <a:r>
                  <a:rPr lang="en-US" dirty="0"/>
                  <a:t>; the accuracy depends on the number of samples generated</a:t>
                </a:r>
              </a:p>
              <a:p>
                <a:r>
                  <a:rPr lang="en-US" i="1" dirty="0"/>
                  <a:t>Direct sampling</a:t>
                </a:r>
                <a:r>
                  <a:rPr lang="en-US" dirty="0"/>
                  <a:t> can be used to estimate prior probabilities by generating samples from a known probability distribution, assuming no prior evidence</a:t>
                </a:r>
              </a:p>
              <a:p>
                <a:r>
                  <a:rPr lang="en-US" dirty="0"/>
                  <a:t>For example, if a Bayesian network with CPTs is given, you can randomly generate one values for one node at a time in an order consistent with the Bayesian network</a:t>
                </a:r>
              </a:p>
              <a:p>
                <a:r>
                  <a:rPr lang="en-US" dirty="0"/>
                  <a:t>Then the prior probability of an event can be estimated as the fraction of all complete, generated events that match the partially specified event</a:t>
                </a:r>
              </a:p>
              <a:p>
                <a:r>
                  <a:rPr lang="en-US" i="1" dirty="0"/>
                  <a:t>Rejection sampling </a:t>
                </a:r>
                <a:r>
                  <a:rPr lang="en-US" dirty="0"/>
                  <a:t>can be used to determine conditional probabilities by first relying on direct sampling to generate events without considering the evidence; all samples for which the evidence is not matched are rejected</a:t>
                </a:r>
              </a:p>
              <a:p>
                <a:r>
                  <a:rPr lang="en-US" dirty="0"/>
                  <a:t>After samples are generated, the estimate is: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𝐏</m:t>
                        </m:r>
                      </m:e>
                    </m:acc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|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PS</m:t>
                        </m:r>
                      </m:sub>
                    </m:sSub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PS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PS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; PS stands for "prior sample"</a:t>
                </a:r>
              </a:p>
              <a:p>
                <a:r>
                  <a:rPr lang="en-US" dirty="0"/>
                  <a:t>A big problem: This method will likely reject most of the samples; the fraction of samples consistent with the evidence drops exponentially as the number of evidence variables grows</a:t>
                </a:r>
              </a:p>
              <a:p>
                <a:r>
                  <a:rPr lang="en-US" dirty="0"/>
                  <a:t>The idea behind </a:t>
                </a:r>
                <a:r>
                  <a:rPr lang="en-US" i="1" dirty="0"/>
                  <a:t>likelihood weighting </a:t>
                </a:r>
                <a:r>
                  <a:rPr lang="en-US" dirty="0"/>
                  <a:t>is to only generate events consistent with the evidence</a:t>
                </a:r>
              </a:p>
              <a:p>
                <a:r>
                  <a:rPr lang="en-US" dirty="0"/>
                  <a:t>Values of evidence variables are fixed first, then other variables are sampled; however, each generated event needs to be weighted according to the likelihood of the evidence (we will not discuss the details about how to do this)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EFAD68-6836-485C-B27E-EF88DBB79E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15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52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05B22-E35D-4F5A-8DD9-A40A07A0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 Simple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A31317-F498-4BF6-8F78-D9D35BEE9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998" y="1690688"/>
            <a:ext cx="10944004" cy="402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0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F81F-E5A1-4132-A22C-81B7C0E4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23FAA-5484-4865-AD42-D319B280F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More complex Bayesian networks may include </a:t>
            </a:r>
            <a:r>
              <a:rPr lang="en-US" b="1" dirty="0"/>
              <a:t>conditional probability tables </a:t>
            </a:r>
            <a:r>
              <a:rPr lang="en-US" dirty="0"/>
              <a:t>(CPTs)</a:t>
            </a:r>
          </a:p>
          <a:p>
            <a:r>
              <a:rPr lang="en-US" dirty="0"/>
              <a:t>Each row of a CPT contains the conditional probability of the node for a </a:t>
            </a:r>
            <a:r>
              <a:rPr lang="en-US" i="1" dirty="0"/>
              <a:t>conditioning case</a:t>
            </a:r>
          </a:p>
          <a:p>
            <a:r>
              <a:rPr lang="en-US" dirty="0"/>
              <a:t>Each conditional case represents a possible combination of values for the parents of the current nodes</a:t>
            </a:r>
          </a:p>
          <a:p>
            <a:r>
              <a:rPr lang="en-US" dirty="0"/>
              <a:t>CPTs are only appropriate when the associated random variables are discrete with finite domains</a:t>
            </a:r>
          </a:p>
          <a:p>
            <a:r>
              <a:rPr lang="en-US" dirty="0"/>
              <a:t>Note that the number of values in each row can be one less than the number of values in the random variable’s </a:t>
            </a:r>
            <a:r>
              <a:rPr lang="en-US" i="1" dirty="0"/>
              <a:t>domain</a:t>
            </a:r>
          </a:p>
          <a:p>
            <a:r>
              <a:rPr lang="en-US" dirty="0"/>
              <a:t>Therefore, each row in a CPT for a Boolean random variables only needs to specify a single value</a:t>
            </a:r>
          </a:p>
        </p:txBody>
      </p:sp>
    </p:spTree>
    <p:extLst>
      <p:ext uri="{BB962C8B-B14F-4D97-AF65-F5344CB8AC3E}">
        <p14:creationId xmlns:p14="http://schemas.microsoft.com/office/powerpoint/2010/main" val="73324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82E5-1860-4F2E-AB52-4FF16AA4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 Example with CPTs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9201F2-A28D-4FDB-AA2E-3A7A00CB8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981" y="1690688"/>
            <a:ext cx="8390038" cy="473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9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37CC-2354-4AA5-87A2-94E86E91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CE117-F1E6-4721-A1CC-698077486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 both examples we have seen so far, the links are assumed to be </a:t>
            </a:r>
            <a:r>
              <a:rPr lang="en-US" i="1" dirty="0"/>
              <a:t>direct, causal links </a:t>
            </a:r>
            <a:r>
              <a:rPr lang="en-US" dirty="0"/>
              <a:t>and </a:t>
            </a:r>
            <a:r>
              <a:rPr lang="en-US" i="1" dirty="0"/>
              <a:t>all such links are present</a:t>
            </a:r>
          </a:p>
          <a:p>
            <a:r>
              <a:rPr lang="en-US" dirty="0"/>
              <a:t>This implies that </a:t>
            </a:r>
            <a:r>
              <a:rPr lang="en-US" i="1" dirty="0"/>
              <a:t>each node is conditionally independent of its predecessors given its parents</a:t>
            </a:r>
          </a:p>
          <a:p>
            <a:r>
              <a:rPr lang="en-US" dirty="0"/>
              <a:t>Constructing the Bayesian network in this way is generally the responsibility of an expert with knowledge of the domain</a:t>
            </a:r>
          </a:p>
          <a:p>
            <a:r>
              <a:rPr lang="en-US" dirty="0"/>
              <a:t>For example, consider adding the </a:t>
            </a:r>
            <a:r>
              <a:rPr lang="en-US" i="1" dirty="0" err="1"/>
              <a:t>MaryCalls</a:t>
            </a:r>
            <a:r>
              <a:rPr lang="en-US" dirty="0"/>
              <a:t> node last in the previous example; it is dependent on all previous nodes, but only directly influenced by </a:t>
            </a:r>
            <a:r>
              <a:rPr lang="en-US" i="1" dirty="0"/>
              <a:t>Alarm</a:t>
            </a:r>
          </a:p>
          <a:p>
            <a:r>
              <a:rPr lang="en-US" dirty="0"/>
              <a:t>A Bayesian network constructed this way (containing all direct, causal links) is also called a </a:t>
            </a:r>
            <a:r>
              <a:rPr lang="en-US" b="1" dirty="0"/>
              <a:t>causal network</a:t>
            </a:r>
            <a:r>
              <a:rPr lang="en-US" dirty="0"/>
              <a:t>, a.k.a. a </a:t>
            </a:r>
            <a:r>
              <a:rPr lang="en-US" b="1" dirty="0"/>
              <a:t>causal graph</a:t>
            </a:r>
          </a:p>
          <a:p>
            <a:r>
              <a:rPr lang="en-US" dirty="0"/>
              <a:t>Such graphs are important in the field of </a:t>
            </a:r>
            <a:r>
              <a:rPr lang="en-US" i="1" dirty="0"/>
              <a:t>causal inference</a:t>
            </a:r>
          </a:p>
          <a:p>
            <a:r>
              <a:rPr lang="en-US" dirty="0"/>
              <a:t>Various assumptions about causality which are built into these Bayesian networks; e.g., John and Mary won’t notice the earthquake and decide not to call</a:t>
            </a:r>
          </a:p>
        </p:txBody>
      </p:sp>
    </p:spTree>
    <p:extLst>
      <p:ext uri="{BB962C8B-B14F-4D97-AF65-F5344CB8AC3E}">
        <p14:creationId xmlns:p14="http://schemas.microsoft.com/office/powerpoint/2010/main" val="38737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ACDF-4B12-4D9A-B37D-B623831B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Probabilities using Bayesian Nets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A15BB1-2C46-4F2C-BAA0-F39796971F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Every entry in the full joint distribution can be calculated from the information in a Bayesian network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𝑝𝑎𝑟𝑒𝑛𝑡𝑠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textbook first define the terms being multiplied more generally as parameters, and use </a:t>
                </a:r>
                <a:r>
                  <a:rPr lang="el-GR" dirty="0"/>
                  <a:t>θ</a:t>
                </a:r>
                <a:r>
                  <a:rPr lang="en-US" dirty="0"/>
                  <a:t> in the equation instead of P on the RHS</a:t>
                </a:r>
              </a:p>
              <a:p>
                <a:r>
                  <a:rPr lang="en-US" dirty="0"/>
                  <a:t>They later explain that this is actually the probability distribution indicated above</a:t>
                </a:r>
              </a:p>
              <a:p>
                <a:r>
                  <a:rPr lang="en-US" dirty="0"/>
                  <a:t>For example: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P(</a:t>
                </a:r>
                <a:r>
                  <a:rPr lang="en-US" i="1" dirty="0"/>
                  <a:t>j</a:t>
                </a:r>
                <a:r>
                  <a:rPr lang="en-US" dirty="0"/>
                  <a:t>, </a:t>
                </a:r>
                <a:r>
                  <a:rPr lang="en-US" i="1" dirty="0"/>
                  <a:t>m</a:t>
                </a:r>
                <a:r>
                  <a:rPr lang="en-US" dirty="0"/>
                  <a:t>, </a:t>
                </a:r>
                <a:r>
                  <a:rPr lang="en-US" i="1" dirty="0"/>
                  <a:t>a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000000"/>
                    </a:solidFill>
                  </a:rPr>
                  <a:t>¬</a:t>
                </a:r>
                <a:r>
                  <a:rPr lang="en-US" i="1" dirty="0">
                    <a:solidFill>
                      <a:srgbClr val="000000"/>
                    </a:solidFill>
                  </a:rPr>
                  <a:t>b</a:t>
                </a:r>
                <a:r>
                  <a:rPr lang="en-US" dirty="0">
                    <a:solidFill>
                      <a:srgbClr val="000000"/>
                    </a:solidFill>
                  </a:rPr>
                  <a:t>, ¬</a:t>
                </a:r>
                <a:r>
                  <a:rPr lang="en-US" i="1" dirty="0">
                    <a:solidFill>
                      <a:srgbClr val="000000"/>
                    </a:solidFill>
                  </a:rPr>
                  <a:t>e</a:t>
                </a:r>
                <a:r>
                  <a:rPr lang="en-US" dirty="0">
                    <a:solidFill>
                      <a:srgbClr val="000000"/>
                    </a:solidFill>
                  </a:rPr>
                  <a:t>) = P(</a:t>
                </a:r>
                <a:r>
                  <a:rPr lang="en-US" i="1" dirty="0">
                    <a:solidFill>
                      <a:srgbClr val="000000"/>
                    </a:solidFill>
                  </a:rPr>
                  <a:t>j</a:t>
                </a:r>
                <a:r>
                  <a:rPr lang="en-US" dirty="0">
                    <a:solidFill>
                      <a:srgbClr val="000000"/>
                    </a:solidFill>
                  </a:rPr>
                  <a:t> | </a:t>
                </a:r>
                <a:r>
                  <a:rPr lang="en-US" i="1" dirty="0">
                    <a:solidFill>
                      <a:srgbClr val="000000"/>
                    </a:solidFill>
                  </a:rPr>
                  <a:t>a</a:t>
                </a:r>
                <a:r>
                  <a:rPr lang="en-US" dirty="0">
                    <a:solidFill>
                      <a:srgbClr val="000000"/>
                    </a:solidFill>
                  </a:rPr>
                  <a:t>)P(</a:t>
                </a:r>
                <a:r>
                  <a:rPr lang="en-US" i="1" dirty="0">
                    <a:solidFill>
                      <a:srgbClr val="000000"/>
                    </a:solidFill>
                  </a:rPr>
                  <a:t>m</a:t>
                </a:r>
                <a:r>
                  <a:rPr lang="en-US" dirty="0">
                    <a:solidFill>
                      <a:srgbClr val="000000"/>
                    </a:solidFill>
                  </a:rPr>
                  <a:t> | </a:t>
                </a:r>
                <a:r>
                  <a:rPr lang="en-US" i="1" dirty="0">
                    <a:solidFill>
                      <a:srgbClr val="000000"/>
                    </a:solidFill>
                  </a:rPr>
                  <a:t>a</a:t>
                </a:r>
                <a:r>
                  <a:rPr lang="en-US" dirty="0">
                    <a:solidFill>
                      <a:srgbClr val="000000"/>
                    </a:solidFill>
                  </a:rPr>
                  <a:t>)P(</a:t>
                </a:r>
                <a:r>
                  <a:rPr lang="en-US" i="1" dirty="0">
                    <a:solidFill>
                      <a:srgbClr val="000000"/>
                    </a:solidFill>
                  </a:rPr>
                  <a:t>a</a:t>
                </a:r>
                <a:r>
                  <a:rPr lang="en-US" dirty="0">
                    <a:solidFill>
                      <a:srgbClr val="000000"/>
                    </a:solidFill>
                  </a:rPr>
                  <a:t> | ¬</a:t>
                </a:r>
                <a:r>
                  <a:rPr lang="en-US" i="1" dirty="0">
                    <a:solidFill>
                      <a:srgbClr val="000000"/>
                    </a:solidFill>
                  </a:rPr>
                  <a:t>b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¬</a:t>
                </a:r>
                <a:r>
                  <a:rPr lang="en-US" i="1" dirty="0">
                    <a:solidFill>
                      <a:srgbClr val="000000"/>
                    </a:solidFill>
                  </a:rPr>
                  <a:t>e</a:t>
                </a:r>
                <a:r>
                  <a:rPr lang="en-US" dirty="0">
                    <a:solidFill>
                      <a:srgbClr val="000000"/>
                    </a:solidFill>
                  </a:rPr>
                  <a:t>)P(¬</a:t>
                </a:r>
                <a:r>
                  <a:rPr lang="en-US" i="1" dirty="0">
                    <a:solidFill>
                      <a:srgbClr val="000000"/>
                    </a:solidFill>
                  </a:rPr>
                  <a:t>b</a:t>
                </a:r>
                <a:r>
                  <a:rPr lang="en-US" dirty="0">
                    <a:solidFill>
                      <a:srgbClr val="000000"/>
                    </a:solidFill>
                  </a:rPr>
                  <a:t>)P(¬</a:t>
                </a:r>
                <a:r>
                  <a:rPr lang="en-US" i="1" dirty="0">
                    <a:solidFill>
                      <a:srgbClr val="000000"/>
                    </a:solidFill>
                  </a:rPr>
                  <a:t>e</a:t>
                </a:r>
                <a:r>
                  <a:rPr lang="en-US" dirty="0">
                    <a:solidFill>
                      <a:srgbClr val="000000"/>
                    </a:solidFill>
                  </a:rPr>
                  <a:t>) = 0.90 * 0.70 * 0.001 * 0.999 * 0.998 ≈ 0.000628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A15BB1-2C46-4F2C-BAA0-F39796971F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36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ED63-92A6-45BA-9CDE-3488B834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 for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1EB34D-72C8-4D90-9FA1-BE6944C7DA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Recall the </a:t>
                </a:r>
                <a:r>
                  <a:rPr lang="en-US" b="1" dirty="0"/>
                  <a:t>product rule</a:t>
                </a:r>
                <a:r>
                  <a:rPr lang="en-US" dirty="0"/>
                  <a:t>, covered in our previous topic; in our current context, this can give us:</a:t>
                </a:r>
              </a:p>
              <a:p>
                <a:pPr marL="457200" lvl="1" indent="0">
                  <a:buNone/>
                </a:pPr>
                <a:r>
                  <a:rPr lang="en-US" dirty="0"/>
                  <a:t>P(</a:t>
                </a:r>
                <a:r>
                  <a:rPr lang="en-US" i="1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, …, </a:t>
                </a:r>
                <a:r>
                  <a:rPr lang="en-US" i="1" dirty="0" err="1"/>
                  <a:t>x</a:t>
                </a:r>
                <a:r>
                  <a:rPr lang="en-US" baseline="-25000" dirty="0" err="1"/>
                  <a:t>n</a:t>
                </a:r>
                <a:r>
                  <a:rPr lang="en-US" dirty="0"/>
                  <a:t>) = P(</a:t>
                </a:r>
                <a:r>
                  <a:rPr lang="en-US" i="1" dirty="0" err="1"/>
                  <a:t>x</a:t>
                </a:r>
                <a:r>
                  <a:rPr lang="en-US" baseline="-25000" dirty="0" err="1"/>
                  <a:t>n</a:t>
                </a:r>
                <a:r>
                  <a:rPr lang="en-US" dirty="0"/>
                  <a:t> | </a:t>
                </a:r>
                <a:r>
                  <a:rPr lang="en-US" i="1" dirty="0"/>
                  <a:t>x</a:t>
                </a:r>
                <a:r>
                  <a:rPr lang="en-US" baseline="-25000" dirty="0"/>
                  <a:t>n-1</a:t>
                </a:r>
                <a:r>
                  <a:rPr lang="en-US" dirty="0"/>
                  <a:t>, …, </a:t>
                </a:r>
                <a:r>
                  <a:rPr lang="en-US" i="1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)P(</a:t>
                </a:r>
                <a:r>
                  <a:rPr lang="en-US" i="1" dirty="0"/>
                  <a:t>x</a:t>
                </a:r>
                <a:r>
                  <a:rPr lang="en-US" baseline="-25000" dirty="0"/>
                  <a:t>n-1</a:t>
                </a:r>
                <a:r>
                  <a:rPr lang="en-US" dirty="0"/>
                  <a:t>, …, </a:t>
                </a:r>
                <a:r>
                  <a:rPr lang="en-US" i="1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Repeated application of the product rule gives:</a:t>
                </a:r>
              </a:p>
              <a:p>
                <a:pPr marL="457200" lvl="1" indent="0">
                  <a:buNone/>
                </a:pPr>
                <a:r>
                  <a:rPr lang="en-US" dirty="0"/>
                  <a:t>P(</a:t>
                </a:r>
                <a:r>
                  <a:rPr lang="en-US" i="1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, …, </a:t>
                </a:r>
                <a:r>
                  <a:rPr lang="en-US" i="1" dirty="0" err="1"/>
                  <a:t>x</a:t>
                </a:r>
                <a:r>
                  <a:rPr lang="en-US" baseline="-25000" dirty="0" err="1"/>
                  <a:t>n</a:t>
                </a:r>
                <a:r>
                  <a:rPr lang="en-US" dirty="0"/>
                  <a:t>) = P(</a:t>
                </a:r>
                <a:r>
                  <a:rPr lang="en-US" i="1" dirty="0" err="1"/>
                  <a:t>x</a:t>
                </a:r>
                <a:r>
                  <a:rPr lang="en-US" baseline="-25000" dirty="0" err="1"/>
                  <a:t>n</a:t>
                </a:r>
                <a:r>
                  <a:rPr lang="en-US" dirty="0"/>
                  <a:t> | </a:t>
                </a:r>
                <a:r>
                  <a:rPr lang="en-US" i="1" dirty="0"/>
                  <a:t>x</a:t>
                </a:r>
                <a:r>
                  <a:rPr lang="en-US" baseline="-25000" dirty="0"/>
                  <a:t>n-1</a:t>
                </a:r>
                <a:r>
                  <a:rPr lang="en-US" dirty="0"/>
                  <a:t>, …, </a:t>
                </a:r>
                <a:r>
                  <a:rPr lang="en-US" i="1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)P(</a:t>
                </a:r>
                <a:r>
                  <a:rPr lang="en-US" i="1" dirty="0"/>
                  <a:t>x</a:t>
                </a:r>
                <a:r>
                  <a:rPr lang="en-US" baseline="-25000" dirty="0"/>
                  <a:t>n-1</a:t>
                </a:r>
                <a:r>
                  <a:rPr lang="en-US" dirty="0"/>
                  <a:t> | </a:t>
                </a:r>
                <a:r>
                  <a:rPr lang="en-US" i="1" dirty="0"/>
                  <a:t>x</a:t>
                </a:r>
                <a:r>
                  <a:rPr lang="en-US" baseline="-25000" dirty="0"/>
                  <a:t>n-2</a:t>
                </a:r>
                <a:r>
                  <a:rPr lang="en-US" dirty="0"/>
                  <a:t>, …, </a:t>
                </a:r>
                <a:r>
                  <a:rPr lang="en-US" i="1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) … P(</a:t>
                </a:r>
                <a:r>
                  <a:rPr lang="en-US" i="1" dirty="0"/>
                  <a:t>x</a:t>
                </a:r>
                <a:r>
                  <a:rPr lang="en-US" baseline="-25000" dirty="0"/>
                  <a:t>2</a:t>
                </a:r>
                <a:r>
                  <a:rPr lang="en-US" dirty="0"/>
                  <a:t> | </a:t>
                </a:r>
                <a:r>
                  <a:rPr lang="en-US" i="1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)P(</a:t>
                </a:r>
                <a:r>
                  <a:rPr lang="en-US" i="1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This is called the </a:t>
                </a:r>
                <a:r>
                  <a:rPr lang="en-US" b="1" dirty="0"/>
                  <a:t>chain rule</a:t>
                </a:r>
                <a:r>
                  <a:rPr lang="en-US" i="1" dirty="0"/>
                  <a:t> </a:t>
                </a:r>
                <a:r>
                  <a:rPr lang="en-US" dirty="0"/>
                  <a:t>for probability, also known as the </a:t>
                </a:r>
                <a:r>
                  <a:rPr lang="en-US" i="1" dirty="0"/>
                  <a:t>general product rule</a:t>
                </a:r>
              </a:p>
              <a:p>
                <a:r>
                  <a:rPr lang="en-US" dirty="0"/>
                  <a:t>Compare this to the equation from the previous slide: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𝑝𝑎𝑟𝑒𝑛𝑡𝑠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To achieve this, we want the following to be true (note the boldfaced P for distributions):</a:t>
                </a:r>
              </a:p>
              <a:p>
                <a:pPr marL="457200" lvl="1" indent="0">
                  <a:buNone/>
                </a:pPr>
                <a:r>
                  <a:rPr lang="en-US" b="1" dirty="0"/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baseline="-25000" dirty="0"/>
                  <a:t>i</a:t>
                </a:r>
                <a:r>
                  <a:rPr lang="en-US" dirty="0"/>
                  <a:t> | </a:t>
                </a:r>
                <a:r>
                  <a:rPr lang="en-US" i="1" dirty="0"/>
                  <a:t>X</a:t>
                </a:r>
                <a:r>
                  <a:rPr lang="en-US" baseline="-25000" dirty="0"/>
                  <a:t>i-1</a:t>
                </a:r>
                <a:r>
                  <a:rPr lang="en-US" dirty="0"/>
                  <a:t>, …, </a:t>
                </a:r>
                <a:r>
                  <a:rPr lang="en-US" i="1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) = </a:t>
                </a:r>
                <a:r>
                  <a:rPr lang="en-US" b="1" dirty="0"/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baseline="-25000" dirty="0"/>
                  <a:t>i</a:t>
                </a:r>
                <a:r>
                  <a:rPr lang="en-US" dirty="0"/>
                  <a:t> | Parents(</a:t>
                </a:r>
                <a:r>
                  <a:rPr lang="en-US" i="1" dirty="0"/>
                  <a:t>X</a:t>
                </a:r>
                <a:r>
                  <a:rPr lang="en-US" baseline="-25000" dirty="0"/>
                  <a:t>i</a:t>
                </a:r>
                <a:r>
                  <a:rPr lang="en-US" dirty="0"/>
                  <a:t>))</a:t>
                </a:r>
              </a:p>
              <a:p>
                <a:r>
                  <a:rPr lang="en-US" dirty="0"/>
                  <a:t>This is why it is important that each node in a Bayesian net contains incoming links from all predecessors that directly influence the current node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1EB34D-72C8-4D90-9FA1-BE6944C7DA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98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7994-7499-4576-AAC2-E1823DBB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Bayesian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689CE-F77F-429F-A47E-523C4AA94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Bayesian net is an example of a </a:t>
            </a:r>
            <a:r>
              <a:rPr lang="en-US" i="1" dirty="0"/>
              <a:t>sparse</a:t>
            </a:r>
            <a:r>
              <a:rPr lang="en-US" dirty="0"/>
              <a:t> (i.e., </a:t>
            </a:r>
            <a:r>
              <a:rPr lang="en-US" i="1" dirty="0"/>
              <a:t>locally structured</a:t>
            </a:r>
            <a:r>
              <a:rPr lang="en-US" dirty="0"/>
              <a:t>) system</a:t>
            </a:r>
          </a:p>
          <a:p>
            <a:r>
              <a:rPr lang="en-US" dirty="0"/>
              <a:t>When choosing an order to add nodes (which represent random variables), one possibility is:</a:t>
            </a:r>
          </a:p>
          <a:p>
            <a:pPr lvl="1"/>
            <a:r>
              <a:rPr lang="en-US" dirty="0"/>
              <a:t>First add nodes representing the root causes</a:t>
            </a:r>
          </a:p>
          <a:p>
            <a:pPr lvl="1"/>
            <a:r>
              <a:rPr lang="en-US" dirty="0"/>
              <a:t>Then add the variables that those nodes influence, then the variables that the newer nodes influence, etc.</a:t>
            </a:r>
          </a:p>
          <a:p>
            <a:pPr lvl="1"/>
            <a:r>
              <a:rPr lang="en-US" dirty="0"/>
              <a:t>Repeat this process until you reach leaves which have no direct influence on anything else</a:t>
            </a:r>
          </a:p>
          <a:p>
            <a:r>
              <a:rPr lang="en-US" dirty="0"/>
              <a:t>It can be helpful to number the nodes using a </a:t>
            </a:r>
            <a:r>
              <a:rPr lang="en-US" i="1" dirty="0"/>
              <a:t>topological sort</a:t>
            </a:r>
            <a:endParaRPr lang="en-US" dirty="0"/>
          </a:p>
          <a:p>
            <a:r>
              <a:rPr lang="en-US" dirty="0"/>
              <a:t>If the links are not causal, the process can still work, but causal graphs will be more compact and more intuitive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5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72368BE58B44429D6B46D1A42D2F30" ma:contentTypeVersion="2" ma:contentTypeDescription="Create a new document." ma:contentTypeScope="" ma:versionID="02f8d1e9f21dc43189325b53eb28d32c">
  <xsd:schema xmlns:xsd="http://www.w3.org/2001/XMLSchema" xmlns:xs="http://www.w3.org/2001/XMLSchema" xmlns:p="http://schemas.microsoft.com/office/2006/metadata/properties" xmlns:ns2="678805b2-c094-4aa9-8ef2-8f364c7e25e1" targetNamespace="http://schemas.microsoft.com/office/2006/metadata/properties" ma:root="true" ma:fieldsID="70ab160ae7d79ae19825519dd962331e" ns2:_="">
    <xsd:import namespace="678805b2-c094-4aa9-8ef2-8f364c7e25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8805b2-c094-4aa9-8ef2-8f364c7e25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4523FB-F081-4889-9486-2CDABF75F063}"/>
</file>

<file path=customXml/itemProps2.xml><?xml version="1.0" encoding="utf-8"?>
<ds:datastoreItem xmlns:ds="http://schemas.openxmlformats.org/officeDocument/2006/customXml" ds:itemID="{EBDE2BCE-261D-4E24-9F31-48393AFE6C32}"/>
</file>

<file path=customXml/itemProps3.xml><?xml version="1.0" encoding="utf-8"?>
<ds:datastoreItem xmlns:ds="http://schemas.openxmlformats.org/officeDocument/2006/customXml" ds:itemID="{E6CBB833-A7FF-43C7-ABB7-2BEDA78DAC63}"/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2681</Words>
  <Application>Microsoft Office PowerPoint</Application>
  <PresentationFormat>Widescreen</PresentationFormat>
  <Paragraphs>155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ECE469: Artificial Intelligence</vt:lpstr>
      <vt:lpstr>Bayesian Networks</vt:lpstr>
      <vt:lpstr>Bayesian Network Simple Example</vt:lpstr>
      <vt:lpstr>Conditional Probability Tables</vt:lpstr>
      <vt:lpstr>Bayesian Network Example with CPTs</vt:lpstr>
      <vt:lpstr>Causal Links</vt:lpstr>
      <vt:lpstr>Calculating Probabilities using Bayesian Nets</vt:lpstr>
      <vt:lpstr>Chain Rule for Probability</vt:lpstr>
      <vt:lpstr>Constructing a Bayesian Network</vt:lpstr>
      <vt:lpstr>Bayesian Nets with Non-causal Links Examples</vt:lpstr>
      <vt:lpstr>Compact Bayesian Networks</vt:lpstr>
      <vt:lpstr>Independence Assumptions in a Bayesian Net</vt:lpstr>
      <vt:lpstr>Independence Assumptions Graphically</vt:lpstr>
      <vt:lpstr>Canonical Distributions</vt:lpstr>
      <vt:lpstr>Continuous Random Variables</vt:lpstr>
      <vt:lpstr>Hybrid Bayesian Network Example</vt:lpstr>
      <vt:lpstr>More Complex Bayesian Network Example</vt:lpstr>
      <vt:lpstr>Exact Inference in Bayesian Networks</vt:lpstr>
      <vt:lpstr>Inference by Enumeration</vt:lpstr>
      <vt:lpstr>Inference by Enumeration Example</vt:lpstr>
      <vt:lpstr>Example Expression Structure</vt:lpstr>
      <vt:lpstr>Avoiding Repeated Expressions</vt:lpstr>
      <vt:lpstr>Complexity of Exact Inference</vt:lpstr>
      <vt:lpstr>Approximate Inference for Bayesian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ECE469: Artificial Intelligence</dc:title>
  <dc:creator>Carl</dc:creator>
  <cp:lastModifiedBy>Carl</cp:lastModifiedBy>
  <cp:revision>42</cp:revision>
  <dcterms:created xsi:type="dcterms:W3CDTF">2020-10-11T22:40:55Z</dcterms:created>
  <dcterms:modified xsi:type="dcterms:W3CDTF">2020-10-14T12:04:40Z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0x010100EF72368BE58B44429D6B46D1A42D2F30</vt:lpwstr>
  </property>
</Properties>
</file>