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3" r:id="rId12"/>
    <p:sldId id="262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5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3" r:id="rId32"/>
    <p:sldId id="285" r:id="rId33"/>
    <p:sldId id="286" r:id="rId34"/>
    <p:sldId id="287" r:id="rId35"/>
    <p:sldId id="290" r:id="rId36"/>
    <p:sldId id="289" r:id="rId37"/>
    <p:sldId id="288" r:id="rId38"/>
    <p:sldId id="291" r:id="rId39"/>
    <p:sldId id="292" r:id="rId40"/>
    <p:sldId id="293" r:id="rId41"/>
    <p:sldId id="294" r:id="rId42"/>
    <p:sldId id="295" r:id="rId43"/>
    <p:sldId id="29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4A4A43-6147-4DF0-AA57-96665789C0D0}" v="2" dt="2020-12-11T18:50:23.688"/>
    <p1510:client id="{C88DA4EF-CDEF-4926-891C-0275A2442606}" v="10" vWet="12" dt="2020-12-11T18:50:23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ea" userId="60be455a-bb5f-4942-8b46-5de5647c09ec" providerId="ADAL" clId="{C88DA4EF-CDEF-4926-891C-0275A2442606}"/>
    <pc:docChg chg="addSld delSld modSld">
      <pc:chgData name="Enea" userId="60be455a-bb5f-4942-8b46-5de5647c09ec" providerId="ADAL" clId="{C88DA4EF-CDEF-4926-891C-0275A2442606}" dt="2020-12-11T18:29:25.058" v="3"/>
      <pc:docMkLst>
        <pc:docMk/>
      </pc:docMkLst>
      <pc:sldChg chg="add del">
        <pc:chgData name="Enea" userId="60be455a-bb5f-4942-8b46-5de5647c09ec" providerId="ADAL" clId="{C88DA4EF-CDEF-4926-891C-0275A2442606}" dt="2020-12-11T18:29:25.058" v="3"/>
        <pc:sldMkLst>
          <pc:docMk/>
          <pc:sldMk cId="2313804295" sldId="297"/>
        </pc:sldMkLst>
      </pc:sldChg>
    </pc:docChg>
  </pc:docChgLst>
  <pc:docChgLst>
    <pc:chgData name="Seyun Kim" userId="S::kim79@cooper.edu::e8114a45-9b66-44d9-8a2f-d2e1e8988c80" providerId="AD" clId="Web-{B54A4A43-6147-4DF0-AA57-96665789C0D0}"/>
    <pc:docChg chg="sldOrd">
      <pc:chgData name="Seyun Kim" userId="S::kim79@cooper.edu::e8114a45-9b66-44d9-8a2f-d2e1e8988c80" providerId="AD" clId="Web-{B54A4A43-6147-4DF0-AA57-96665789C0D0}" dt="2020-12-11T18:50:23.688" v="1"/>
      <pc:docMkLst>
        <pc:docMk/>
      </pc:docMkLst>
      <pc:sldChg chg="ord">
        <pc:chgData name="Seyun Kim" userId="S::kim79@cooper.edu::e8114a45-9b66-44d9-8a2f-d2e1e8988c80" providerId="AD" clId="Web-{B54A4A43-6147-4DF0-AA57-96665789C0D0}" dt="2020-12-11T18:50:22.094" v="0"/>
        <pc:sldMkLst>
          <pc:docMk/>
          <pc:sldMk cId="3817830783" sldId="277"/>
        </pc:sldMkLst>
      </pc:sldChg>
      <pc:sldChg chg="ord">
        <pc:chgData name="Seyun Kim" userId="S::kim79@cooper.edu::e8114a45-9b66-44d9-8a2f-d2e1e8988c80" providerId="AD" clId="Web-{B54A4A43-6147-4DF0-AA57-96665789C0D0}" dt="2020-12-11T18:50:23.688" v="1"/>
        <pc:sldMkLst>
          <pc:docMk/>
          <pc:sldMk cId="112075307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D36D-BBCE-4B00-8EE7-F1E398FD3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1A7BA-CBD8-4C5E-A85F-E5D34EF8A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DE89B-7EB8-4411-B0CC-6C2CB784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D7E3-977E-4F83-B5AD-B86544F3799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39866-A8FA-48BC-A22E-8C77D791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59A-1953-44A4-8D50-B8E1C8F6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1409-95E6-4BC8-90A6-57EDEC35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1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9CC5-A346-48C0-8C8A-E281A7D7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9CCBD-1D7A-4C9C-98B2-935EDFA9B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9B3C4-E3AF-49EF-A740-18C7C5FB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D7E3-977E-4F83-B5AD-B86544F3799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2497D-0238-4BFC-BA17-8FB886B8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278F8-90D7-4F66-ACEF-291B49C1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1409-95E6-4BC8-90A6-57EDEC35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3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DE509-73C6-4EFA-A970-AB70342F6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EB5C0-528E-479F-B64E-9C4348DA1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171B4-48EA-41DE-BFAA-4011C27E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D7E3-977E-4F83-B5AD-B86544F3799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227B3-3A3E-4347-A165-B169E0BC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D178A-4626-42D0-9FCA-CE63DBB4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1409-95E6-4BC8-90A6-57EDEC35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0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C397-EF87-457B-B96F-079AD97A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0B56-105A-4186-991E-4CBA2AFE0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032A3-899D-45FC-BED1-E874E48A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D7E3-977E-4F83-B5AD-B86544F3799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C7783-B552-4331-AD70-B4A975B7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0D47A-C7DE-46B1-91F0-6D3E4207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1409-95E6-4BC8-90A6-57EDEC35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3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E70C-E490-432D-8F9A-657EF7F8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1EF47-86C6-4241-8209-584E08D7B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4231F-B163-4F58-868C-016C8E7F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D7E3-977E-4F83-B5AD-B86544F3799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855A-B3A6-4157-8ED7-191A7A0E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737AA-3628-4F56-9448-86B4124F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1409-95E6-4BC8-90A6-57EDEC35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7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2CB2-A42A-4E11-A810-A5835622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B36E-8FE2-4CD2-8610-D95FA4717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4BE04-47DA-4279-A540-0C45E3B2D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40FEE-0A3E-4903-BD6A-023CD165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D7E3-977E-4F83-B5AD-B86544F3799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8A53C-B777-4B70-8377-B1FF469C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89E0E-C9EB-4AFD-9785-38C9971C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1409-95E6-4BC8-90A6-57EDEC35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9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A9B9-B173-45A1-9B0F-EBA1AE74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08097-1C70-4C4A-98D0-FF4BC00C7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DFCE7-D114-486A-9050-D05FDCB18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B8CDD-5BA5-4896-968C-53A055333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7B6F2-144D-4B2A-99E7-9D977B4ED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992C7-9409-4592-B522-34A1724C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D7E3-977E-4F83-B5AD-B86544F3799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CF999-133A-40BB-AB88-CCC9FCF9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A9A0C-9C8A-437D-A9CA-1F760FB1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1409-95E6-4BC8-90A6-57EDEC35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8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21D2-6DA1-4206-8A86-8484C0A5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FDB82D-5967-441D-BB2A-56608E2A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D7E3-977E-4F83-B5AD-B86544F3799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7C1A9-C98C-4D3F-A7D5-32F2129D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BF806-D4B1-4B1D-82F7-6365B2DC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1409-95E6-4BC8-90A6-57EDEC35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4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B03A0-B4A9-403F-A400-48015C5E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D7E3-977E-4F83-B5AD-B86544F3799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7F216-D0C1-4D41-8FCF-35C96ADE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D835B-1889-408C-9A13-891035B6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1409-95E6-4BC8-90A6-57EDEC35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6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F915E-F4BE-4028-A657-00F8FB2E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EB17F-C31F-4E66-92D6-C3B0BED6F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A219A-491D-4EDA-B1F5-D76786D2A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89389-7E1F-4AC5-8FF9-AAB9E5D1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D7E3-977E-4F83-B5AD-B86544F3799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13ADA-E268-414A-9E4F-863B4241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2A933-9102-40E3-9816-0EFF1522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1409-95E6-4BC8-90A6-57EDEC35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5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6B5E-16F6-437D-899A-6AA7931A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F2055-1D52-4146-B03D-0D8292C2D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AAF59-4F67-4E10-9A2A-5427EA6A8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7FCA9-D049-4467-92D2-885699AA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D7E3-977E-4F83-B5AD-B86544F3799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6669A-B417-4572-A7E1-476C17F7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E1A16-484D-4F8D-955A-DBCD4CE3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1409-95E6-4BC8-90A6-57EDEC35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0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BFE92-D52F-48A7-82F3-A974D965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0F93E-2836-4DE0-9571-DCF05A8B2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A39DF-4D0E-4025-BB00-8C81F0AB3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6D7E3-977E-4F83-B5AD-B86544F3799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2C45B-F2AF-46D4-B47A-C41F98131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1EF61-CBCF-48F1-9D25-A5456BB29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11409-95E6-4BC8-90A6-57EDEC35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8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CCC6-D114-4F19-B4BE-FE6CEEFE4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ECE469: 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D227C-75C9-4EAE-9247-33217E5CB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6000"/>
              <a:t>Conventional</a:t>
            </a:r>
          </a:p>
          <a:p>
            <a:r>
              <a:rPr lang="en-US" sz="6000"/>
              <a:t>Computational Linguistics</a:t>
            </a:r>
          </a:p>
        </p:txBody>
      </p:sp>
    </p:spTree>
    <p:extLst>
      <p:ext uri="{BB962C8B-B14F-4D97-AF65-F5344CB8AC3E}">
        <p14:creationId xmlns:p14="http://schemas.microsoft.com/office/powerpoint/2010/main" val="292483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88C4-63A2-476F-AC00-1B2941EC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"Time flies like an arrow." (five meanings)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AE65-3C5B-4CE3-A8D1-6AEB332A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7494"/>
          </a:xfrm>
        </p:spPr>
        <p:txBody>
          <a:bodyPr>
            <a:normAutofit/>
          </a:bodyPr>
          <a:lstStyle/>
          <a:p>
            <a:r>
              <a:rPr lang="en-US"/>
              <a:t>Possible meaning #1: Time proceeds as quickly as an arrow proceeds (probably the intended meaning)</a:t>
            </a:r>
          </a:p>
          <a:p>
            <a:r>
              <a:rPr lang="en-US"/>
              <a:t>Possible meaning #2: Measure the speed of flies in the same way that you measure the speed of an arrow</a:t>
            </a:r>
          </a:p>
          <a:p>
            <a:r>
              <a:rPr lang="en-US"/>
              <a:t>Possible meaning #3: Measure the speed of flies in the same way that an arrow measures the speed of flies</a:t>
            </a:r>
          </a:p>
          <a:p>
            <a:r>
              <a:rPr lang="en-US"/>
              <a:t>Possible meaning #4: Measure the speed of flies that resemble an arrow</a:t>
            </a:r>
          </a:p>
          <a:p>
            <a:r>
              <a:rPr lang="en-US"/>
              <a:t>Possible meaning #5: Flies of a particular kind, "time flies", are fond of an arrow; if you don’t like this one, consider "Fruit flies like an apple."</a:t>
            </a:r>
          </a:p>
        </p:txBody>
      </p:sp>
    </p:spTree>
    <p:extLst>
      <p:ext uri="{BB962C8B-B14F-4D97-AF65-F5344CB8AC3E}">
        <p14:creationId xmlns:p14="http://schemas.microsoft.com/office/powerpoint/2010/main" val="335883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6086-7C2C-4084-8791-DEE14C21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Turing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EBCD-5D32-41C8-8314-59255853D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A common belief espoused by our textbook: What sets humans apart from other animals is that we use language</a:t>
            </a:r>
          </a:p>
          <a:p>
            <a:r>
              <a:rPr lang="en-US"/>
              <a:t>There may be a very strong relation between natural language and intelligence (although I have come to think that the correlation might be overemphasized)</a:t>
            </a:r>
          </a:p>
          <a:p>
            <a:r>
              <a:rPr lang="en-US"/>
              <a:t>Recall that the </a:t>
            </a:r>
            <a:r>
              <a:rPr lang="en-US" b="1"/>
              <a:t>Turing Test</a:t>
            </a:r>
            <a:r>
              <a:rPr lang="en-US"/>
              <a:t> challenges us to create a program that can fool an expert into thinking it is a person by engaging in conversation (we will talk more about this in our final topic)</a:t>
            </a:r>
          </a:p>
          <a:p>
            <a:r>
              <a:rPr lang="en-US"/>
              <a:t>The Loebner prize offers a $100,000 bounty for the first program to pass the Turing test; an annual contest generally awards a much smaller amount to the best entry each year</a:t>
            </a:r>
          </a:p>
          <a:p>
            <a:r>
              <a:rPr lang="en-US"/>
              <a:t>Note that even simple techniques at communicating with a user can perform somewhat impressively, if the user sticks to limited domains and/or does not investigate deeply</a:t>
            </a:r>
          </a:p>
          <a:p>
            <a:r>
              <a:rPr lang="en-US"/>
              <a:t>For example, ELIZA, a program created at MIT by Joseph Weizenbaum in the mid-1960s, used simple pattern-matching techniques to imitate the responses of a Rogerian psychotherapist</a:t>
            </a:r>
          </a:p>
          <a:p>
            <a:r>
              <a:rPr lang="en-US"/>
              <a:t>Some modern, deep-learning-based systems can impressively generate stories or articles after being trained on large corpora of English</a:t>
            </a:r>
          </a:p>
          <a:p>
            <a:r>
              <a:rPr lang="en-US"/>
              <a:t>However, in my opinion, we are far from having any program that can pass the Turing test</a:t>
            </a:r>
          </a:p>
        </p:txBody>
      </p:sp>
    </p:spTree>
    <p:extLst>
      <p:ext uri="{BB962C8B-B14F-4D97-AF65-F5344CB8AC3E}">
        <p14:creationId xmlns:p14="http://schemas.microsoft.com/office/powerpoint/2010/main" val="18075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46D1-67BD-422A-9A62-CE982D26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Necessary Knowledge for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EADF6-14F5-4D12-B48A-AA9E1F95F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There are several types of knowledge that human rely on when engaging in complex conversation</a:t>
            </a:r>
          </a:p>
          <a:p>
            <a:pPr lvl="1"/>
            <a:r>
              <a:rPr lang="en-US" i="1"/>
              <a:t>Phonetics</a:t>
            </a:r>
            <a:r>
              <a:rPr lang="en-US"/>
              <a:t> and </a:t>
            </a:r>
            <a:r>
              <a:rPr lang="en-US" i="1"/>
              <a:t>phonology</a:t>
            </a:r>
            <a:r>
              <a:rPr lang="en-US"/>
              <a:t> – knowledge about linguistic sounds (such knowledge is necessary for speech production and speech recognition if the conversation is verbal)</a:t>
            </a:r>
          </a:p>
          <a:p>
            <a:pPr lvl="1"/>
            <a:r>
              <a:rPr lang="en-US" i="1"/>
              <a:t>Morphology</a:t>
            </a:r>
            <a:r>
              <a:rPr lang="en-US"/>
              <a:t> – knowledge about the meaningful components of words (we need to recognize tense, when words are plural, etc.)</a:t>
            </a:r>
          </a:p>
          <a:p>
            <a:pPr lvl="1"/>
            <a:r>
              <a:rPr lang="en-US" b="1"/>
              <a:t>Syntax</a:t>
            </a:r>
            <a:r>
              <a:rPr lang="en-US"/>
              <a:t> – knowledge about the structural relationships between words, such as how words combine to form phrases and sentences</a:t>
            </a:r>
          </a:p>
          <a:p>
            <a:pPr lvl="1"/>
            <a:r>
              <a:rPr lang="en-US" b="1"/>
              <a:t>Semantics</a:t>
            </a:r>
            <a:r>
              <a:rPr lang="en-US"/>
              <a:t> - knowledge of meaning (this applies to individual words, as well as to sentences)</a:t>
            </a:r>
          </a:p>
          <a:p>
            <a:pPr lvl="1"/>
            <a:r>
              <a:rPr lang="en-US" i="1"/>
              <a:t>Pragmatics</a:t>
            </a:r>
            <a:r>
              <a:rPr lang="en-US"/>
              <a:t> – knowledge of meaning taking into account context and the intentions of the speaker (e.g., is the speaker stating a fact, asking a question, making a request, etc.)</a:t>
            </a:r>
          </a:p>
          <a:p>
            <a:pPr lvl="1"/>
            <a:r>
              <a:rPr lang="en-US" i="1"/>
              <a:t>Discourse</a:t>
            </a:r>
            <a:r>
              <a:rPr lang="en-US"/>
              <a:t> – knowledge about linguistic units larger than a single sentence or utterance</a:t>
            </a:r>
          </a:p>
          <a:p>
            <a:pPr lvl="1"/>
            <a:r>
              <a:rPr lang="en-US" i="1"/>
              <a:t>Real-world knowledge </a:t>
            </a:r>
            <a:r>
              <a:rPr lang="en-US"/>
              <a:t>(a.k.a. </a:t>
            </a:r>
            <a:r>
              <a:rPr lang="en-US" i="1"/>
              <a:t>common-sense knowledge</a:t>
            </a:r>
            <a:r>
              <a:rPr lang="en-US"/>
              <a:t>) – knowledge about the world that typical people know; we need to constantly rely on, and update, this knowledge</a:t>
            </a:r>
          </a:p>
          <a:p>
            <a:r>
              <a:rPr lang="en-US"/>
              <a:t>For the rest of this topic, we will focus on syntax and (to a lesser degree) semantics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6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4CE6-D785-47A2-9138-05219162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CCA06-84B9-4893-8BE2-1B3C4E488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A </a:t>
            </a:r>
            <a:r>
              <a:rPr lang="en-US" b="1"/>
              <a:t>grammar</a:t>
            </a:r>
            <a:r>
              <a:rPr lang="en-US"/>
              <a:t> (a.k.a. a </a:t>
            </a:r>
            <a:r>
              <a:rPr lang="en-US" i="1"/>
              <a:t>formal grammar</a:t>
            </a:r>
            <a:r>
              <a:rPr lang="en-US"/>
              <a:t>) is a finite set of rules that specifies a language (either a formal language or a natural language)</a:t>
            </a:r>
          </a:p>
          <a:p>
            <a:r>
              <a:rPr lang="en-US"/>
              <a:t>The rules of a grammar define the </a:t>
            </a:r>
            <a:r>
              <a:rPr lang="en-US" b="1"/>
              <a:t>syntax</a:t>
            </a:r>
            <a:r>
              <a:rPr lang="en-US"/>
              <a:t> of the language</a:t>
            </a:r>
          </a:p>
          <a:p>
            <a:r>
              <a:rPr lang="en-US"/>
              <a:t>Formal languages such as C++ or first-order logic have strict mathematical definitions (i.e., defined grammars); natural languages do not</a:t>
            </a:r>
          </a:p>
          <a:p>
            <a:r>
              <a:rPr lang="en-US"/>
              <a:t>A formal language is defined as a (possibly infinite) set of </a:t>
            </a:r>
            <a:r>
              <a:rPr lang="en-US" b="1"/>
              <a:t>strings</a:t>
            </a:r>
          </a:p>
          <a:p>
            <a:r>
              <a:rPr lang="en-US"/>
              <a:t>Each string is a concatenation of </a:t>
            </a:r>
            <a:r>
              <a:rPr lang="en-US" b="1"/>
              <a:t>terminal symbols </a:t>
            </a:r>
            <a:r>
              <a:rPr lang="en-US"/>
              <a:t>(a.k.a. </a:t>
            </a:r>
            <a:r>
              <a:rPr lang="en-US" i="1"/>
              <a:t>terminals</a:t>
            </a:r>
            <a:r>
              <a:rPr lang="en-US"/>
              <a:t>, </a:t>
            </a:r>
            <a:r>
              <a:rPr lang="en-US" i="1"/>
              <a:t>tokens</a:t>
            </a:r>
            <a:r>
              <a:rPr lang="en-US"/>
              <a:t>, or </a:t>
            </a:r>
            <a:r>
              <a:rPr lang="en-US" i="1"/>
              <a:t>words</a:t>
            </a:r>
            <a:r>
              <a:rPr lang="en-US"/>
              <a:t>)</a:t>
            </a:r>
          </a:p>
          <a:p>
            <a:r>
              <a:rPr lang="en-US"/>
              <a:t>The grammar defines how the terminal symbols are allowed to combine to form longer strings</a:t>
            </a:r>
          </a:p>
          <a:p>
            <a:r>
              <a:rPr lang="en-US"/>
              <a:t>A question naturally arises: Can we model a natural language as a formal language?</a:t>
            </a:r>
          </a:p>
          <a:p>
            <a:r>
              <a:rPr lang="en-US"/>
              <a:t>Linguists strive to figure out grammars for natural languages</a:t>
            </a:r>
          </a:p>
          <a:p>
            <a:r>
              <a:rPr lang="en-US"/>
              <a:t>Note that most modern linguists would say that grammars for natural languages should be </a:t>
            </a:r>
            <a:r>
              <a:rPr lang="en-US" i="1"/>
              <a:t>descriptive</a:t>
            </a:r>
            <a:r>
              <a:rPr lang="en-US"/>
              <a:t> as opposed to </a:t>
            </a:r>
            <a:r>
              <a:rPr lang="en-US" i="1"/>
              <a:t>prescriptive</a:t>
            </a:r>
          </a:p>
        </p:txBody>
      </p:sp>
    </p:spTree>
    <p:extLst>
      <p:ext uri="{BB962C8B-B14F-4D97-AF65-F5344CB8AC3E}">
        <p14:creationId xmlns:p14="http://schemas.microsoft.com/office/powerpoint/2010/main" val="183813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E46D-C5EA-457A-B381-4D61354D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Phrase Structure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CEC21-D634-4D1A-9E82-8D0A40C4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Until recently, most attempts at modeling grammars of natural languages have been based on the idea of phrase structure</a:t>
            </a:r>
          </a:p>
          <a:p>
            <a:r>
              <a:rPr lang="en-US"/>
              <a:t>The fundamental idea of </a:t>
            </a:r>
            <a:r>
              <a:rPr lang="en-US" b="1"/>
              <a:t>phrase structure grammars</a:t>
            </a:r>
            <a:r>
              <a:rPr lang="en-US"/>
              <a:t>, a.k.a. </a:t>
            </a:r>
            <a:r>
              <a:rPr lang="en-US" b="1"/>
              <a:t>constituency grammars</a:t>
            </a:r>
            <a:r>
              <a:rPr lang="en-US"/>
              <a:t>, is that a group of words may behave as a single unit called a </a:t>
            </a:r>
            <a:r>
              <a:rPr lang="en-US" i="1"/>
              <a:t>phrase</a:t>
            </a:r>
            <a:r>
              <a:rPr lang="en-US"/>
              <a:t> or </a:t>
            </a:r>
            <a:r>
              <a:rPr lang="en-US" i="1"/>
              <a:t>constituent</a:t>
            </a:r>
          </a:p>
          <a:p>
            <a:r>
              <a:rPr lang="en-US"/>
              <a:t>The phrases can be classified into different </a:t>
            </a:r>
            <a:r>
              <a:rPr lang="en-US" i="1"/>
              <a:t>syntactic categories </a:t>
            </a:r>
            <a:r>
              <a:rPr lang="en-US"/>
              <a:t>(e.g., noun phrase, verb phrase, sentence, etc.)</a:t>
            </a:r>
          </a:p>
          <a:p>
            <a:r>
              <a:rPr lang="en-US"/>
              <a:t>Until recently, such grammars have dominated both linguistics and computational linguistics</a:t>
            </a:r>
          </a:p>
          <a:p>
            <a:r>
              <a:rPr lang="en-US"/>
              <a:t>In recent years, </a:t>
            </a:r>
            <a:r>
              <a:rPr lang="en-US" i="1"/>
              <a:t>dependency parsing </a:t>
            </a:r>
            <a:r>
              <a:rPr lang="en-US"/>
              <a:t>has become a popular alternative</a:t>
            </a:r>
          </a:p>
          <a:p>
            <a:r>
              <a:rPr lang="en-US"/>
              <a:t>Before specifying a grammar, you need to choose a </a:t>
            </a:r>
            <a:r>
              <a:rPr lang="en-US" i="1"/>
              <a:t>grammar formalism</a:t>
            </a:r>
            <a:r>
              <a:rPr lang="en-US"/>
              <a:t>, which represents the type or class of formal grammar that can be defined</a:t>
            </a:r>
          </a:p>
          <a:p>
            <a:r>
              <a:rPr lang="en-US"/>
              <a:t>The grammar formalism determines what sorts of syntactic rules can be expressed by the grammar; different formalisms have different expressive power or generative capacity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13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B88D-F747-4FF6-B61E-EE05A7C6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Chomsky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E812E-1C16-4A97-B14F-FB37B02C3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The </a:t>
            </a:r>
            <a:r>
              <a:rPr lang="en-US" b="1"/>
              <a:t>Chomsky hierarchy </a:t>
            </a:r>
            <a:r>
              <a:rPr lang="en-US"/>
              <a:t>defines four types of formal grammars that are useful for various tasks; namely:</a:t>
            </a:r>
          </a:p>
          <a:p>
            <a:pPr lvl="1"/>
            <a:r>
              <a:rPr lang="en-US" i="1"/>
              <a:t>Unrestricted grammars </a:t>
            </a:r>
            <a:r>
              <a:rPr lang="en-US"/>
              <a:t>(type 0)</a:t>
            </a:r>
          </a:p>
          <a:p>
            <a:pPr lvl="1"/>
            <a:r>
              <a:rPr lang="en-US" i="1"/>
              <a:t>Context-sensitive grammars </a:t>
            </a:r>
            <a:r>
              <a:rPr lang="en-US"/>
              <a:t>(type 1)</a:t>
            </a:r>
          </a:p>
          <a:p>
            <a:pPr lvl="1"/>
            <a:r>
              <a:rPr lang="en-US" i="1"/>
              <a:t>Context-free grammars </a:t>
            </a:r>
            <a:r>
              <a:rPr lang="en-US"/>
              <a:t>(type 2)</a:t>
            </a:r>
          </a:p>
          <a:p>
            <a:pPr lvl="1"/>
            <a:r>
              <a:rPr lang="en-US" i="1"/>
              <a:t>Regular grammars </a:t>
            </a:r>
            <a:r>
              <a:rPr lang="en-US"/>
              <a:t>(type 3)</a:t>
            </a:r>
          </a:p>
          <a:p>
            <a:r>
              <a:rPr lang="en-US"/>
              <a:t>These are numbered from the most powerful / least restrictive (type 0) to the least powerful / most restrictive (type 3)</a:t>
            </a:r>
          </a:p>
          <a:p>
            <a:r>
              <a:rPr lang="en-US"/>
              <a:t>It is often useful (simpler and more efficient) to use the most restrictive type of grammar that suits your purpose</a:t>
            </a:r>
          </a:p>
          <a:p>
            <a:r>
              <a:rPr lang="en-US"/>
              <a:t>For example, regular grammars are generally powerful enough to specify rules for tokenization, and they are often used for this purpose</a:t>
            </a:r>
          </a:p>
          <a:p>
            <a:r>
              <a:rPr lang="en-US"/>
              <a:t>It has been well established that the syntax of natural languages cannot be defined by regular grammars</a:t>
            </a:r>
          </a:p>
          <a:p>
            <a:r>
              <a:rPr lang="en-US"/>
              <a:t>It has long been debated whether </a:t>
            </a:r>
            <a:r>
              <a:rPr lang="en-US" b="1"/>
              <a:t>context-free grammars </a:t>
            </a:r>
            <a:r>
              <a:rPr lang="en-US"/>
              <a:t>(</a:t>
            </a:r>
            <a:r>
              <a:rPr lang="en-US" b="1"/>
              <a:t>CFGs</a:t>
            </a:r>
            <a:r>
              <a:rPr lang="en-US"/>
              <a:t>) are capable of defining natural languages</a:t>
            </a:r>
          </a:p>
          <a:p>
            <a:r>
              <a:rPr lang="en-US"/>
              <a:t>It has been shown that a few constructs in some languages (but not English) are not context free</a:t>
            </a:r>
          </a:p>
          <a:p>
            <a:r>
              <a:rPr lang="en-US"/>
              <a:t>However, CFGs have been the most common formalism used by linguists to represent grammar</a:t>
            </a:r>
          </a:p>
          <a:p>
            <a:r>
              <a:rPr lang="en-US"/>
              <a:t>CFGs are also popular for expressing the syntax rules of computer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323624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828F-F49D-4436-A6EF-69D2955A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A43D7-9C35-4F96-9D2A-AA5DBA0DB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When a CFG is used to represent a natural language, the names of syntactic categories (phrases) and parts of speech are </a:t>
            </a:r>
            <a:r>
              <a:rPr lang="en-US" b="1"/>
              <a:t>nonterminal symbols </a:t>
            </a:r>
            <a:r>
              <a:rPr lang="en-US"/>
              <a:t>(or </a:t>
            </a:r>
            <a:r>
              <a:rPr lang="en-US" i="1"/>
              <a:t>nonterminals</a:t>
            </a:r>
            <a:r>
              <a:rPr lang="en-US"/>
              <a:t>)</a:t>
            </a:r>
          </a:p>
          <a:p>
            <a:r>
              <a:rPr lang="en-US"/>
              <a:t>As mentioned earlier, a language (formal or natural) is a concatenation of </a:t>
            </a:r>
            <a:r>
              <a:rPr lang="en-US" b="1"/>
              <a:t>terminal symbols</a:t>
            </a:r>
          </a:p>
          <a:p>
            <a:r>
              <a:rPr lang="en-US"/>
              <a:t>For natural languages, the terminal symbols typically represent words, but in some cases, they can represent parts of words, punctuation, etc.</a:t>
            </a:r>
          </a:p>
          <a:p>
            <a:r>
              <a:rPr lang="en-US"/>
              <a:t>CFGs define nonterminals using </a:t>
            </a:r>
            <a:r>
              <a:rPr lang="en-US" i="1"/>
              <a:t>rewrite rules </a:t>
            </a:r>
            <a:r>
              <a:rPr lang="en-US"/>
              <a:t>(a.k.a. </a:t>
            </a:r>
            <a:r>
              <a:rPr lang="en-US" i="1"/>
              <a:t>productions</a:t>
            </a:r>
            <a:r>
              <a:rPr lang="en-US"/>
              <a:t>)</a:t>
            </a:r>
          </a:p>
          <a:p>
            <a:r>
              <a:rPr lang="en-US"/>
              <a:t>Example: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NP VP</a:t>
            </a:r>
            <a:r>
              <a:rPr lang="en-US"/>
              <a:t>; the arrow can be read as, "can have the form of"</a:t>
            </a:r>
          </a:p>
          <a:p>
            <a:r>
              <a:rPr lang="en-US"/>
              <a:t>CFGs require that every rule has a single nonterminal symbol on the left-hand side</a:t>
            </a:r>
          </a:p>
          <a:p>
            <a:r>
              <a:rPr lang="en-US"/>
              <a:t>The right-hand is unconstrained (that is, it may consist of a sequence of zero or more nonterminal symbols and terminal symbols)</a:t>
            </a:r>
          </a:p>
          <a:p>
            <a:r>
              <a:rPr lang="en-US"/>
              <a:t>As previously mentioned, linguists have attempted to use CFGs to express the rules for natural languages, although it is believed that some natural languages include constructions that are not context-free</a:t>
            </a:r>
          </a:p>
          <a:p>
            <a:r>
              <a:rPr lang="en-US"/>
              <a:t>CFGs are also popular for expressing the syntax rules of computer programming languages</a:t>
            </a:r>
          </a:p>
          <a:p>
            <a:r>
              <a:rPr lang="en-US"/>
              <a:t>Every CFG also defines one nonterminal to be the </a:t>
            </a:r>
            <a:r>
              <a:rPr lang="en-US" b="1"/>
              <a:t>start symbol</a:t>
            </a:r>
            <a:r>
              <a:rPr lang="en-US"/>
              <a:t>; for natural languages, this is typically S, representing a sentence</a:t>
            </a:r>
          </a:p>
        </p:txBody>
      </p:sp>
    </p:spTree>
    <p:extLst>
      <p:ext uri="{BB962C8B-B14F-4D97-AF65-F5344CB8AC3E}">
        <p14:creationId xmlns:p14="http://schemas.microsoft.com/office/powerpoint/2010/main" val="1561306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CDAC-6F1D-452E-9722-9AD3226C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Wumpus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CF72-15BA-4F14-A2F8-C167C668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The </a:t>
            </a:r>
            <a:r>
              <a:rPr lang="en-US" b="1"/>
              <a:t>wumpus world </a:t>
            </a:r>
            <a:r>
              <a:rPr lang="en-US"/>
              <a:t>is a game that can easily be implemented as a computer program</a:t>
            </a:r>
          </a:p>
          <a:p>
            <a:r>
              <a:rPr lang="en-US"/>
              <a:t>Some rules that define the wumpus world are:</a:t>
            </a:r>
          </a:p>
          <a:p>
            <a:pPr lvl="1"/>
            <a:r>
              <a:rPr lang="en-US"/>
              <a:t>You are moving around a rectangular grid of rooms</a:t>
            </a:r>
          </a:p>
          <a:p>
            <a:pPr lvl="1"/>
            <a:r>
              <a:rPr lang="en-US"/>
              <a:t>One room contains the wumpus (a giant beast that moves around and wants to kill you) and one room contains a pot of gold</a:t>
            </a:r>
          </a:p>
          <a:p>
            <a:pPr lvl="1"/>
            <a:r>
              <a:rPr lang="en-US"/>
              <a:t>You can move one square at a time; up, down, left, or right</a:t>
            </a:r>
          </a:p>
          <a:p>
            <a:pPr lvl="1"/>
            <a:r>
              <a:rPr lang="en-US"/>
              <a:t>Some rooms contain bottomless pits that trap anyone who enters (except the wumpus)</a:t>
            </a:r>
          </a:p>
          <a:p>
            <a:pPr lvl="1"/>
            <a:r>
              <a:rPr lang="en-US"/>
              <a:t>If you are one room away from a bottomless pit, you will feel a breeze</a:t>
            </a:r>
          </a:p>
          <a:p>
            <a:pPr lvl="1"/>
            <a:r>
              <a:rPr lang="en-US"/>
              <a:t>If you step into the square with the wumpus, and the wumpus is alive, you die a miserable death</a:t>
            </a:r>
          </a:p>
          <a:p>
            <a:pPr lvl="1"/>
            <a:r>
              <a:rPr lang="en-US"/>
              <a:t>If you are one square away from the wumpus, you will smell it</a:t>
            </a:r>
          </a:p>
          <a:p>
            <a:pPr lvl="1"/>
            <a:r>
              <a:rPr lang="en-US"/>
              <a:t>You have a single arrow that can be shot in one direction; it will travel to the end of the grid; this can be used to kill the wumpus</a:t>
            </a:r>
          </a:p>
          <a:p>
            <a:pPr lvl="1"/>
            <a:r>
              <a:rPr lang="en-US"/>
              <a:t>Your goal is to find the gold</a:t>
            </a:r>
          </a:p>
        </p:txBody>
      </p:sp>
    </p:spTree>
    <p:extLst>
      <p:ext uri="{BB962C8B-B14F-4D97-AF65-F5344CB8AC3E}">
        <p14:creationId xmlns:p14="http://schemas.microsoft.com/office/powerpoint/2010/main" val="1003885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7D28-762D-41B3-B54C-FF42D9EE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68175-F6C9-4DDB-8919-BFC03BD3A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grammar needs to include all the allowable terminal symbols</a:t>
            </a:r>
          </a:p>
          <a:p>
            <a:r>
              <a:rPr lang="en-US"/>
              <a:t>For a natural language, this often takes the form of a </a:t>
            </a:r>
            <a:r>
              <a:rPr lang="en-US" b="1"/>
              <a:t>lexicon</a:t>
            </a:r>
            <a:r>
              <a:rPr lang="en-US"/>
              <a:t>, which is a list of the allowable words in the language</a:t>
            </a:r>
          </a:p>
          <a:p>
            <a:r>
              <a:rPr lang="en-US"/>
              <a:t>Often a lexicon will also list the syntactic category of each word</a:t>
            </a:r>
          </a:p>
          <a:p>
            <a:r>
              <a:rPr lang="en-US"/>
              <a:t>Such categories include nouns, pronouns, names, verbs, adjectives, adverbs, articles, prepositions, conjunctions, etc.</a:t>
            </a:r>
          </a:p>
          <a:p>
            <a:r>
              <a:rPr lang="en-US"/>
              <a:t>We have seen in our previous topic that these categories are often called </a:t>
            </a:r>
            <a:r>
              <a:rPr lang="en-US" b="1"/>
              <a:t>parts of speech </a:t>
            </a:r>
            <a:r>
              <a:rPr lang="en-US"/>
              <a:t>(</a:t>
            </a:r>
            <a:r>
              <a:rPr lang="en-US" b="1"/>
              <a:t>POS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5242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ECE8-F71F-4D6D-8602-4C32A7FB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Probabilistic Context 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72199-E15E-4597-A188-C7DC55FF4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The formalism we will use to express grammars is actually an extension of a CFG called a </a:t>
            </a:r>
            <a:r>
              <a:rPr lang="en-US" b="1"/>
              <a:t>probabilistic context-free grammar </a:t>
            </a:r>
            <a:r>
              <a:rPr lang="en-US"/>
              <a:t>(</a:t>
            </a:r>
            <a:r>
              <a:rPr lang="en-US" b="1"/>
              <a:t>PCFG</a:t>
            </a:r>
            <a:r>
              <a:rPr lang="en-US"/>
              <a:t>)</a:t>
            </a:r>
          </a:p>
          <a:p>
            <a:r>
              <a:rPr lang="en-US"/>
              <a:t>Every rule will have an associated number, indicating the frequency of the right-hand side given the left-hand side</a:t>
            </a:r>
          </a:p>
          <a:p>
            <a:r>
              <a:rPr lang="en-US"/>
              <a:t>Recall that the left-hand side will always be a single nonterminal representing a type of phrase or a part of speech</a:t>
            </a:r>
          </a:p>
          <a:p>
            <a:r>
              <a:rPr lang="en-US"/>
              <a:t>It is typical to consider these frequencies to be probabilities, representing the likelihood that a phrase or POS is formed a certain way</a:t>
            </a:r>
          </a:p>
          <a:p>
            <a:r>
              <a:rPr lang="en-US"/>
              <a:t>The probabilities of all the valid right-hand sides for any nonterminal will sum to 1</a:t>
            </a:r>
          </a:p>
          <a:p>
            <a:r>
              <a:rPr lang="en-US"/>
              <a:t>Example: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NP VP [0.90]</a:t>
            </a:r>
          </a:p>
          <a:p>
            <a:pPr lvl="1"/>
            <a:r>
              <a:rPr lang="en-US">
                <a:cs typeface="Courier New" panose="02070309020205020404" pitchFamily="49" charset="0"/>
              </a:rPr>
              <a:t>As with a regular CFG, this rule tells us that a sentence can have the form of a noun phrase followed by a verb phrase</a:t>
            </a:r>
          </a:p>
          <a:p>
            <a:pPr lvl="1"/>
            <a:r>
              <a:rPr lang="en-US">
                <a:cs typeface="Courier New" panose="02070309020205020404" pitchFamily="49" charset="0"/>
              </a:rPr>
              <a:t>In a PCFG, the rule additionally tells us that 90% of sentences have this form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4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9457-3ECE-4B38-B07F-CFCFC01B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Language Processing (recap)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ABAA-F845-45BC-97E0-BBE718DD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/>
              <a:t>Natural language processing </a:t>
            </a:r>
            <a:r>
              <a:rPr lang="en-US"/>
              <a:t>(</a:t>
            </a:r>
            <a:r>
              <a:rPr lang="en-US" b="1"/>
              <a:t>NLP</a:t>
            </a:r>
            <a:r>
              <a:rPr lang="en-US"/>
              <a:t>) is a subfield of </a:t>
            </a:r>
            <a:r>
              <a:rPr lang="en-US" b="1"/>
              <a:t>artificial intelligence </a:t>
            </a:r>
            <a:r>
              <a:rPr lang="en-US"/>
              <a:t>(</a:t>
            </a:r>
            <a:r>
              <a:rPr lang="en-US" b="1"/>
              <a:t>AI</a:t>
            </a:r>
            <a:r>
              <a:rPr lang="en-US"/>
              <a:t>) that deals with the processing of text specified using natural languages</a:t>
            </a:r>
          </a:p>
          <a:p>
            <a:r>
              <a:rPr lang="en-US" b="1"/>
              <a:t>Natural languages </a:t>
            </a:r>
            <a:r>
              <a:rPr lang="en-US"/>
              <a:t>are languages that are spoken by (or written by or otherwise used by) people; e.g. English, French, Japanese, etc.</a:t>
            </a:r>
          </a:p>
          <a:p>
            <a:r>
              <a:rPr lang="en-US"/>
              <a:t>This is as opposed to </a:t>
            </a:r>
            <a:r>
              <a:rPr lang="en-US" b="1"/>
              <a:t>formal languages</a:t>
            </a:r>
            <a:r>
              <a:rPr lang="en-US"/>
              <a:t>, such as first-order logic or programming languages</a:t>
            </a:r>
          </a:p>
          <a:p>
            <a:r>
              <a:rPr lang="en-US"/>
              <a:t>In our course, our unit on NLP is divided into three topics; I am calling them:</a:t>
            </a:r>
          </a:p>
          <a:p>
            <a:pPr lvl="1"/>
            <a:r>
              <a:rPr lang="en-US"/>
              <a:t>"Conventional Statistical Natural Language Processing" – This will cover statistical NLP approaches that dominated the field until around 2013</a:t>
            </a:r>
          </a:p>
          <a:p>
            <a:pPr lvl="1"/>
            <a:r>
              <a:rPr lang="en-US"/>
              <a:t>"Conventional Computational Linguistics" – This covers natural languages, in general, and approaches to processing natural languages that consider linguistics</a:t>
            </a:r>
          </a:p>
          <a:p>
            <a:pPr lvl="1"/>
            <a:r>
              <a:rPr lang="en-US"/>
              <a:t>"Deep Learning and NLP" – This covers modern approaches to NLP</a:t>
            </a:r>
          </a:p>
          <a:p>
            <a:r>
              <a:rPr lang="en-US"/>
              <a:t>Some sources define </a:t>
            </a:r>
            <a:r>
              <a:rPr lang="en-US" b="1"/>
              <a:t>computational linguistics </a:t>
            </a:r>
            <a:r>
              <a:rPr lang="en-US"/>
              <a:t>to be synonymous with NLP in general</a:t>
            </a:r>
          </a:p>
          <a:p>
            <a:r>
              <a:rPr lang="en-US"/>
              <a:t>I use the term to refer to the aspects of NLP which related to </a:t>
            </a:r>
            <a:r>
              <a:rPr lang="en-US" b="1"/>
              <a:t>linguistics</a:t>
            </a:r>
            <a:r>
              <a:rPr lang="en-US"/>
              <a:t>, which is the scientific study of natural languages</a:t>
            </a:r>
          </a:p>
        </p:txBody>
      </p:sp>
    </p:spTree>
    <p:extLst>
      <p:ext uri="{BB962C8B-B14F-4D97-AF65-F5344CB8AC3E}">
        <p14:creationId xmlns:p14="http://schemas.microsoft.com/office/powerpoint/2010/main" val="1134993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1268-0B67-404D-AA54-D1CAE50E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Lexicon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0E221F-7813-458B-884E-91E3811DB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877" y="1690688"/>
            <a:ext cx="8090245" cy="42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60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5D81-D2FE-4EEB-A810-BA0776AF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804C1-90F5-4482-AF26-993506E06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965" y="1828936"/>
            <a:ext cx="5928070" cy="466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30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E9AB-B272-4944-8C44-8665515F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About the Example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1BC49-18E8-44D0-8463-AF72CCC38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Note that we don't need to separate the lexicon and grammar</a:t>
            </a:r>
          </a:p>
          <a:p>
            <a:r>
              <a:rPr lang="en-US"/>
              <a:t>The lexicon is represented as a CFG, and it can be included as part of the main grammar</a:t>
            </a:r>
          </a:p>
          <a:p>
            <a:r>
              <a:rPr lang="en-US"/>
              <a:t>The types of phrases recognized are sentence (S), noun phrase (NP), verb phrase (VP), list of adjectives (Adjs), prepositional phrase (PP), and relative clause (RelClause)</a:t>
            </a:r>
          </a:p>
          <a:p>
            <a:r>
              <a:rPr lang="en-US"/>
              <a:t>The start symbol for this grammar is S</a:t>
            </a:r>
          </a:p>
          <a:p>
            <a:pPr lvl="1"/>
            <a:r>
              <a:rPr lang="en-US"/>
              <a:t>That’s not explicitly stated here, but it is often assumed for a natural language grammar</a:t>
            </a:r>
          </a:p>
          <a:p>
            <a:pPr lvl="1"/>
            <a:r>
              <a:rPr lang="en-US"/>
              <a:t>It is also common to make the start symbol the left-hand side of the first rule</a:t>
            </a:r>
          </a:p>
          <a:p>
            <a:r>
              <a:rPr lang="en-US"/>
              <a:t>The vertical bars in the rules can be read as "or"</a:t>
            </a:r>
          </a:p>
          <a:p>
            <a:r>
              <a:rPr lang="en-US"/>
              <a:t>This is not formally part of the CFG formalism, so this is really an understood shorthand for multiple rules</a:t>
            </a:r>
          </a:p>
          <a:p>
            <a:r>
              <a:rPr lang="en-US"/>
              <a:t>For example, what looks like a single rule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NP VP | S Conj S </a:t>
            </a:r>
            <a:r>
              <a:rPr lang="en-US"/>
              <a:t>really represents two separate rules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NP VP</a:t>
            </a:r>
            <a:r>
              <a:rPr lang="en-US"/>
              <a:t> and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 Conj S</a:t>
            </a:r>
          </a:p>
          <a:p>
            <a:r>
              <a:rPr lang="en-US"/>
              <a:t>This grammar both </a:t>
            </a:r>
            <a:r>
              <a:rPr lang="en-US" i="1"/>
              <a:t>over-generates</a:t>
            </a:r>
            <a:r>
              <a:rPr lang="en-US"/>
              <a:t> (e.g., it allows "I smells pits wumpus Boston") and </a:t>
            </a:r>
            <a:r>
              <a:rPr lang="en-US" i="1"/>
              <a:t>under-generates</a:t>
            </a:r>
            <a:r>
              <a:rPr lang="en-US"/>
              <a:t> (e.g., it does not allow "I think the wumpus is smelly")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5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8CDD80-0D17-4E47-80E8-0C79D633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713954-CC58-458E-806F-468CF33C2E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/>
              <a:t>A </a:t>
            </a:r>
            <a:r>
              <a:rPr lang="en-US" b="1"/>
              <a:t>parse tree </a:t>
            </a:r>
            <a:r>
              <a:rPr lang="en-US"/>
              <a:t>shows how a string can form a sentence according to a grammar</a:t>
            </a:r>
          </a:p>
          <a:p>
            <a:r>
              <a:rPr lang="en-US"/>
              <a:t>Terminals (i.e., words) are represented by </a:t>
            </a:r>
            <a:r>
              <a:rPr lang="en-US" i="1"/>
              <a:t>leaves</a:t>
            </a:r>
            <a:r>
              <a:rPr lang="en-US"/>
              <a:t> and nonterminals (phrases) are represented by </a:t>
            </a:r>
            <a:r>
              <a:rPr lang="en-US" i="1"/>
              <a:t>internal nodes</a:t>
            </a:r>
          </a:p>
          <a:p>
            <a:r>
              <a:rPr lang="en-US"/>
              <a:t>Generally, parse trees are specified for sentences, in which case the </a:t>
            </a:r>
            <a:r>
              <a:rPr lang="en-US" i="1"/>
              <a:t>root</a:t>
            </a:r>
            <a:r>
              <a:rPr lang="en-US"/>
              <a:t> of the tree is labeled with S</a:t>
            </a:r>
          </a:p>
          <a:p>
            <a:r>
              <a:rPr lang="en-US"/>
              <a:t>If such a parse tree exists, then the input string is </a:t>
            </a:r>
            <a:r>
              <a:rPr lang="en-US" i="1"/>
              <a:t>accepted</a:t>
            </a:r>
            <a:r>
              <a:rPr lang="en-US"/>
              <a:t> by the grammar</a:t>
            </a:r>
          </a:p>
          <a:p>
            <a:r>
              <a:rPr lang="en-US"/>
              <a:t>To the right, we see an example of a parse tree for the sentence "Every wumpus smells“</a:t>
            </a:r>
          </a:p>
          <a:p>
            <a:r>
              <a:rPr lang="en-US"/>
              <a:t>If the PCFG were used to randomly generate a parse tree, the probability that this particular parse tree would result is:</a:t>
            </a:r>
          </a:p>
          <a:p>
            <a:pPr marL="457200" lvl="1" indent="0">
              <a:buNone/>
            </a:pPr>
            <a:r>
              <a:rPr lang="en-US" sz="2700"/>
              <a:t>0.9 * 0.25 * 0.05 * .015 * 0.4 * 0.10 = 0.0000675</a:t>
            </a:r>
          </a:p>
          <a:p>
            <a:r>
              <a:rPr lang="en-US"/>
              <a:t>In this case, this is also the probability that the particular sentence would result</a:t>
            </a:r>
          </a:p>
          <a:p>
            <a:r>
              <a:rPr lang="en-US"/>
              <a:t>That is because this is the only valid parse tree for the sentence (i.e., the sentence is syntactically unambiguous)</a:t>
            </a:r>
          </a:p>
          <a:p>
            <a:r>
              <a:rPr lang="en-US"/>
              <a:t>We can also indicate this parse tree with text as follows:</a:t>
            </a:r>
          </a:p>
          <a:p>
            <a:pPr marL="457200" lvl="1" indent="0">
              <a:buNone/>
            </a:pPr>
            <a:r>
              <a:rPr lang="en-US" sz="2700"/>
              <a:t>[S [NP [Article every] [Noun wumpus]][VP [Verb smells]]]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E625D6-8603-4DFF-AD75-3F6A489A24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2270" y="2517914"/>
            <a:ext cx="3851200" cy="261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46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DC3603-6425-4354-80EE-CC5D6F5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36AA4-9036-4624-B2D6-B10051773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/>
              <a:t>Our textbook defines </a:t>
            </a:r>
            <a:r>
              <a:rPr lang="en-US" sz="7200" b="1"/>
              <a:t>parsing</a:t>
            </a:r>
            <a:r>
              <a:rPr lang="en-US" sz="7200"/>
              <a:t> as "the process of analyzing a string of words to uncover its phrase structure, according to the rules of a grammar"</a:t>
            </a:r>
          </a:p>
          <a:p>
            <a:r>
              <a:rPr lang="en-US" sz="7200"/>
              <a:t>Parsing can be viewed as the process of searching for a parse tree</a:t>
            </a:r>
          </a:p>
          <a:p>
            <a:r>
              <a:rPr lang="en-US" sz="7200" i="1"/>
              <a:t>Top-down parsing </a:t>
            </a:r>
            <a:r>
              <a:rPr lang="en-US" sz="7200"/>
              <a:t>starts with the S symbol and searches for a tree with the words as its leaves</a:t>
            </a:r>
          </a:p>
          <a:p>
            <a:r>
              <a:rPr lang="en-US" sz="7200" i="1"/>
              <a:t>Bottom-up parsing </a:t>
            </a:r>
            <a:r>
              <a:rPr lang="en-US" sz="7200"/>
              <a:t>starts with the words and searches for a tree with root S</a:t>
            </a:r>
          </a:p>
          <a:p>
            <a:r>
              <a:rPr lang="en-US" sz="7200"/>
              <a:t>Both types of searches can be inefficient; repeating calculations involving substrings can lead to exponential explosion</a:t>
            </a:r>
          </a:p>
          <a:p>
            <a:r>
              <a:rPr lang="en-US" sz="7200"/>
              <a:t>Top-down parsers can generate nodes that cannot be latched to words, and bottom-up parsers can generate partial parses of the words that cannot appear in any sentence</a:t>
            </a:r>
          </a:p>
          <a:p>
            <a:r>
              <a:rPr lang="en-US" sz="7200"/>
              <a:t>Top-down parsing can also run into infinite loops with left-recursive rules (e.g., </a:t>
            </a:r>
            <a:r>
              <a:rPr lang="en-US" sz="7200">
                <a:latin typeface="Courier New" panose="02070309020205020404" pitchFamily="49" charset="0"/>
                <a:cs typeface="Courier New" panose="02070309020205020404" pitchFamily="49" charset="0"/>
              </a:rPr>
              <a:t>VP </a:t>
            </a:r>
            <a:r>
              <a:rPr lang="en-US" sz="72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7200">
                <a:latin typeface="Courier New" panose="02070309020205020404" pitchFamily="49" charset="0"/>
                <a:cs typeface="Courier New" panose="02070309020205020404" pitchFamily="49" charset="0"/>
              </a:rPr>
              <a:t>VP NP</a:t>
            </a:r>
            <a:r>
              <a:rPr lang="en-US" sz="7200"/>
              <a:t>)</a:t>
            </a:r>
          </a:p>
          <a:p>
            <a:r>
              <a:rPr lang="en-US" sz="7200"/>
              <a:t>Consider these two sentences that have the first 10 words in common:</a:t>
            </a:r>
          </a:p>
          <a:p>
            <a:pPr lvl="1"/>
            <a:r>
              <a:rPr lang="en-US" sz="6400"/>
              <a:t>"Have the students in section 2 of Computer Science 101 take the exam."</a:t>
            </a:r>
          </a:p>
          <a:p>
            <a:pPr lvl="1"/>
            <a:r>
              <a:rPr lang="en-US" sz="6400"/>
              <a:t>"Have the students in section 2 of Computer Science 101 taken the exam?"</a:t>
            </a:r>
          </a:p>
          <a:p>
            <a:r>
              <a:rPr lang="en-US" sz="7200"/>
              <a:t>If a left-to-right algorithm guesses wrong for the first word, it will have to backtrack</a:t>
            </a:r>
          </a:p>
          <a:p>
            <a:r>
              <a:rPr lang="en-US" sz="7200"/>
              <a:t>This type of backtracking is inevitable to some degree, but we do not want to have to reanalyze every intermediate phrases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41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80CB-A0AA-4D23-8F12-AFA1C86E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8C992-B88F-4F42-93B4-CDADD4F9B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/>
              <a:t>Chart parsers </a:t>
            </a:r>
            <a:r>
              <a:rPr lang="en-US"/>
              <a:t>store the results for substrings in a data structure known as a chart</a:t>
            </a:r>
          </a:p>
          <a:p>
            <a:r>
              <a:rPr lang="en-US"/>
              <a:t>This is example of </a:t>
            </a:r>
            <a:r>
              <a:rPr lang="en-US" i="1"/>
              <a:t>dynamic programming</a:t>
            </a:r>
          </a:p>
          <a:p>
            <a:r>
              <a:rPr lang="en-US"/>
              <a:t>For example, in the previous case, once it is known that "the students in section 2 of Computer Science 101" is a valid NP, this will not need to be reanalyzed</a:t>
            </a:r>
          </a:p>
          <a:p>
            <a:r>
              <a:rPr lang="en-US"/>
              <a:t>The book describes one chart parsing algorithm known as the </a:t>
            </a:r>
            <a:r>
              <a:rPr lang="en-US" i="1"/>
              <a:t>CYK algorithm</a:t>
            </a:r>
            <a:r>
              <a:rPr lang="en-US"/>
              <a:t>, a.k.a. the </a:t>
            </a:r>
            <a:r>
              <a:rPr lang="en-US" i="1"/>
              <a:t>CKY algorithm </a:t>
            </a:r>
            <a:r>
              <a:rPr lang="en-US"/>
              <a:t>(named after its inventors, Cocke, Younger, and Kasami)</a:t>
            </a:r>
          </a:p>
          <a:p>
            <a:r>
              <a:rPr lang="en-US"/>
              <a:t>We are not going to cover the details of the algorithm in this course</a:t>
            </a:r>
          </a:p>
          <a:p>
            <a:r>
              <a:rPr lang="en-US"/>
              <a:t>CYK has space complexity O(n</a:t>
            </a:r>
            <a:r>
              <a:rPr lang="en-US" baseline="30000"/>
              <a:t>2</a:t>
            </a:r>
            <a:r>
              <a:rPr lang="en-US"/>
              <a:t>m) and time complexity O(n</a:t>
            </a:r>
            <a:r>
              <a:rPr lang="en-US" baseline="30000"/>
              <a:t>3</a:t>
            </a:r>
            <a:r>
              <a:rPr lang="en-US"/>
              <a:t>m), where n is the number of words in the sentence and m is the number of nonterminal symbols in the grammar</a:t>
            </a:r>
          </a:p>
          <a:p>
            <a:r>
              <a:rPr lang="en-US"/>
              <a:t>Technically speaking, a chart parser is really a </a:t>
            </a:r>
            <a:r>
              <a:rPr lang="en-US" i="1"/>
              <a:t>recognizer</a:t>
            </a:r>
            <a:r>
              <a:rPr lang="en-US"/>
              <a:t> and not a parser</a:t>
            </a:r>
          </a:p>
          <a:p>
            <a:r>
              <a:rPr lang="en-US"/>
              <a:t>You can expand the algorithm to determine all the valid parses, but if so, you cannot avoid exponential time in the worst case</a:t>
            </a:r>
          </a:p>
          <a:p>
            <a:r>
              <a:rPr lang="en-US"/>
              <a:t>This is because some ambiguous sentences can have exponentially many valid parse trees</a:t>
            </a:r>
          </a:p>
        </p:txBody>
      </p:sp>
    </p:spTree>
    <p:extLst>
      <p:ext uri="{BB962C8B-B14F-4D97-AF65-F5344CB8AC3E}">
        <p14:creationId xmlns:p14="http://schemas.microsoft.com/office/powerpoint/2010/main" val="3874590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A967-2455-4849-B7FA-05F63F3B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Treebanks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7A41A-7C98-476D-8FB6-6BBA0BFEB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The grammar rules of a CFG and the probabilities (and rules) of a PCFG can be learned if an appropriate manually tagged corpus, a.k.a. a </a:t>
            </a:r>
            <a:r>
              <a:rPr lang="en-US" b="1"/>
              <a:t>treebank</a:t>
            </a:r>
            <a:r>
              <a:rPr lang="en-US"/>
              <a:t>, is available</a:t>
            </a:r>
          </a:p>
          <a:p>
            <a:r>
              <a:rPr lang="en-US" i="1"/>
              <a:t>The Penn Treebank </a:t>
            </a:r>
            <a:r>
              <a:rPr lang="en-US"/>
              <a:t>is probably the best-known treebank</a:t>
            </a:r>
          </a:p>
          <a:p>
            <a:r>
              <a:rPr lang="en-US"/>
              <a:t>Documents from various sources containing over 3 million words in total have been manually annotated with parts of speech (for words) and parse trees (for sentences)</a:t>
            </a:r>
          </a:p>
          <a:p>
            <a:r>
              <a:rPr lang="en-US"/>
              <a:t>Without a treebank, learning the grammar rules and their probabilities is very difficult</a:t>
            </a:r>
          </a:p>
          <a:p>
            <a:r>
              <a:rPr lang="en-US"/>
              <a:t>It is still possible to some extent using a variation of the </a:t>
            </a:r>
            <a:r>
              <a:rPr lang="en-US" i="1"/>
              <a:t>expectation maximization algorithm</a:t>
            </a:r>
            <a:r>
              <a:rPr lang="en-US"/>
              <a:t>, assuming that the parts of speech and types of phrases are known</a:t>
            </a:r>
          </a:p>
          <a:p>
            <a:r>
              <a:rPr lang="en-US"/>
              <a:t>We won’t discuss the details, but there are several drawbacks: it is slow; there are generally many low-probability, unusual rules; and ultimately, the results are usually not very good</a:t>
            </a:r>
          </a:p>
          <a:p>
            <a:r>
              <a:rPr lang="en-US"/>
              <a:t>Then again, an annotated treebank will also lead to some unusual rules</a:t>
            </a:r>
          </a:p>
          <a:p>
            <a:r>
              <a:rPr lang="en-US"/>
              <a:t>E.g., one rule based on the Penn treebank is: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VP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VBP PP PP PP PP PP ADVP PP</a:t>
            </a:r>
          </a:p>
          <a:p>
            <a:r>
              <a:rPr lang="en-US"/>
              <a:t>The sentence that led to this rule is: "This mostly happens because </a:t>
            </a:r>
            <a:r>
              <a:rPr lang="en-US" i="1"/>
              <a:t>we go from football in the fall to lifting in the winter to football again in the spring</a:t>
            </a:r>
            <a:r>
              <a:rPr lang="en-US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182489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5057-5A47-428E-A533-BD0A6A71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Lexicalized PCFGs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D691-484A-4DC0-BE5D-3E35F889D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There is a lot that the grammar so far is not handling</a:t>
            </a:r>
          </a:p>
          <a:p>
            <a:r>
              <a:rPr lang="en-US"/>
              <a:t>For example, one general sort of problem is that it is not true that one NP is equal to any other regardless of context</a:t>
            </a:r>
          </a:p>
          <a:p>
            <a:r>
              <a:rPr lang="en-US"/>
              <a:t>In reality, it is much more common, for example, to "eat a banana" than it is to "eat a bandanna", but these are recognized as equally likely by our PCFG</a:t>
            </a:r>
          </a:p>
          <a:p>
            <a:r>
              <a:rPr lang="en-US"/>
              <a:t>The </a:t>
            </a:r>
            <a:r>
              <a:rPr lang="en-US" b="1"/>
              <a:t>head</a:t>
            </a:r>
            <a:r>
              <a:rPr lang="en-US"/>
              <a:t> of a phrase is the most important word in the phrase (linguistically speaking)</a:t>
            </a:r>
          </a:p>
          <a:p>
            <a:r>
              <a:rPr lang="en-US"/>
              <a:t>For example, the head of a verb phrase is the main verb, and the head of a noun phrase is the main noun (but heads are not always this obvious)</a:t>
            </a:r>
          </a:p>
          <a:p>
            <a:r>
              <a:rPr lang="en-US"/>
              <a:t>One way to handle this problem is to use a </a:t>
            </a:r>
            <a:r>
              <a:rPr lang="en-US" b="1"/>
              <a:t>lexicalized PCFG</a:t>
            </a:r>
            <a:r>
              <a:rPr lang="en-US"/>
              <a:t>, a form of </a:t>
            </a:r>
            <a:r>
              <a:rPr lang="en-US" i="1"/>
              <a:t>augmented grammar </a:t>
            </a:r>
            <a:r>
              <a:rPr lang="en-US"/>
              <a:t>in which the probabilities for a rule can depend on the relationships between head words</a:t>
            </a:r>
          </a:p>
          <a:p>
            <a:r>
              <a:rPr lang="en-US"/>
              <a:t>One obvious problem with this approach is the need to have probability estimates for all possible pairs of verbs and nouns for a rule like this</a:t>
            </a:r>
          </a:p>
          <a:p>
            <a:r>
              <a:rPr lang="en-US"/>
              <a:t>In practice, this is not possible based on a treebank, so you often need to use some sort of smoothing technique when no evidence is available</a:t>
            </a:r>
          </a:p>
        </p:txBody>
      </p:sp>
    </p:spTree>
    <p:extLst>
      <p:ext uri="{BB962C8B-B14F-4D97-AF65-F5344CB8AC3E}">
        <p14:creationId xmlns:p14="http://schemas.microsoft.com/office/powerpoint/2010/main" val="3958274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B33A-880C-43AA-8524-54613549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Lexicalized PCFG Example (from book)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DA664-39AF-4E7A-A02B-F6D74ADEE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7744" cy="4351338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VP(v)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Verb(v) NP(n)				[P</a:t>
            </a:r>
            <a:r>
              <a:rPr lang="en-US" baseline="-25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(v,n)]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VP(v)  Verb(v)						[P</a:t>
            </a:r>
            <a:r>
              <a:rPr lang="en-US" baseline="-25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(v)]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NP(n)  Article(a) Adjs(j) Noun(n)	[P</a:t>
            </a:r>
            <a:r>
              <a:rPr lang="en-US" baseline="-25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3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(n,a)]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NP(n)  NP(n) Conjunction(c) NP(m)	[P</a:t>
            </a:r>
            <a:r>
              <a:rPr lang="en-US" baseline="-25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4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(n,c,m)]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Verb(ate)  ate						[0.002]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Noun(banana)  banana				[0.0007]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49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3AF2-B96C-49A0-95E9-0CB100A4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Agreement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B1BB2-8477-44BF-9B1C-E94368FCC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67597" cy="4351338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One specific problem with the grammar so far is that it does not handle </a:t>
            </a:r>
            <a:r>
              <a:rPr lang="en-US" i="1"/>
              <a:t>case agreement</a:t>
            </a:r>
          </a:p>
          <a:p>
            <a:r>
              <a:rPr lang="en-US"/>
              <a:t>For example, certain pronouns (e.g., "I", "we", etc.) can only be subjects</a:t>
            </a:r>
          </a:p>
          <a:p>
            <a:r>
              <a:rPr lang="en-US"/>
              <a:t>Others (e.g., "me", "us", etc.) can only be objects</a:t>
            </a:r>
          </a:p>
          <a:p>
            <a:r>
              <a:rPr lang="en-US"/>
              <a:t>The partial grammar to the right shows how this can be handled with a non-augmented grammar</a:t>
            </a:r>
          </a:p>
          <a:p>
            <a:r>
              <a:rPr lang="en-US"/>
              <a:t>However, there are various other types of agreement that also need to be handled</a:t>
            </a:r>
          </a:p>
          <a:p>
            <a:r>
              <a:rPr lang="en-US"/>
              <a:t>E.g., </a:t>
            </a:r>
            <a:r>
              <a:rPr lang="en-US" i="1"/>
              <a:t>subject-verb agreement </a:t>
            </a:r>
            <a:r>
              <a:rPr lang="en-US"/>
              <a:t>states that the subject and verb must agree in number</a:t>
            </a:r>
          </a:p>
          <a:p>
            <a:r>
              <a:rPr lang="en-US"/>
              <a:t>To handle all such cases with normal productions would cause exponential growth of the grammar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94292D-1371-4D42-A17A-C5E6CF41E3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22654" y="2518490"/>
            <a:ext cx="4431146" cy="182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4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17E6-C0E3-4640-BDD8-23ADA274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Disciplines Related to Natural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F40C5-C96B-43E8-9D14-9048F1442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/>
              <a:t>Linguistics</a:t>
            </a:r>
            <a:r>
              <a:rPr lang="en-US"/>
              <a:t>:</a:t>
            </a:r>
          </a:p>
          <a:p>
            <a:pPr lvl="1"/>
            <a:r>
              <a:rPr lang="en-US"/>
              <a:t>How do words form phrases and sentences? What are the rules, and how can these rules be expressed? What constrains the meaning of a sentence?</a:t>
            </a:r>
          </a:p>
          <a:p>
            <a:pPr lvl="1"/>
            <a:r>
              <a:rPr lang="en-US"/>
              <a:t>This field relies on both intuition and mathematical models (e.g., grammars)</a:t>
            </a:r>
          </a:p>
          <a:p>
            <a:r>
              <a:rPr lang="en-US" i="1"/>
              <a:t>Psycholinguistics</a:t>
            </a:r>
            <a:r>
              <a:rPr lang="en-US"/>
              <a:t> (a subfield of psychology; the study of the mental aspects of language):</a:t>
            </a:r>
          </a:p>
          <a:p>
            <a:pPr lvl="1"/>
            <a:r>
              <a:rPr lang="en-US"/>
              <a:t>How do people identify the structure of sentences? How are the meanings of words identified? When does understanding take place?</a:t>
            </a:r>
          </a:p>
          <a:p>
            <a:pPr lvl="1"/>
            <a:r>
              <a:rPr lang="en-US"/>
              <a:t>This field relies on experiments with humans and statistical analysis of observations</a:t>
            </a:r>
          </a:p>
          <a:p>
            <a:r>
              <a:rPr lang="en-US" i="1"/>
              <a:t>Philosophy</a:t>
            </a:r>
            <a:r>
              <a:rPr lang="en-US"/>
              <a:t>:</a:t>
            </a:r>
          </a:p>
          <a:p>
            <a:pPr lvl="1"/>
            <a:r>
              <a:rPr lang="en-US"/>
              <a:t>What is meaning and how do words and sentences acquire it? How do words identify objects in the world?</a:t>
            </a:r>
          </a:p>
          <a:p>
            <a:pPr lvl="1"/>
            <a:r>
              <a:rPr lang="en-US"/>
              <a:t>This field relies on intuition, hypothetical thought experiments, and mathematical models (e.g., logic)</a:t>
            </a:r>
          </a:p>
          <a:p>
            <a:r>
              <a:rPr lang="en-US" i="1"/>
              <a:t>Natural language processing </a:t>
            </a:r>
            <a:r>
              <a:rPr lang="en-US"/>
              <a:t>and </a:t>
            </a:r>
            <a:r>
              <a:rPr lang="en-US" i="1"/>
              <a:t>computational linguistics</a:t>
            </a:r>
            <a:r>
              <a:rPr lang="en-US"/>
              <a:t>:</a:t>
            </a:r>
          </a:p>
          <a:p>
            <a:pPr lvl="1"/>
            <a:r>
              <a:rPr lang="en-US"/>
              <a:t>How can language be used to accomplish specific tasks? How can the structure of a sentence be identified algorithmically? How can knowledge and meaning be represented?</a:t>
            </a:r>
          </a:p>
          <a:p>
            <a:pPr lvl="1"/>
            <a:r>
              <a:rPr lang="en-US"/>
              <a:t>The tools of this field include data structures, algorithms, ML, and AI techniques</a:t>
            </a:r>
          </a:p>
        </p:txBody>
      </p:sp>
    </p:spTree>
    <p:extLst>
      <p:ext uri="{BB962C8B-B14F-4D97-AF65-F5344CB8AC3E}">
        <p14:creationId xmlns:p14="http://schemas.microsoft.com/office/powerpoint/2010/main" val="2805720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F93C71-66AB-498B-8B05-668C7AF8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Augmented Grammars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41E84-F9D3-484F-9570-9C6E72FCB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An alternative is to rely on a more general </a:t>
            </a:r>
            <a:r>
              <a:rPr lang="en-US" b="1"/>
              <a:t>augmented grammar</a:t>
            </a:r>
          </a:p>
          <a:p>
            <a:r>
              <a:rPr lang="en-US"/>
              <a:t>We can augment nonterminal symbols with additional parameters, or variables, in addition to the string argument and head</a:t>
            </a:r>
          </a:p>
          <a:p>
            <a:r>
              <a:rPr lang="en-US"/>
              <a:t>Example: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NP (case)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Pronoun (case)</a:t>
            </a:r>
          </a:p>
          <a:p>
            <a:r>
              <a:rPr lang="en-US"/>
              <a:t>This means that a noun phrase can have the form of a pronoun, and the case of the NP is the same as the case of the Pronoun</a:t>
            </a:r>
          </a:p>
          <a:p>
            <a:r>
              <a:rPr lang="en-US"/>
              <a:t>We will see how such augmentations can be used to handle case agreement, subject-verb agreement, and head words</a:t>
            </a:r>
          </a:p>
          <a:p>
            <a:r>
              <a:rPr lang="en-US"/>
              <a:t>The probabilities are not shown for this example (so this is a snippet of an augmented CFG)</a:t>
            </a:r>
          </a:p>
          <a:p>
            <a:r>
              <a:rPr lang="en-US"/>
              <a:t>We could add probabilities to make it an augmented PCFG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12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71DF-3804-43F3-B653-0AAFDE34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Augmented Grammar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FE13E-E3A0-465E-BFC0-1FD8317BE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91" y="1690688"/>
            <a:ext cx="8515218" cy="440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18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25DD-B58F-4837-B768-BE1DF20E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E2A67-2821-42BC-AABD-B2563AFC9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Moving on to </a:t>
            </a:r>
            <a:r>
              <a:rPr lang="en-US" b="1"/>
              <a:t>semantics</a:t>
            </a:r>
            <a:r>
              <a:rPr lang="en-US"/>
              <a:t>, augmented grammars can also be used to generate </a:t>
            </a:r>
            <a:r>
              <a:rPr lang="en-US" i="1"/>
              <a:t>semantic interpretations </a:t>
            </a:r>
            <a:r>
              <a:rPr lang="en-US"/>
              <a:t>of expressions</a:t>
            </a:r>
          </a:p>
          <a:p>
            <a:r>
              <a:rPr lang="en-US"/>
              <a:t>This roughly refers to the extraction of the meaning of grammatical expressions</a:t>
            </a:r>
          </a:p>
          <a:p>
            <a:r>
              <a:rPr lang="en-US"/>
              <a:t>To start off with an example simpler than a natural language, we will look at a grammar for arithmetic expressions augmented with semantics</a:t>
            </a:r>
          </a:p>
          <a:p>
            <a:r>
              <a:rPr lang="en-US"/>
              <a:t>We will then look at a sample parse tree for an expression according to the grammar</a:t>
            </a:r>
          </a:p>
          <a:p>
            <a:r>
              <a:rPr lang="en-US"/>
              <a:t>When it comes to semantic interpretation of natural language text, our textbook and much of the NLP community interpret this as associating a </a:t>
            </a:r>
            <a:r>
              <a:rPr lang="en-US" b="1"/>
              <a:t>first-order logic </a:t>
            </a:r>
            <a:r>
              <a:rPr lang="en-US"/>
              <a:t>(</a:t>
            </a:r>
            <a:r>
              <a:rPr lang="en-US" i="1"/>
              <a:t>FOL</a:t>
            </a:r>
            <a:r>
              <a:rPr lang="en-US"/>
              <a:t>) expression with a phrase</a:t>
            </a:r>
          </a:p>
          <a:p>
            <a:r>
              <a:rPr lang="en-US"/>
              <a:t>Although we have not covered FOL formally, recall that we had a brief introduction to it early in our topic on probability (discussing its shortcomings to deal with the dental domain)</a:t>
            </a:r>
          </a:p>
          <a:p>
            <a:r>
              <a:rPr lang="en-US"/>
              <a:t>An English example: "Ali loves Bo" can be represented as the FOL expression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Loves(Ali, Bo)</a:t>
            </a:r>
          </a:p>
          <a:p>
            <a:r>
              <a:rPr lang="en-US"/>
              <a:t>We will look at a small grammar that can generate four English sentences and a sample parse tree for one of those sentences</a:t>
            </a:r>
          </a:p>
          <a:p>
            <a:r>
              <a:rPr lang="en-US"/>
              <a:t>The particular notation being used in the grammar is called λ-notation, which was introduced in the textbook's chapter on FOL; we will not discuss the details</a:t>
            </a:r>
          </a:p>
        </p:txBody>
      </p:sp>
    </p:spTree>
    <p:extLst>
      <p:ext uri="{BB962C8B-B14F-4D97-AF65-F5344CB8AC3E}">
        <p14:creationId xmlns:p14="http://schemas.microsoft.com/office/powerpoint/2010/main" val="521530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1616-F5DA-484B-B3C3-D39D45E1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for Arithmetic Expressions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97343CE-502F-48AF-ACEE-EA6EF3CEC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47" y="1953133"/>
            <a:ext cx="7201905" cy="4096322"/>
          </a:xfrm>
        </p:spPr>
      </p:pic>
    </p:spTree>
    <p:extLst>
      <p:ext uri="{BB962C8B-B14F-4D97-AF65-F5344CB8AC3E}">
        <p14:creationId xmlns:p14="http://schemas.microsoft.com/office/powerpoint/2010/main" val="3787028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6782-5E10-41FD-9A65-B2E95879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 with Semantic Interpretation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F6DAF7-EBD4-458F-80BB-3EB76AA22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262" y="1943894"/>
            <a:ext cx="72294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21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F80A-0E20-4B89-B093-A760F575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English Grammar for Semantic Interpretation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D253E9-0247-4186-841B-32EABC663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663" y="1690688"/>
            <a:ext cx="7938674" cy="426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82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6111-D4DD-497D-8943-E6F1C860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It’s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A5BF-73A4-4A45-B6C8-7BEBFDFE4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There are many additional complications related to semantic interpretation; we will just consider a few</a:t>
            </a:r>
          </a:p>
          <a:p>
            <a:r>
              <a:rPr lang="en-US"/>
              <a:t>Representing precise times or complex temporal relationship is very difficult</a:t>
            </a:r>
          </a:p>
          <a:p>
            <a:r>
              <a:rPr lang="en-US"/>
              <a:t>Even dealing with </a:t>
            </a:r>
            <a:r>
              <a:rPr lang="en-US" i="1"/>
              <a:t>tense</a:t>
            </a:r>
            <a:r>
              <a:rPr lang="en-US"/>
              <a:t> is unwieldy; for example, using what are sometimes referred to as </a:t>
            </a:r>
            <a:r>
              <a:rPr lang="en-US" i="1"/>
              <a:t>event variables</a:t>
            </a:r>
            <a:r>
              <a:rPr lang="en-US"/>
              <a:t>:</a:t>
            </a:r>
          </a:p>
          <a:p>
            <a:pPr lvl="1"/>
            <a:r>
              <a:rPr lang="en-US"/>
              <a:t>"Ali loves Bo" could be represented as 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l-GR"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Loves(Ali,Bo)^During(Now,Extent(E</a:t>
            </a:r>
            <a:r>
              <a:rPr lang="en-US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</a:p>
          <a:p>
            <a:pPr lvl="1"/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"Ali loved Bo" could be represented as E</a:t>
            </a:r>
            <a:r>
              <a:rPr lang="en-US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l-GR"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Loves(Ali,Bo)^After(Now,Extent(E</a:t>
            </a:r>
            <a:r>
              <a:rPr lang="en-US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</a:p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Now consider an example of </a:t>
            </a:r>
            <a:r>
              <a:rPr lang="en-US" i="1">
                <a:latin typeface="Cambria Math" panose="02040503050406030204" pitchFamily="18" charset="0"/>
                <a:ea typeface="Cambria Math" panose="02040503050406030204" pitchFamily="18" charset="0"/>
              </a:rPr>
              <a:t>quantification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, such as "Every agent feels a breeze"; there are two reasonable interpretations: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1">
                <a:latin typeface="Cambria Math" panose="02040503050406030204" pitchFamily="18" charset="0"/>
                <a:ea typeface="Cambria Math" panose="02040503050406030204" pitchFamily="18" charset="0"/>
              </a:rPr>
              <a:t>∀a a∈Agents ⇒ ∋b b∈Breezes ^ Feel(a,b)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1">
                <a:latin typeface="Cambria Math" panose="02040503050406030204" pitchFamily="18" charset="0"/>
                <a:ea typeface="Cambria Math" panose="02040503050406030204" pitchFamily="18" charset="0"/>
              </a:rPr>
              <a:t>∋b b∈Breezes ^ ∀a a∈Agents ⇒ Feel(a,b)</a:t>
            </a:r>
          </a:p>
          <a:p>
            <a:r>
              <a:rPr lang="en-US">
                <a:ea typeface="Cambria Math" panose="02040503050406030204" pitchFamily="18" charset="0"/>
              </a:rPr>
              <a:t>I personally consider either interpretation to be reasonable there, but sometimes, one seems to be the clearly intended meaning; consider my two examples:</a:t>
            </a:r>
          </a:p>
          <a:p>
            <a:pPr lvl="1"/>
            <a:r>
              <a:rPr lang="en-US">
                <a:ea typeface="Cambria Math" panose="02040503050406030204" pitchFamily="18" charset="0"/>
              </a:rPr>
              <a:t>"Every student has a user ID"</a:t>
            </a:r>
          </a:p>
          <a:p>
            <a:pPr lvl="1"/>
            <a:r>
              <a:rPr lang="en-US">
                <a:ea typeface="Cambria Math" panose="02040503050406030204" pitchFamily="18" charset="0"/>
              </a:rPr>
              <a:t>"Every machine learning system agrees on a classification"</a:t>
            </a:r>
          </a:p>
          <a:p>
            <a:r>
              <a:rPr lang="en-US">
                <a:ea typeface="Cambria Math" panose="02040503050406030204" pitchFamily="18" charset="0"/>
              </a:rPr>
              <a:t>We already saw when we discussed probability that FOL does not provide any reasonable way to deal with uncertainty</a:t>
            </a:r>
          </a:p>
          <a:p>
            <a:r>
              <a:rPr lang="en-US">
                <a:ea typeface="Cambria Math" panose="02040503050406030204" pitchFamily="18" charset="0"/>
              </a:rPr>
              <a:t>A more philosophical issue is that understand an FOL expression, we need to understand the meanings of the individual terms (such as Loves, After, Ali, Breezes, etc.)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60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781E-3AEA-437F-9D5D-3293FFEBC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Pragmatics, Discourse, Real-World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D8385-B068-4AC5-A4EF-2051EAA9D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We still need to complete the interpretation by adding context-dependent information concerning the current situation</a:t>
            </a:r>
          </a:p>
          <a:p>
            <a:r>
              <a:rPr lang="en-US"/>
              <a:t>This is called </a:t>
            </a:r>
            <a:r>
              <a:rPr lang="en-US" i="1"/>
              <a:t>pragmatic interpretation</a:t>
            </a:r>
          </a:p>
          <a:p>
            <a:r>
              <a:rPr lang="en-US"/>
              <a:t>One obvious need for pragmatic info is to resolve meaning of </a:t>
            </a:r>
            <a:r>
              <a:rPr lang="en-US" i="1"/>
              <a:t>indexicals</a:t>
            </a:r>
            <a:r>
              <a:rPr lang="en-US"/>
              <a:t>, which are phrases that refer directly to the current situation</a:t>
            </a:r>
          </a:p>
          <a:p>
            <a:r>
              <a:rPr lang="en-US"/>
              <a:t>Example: "I am in Boston today"; the meaning of "I" and "today" depends on who is speaking and when</a:t>
            </a:r>
          </a:p>
          <a:p>
            <a:r>
              <a:rPr lang="en-US" i="1"/>
              <a:t>Discourse</a:t>
            </a:r>
            <a:r>
              <a:rPr lang="en-US"/>
              <a:t> refers to meaning taking into account multiple sentences or utterances</a:t>
            </a:r>
          </a:p>
          <a:p>
            <a:r>
              <a:rPr lang="en-US"/>
              <a:t>Resolving pronouns is an example of </a:t>
            </a:r>
            <a:r>
              <a:rPr lang="en-US" i="1"/>
              <a:t>reference resolution</a:t>
            </a:r>
            <a:r>
              <a:rPr lang="en-US"/>
              <a:t>, and this often spans sentences; consider my two examples:</a:t>
            </a:r>
          </a:p>
          <a:p>
            <a:pPr lvl="1"/>
            <a:r>
              <a:rPr lang="en-US"/>
              <a:t>"The customer called the waiter. He asked for his check."</a:t>
            </a:r>
          </a:p>
          <a:p>
            <a:pPr lvl="1"/>
            <a:r>
              <a:rPr lang="en-US"/>
              <a:t>"The customer called the waiter. He came to take their order."</a:t>
            </a:r>
          </a:p>
          <a:p>
            <a:r>
              <a:rPr lang="en-US" i="1"/>
              <a:t>Real-world knowledge </a:t>
            </a:r>
            <a:r>
              <a:rPr lang="en-US"/>
              <a:t>is also extremely important (I think this was demonstrated in the previous examples, and will be again in our next examples)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877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E16B-39A3-4059-B090-5DA28836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9EF78-654C-4D77-BC91-3F278CCE7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The book gives examples of "examples taken from newspaper headlines" (it is unclear to me if they are real); here are a few:</a:t>
            </a:r>
          </a:p>
          <a:p>
            <a:pPr lvl="1"/>
            <a:r>
              <a:rPr lang="en-US"/>
              <a:t>"Squad helps dog bite victim"</a:t>
            </a:r>
          </a:p>
          <a:p>
            <a:pPr lvl="1"/>
            <a:r>
              <a:rPr lang="en-US"/>
              <a:t>"Helicopter powered by human flies"</a:t>
            </a:r>
          </a:p>
          <a:p>
            <a:pPr lvl="1"/>
            <a:r>
              <a:rPr lang="en-US"/>
              <a:t>"Portable toilet bombed; police have nothing to go on"</a:t>
            </a:r>
          </a:p>
          <a:p>
            <a:r>
              <a:rPr lang="en-US"/>
              <a:t>Again, I claim that these demonstrate the importance of real-world knowledge</a:t>
            </a:r>
          </a:p>
          <a:p>
            <a:r>
              <a:rPr lang="en-US"/>
              <a:t>We understand the intended meanings because the alternatives are preposterous, not due to syntactic clues</a:t>
            </a:r>
          </a:p>
          <a:p>
            <a:r>
              <a:rPr lang="en-US" b="1"/>
              <a:t>Ambiguity</a:t>
            </a:r>
            <a:r>
              <a:rPr lang="en-US"/>
              <a:t> in natural language is extremely common!</a:t>
            </a:r>
          </a:p>
          <a:p>
            <a:pPr lvl="1"/>
            <a:r>
              <a:rPr lang="en-US"/>
              <a:t>Book (3</a:t>
            </a:r>
            <a:r>
              <a:rPr lang="en-US" baseline="30000"/>
              <a:t>rd</a:t>
            </a:r>
            <a:r>
              <a:rPr lang="en-US"/>
              <a:t> Edition): "…almost every utterance is highly ambiguous, even though the alternative interpretations might not be apparent to a native speaker"</a:t>
            </a:r>
          </a:p>
          <a:p>
            <a:pPr lvl="1"/>
            <a:r>
              <a:rPr lang="en-US"/>
              <a:t>Book (4</a:t>
            </a:r>
            <a:r>
              <a:rPr lang="en-US" baseline="30000"/>
              <a:t>th</a:t>
            </a:r>
            <a:r>
              <a:rPr lang="en-US"/>
              <a:t> Edition): "…almost every sentence is ambiguous, with multiple parses (even hundreds), even when the single preferred parse is the only one that native speakers notice"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28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CF2F-9A5E-425B-924B-B7F182D0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37FF8-1772-4C54-858F-C87305463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A funny example from the 4</a:t>
            </a:r>
            <a:r>
              <a:rPr lang="en-US" baseline="30000"/>
              <a:t>th</a:t>
            </a:r>
            <a:r>
              <a:rPr lang="en-US"/>
              <a:t> Edition of the textbook is related to a Groucho Marx joke</a:t>
            </a:r>
          </a:p>
          <a:p>
            <a:pPr lvl="1"/>
            <a:r>
              <a:rPr lang="en-US"/>
              <a:t>First, they give the sentence "Outside of a dog, a book is a person's best friend."</a:t>
            </a:r>
          </a:p>
          <a:p>
            <a:pPr lvl="1"/>
            <a:r>
              <a:rPr lang="en-US"/>
              <a:t>Then, they follow it up with "Inside of a dog it's too dark to read."</a:t>
            </a:r>
          </a:p>
          <a:p>
            <a:r>
              <a:rPr lang="en-US"/>
              <a:t>This example involves </a:t>
            </a:r>
            <a:r>
              <a:rPr lang="en-US" i="1"/>
              <a:t>lexical ambiguity</a:t>
            </a:r>
            <a:r>
              <a:rPr lang="en-US"/>
              <a:t>; some words (such as "outside") have more than one meaning</a:t>
            </a:r>
          </a:p>
          <a:p>
            <a:r>
              <a:rPr lang="en-US" i="1"/>
              <a:t>Syntactic ambiguity </a:t>
            </a:r>
            <a:r>
              <a:rPr lang="en-US"/>
              <a:t>(a.k.a. </a:t>
            </a:r>
            <a:r>
              <a:rPr lang="en-US" i="1"/>
              <a:t>structural ambiguity</a:t>
            </a:r>
            <a:r>
              <a:rPr lang="en-US"/>
              <a:t>) can occur without lexical ambiguity</a:t>
            </a:r>
          </a:p>
          <a:p>
            <a:r>
              <a:rPr lang="en-US"/>
              <a:t>For example: "I smelled a wumpus in 2, 2"; it is unclear if the PP modifies "smelled" or "a wumpus"; this also leads to </a:t>
            </a:r>
            <a:r>
              <a:rPr lang="en-US" i="1"/>
              <a:t>semantic ambiguity</a:t>
            </a:r>
          </a:p>
          <a:p>
            <a:r>
              <a:rPr lang="en-US"/>
              <a:t>Semantic ambiguity can occur without lexical ambiguity or syntactic ambiguity</a:t>
            </a:r>
          </a:p>
          <a:p>
            <a:r>
              <a:rPr lang="en-US"/>
              <a:t>An example from the 2</a:t>
            </a:r>
            <a:r>
              <a:rPr lang="en-US" baseline="30000"/>
              <a:t>nd</a:t>
            </a:r>
            <a:r>
              <a:rPr lang="en-US"/>
              <a:t> Edition of the textbook is the title: "Attack of the Cat People"; in other instances, "cat people" are people who love cats</a:t>
            </a:r>
          </a:p>
          <a:p>
            <a:r>
              <a:rPr lang="en-US"/>
              <a:t>Sometimes there is ambiguity between literal and figurative interpretations of a sentence (and it is a pet peeve of mine that "literally" is often used figuratively!)</a:t>
            </a:r>
          </a:p>
          <a:p>
            <a:r>
              <a:rPr lang="en-US"/>
              <a:t>Figures of speech are surprisingly common in everyday speech; one case is </a:t>
            </a:r>
            <a:r>
              <a:rPr lang="en-US" i="1"/>
              <a:t>metonymy</a:t>
            </a:r>
            <a:r>
              <a:rPr lang="en-US"/>
              <a:t> in which one object stands for another; e.g., "Chrysler announced a new model"</a:t>
            </a:r>
          </a:p>
          <a:p>
            <a:r>
              <a:rPr lang="en-US"/>
              <a:t>Other complications include metaphors, similes, analogies, etc.</a:t>
            </a:r>
          </a:p>
        </p:txBody>
      </p:sp>
    </p:spTree>
    <p:extLst>
      <p:ext uri="{BB962C8B-B14F-4D97-AF65-F5344CB8AC3E}">
        <p14:creationId xmlns:p14="http://schemas.microsoft.com/office/powerpoint/2010/main" val="317879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012E-9DC8-4E10-8A67-02403DFA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NLP Hard? (recap)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234FD-2CE1-439A-9479-61610B731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Humans have an uncanny ability to learn a language (at least when they are very young)</a:t>
            </a:r>
          </a:p>
          <a:p>
            <a:r>
              <a:rPr lang="en-US"/>
              <a:t>However, in my opinion, we are very far from having computers that appear to understand (or perhaps actually understand) human languages</a:t>
            </a:r>
          </a:p>
          <a:p>
            <a:r>
              <a:rPr lang="en-US"/>
              <a:t>During our last topic, we explored the question of why NLP is hard by considering the sentence, "I made her duck“</a:t>
            </a:r>
          </a:p>
          <a:p>
            <a:r>
              <a:rPr lang="en-US"/>
              <a:t>Now, we will consider a famous example from NLP history: "Time flies like an arrow."</a:t>
            </a:r>
          </a:p>
          <a:p>
            <a:pPr lvl="1"/>
            <a:r>
              <a:rPr lang="en-US"/>
              <a:t>According to Steven Pinker in "The Language Instinct", this was the first sentence input to one of the first-ever implemented parsers</a:t>
            </a:r>
          </a:p>
          <a:p>
            <a:pPr lvl="1"/>
            <a:r>
              <a:rPr lang="en-US"/>
              <a:t>Supposedly, the implementers were surprised when the parser output five parses</a:t>
            </a:r>
          </a:p>
          <a:p>
            <a:pPr lvl="1"/>
            <a:r>
              <a:rPr lang="en-US"/>
              <a:t>All were valid, and they related to five different possible meanings of the sentence</a:t>
            </a:r>
          </a:p>
        </p:txBody>
      </p:sp>
    </p:spTree>
    <p:extLst>
      <p:ext uri="{BB962C8B-B14F-4D97-AF65-F5344CB8AC3E}">
        <p14:creationId xmlns:p14="http://schemas.microsoft.com/office/powerpoint/2010/main" val="3780065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8933-755E-48DA-8F1B-B9E1E267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Disambiguation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B3BFF-8C08-4AB1-BB03-C5D87EDE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/>
              <a:t>Disambiguation</a:t>
            </a:r>
            <a:r>
              <a:rPr lang="en-US"/>
              <a:t> refers to the determination of the intended meaning of an utterance or sentence</a:t>
            </a:r>
          </a:p>
          <a:p>
            <a:r>
              <a:rPr lang="en-US"/>
              <a:t>To disambiguate natural language, you need to consider four models of knowledge:</a:t>
            </a:r>
          </a:p>
          <a:p>
            <a:pPr lvl="1"/>
            <a:r>
              <a:rPr lang="en-US"/>
              <a:t>The </a:t>
            </a:r>
            <a:r>
              <a:rPr lang="en-US" i="1"/>
              <a:t>world model </a:t>
            </a:r>
            <a:r>
              <a:rPr lang="en-US"/>
              <a:t>indicates the likelihood that a proposition occurs in the world)</a:t>
            </a:r>
          </a:p>
          <a:p>
            <a:pPr lvl="1"/>
            <a:r>
              <a:rPr lang="en-US"/>
              <a:t>The </a:t>
            </a:r>
            <a:r>
              <a:rPr lang="en-US" i="1"/>
              <a:t>mental world </a:t>
            </a:r>
            <a:r>
              <a:rPr lang="en-US"/>
              <a:t>indicates the likelihood that the speaker would form the intent to express the fact given that it occurs</a:t>
            </a:r>
          </a:p>
          <a:p>
            <a:pPr lvl="1"/>
            <a:r>
              <a:rPr lang="en-US"/>
              <a:t>The </a:t>
            </a:r>
            <a:r>
              <a:rPr lang="en-US" i="1"/>
              <a:t>language model </a:t>
            </a:r>
            <a:r>
              <a:rPr lang="en-US"/>
              <a:t>indicates the likelihood that a certain string would be chosen to express the content, given that the speaker already has the intention to express it</a:t>
            </a:r>
          </a:p>
          <a:p>
            <a:pPr lvl="1"/>
            <a:r>
              <a:rPr lang="en-US"/>
              <a:t>The </a:t>
            </a:r>
            <a:r>
              <a:rPr lang="en-US" i="1"/>
              <a:t>acoustic model </a:t>
            </a:r>
            <a:r>
              <a:rPr lang="en-US"/>
              <a:t>indicates, for spoken communication, the likelihood that the sequence of sounds would be generated given that a string was chosen</a:t>
            </a:r>
          </a:p>
          <a:p>
            <a:r>
              <a:rPr lang="en-US"/>
              <a:t>Final funny example: A politician says, "I am not a crook."; a crook can also be a hooked shepherd's staff</a:t>
            </a:r>
          </a:p>
          <a:p>
            <a:r>
              <a:rPr lang="en-US"/>
              <a:t>I would argue that it is solely due to the mental model that we understand the (likely) intended meaning of this sentence</a:t>
            </a:r>
          </a:p>
        </p:txBody>
      </p:sp>
    </p:spTree>
    <p:extLst>
      <p:ext uri="{BB962C8B-B14F-4D97-AF65-F5344CB8AC3E}">
        <p14:creationId xmlns:p14="http://schemas.microsoft.com/office/powerpoint/2010/main" val="298094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88C4-63A2-476F-AC00-1B2941EC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"Time flies like an arrow." (five meanings)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AE65-3C5B-4CE3-A8D1-6AEB332A7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Possible meaning #1: Time proceeds as quickly as an arrow proceeds (probably the intended meaning)</a:t>
            </a:r>
          </a:p>
        </p:txBody>
      </p:sp>
    </p:spTree>
    <p:extLst>
      <p:ext uri="{BB962C8B-B14F-4D97-AF65-F5344CB8AC3E}">
        <p14:creationId xmlns:p14="http://schemas.microsoft.com/office/powerpoint/2010/main" val="121542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88C4-63A2-476F-AC00-1B2941EC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"Time flies like an arrow." (five meanings)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AE65-3C5B-4CE3-A8D1-6AEB332A7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Possible meaning #1: Time proceeds as quickly as an arrow proceeds (probably the intended meaning)</a:t>
            </a:r>
          </a:p>
          <a:p>
            <a:r>
              <a:rPr lang="en-US"/>
              <a:t>Possible meaning #2: Measure the speed of flies in the same way that you measure the speed of an arrow</a:t>
            </a:r>
          </a:p>
        </p:txBody>
      </p:sp>
    </p:spTree>
    <p:extLst>
      <p:ext uri="{BB962C8B-B14F-4D97-AF65-F5344CB8AC3E}">
        <p14:creationId xmlns:p14="http://schemas.microsoft.com/office/powerpoint/2010/main" val="344180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88C4-63A2-476F-AC00-1B2941EC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"Time flies like an arrow." (five meanings)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AE65-3C5B-4CE3-A8D1-6AEB332A7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Possible meaning #1: Time proceeds as quickly as an arrow proceeds (probably the intended meaning)</a:t>
            </a:r>
          </a:p>
          <a:p>
            <a:r>
              <a:rPr lang="en-US"/>
              <a:t>Possible meaning #2: Measure the speed of flies in the same way that you measure the speed of an arrow</a:t>
            </a:r>
          </a:p>
          <a:p>
            <a:r>
              <a:rPr lang="en-US"/>
              <a:t>Possible meaning #3: Measure the speed of flies in the same way that an arrow measures the speed of flies</a:t>
            </a:r>
          </a:p>
        </p:txBody>
      </p:sp>
    </p:spTree>
    <p:extLst>
      <p:ext uri="{BB962C8B-B14F-4D97-AF65-F5344CB8AC3E}">
        <p14:creationId xmlns:p14="http://schemas.microsoft.com/office/powerpoint/2010/main" val="326264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88C4-63A2-476F-AC00-1B2941EC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"Time flies like an arrow." (five meanings)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AE65-3C5B-4CE3-A8D1-6AEB332A7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Possible meaning #1: Time proceeds as quickly as an arrow proceeds (probably the intended meaning)</a:t>
            </a:r>
          </a:p>
          <a:p>
            <a:r>
              <a:rPr lang="en-US"/>
              <a:t>Possible meaning #2: Measure the speed of flies in the same way that you measure the speed of an arrow</a:t>
            </a:r>
          </a:p>
          <a:p>
            <a:r>
              <a:rPr lang="en-US"/>
              <a:t>Possible meaning #3: Measure the speed of flies in the same way that an arrow measures the speed of flies</a:t>
            </a:r>
          </a:p>
          <a:p>
            <a:r>
              <a:rPr lang="en-US"/>
              <a:t>Possible meaning #4: Measure the speed of flies that resemble an arrow</a:t>
            </a:r>
          </a:p>
        </p:txBody>
      </p:sp>
    </p:spTree>
    <p:extLst>
      <p:ext uri="{BB962C8B-B14F-4D97-AF65-F5344CB8AC3E}">
        <p14:creationId xmlns:p14="http://schemas.microsoft.com/office/powerpoint/2010/main" val="421962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88C4-63A2-476F-AC00-1B2941EC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"Time flies like an arrow." (five meanings)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AE65-3C5B-4CE3-A8D1-6AEB332A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7494"/>
          </a:xfrm>
        </p:spPr>
        <p:txBody>
          <a:bodyPr>
            <a:normAutofit/>
          </a:bodyPr>
          <a:lstStyle/>
          <a:p>
            <a:r>
              <a:rPr lang="en-US"/>
              <a:t>Possible meaning #1: Time proceeds as quickly as an arrow proceeds (probably the intended meaning)</a:t>
            </a:r>
          </a:p>
          <a:p>
            <a:r>
              <a:rPr lang="en-US"/>
              <a:t>Possible meaning #2: Measure the speed of flies in the same way that you measure the speed of an arrow</a:t>
            </a:r>
          </a:p>
          <a:p>
            <a:r>
              <a:rPr lang="en-US"/>
              <a:t>Possible meaning #3: Measure the speed of flies in the same way that an arrow measures the speed of flies</a:t>
            </a:r>
          </a:p>
          <a:p>
            <a:r>
              <a:rPr lang="en-US"/>
              <a:t>Possible meaning #4: Measure the speed of flies that resemble an arrow</a:t>
            </a:r>
          </a:p>
          <a:p>
            <a:r>
              <a:rPr lang="en-US"/>
              <a:t>Possible meaning #5: Flies of a particular kind, "time flies", are fond of an arrow</a:t>
            </a:r>
          </a:p>
        </p:txBody>
      </p:sp>
    </p:spTree>
    <p:extLst>
      <p:ext uri="{BB962C8B-B14F-4D97-AF65-F5344CB8AC3E}">
        <p14:creationId xmlns:p14="http://schemas.microsoft.com/office/powerpoint/2010/main" val="134114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72368BE58B44429D6B46D1A42D2F30" ma:contentTypeVersion="6" ma:contentTypeDescription="Create a new document." ma:contentTypeScope="" ma:versionID="1778200803c946f4681e0400873d81e7">
  <xsd:schema xmlns:xsd="http://www.w3.org/2001/XMLSchema" xmlns:xs="http://www.w3.org/2001/XMLSchema" xmlns:p="http://schemas.microsoft.com/office/2006/metadata/properties" xmlns:ns2="678805b2-c094-4aa9-8ef2-8f364c7e25e1" targetNamespace="http://schemas.microsoft.com/office/2006/metadata/properties" ma:root="true" ma:fieldsID="297bce0743f27cf42e5b218278459e9a" ns2:_="">
    <xsd:import namespace="678805b2-c094-4aa9-8ef2-8f364c7e25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8805b2-c094-4aa9-8ef2-8f364c7e25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559E51-1F0E-4C90-8F22-1736A799E2D4}">
  <ds:schemaRefs>
    <ds:schemaRef ds:uri="678805b2-c094-4aa9-8ef2-8f364c7e25e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40575D7-8C57-4BA6-97D6-6FD757FED80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7D2C19D-D7B2-4E9D-B0B3-922340893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ECE469: Artificial Intelligence</vt:lpstr>
      <vt:lpstr>Natural Language Processing (recap)</vt:lpstr>
      <vt:lpstr>Disciplines Related to Natural Languages</vt:lpstr>
      <vt:lpstr>Why is NLP Hard? (recap)</vt:lpstr>
      <vt:lpstr>"Time flies like an arrow." (five meanings)</vt:lpstr>
      <vt:lpstr>"Time flies like an arrow." (five meanings)</vt:lpstr>
      <vt:lpstr>"Time flies like an arrow." (five meanings)</vt:lpstr>
      <vt:lpstr>"Time flies like an arrow." (five meanings)</vt:lpstr>
      <vt:lpstr>"Time flies like an arrow." (five meanings)</vt:lpstr>
      <vt:lpstr>"Time flies like an arrow." (five meanings)</vt:lpstr>
      <vt:lpstr>The Turing Test</vt:lpstr>
      <vt:lpstr>Necessary Knowledge for Communication</vt:lpstr>
      <vt:lpstr>Grammar</vt:lpstr>
      <vt:lpstr>Phrase Structure Grammars</vt:lpstr>
      <vt:lpstr>The Chomsky Hierarchy</vt:lpstr>
      <vt:lpstr>Context-free Grammars</vt:lpstr>
      <vt:lpstr>The Wumpus World</vt:lpstr>
      <vt:lpstr>Lexicons</vt:lpstr>
      <vt:lpstr>Probabilistic Context Free Grammars</vt:lpstr>
      <vt:lpstr>Lexicon Example</vt:lpstr>
      <vt:lpstr>Grammar Example</vt:lpstr>
      <vt:lpstr>Notes About the Example Grammar</vt:lpstr>
      <vt:lpstr>Parse trees</vt:lpstr>
      <vt:lpstr>Parsing</vt:lpstr>
      <vt:lpstr>Chart Parsing</vt:lpstr>
      <vt:lpstr>Treebanks</vt:lpstr>
      <vt:lpstr>Lexicalized PCFGs</vt:lpstr>
      <vt:lpstr>Lexicalized PCFG Example (from book)</vt:lpstr>
      <vt:lpstr>Case Agreement</vt:lpstr>
      <vt:lpstr>Augmented Grammars</vt:lpstr>
      <vt:lpstr>Augmented Grammar Example</vt:lpstr>
      <vt:lpstr>Semantic Interpretation</vt:lpstr>
      <vt:lpstr>Grammar for Arithmetic Expressions</vt:lpstr>
      <vt:lpstr>Parse Tree with Semantic Interpretation</vt:lpstr>
      <vt:lpstr>English Grammar for Semantic Interpretation</vt:lpstr>
      <vt:lpstr>It’s Complicated</vt:lpstr>
      <vt:lpstr>Pragmatics, Discourse, Real-World Knowledge</vt:lpstr>
      <vt:lpstr>Ambiguity</vt:lpstr>
      <vt:lpstr>Types of Ambiguity</vt:lpstr>
      <vt:lpstr>Disambiguation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ECE469: Artificial Intelligence</dc:title>
  <dc:creator>Carl</dc:creator>
  <cp:revision>1</cp:revision>
  <dcterms:created xsi:type="dcterms:W3CDTF">2020-11-30T17:43:31Z</dcterms:created>
  <dcterms:modified xsi:type="dcterms:W3CDTF">2020-12-11T18:50:36Z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0x010100EF72368BE58B44429D6B46D1A42D2F30</vt:lpwstr>
  </property>
</Properties>
</file>