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C948-BD67-43A3-BF12-6AAA3C9A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837A5-DE16-4A62-B53D-6179BD97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06BD-EFA1-4212-B56A-AC0362F5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325E-CA8E-4675-9F63-39223BF7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0F56-2EAA-488F-BE48-4420064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C902-F718-48D5-AA78-3D12349A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EC15-595D-4B07-8DAD-DCD0FC9C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4DBB-2311-4451-91DE-0D1740C1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B48A-545F-4349-81A7-FA904501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5FE1-1423-45BA-94B4-6CFC18A6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4C83C-A371-4CD4-AF32-125DA69E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92AD4-F194-4E50-84D9-434231F45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119C-45F0-4770-8147-EE29A607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12EC-D14A-4250-AEE0-25A3C456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994E-5524-4F85-95C6-5B5F2F18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CA07-FE9D-462D-A12E-B01C590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A628-2F91-4660-BD13-355BB243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DA-6B6B-45D8-A92D-39185FED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6B5B-082E-412F-8725-F36BD521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84D2-0FE8-4C4A-AF52-0E077A30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A39-60E1-4A64-B283-8F1F7E35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E7C3-652C-4878-883B-7029121D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0F71-5C37-45BD-BA64-037308F0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C431-FB09-45EE-835A-F75A642E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A35D-278F-400B-AF48-B4F6FF6D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95D1-0892-49D1-973A-E0E47791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1FD-8E3F-4CF4-9537-582A411B9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CCBE5-8349-40C0-B872-7F96E1C9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AD9-F5A7-49BA-BAD8-F0C2DC0C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CE7E-77F4-4109-AD5D-0FE6A10A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20707-1E9F-4892-B534-31D0D40F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2B55-96F0-4BE9-A626-2E02A4B5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E742-8FFC-40A5-85F1-3CCDA57B5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5F5F4-A545-4A74-ACA6-DADAF3D79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BA1C8-6B52-43AE-885F-85D6C89B0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8F29F-234B-4D0A-BA1F-D63024174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E42FC-9363-44AF-8623-5E36D9A5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31FA6-055A-4D71-BF6D-5D0EA8A7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EBFA1-875E-4D4A-98FF-EF9A47C4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BE4-B10C-4DBF-9442-18E57191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E2116-B7D1-47A9-B814-3A6EEF87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CD898-CFB2-44F3-A4A9-ECD4EB9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011D8-521F-4698-B977-46570AA5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BE316-AC17-406A-B5AE-9F1BBEDB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B0DF9-1A4B-4247-90FA-40E00590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B2FCA-C251-4FB7-828C-BF56B041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768-36D4-49E8-BD77-CDB6809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4CC3-4FD6-45AF-8C24-08218CE6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0C7F-4AA9-44BB-8745-78B9AD8C3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30267-7E58-4DA6-BB12-CD5F67FD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507D2-A94D-4A4F-B227-02A1B493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1A14-8B43-40DA-A0E6-B67F112B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71C8-7D41-43C6-9165-DFFE7934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45EBD-B293-4A74-A283-DC29971C1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A0DEB-DE96-4CAC-A272-DBB20502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5A34B-3586-431F-B055-C89CD503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C04D1-1F27-40B4-A617-E181C1C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288B-F0D9-4F14-AED6-35460E48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028F6-A1B3-40D8-8DC8-8C02B90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2651-8FB1-4A40-BE4F-3E5CB54B4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E467-2ED4-49BB-A72D-29D5FFC02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692E-26AB-428C-B431-86DCFA52A0F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A652-46B2-485B-8291-3AA087E7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CCAB-CC1C-4D95-8795-F1BDEEC23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01BD-C59D-47E2-AEAC-6F4B59F0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rl.sable@cooper.edu" TargetMode="External"/><Relationship Id="rId2" Type="http://schemas.openxmlformats.org/officeDocument/2006/relationships/hyperlink" Target="http://faculty.cooper.edu/sable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B36-64A4-43C2-AAF1-67331CB4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Humanly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1FCE-2C1A-4474-8C89-997CBC0C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book refers to this as </a:t>
            </a:r>
            <a:r>
              <a:rPr lang="en-US" i="1" dirty="0"/>
              <a:t>the Turing test approach</a:t>
            </a:r>
          </a:p>
          <a:p>
            <a:r>
              <a:rPr lang="en-US" dirty="0"/>
              <a:t>Turing proposed </a:t>
            </a:r>
            <a:r>
              <a:rPr lang="en-US" b="1" dirty="0"/>
              <a:t>the Turing test </a:t>
            </a:r>
            <a:r>
              <a:rPr lang="en-US" dirty="0"/>
              <a:t>in 1950 in a paper titled “Computing Machinery and Intelligence”</a:t>
            </a:r>
          </a:p>
          <a:p>
            <a:r>
              <a:rPr lang="en-US" dirty="0"/>
              <a:t>To pass the Turing test would require (at least):</a:t>
            </a:r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Knowledge representation (KR)</a:t>
            </a:r>
          </a:p>
          <a:p>
            <a:pPr lvl="1"/>
            <a:r>
              <a:rPr lang="en-US" dirty="0"/>
              <a:t>Reasoning</a:t>
            </a:r>
          </a:p>
          <a:p>
            <a:pPr lvl="1"/>
            <a:r>
              <a:rPr lang="en-US" dirty="0"/>
              <a:t>Machine learning (ML)</a:t>
            </a:r>
          </a:p>
          <a:p>
            <a:r>
              <a:rPr lang="en-US" dirty="0"/>
              <a:t>Some AI practitioners claim that the test should be expanded to include things like computer vision, robotics, or other elements</a:t>
            </a:r>
          </a:p>
          <a:p>
            <a:r>
              <a:rPr lang="en-US" dirty="0"/>
              <a:t>We will talk a lot more about the Turing test – and whether it is a valid test of intelligence – in our final topic of the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EA3C-EF91-42A5-ABFF-AC475BE6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rationally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E640-5B82-49CB-A57A-A94F4983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 refers to this as </a:t>
            </a:r>
            <a:r>
              <a:rPr lang="en-US" i="1" dirty="0"/>
              <a:t>the rational agent approach</a:t>
            </a:r>
          </a:p>
          <a:p>
            <a:r>
              <a:rPr lang="en-US" dirty="0"/>
              <a:t>An </a:t>
            </a:r>
            <a:r>
              <a:rPr lang="en-US" b="1" dirty="0"/>
              <a:t>agent</a:t>
            </a:r>
            <a:r>
              <a:rPr lang="en-US" dirty="0"/>
              <a:t> is something that acts; examples of agents include machines, computer programs, and people</a:t>
            </a:r>
          </a:p>
          <a:p>
            <a:r>
              <a:rPr lang="en-US" dirty="0"/>
              <a:t>A </a:t>
            </a:r>
            <a:r>
              <a:rPr lang="en-US" b="1" dirty="0"/>
              <a:t>rational agent </a:t>
            </a:r>
            <a:r>
              <a:rPr lang="en-US" dirty="0"/>
              <a:t>acts to achieve the best expected outcome</a:t>
            </a:r>
          </a:p>
          <a:p>
            <a:r>
              <a:rPr lang="en-US" dirty="0"/>
              <a:t>All of the skills needed for the Turing test can aid rational agents</a:t>
            </a:r>
          </a:p>
          <a:p>
            <a:r>
              <a:rPr lang="en-US" dirty="0"/>
              <a:t>This is the approach favored by our textbook and most AI practitioners</a:t>
            </a:r>
          </a:p>
        </p:txBody>
      </p:sp>
    </p:spTree>
    <p:extLst>
      <p:ext uri="{BB962C8B-B14F-4D97-AF65-F5344CB8AC3E}">
        <p14:creationId xmlns:p14="http://schemas.microsoft.com/office/powerpoint/2010/main" val="172648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15C-BC90-4AD7-B74A-385DFD69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Disciplines that have Contributed to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B5F6-A0E2-46EF-A3CE-7717E73C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  <a:p>
            <a:r>
              <a:rPr lang="en-US" dirty="0"/>
              <a:t>Mathematics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Neuroscience</a:t>
            </a:r>
          </a:p>
          <a:p>
            <a:r>
              <a:rPr lang="en-US" dirty="0"/>
              <a:t>Psychology</a:t>
            </a:r>
          </a:p>
          <a:p>
            <a:r>
              <a:rPr lang="en-US" dirty="0"/>
              <a:t>Computer Engineering</a:t>
            </a:r>
          </a:p>
          <a:p>
            <a:r>
              <a:rPr lang="en-US" dirty="0"/>
              <a:t>Control Theory</a:t>
            </a:r>
          </a:p>
          <a:p>
            <a:r>
              <a:rPr lang="en-US" dirty="0"/>
              <a:t>Linguistics</a:t>
            </a:r>
          </a:p>
        </p:txBody>
      </p:sp>
    </p:spTree>
    <p:extLst>
      <p:ext uri="{BB962C8B-B14F-4D97-AF65-F5344CB8AC3E}">
        <p14:creationId xmlns:p14="http://schemas.microsoft.com/office/powerpoint/2010/main" val="24264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3BAE-3472-4208-AE98-608579E7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AI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CB43-35D4-4A7B-AC9B-CCB12EF9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1943: McCulloch and Pitts proposed a model for artificial neurons</a:t>
            </a:r>
          </a:p>
          <a:p>
            <a:r>
              <a:rPr lang="en-US" dirty="0"/>
              <a:t>1950: Turing’s “Computing Machinery and Intelligence”</a:t>
            </a:r>
          </a:p>
          <a:p>
            <a:r>
              <a:rPr lang="en-US" dirty="0"/>
              <a:t>1951: Minsky and Edmonds built the first neural network (out of vacuum tubes, motors, and clutches); it simulated 40 neurons</a:t>
            </a:r>
          </a:p>
          <a:p>
            <a:r>
              <a:rPr lang="en-US" dirty="0"/>
              <a:t>1956: At a workshop at Dartmouth, Newell and Simon introduced the Logic Theorist, a program that could prove mathematical theorems</a:t>
            </a:r>
          </a:p>
          <a:p>
            <a:r>
              <a:rPr lang="en-US" dirty="0"/>
              <a:t>At the same workshop, there was agreement on the term “artificial intelligence”</a:t>
            </a:r>
          </a:p>
          <a:p>
            <a:r>
              <a:rPr lang="en-US" dirty="0"/>
              <a:t>1958: McCarthy invented LISP and described the hypothetical Advice Taker, a complete AI system embodying the principles of KR and reasoning</a:t>
            </a:r>
          </a:p>
        </p:txBody>
      </p:sp>
    </p:spTree>
    <p:extLst>
      <p:ext uri="{BB962C8B-B14F-4D97-AF65-F5344CB8AC3E}">
        <p14:creationId xmlns:p14="http://schemas.microsoft.com/office/powerpoint/2010/main" val="123212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F0A3-2300-4B5A-B3B0-D239E922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the 1960s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83F8-3777-4AD5-8EE2-35D65536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Successes with Rosenblatt’s </a:t>
            </a:r>
            <a:r>
              <a:rPr lang="en-US" b="1" dirty="0"/>
              <a:t>perceptrons</a:t>
            </a:r>
            <a:r>
              <a:rPr lang="en-US" dirty="0"/>
              <a:t> (simple neural networks without hidden layers)</a:t>
            </a:r>
          </a:p>
          <a:p>
            <a:r>
              <a:rPr lang="en-US" dirty="0"/>
              <a:t>Successes with </a:t>
            </a:r>
            <a:r>
              <a:rPr lang="en-US" b="1" dirty="0"/>
              <a:t>microworlds</a:t>
            </a:r>
            <a:r>
              <a:rPr lang="en-US" dirty="0"/>
              <a:t> (problems dealing with very specific, limited domains)</a:t>
            </a:r>
          </a:p>
          <a:p>
            <a:r>
              <a:rPr lang="en-US" dirty="0"/>
              <a:t>Example: Winograd's SHRDLU seems to understand language about the “blocks world”</a:t>
            </a:r>
          </a:p>
          <a:p>
            <a:r>
              <a:rPr lang="en-US" dirty="0"/>
              <a:t>In 1969 Minsky and </a:t>
            </a:r>
            <a:r>
              <a:rPr lang="en-US" dirty="0" err="1"/>
              <a:t>Papert</a:t>
            </a:r>
            <a:r>
              <a:rPr lang="en-US" dirty="0"/>
              <a:t> proved a fundamental limitations of perceptrons; they can only recognize linearly separable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8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98CA-40A3-4F37-9F40-56CDFB56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the 70s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97E9-3A7A-4A49-9316-673AE753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systems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included a domain-specific knowledge base and a problem-solving engine</a:t>
            </a:r>
            <a:endParaRPr lang="en-US" dirty="0"/>
          </a:p>
          <a:p>
            <a:pPr lvl="1"/>
            <a:r>
              <a:rPr lang="en-US" dirty="0"/>
              <a:t>The knowledge base often relied on hard-coded, domain-specific constructed with the aid of human experts</a:t>
            </a:r>
          </a:p>
          <a:p>
            <a:pPr lvl="1"/>
            <a:r>
              <a:rPr lang="en-US" dirty="0"/>
              <a:t>The problem-solving engine of an expert system would generally be simple (e.g., a chain or tree of if-then rules)</a:t>
            </a:r>
          </a:p>
          <a:p>
            <a:pPr lvl="1"/>
            <a:r>
              <a:rPr lang="en-US" dirty="0"/>
              <a:t>Examples included DENDRAL and MYCIN</a:t>
            </a:r>
          </a:p>
          <a:p>
            <a:r>
              <a:rPr lang="en-US" dirty="0" err="1"/>
              <a:t>Schank</a:t>
            </a:r>
            <a:r>
              <a:rPr lang="en-US" dirty="0"/>
              <a:t> emphasized </a:t>
            </a:r>
            <a:r>
              <a:rPr lang="en-US" i="1" dirty="0"/>
              <a:t>cased-based reasoning</a:t>
            </a:r>
          </a:p>
          <a:p>
            <a:r>
              <a:rPr lang="en-US" dirty="0"/>
              <a:t>Minsky proposed using </a:t>
            </a:r>
            <a:r>
              <a:rPr lang="en-US" i="1" dirty="0"/>
              <a:t>frames</a:t>
            </a:r>
          </a:p>
          <a:p>
            <a:r>
              <a:rPr lang="en-US" dirty="0"/>
              <a:t>All of this has been out of favor for some time now</a:t>
            </a:r>
          </a:p>
        </p:txBody>
      </p:sp>
    </p:spTree>
    <p:extLst>
      <p:ext uri="{BB962C8B-B14F-4D97-AF65-F5344CB8AC3E}">
        <p14:creationId xmlns:p14="http://schemas.microsoft.com/office/powerpoint/2010/main" val="53903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6AE7-61E1-4111-9CC5-723BAECE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Comeback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06E7-5220-4A92-AE4A-A4B99543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mid-1980s, several groups “rediscovered” </a:t>
            </a:r>
            <a:r>
              <a:rPr lang="en-US" b="1" dirty="0"/>
              <a:t>backpropagation</a:t>
            </a:r>
            <a:r>
              <a:rPr lang="en-US" dirty="0"/>
              <a:t> for training neural networks with hidden layers</a:t>
            </a:r>
          </a:p>
          <a:p>
            <a:r>
              <a:rPr lang="en-US" dirty="0"/>
              <a:t>Other methods of machine learning (e.g., Bayesian methods, support vector machines, etc.) outperformed neural networks in the 1990s</a:t>
            </a:r>
          </a:p>
          <a:p>
            <a:r>
              <a:rPr lang="en-US" dirty="0"/>
              <a:t>The creation of the Web led to much larger datasets to train machine learning systems</a:t>
            </a:r>
          </a:p>
          <a:p>
            <a:r>
              <a:rPr lang="en-US" dirty="0"/>
              <a:t>After 2000, “big data” led to even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64748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695E-35AA-4E7E-A0AB-98526F59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78E6-4F2A-4491-A12F-65C22C4D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past decade, </a:t>
            </a:r>
            <a:r>
              <a:rPr lang="en-US" b="1" dirty="0"/>
              <a:t>deep learning </a:t>
            </a:r>
            <a:r>
              <a:rPr lang="en-US" dirty="0"/>
              <a:t>has dominated machine learning (and arguable AI in general)</a:t>
            </a:r>
          </a:p>
          <a:p>
            <a:r>
              <a:rPr lang="en-US" b="1" dirty="0"/>
              <a:t>Convolutional neural networks </a:t>
            </a:r>
            <a:r>
              <a:rPr lang="en-US" dirty="0"/>
              <a:t>led to breakthroughs in </a:t>
            </a:r>
            <a:r>
              <a:rPr lang="en-US" i="1" dirty="0"/>
              <a:t>computer vision</a:t>
            </a:r>
          </a:p>
          <a:p>
            <a:r>
              <a:rPr lang="en-US" dirty="0"/>
              <a:t>Variations of </a:t>
            </a:r>
            <a:r>
              <a:rPr lang="en-US" b="1" dirty="0"/>
              <a:t>recurrent neural networks </a:t>
            </a:r>
            <a:r>
              <a:rPr lang="en-US" dirty="0"/>
              <a:t>(such as </a:t>
            </a:r>
            <a:r>
              <a:rPr lang="en-US" i="1" dirty="0"/>
              <a:t>LSTMs</a:t>
            </a:r>
            <a:r>
              <a:rPr lang="en-US" dirty="0"/>
              <a:t>) and later </a:t>
            </a:r>
            <a:r>
              <a:rPr lang="en-US" b="1" dirty="0"/>
              <a:t>transformers</a:t>
            </a:r>
            <a:r>
              <a:rPr lang="en-US" dirty="0"/>
              <a:t> led to breakthroughs in </a:t>
            </a:r>
            <a:r>
              <a:rPr lang="en-US" i="1" dirty="0"/>
              <a:t>natural language processing</a:t>
            </a:r>
          </a:p>
          <a:p>
            <a:r>
              <a:rPr lang="en-US" dirty="0"/>
              <a:t>Deep learning along with </a:t>
            </a:r>
            <a:r>
              <a:rPr lang="en-US" b="1" dirty="0"/>
              <a:t>reinforcement learning </a:t>
            </a:r>
            <a:r>
              <a:rPr lang="en-US" dirty="0"/>
              <a:t>has led to breakthroughs in games</a:t>
            </a:r>
          </a:p>
        </p:txBody>
      </p:sp>
    </p:spTree>
    <p:extLst>
      <p:ext uri="{BB962C8B-B14F-4D97-AF65-F5344CB8AC3E}">
        <p14:creationId xmlns:p14="http://schemas.microsoft.com/office/powerpoint/2010/main" val="154419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FC68-EF68-4AA1-B51D-FCD1FECE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Notable AI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504-9D22-4820-8C9E-B5C6E179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Games</a:t>
            </a:r>
            <a:r>
              <a:rPr lang="en-US" dirty="0"/>
              <a:t> (e.g., Deep Blue beat Kasparov in chess, Checkers has been weakly solved, recent achievements in Go and poker, NPCs inhabit video game worlds)</a:t>
            </a:r>
          </a:p>
          <a:p>
            <a:r>
              <a:rPr lang="en-US" i="1" dirty="0"/>
              <a:t>Machine learning </a:t>
            </a:r>
            <a:r>
              <a:rPr lang="en-US" dirty="0"/>
              <a:t>applications (e.g., speech recognition, OCR, bioinformatics, data mining, recent successes involving deep neural networks)</a:t>
            </a:r>
          </a:p>
          <a:p>
            <a:r>
              <a:rPr lang="en-US" i="1" dirty="0"/>
              <a:t>Classification</a:t>
            </a:r>
            <a:r>
              <a:rPr lang="en-US" dirty="0"/>
              <a:t> (e.g., medical diagnosis, Hit Song Science, object recognition in images); really a subcategory of machine learning</a:t>
            </a:r>
          </a:p>
          <a:p>
            <a:r>
              <a:rPr lang="en-US" i="1" dirty="0"/>
              <a:t>NLP</a:t>
            </a:r>
            <a:r>
              <a:rPr lang="en-US" dirty="0"/>
              <a:t> applications (e.g., spam filters, information retrieval; recent successes involving deep learning and word embeddings for machine translation)</a:t>
            </a:r>
          </a:p>
          <a:p>
            <a:r>
              <a:rPr lang="en-US" i="1" dirty="0"/>
              <a:t>Google</a:t>
            </a:r>
            <a:r>
              <a:rPr lang="en-US" dirty="0"/>
              <a:t> (relies on NLP and information retrieval algorithms, but also uses an advanced PageRank algorithm that considers the web to be a graph)</a:t>
            </a:r>
          </a:p>
          <a:p>
            <a:r>
              <a:rPr lang="en-US" i="1" dirty="0"/>
              <a:t>Robotics</a:t>
            </a:r>
            <a:r>
              <a:rPr lang="en-US" dirty="0"/>
              <a:t> (e.g., Mars rovers, Roomba vacuum cleaners, self-driving cars)</a:t>
            </a:r>
          </a:p>
          <a:p>
            <a:r>
              <a:rPr lang="en-US" i="1" dirty="0"/>
              <a:t>Recommendation engines </a:t>
            </a:r>
            <a:r>
              <a:rPr lang="en-US" dirty="0"/>
              <a:t>(e.g., Netflix for movies, Pandora for music)</a:t>
            </a:r>
          </a:p>
        </p:txBody>
      </p:sp>
    </p:spTree>
    <p:extLst>
      <p:ext uri="{BB962C8B-B14F-4D97-AF65-F5344CB8AC3E}">
        <p14:creationId xmlns:p14="http://schemas.microsoft.com/office/powerpoint/2010/main" val="29160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40DE-592C-45DA-82AE-44360D8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5A99-B49A-4382-8215-63AEB400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 will be remote, using Teams</a:t>
            </a:r>
          </a:p>
          <a:p>
            <a:pPr lvl="1"/>
            <a:r>
              <a:rPr lang="en-US" dirty="0"/>
              <a:t>Tuesdays from 5 pm – 6pm</a:t>
            </a:r>
          </a:p>
          <a:p>
            <a:pPr lvl="1"/>
            <a:r>
              <a:rPr lang="en-US" dirty="0"/>
              <a:t>Wednesdays from 11 am – 1 pm</a:t>
            </a:r>
          </a:p>
          <a:p>
            <a:pPr lvl="1"/>
            <a:r>
              <a:rPr lang="en-US" dirty="0"/>
              <a:t>Most lectures will be livestreamed and recorded; I may pre-record some lectures</a:t>
            </a:r>
          </a:p>
          <a:p>
            <a:r>
              <a:rPr lang="en-US" dirty="0"/>
              <a:t>My Cooper webpage: </a:t>
            </a:r>
            <a:r>
              <a:rPr lang="en-US" dirty="0">
                <a:hlinkClick r:id="rId2"/>
              </a:rPr>
              <a:t>http://faculty.cooper.edu/sable2</a:t>
            </a:r>
            <a:endParaRPr lang="en-US" dirty="0"/>
          </a:p>
          <a:p>
            <a:pPr lvl="1"/>
            <a:r>
              <a:rPr lang="en-US" dirty="0"/>
              <a:t>From there, you can fine a link to the course webpage</a:t>
            </a:r>
          </a:p>
          <a:p>
            <a:pPr lvl="1"/>
            <a:r>
              <a:rPr lang="en-US" dirty="0"/>
              <a:t>I’ll post syllabus info and assignments on the course webpage</a:t>
            </a:r>
          </a:p>
          <a:p>
            <a:pPr lvl="1"/>
            <a:r>
              <a:rPr lang="en-US" dirty="0"/>
              <a:t>Recorded lectures will be posted using Teams, in appropriate channels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carl.sable@cooper.edu</a:t>
            </a:r>
            <a:endParaRPr lang="en-US" dirty="0"/>
          </a:p>
          <a:p>
            <a:r>
              <a:rPr lang="en-US" dirty="0"/>
              <a:t>Textbook (</a:t>
            </a:r>
            <a:r>
              <a:rPr lang="en-US" i="1" dirty="0"/>
              <a:t>not required</a:t>
            </a:r>
            <a:r>
              <a:rPr lang="en-US" dirty="0"/>
              <a:t>): "Artificial Intelligence: A Modern Approach", by Stuart Russell and Peter </a:t>
            </a:r>
            <a:r>
              <a:rPr lang="en-US" dirty="0" err="1"/>
              <a:t>Norvig</a:t>
            </a:r>
            <a:endParaRPr lang="en-US" dirty="0"/>
          </a:p>
          <a:p>
            <a:pPr lvl="1"/>
            <a:r>
              <a:rPr lang="en-US" dirty="0"/>
              <a:t>I would recommend getting either the third or fourth edition</a:t>
            </a:r>
          </a:p>
          <a:p>
            <a:pPr lvl="1"/>
            <a:r>
              <a:rPr lang="en-US" dirty="0"/>
              <a:t>The book has a nice associated website: </a:t>
            </a:r>
            <a:r>
              <a:rPr lang="en-US" dirty="0">
                <a:hlinkClick r:id="rId4"/>
              </a:rPr>
              <a:t>http://aima.cs.berkeley.edu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4B97-626C-4B6A-B1F3-9395144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628-98F9-4D10-9A0F-9EF47838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#1: 33 1/3%</a:t>
            </a:r>
          </a:p>
          <a:p>
            <a:pPr lvl="1"/>
            <a:r>
              <a:rPr lang="en-US" dirty="0"/>
              <a:t>You will implement a game-playing program that plays either Checkers or Othello; I consider this a very tough project</a:t>
            </a:r>
          </a:p>
          <a:p>
            <a:pPr lvl="1"/>
            <a:r>
              <a:rPr lang="en-US" dirty="0"/>
              <a:t>The project will be evaluated based on how well it plays against me!</a:t>
            </a:r>
          </a:p>
          <a:p>
            <a:r>
              <a:rPr lang="en-US" dirty="0"/>
              <a:t>Project #2: 33 1/3%</a:t>
            </a:r>
          </a:p>
          <a:p>
            <a:pPr lvl="1"/>
            <a:r>
              <a:rPr lang="en-US" dirty="0"/>
              <a:t>You will implement a neural network from scratch and create and create or modify a dataset to train and test it</a:t>
            </a:r>
          </a:p>
          <a:p>
            <a:pPr lvl="1"/>
            <a:r>
              <a:rPr lang="en-US" dirty="0"/>
              <a:t>The project will be evaluated based on correctness (not efficiency, as long as its reasonable) and on the dataset</a:t>
            </a:r>
          </a:p>
          <a:p>
            <a:r>
              <a:rPr lang="en-US" dirty="0"/>
              <a:t>Three problem sets (no quizzes or tests this semester): 33 1/3%</a:t>
            </a:r>
          </a:p>
          <a:p>
            <a:r>
              <a:rPr lang="en-US" dirty="0"/>
              <a:t>The projects can be done using any language, but for the first project, efficiency matters</a:t>
            </a:r>
          </a:p>
        </p:txBody>
      </p:sp>
    </p:spTree>
    <p:extLst>
      <p:ext uri="{BB962C8B-B14F-4D97-AF65-F5344CB8AC3E}">
        <p14:creationId xmlns:p14="http://schemas.microsoft.com/office/powerpoint/2010/main" val="304725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8DEC-A91E-47BD-A4A9-10AB7EEC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1122363"/>
            <a:ext cx="11131826" cy="2387600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b="1" dirty="0"/>
              <a:t>artificial intelligence </a:t>
            </a:r>
            <a:r>
              <a:rPr lang="en-US" dirty="0"/>
              <a:t>(</a:t>
            </a:r>
            <a:r>
              <a:rPr lang="en-US" b="1" dirty="0"/>
              <a:t>AI</a:t>
            </a:r>
            <a:r>
              <a:rPr lang="en-US" dirty="0"/>
              <a:t>) even mean, anyway?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1A76F-7192-43F2-BBBB-669F1BAD4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is no agreed upon answer, but let’s discuss it.</a:t>
            </a:r>
          </a:p>
        </p:txBody>
      </p:sp>
    </p:spTree>
    <p:extLst>
      <p:ext uri="{BB962C8B-B14F-4D97-AF65-F5344CB8AC3E}">
        <p14:creationId xmlns:p14="http://schemas.microsoft.com/office/powerpoint/2010/main" val="3711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8138-D87A-4D46-A03F-32F76F1E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32D6-ABD4-4ED6-9FE4-80BD9134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will be divided into six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Introductory Concepts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and Games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Dealing with Uncertainty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Philosophy and AI</a:t>
            </a:r>
          </a:p>
          <a:p>
            <a:r>
              <a:rPr lang="en-US" dirty="0"/>
              <a:t>Each part except the final one consists of multiple topics; you can check out the course schedule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94636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049C-7AC0-4B3B-A73D-8445B0D1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AI Topics (not covered in the course)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7122-5A6E-46C1-A383-41873FBE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Knowledge representation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Computer art/music</a:t>
            </a:r>
          </a:p>
          <a:p>
            <a:r>
              <a:rPr lang="en-US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180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C6F5-C62F-4396-BD14-D9AF431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Approaches to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997D-BBF6-4B54-B83F-A329EF87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 classifies four approaches according to two dimensions (</a:t>
            </a:r>
            <a:r>
              <a:rPr lang="en-US" i="1" dirty="0"/>
              <a:t>acting</a:t>
            </a:r>
            <a:r>
              <a:rPr lang="en-US" dirty="0"/>
              <a:t> vs. </a:t>
            </a:r>
            <a:r>
              <a:rPr lang="en-US" i="1" dirty="0"/>
              <a:t>thinking</a:t>
            </a:r>
            <a:r>
              <a:rPr lang="en-US" dirty="0"/>
              <a:t> and </a:t>
            </a:r>
            <a:r>
              <a:rPr lang="en-US" i="1" dirty="0"/>
              <a:t>human</a:t>
            </a:r>
            <a:r>
              <a:rPr lang="en-US" dirty="0"/>
              <a:t> vs. </a:t>
            </a:r>
            <a:r>
              <a:rPr lang="en-US" i="1" dirty="0"/>
              <a:t>rational</a:t>
            </a:r>
            <a:r>
              <a:rPr lang="en-US" dirty="0"/>
              <a:t>)</a:t>
            </a:r>
          </a:p>
          <a:p>
            <a:r>
              <a:rPr lang="en-US" dirty="0"/>
              <a:t>Thus, the goals of the four approaches could be described as:</a:t>
            </a:r>
          </a:p>
          <a:p>
            <a:pPr lvl="1"/>
            <a:r>
              <a:rPr lang="en-US" dirty="0"/>
              <a:t>Thinking humanly</a:t>
            </a:r>
          </a:p>
          <a:p>
            <a:pPr lvl="1"/>
            <a:r>
              <a:rPr lang="en-US" dirty="0"/>
              <a:t>Thinking rationally</a:t>
            </a:r>
          </a:p>
          <a:p>
            <a:pPr lvl="1"/>
            <a:r>
              <a:rPr lang="en-US" dirty="0"/>
              <a:t>Acting humanly</a:t>
            </a:r>
          </a:p>
          <a:p>
            <a:pPr lvl="1"/>
            <a:r>
              <a:rPr lang="en-US" dirty="0"/>
              <a:t>Acting rationally </a:t>
            </a:r>
          </a:p>
        </p:txBody>
      </p:sp>
    </p:spTree>
    <p:extLst>
      <p:ext uri="{BB962C8B-B14F-4D97-AF65-F5344CB8AC3E}">
        <p14:creationId xmlns:p14="http://schemas.microsoft.com/office/powerpoint/2010/main" val="7608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8D2E-3362-4E70-A19C-BB71ECD8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Humanly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1355-DF5C-47BF-BF80-D1FEA06F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 refers to this as </a:t>
            </a:r>
            <a:r>
              <a:rPr lang="en-US" i="1" dirty="0"/>
              <a:t>the cognitive modeling approach</a:t>
            </a:r>
          </a:p>
          <a:p>
            <a:r>
              <a:rPr lang="en-US" dirty="0"/>
              <a:t>Goal: Create a sufficiently precise theory of the mind and then express the theory with a computer program</a:t>
            </a:r>
          </a:p>
          <a:p>
            <a:r>
              <a:rPr lang="en-US" dirty="0"/>
              <a:t>We can learn about human thought through introspection, psychological experiments, and brain imaging</a:t>
            </a:r>
          </a:p>
          <a:p>
            <a:r>
              <a:rPr lang="en-US" dirty="0"/>
              <a:t>Example: In the late 1950s, Newell and Simon created the General Problem Solver (GPS), which later became the basis for SOAR</a:t>
            </a:r>
          </a:p>
          <a:p>
            <a:r>
              <a:rPr lang="en-US" dirty="0"/>
              <a:t>Example: The Center for Brains, Minds, and Machines (CBMM) involves collaboration between MIT, Harvard, and other institutions</a:t>
            </a:r>
          </a:p>
        </p:txBody>
      </p:sp>
    </p:spTree>
    <p:extLst>
      <p:ext uri="{BB962C8B-B14F-4D97-AF65-F5344CB8AC3E}">
        <p14:creationId xmlns:p14="http://schemas.microsoft.com/office/powerpoint/2010/main" val="19296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CD75-68BE-4FFC-858E-D347879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96D9-EE1E-4A8A-8DA1-3B24C372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book refers to this as </a:t>
            </a:r>
            <a:r>
              <a:rPr lang="en-US" i="1" dirty="0"/>
              <a:t>the “laws of thought” approach</a:t>
            </a:r>
          </a:p>
          <a:p>
            <a:r>
              <a:rPr lang="en-US" dirty="0"/>
              <a:t>This dates back at least to Aristotle's </a:t>
            </a:r>
            <a:r>
              <a:rPr lang="en-US" i="1" dirty="0"/>
              <a:t>syllogisms</a:t>
            </a:r>
            <a:r>
              <a:rPr lang="en-US" dirty="0"/>
              <a:t> (involving his attempt to codify correct thinking)</a:t>
            </a:r>
          </a:p>
          <a:p>
            <a:r>
              <a:rPr lang="en-US" dirty="0"/>
              <a:t>These rules initiated the field called </a:t>
            </a:r>
            <a:r>
              <a:rPr lang="en-US" i="1" dirty="0"/>
              <a:t>logic</a:t>
            </a:r>
          </a:p>
          <a:p>
            <a:r>
              <a:rPr lang="en-US" dirty="0"/>
              <a:t>Two obstacles:</a:t>
            </a:r>
          </a:p>
          <a:p>
            <a:pPr lvl="1"/>
            <a:r>
              <a:rPr lang="en-US" dirty="0"/>
              <a:t>Stating a problem formally (especially when uncertainty is involved)</a:t>
            </a:r>
          </a:p>
          <a:p>
            <a:pPr lvl="1"/>
            <a:r>
              <a:rPr lang="en-US" dirty="0"/>
              <a:t>Implementing a solution (simple methods can exhaust computational resources, and unsolvable problems might result in infinite loops)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2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F05F9A-06FE-40C0-98D6-B3128AC076D4}"/>
</file>

<file path=customXml/itemProps2.xml><?xml version="1.0" encoding="utf-8"?>
<ds:datastoreItem xmlns:ds="http://schemas.openxmlformats.org/officeDocument/2006/customXml" ds:itemID="{A57FA2DD-3541-4CDF-82B4-3F8A4F18761D}"/>
</file>

<file path=customXml/itemProps3.xml><?xml version="1.0" encoding="utf-8"?>
<ds:datastoreItem xmlns:ds="http://schemas.openxmlformats.org/officeDocument/2006/customXml" ds:itemID="{C6534DD6-5017-487E-B977-8A9760549056}"/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1313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ECE469: Artificial Intelligence</vt:lpstr>
      <vt:lpstr>The Basics</vt:lpstr>
      <vt:lpstr>Grading</vt:lpstr>
      <vt:lpstr>What does artificial intelligence (AI) even mean, anyway?</vt:lpstr>
      <vt:lpstr>Course Content</vt:lpstr>
      <vt:lpstr>Other AI Topics (not covered in the course)</vt:lpstr>
      <vt:lpstr>Four Approaches to AI</vt:lpstr>
      <vt:lpstr>Thinking Humanly</vt:lpstr>
      <vt:lpstr>Thinking Rationally</vt:lpstr>
      <vt:lpstr>Acting Humanly</vt:lpstr>
      <vt:lpstr>Acting rationally</vt:lpstr>
      <vt:lpstr>Disciplines that have Contributed to AI</vt:lpstr>
      <vt:lpstr>Early AI Milestones</vt:lpstr>
      <vt:lpstr>AI in the 1960s</vt:lpstr>
      <vt:lpstr>AI in the 70s</vt:lpstr>
      <vt:lpstr>The Comeback of Machine Learning</vt:lpstr>
      <vt:lpstr>Deep Learning</vt:lpstr>
      <vt:lpstr>Some Notable AI 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19</cp:revision>
  <dcterms:created xsi:type="dcterms:W3CDTF">2020-08-28T17:10:30Z</dcterms:created>
  <dcterms:modified xsi:type="dcterms:W3CDTF">2020-09-02T15:50:45Z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