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9645-A7CF-4BF1-8004-1C338402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EDEF-BCEC-43E4-B45C-129EECCCB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2DFE-1024-4E74-A6B9-D8D4E3CC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65B3-A7A6-4D78-9F25-FB0E598D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4378-C824-4062-BD79-5735F77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11E8-6AED-4FDB-9AD5-6CFDDE8D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946FD-C0A4-473C-9EDD-94D137D9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AA90-9A6A-48C9-A7CB-A0867BFC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E1A5-3206-4369-AB5C-C15851A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D5A4-6435-4919-9EF9-5AF18BE2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E28E6-A1F1-4A75-A5DD-14150F08C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E7AF6-8B68-4CC9-BE00-AFE95511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7625-9272-46CE-B3EC-9285EA47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3724-3A1A-4F89-B2AA-AC1FD795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CA94-0B9B-4C9E-80A1-0516CAF7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3998-44DF-4FCD-A393-912E89D6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0D4B-874C-4D1A-927D-6EEC1136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39CA-462A-4C12-89EC-DE3D3844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1F68-BAB3-4BE7-B5A9-73D9BD6C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3D7C2-5095-467E-910D-C3003063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0B28-882F-403B-BDDD-73E0D0B2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421D-9752-4618-8916-05ACD453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9136-B100-4251-87A2-C842D13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7E16-C152-4DF4-9C74-C4D2D2D4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035-26BC-4167-AE07-0ACC9A3D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899C-4F8F-4638-A9F1-1337E4C8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0DFE-98CA-4F1D-A5A5-BEB8A0EE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02B69-9323-4C14-B02D-91C623D0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8122-E585-4DB1-95CC-D302E190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4D8C-A78E-42D3-A2FB-6769A76A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A8E-5923-4282-A34D-7CA0EE36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6890-629A-4C76-8CD1-7A8896B8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B9B5-6772-46A5-B706-E400E6EE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1E67-626C-418B-97B6-5C23AC0A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AA41A-9EBF-4C3F-B156-1D757AE8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01C65-A9EB-4A2B-8567-CD4F43F0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88633-12A9-4606-9B73-B5FA6EB7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0617C-236A-4A1D-8649-3C798B74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FAFFA-9237-431D-B55B-37B03FED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DE7F-1D2B-4FD1-B273-C94602F1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5FCA3-26E9-4797-BF93-A3A54E8B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324D-9726-44EE-A48A-701E0CD6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BCC5-04A4-4A15-8652-D3EE210B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CF818-07F8-4740-8554-84DD280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27A17-AADB-41EF-ACF8-81E9C30F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74BE-F1F0-4383-B5E3-F3EAB3FC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7EAA-DCAE-4B5C-8F76-B90C95E3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EDA4-8E90-4288-9D20-AFA21520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5CA46-9DA9-45E7-AE1D-D03B86C23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297F-13BB-474F-ACC4-F5D3F25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FC2F-3F73-4CF0-9714-C7BE20D9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F5C4-E7C0-4C58-99DF-43142FE2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EF5-CBF1-405A-B1A9-3DBDBC7A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0D09D-3DF1-4597-BAD4-AAA7D389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DD6E6-B008-4899-91AE-F08CDD50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CE09-F5A2-41EC-B2EE-F5D21DD2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88D06-CAA2-4306-8C62-8EEBFD81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C342-FAAD-42A2-ADC0-35001B7F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FFA2A-8E87-440F-B6EF-9E335C35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1EA6-0CD4-4B4E-B6E1-1AF6DC60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71CC-9067-4C1E-B896-BB289FC6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717F-AB80-48BA-BF43-A3B9CCD78BF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102C-8495-4E2E-A65B-E8CF3AAFC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1EA0-E29E-4A1E-9242-1AA81501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311A-494A-4453-AF0C-0CEE8F72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65A-A711-4B61-A499-E48F3B07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Decision Tree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8A22-603B-4991-9870-42BED1FC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an attribute is applied, each possible outcome leads to a new decision tree learning problem for each subset of examples with a particular value of the just-used attribute</a:t>
            </a:r>
          </a:p>
          <a:p>
            <a:r>
              <a:rPr lang="en-US" dirty="0"/>
              <a:t>As demonstrated on the previous slide, for the restaurant example, </a:t>
            </a:r>
            <a:r>
              <a:rPr lang="en-US" i="1" dirty="0"/>
              <a:t>Patrons</a:t>
            </a:r>
            <a:r>
              <a:rPr lang="en-US" dirty="0"/>
              <a:t> is a good first choice; after </a:t>
            </a:r>
            <a:r>
              <a:rPr lang="en-US" i="1" dirty="0"/>
              <a:t>Patrons</a:t>
            </a:r>
            <a:r>
              <a:rPr lang="en-US" dirty="0"/>
              <a:t>, </a:t>
            </a:r>
            <a:r>
              <a:rPr lang="en-US" i="1" dirty="0"/>
              <a:t>Hungry</a:t>
            </a:r>
            <a:r>
              <a:rPr lang="en-US" dirty="0"/>
              <a:t> is a pretty good second choice</a:t>
            </a:r>
          </a:p>
          <a:p>
            <a:r>
              <a:rPr lang="en-US" dirty="0"/>
              <a:t>For each new node, there are four cases to consider: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all remaining examples are positive or negative, we are done; answer Yes or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both positive and negative examples remain, and there are remaining attributes to choose from, choose the best attribute to split the remaining examples; this is the recursive case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both positive and negative examples remain, but there are no attributes left, it means that there was inconsistent input; we can return the majority classification at this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there are no examples left, it means that no such example has been observed; we can return a value based on the majority classification at the empty node's parent</a:t>
            </a:r>
          </a:p>
          <a:p>
            <a:r>
              <a:rPr lang="en-US" dirty="0"/>
              <a:t>Inconsistent input could be caused by noise, by a nondeterministic domain, or because the available attributes do not provide enough information to fully describe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62248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E365-C63B-4F94-BD60-2AEB8AE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5C1E10-AF5B-4E72-A29E-905A87DB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953" y="1895094"/>
            <a:ext cx="8092094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D1BF-3314-44F7-8975-885B84F7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Decision Tree Example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8EF0A7-A8DE-4C2D-A76E-96FC150C4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49" y="1690688"/>
            <a:ext cx="8070101" cy="4274575"/>
          </a:xfrm>
        </p:spPr>
      </p:pic>
    </p:spTree>
    <p:extLst>
      <p:ext uri="{BB962C8B-B14F-4D97-AF65-F5344CB8AC3E}">
        <p14:creationId xmlns:p14="http://schemas.microsoft.com/office/powerpoint/2010/main" val="108611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7A2D-ECEE-4BA3-B60F-BF9D3639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Learned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8D72-3B1C-4D42-AC4D-C5AA5878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tree is clearly different from the “real” tree, but it agrees with all the training examples, and it is simpler than the original tree</a:t>
            </a:r>
          </a:p>
          <a:p>
            <a:r>
              <a:rPr lang="en-US" dirty="0"/>
              <a:t>In general, with all machine learning methods, you should not expect the learned hypothesis to match the real function exactly</a:t>
            </a:r>
          </a:p>
          <a:p>
            <a:r>
              <a:rPr lang="en-US" dirty="0"/>
              <a:t>The book points out that the application has “detected an interesting and previously unsuspected pattern: SR will wait for Thai food on weekends”</a:t>
            </a:r>
          </a:p>
          <a:p>
            <a:r>
              <a:rPr lang="en-US" dirty="0"/>
              <a:t>The learned tree we have examined is bound to make mistakes</a:t>
            </a:r>
          </a:p>
          <a:p>
            <a:pPr lvl="1"/>
            <a:r>
              <a:rPr lang="en-US" dirty="0"/>
              <a:t>For example, it has never seen a case with a zero- to ten-minute wait for a full restaurant, and </a:t>
            </a:r>
            <a:r>
              <a:rPr lang="en-US" i="1" dirty="0"/>
              <a:t>WaitEstimate</a:t>
            </a:r>
            <a:r>
              <a:rPr lang="en-US" dirty="0"/>
              <a:t> is not used at all in the generated tree!</a:t>
            </a:r>
          </a:p>
          <a:p>
            <a:pPr lvl="1"/>
            <a:r>
              <a:rPr lang="en-US" dirty="0"/>
              <a:t>With more examples, we would expect to induce a tree that is more similar to the original tree</a:t>
            </a:r>
          </a:p>
        </p:txBody>
      </p:sp>
    </p:spTree>
    <p:extLst>
      <p:ext uri="{BB962C8B-B14F-4D97-AF65-F5344CB8AC3E}">
        <p14:creationId xmlns:p14="http://schemas.microsoft.com/office/powerpoint/2010/main" val="566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A59C-90C8-4573-84E1-914E0CFD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ADDD-D1B9-4251-A5D7-83493FB8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Decision tree learning aims to approximately minimize the depth of the final tree</a:t>
            </a:r>
          </a:p>
          <a:p>
            <a:r>
              <a:rPr lang="en-US" dirty="0"/>
              <a:t>It does this by selecting an attribute at each stage that goes as for as possible toward providing an exact classification</a:t>
            </a:r>
          </a:p>
          <a:p>
            <a:r>
              <a:rPr lang="en-US" dirty="0"/>
              <a:t>This is an example of a </a:t>
            </a:r>
            <a:r>
              <a:rPr lang="en-US" i="1" dirty="0"/>
              <a:t>greedy algorithm </a:t>
            </a:r>
            <a:r>
              <a:rPr lang="en-US" dirty="0"/>
              <a:t>as well as a </a:t>
            </a:r>
            <a:r>
              <a:rPr lang="en-US" i="1" dirty="0"/>
              <a:t>divide-and-conquer algorithm</a:t>
            </a:r>
          </a:p>
          <a:p>
            <a:r>
              <a:rPr lang="en-US" dirty="0"/>
              <a:t>A perfect attribute divides the remaining examples into sets such that within each set, all examples are positive or negative (or, more generally, all belong to a single category)</a:t>
            </a:r>
          </a:p>
          <a:p>
            <a:r>
              <a:rPr lang="en-US" dirty="0"/>
              <a:t>One suitable measure of goodness for an attribute is the expected amount of </a:t>
            </a:r>
            <a:r>
              <a:rPr lang="en-US" b="1" dirty="0"/>
              <a:t>information</a:t>
            </a:r>
            <a:r>
              <a:rPr lang="en-US" dirty="0"/>
              <a:t> provided by the attribute</a:t>
            </a:r>
          </a:p>
          <a:p>
            <a:r>
              <a:rPr lang="en-US" dirty="0"/>
              <a:t>We are using the term in a strict mathematical sense</a:t>
            </a:r>
          </a:p>
          <a:p>
            <a:r>
              <a:rPr lang="en-US" i="1" dirty="0"/>
              <a:t>Information theory </a:t>
            </a:r>
            <a:r>
              <a:rPr lang="en-US" dirty="0"/>
              <a:t>measures information content in terms of </a:t>
            </a:r>
            <a:r>
              <a:rPr lang="en-US" b="1" dirty="0"/>
              <a:t>bits</a:t>
            </a:r>
            <a:r>
              <a:rPr lang="en-US" dirty="0"/>
              <a:t> of </a:t>
            </a:r>
            <a:r>
              <a:rPr lang="en-US" b="1" dirty="0"/>
              <a:t>entropy</a:t>
            </a:r>
          </a:p>
          <a:p>
            <a:r>
              <a:rPr lang="en-US" dirty="0"/>
              <a:t>The term “bits” here is similar to the term “bits” we are used to, but we will see it is a more general term in information theory, and a fractional number of bits is possible</a:t>
            </a:r>
          </a:p>
          <a:p>
            <a:r>
              <a:rPr lang="en-US" dirty="0"/>
              <a:t>The book defines entropy as “a measure of the uncertainty of a random variable”</a:t>
            </a:r>
          </a:p>
        </p:txBody>
      </p:sp>
    </p:spTree>
    <p:extLst>
      <p:ext uri="{BB962C8B-B14F-4D97-AF65-F5344CB8AC3E}">
        <p14:creationId xmlns:p14="http://schemas.microsoft.com/office/powerpoint/2010/main" val="423825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2F57-BDE8-4994-93C1-544E4CD2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9398-15C6-4BA2-B99A-A49C4009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If a random variable, V, has possible values 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v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, then the entropy of the random variable, in terms of bits, is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For a Boolean output variable with probability q, we can write this as: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H(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B(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-[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(1–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(1-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)]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We will see that if all probabilities are (negative) powers of 2, entropy matches the number of bits (conventional meaning) necessary to encode information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Information theory applies a more general usage of the word “bits” that works when probabilities are not powers of two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 q equals 0 or 1, we define B(q) to be zero, matching the intuition that if an answer is definite, we get no additional information by stating that answer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9398-15C6-4BA2-B99A-A49C4009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4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7FD1-A532-4BE7-B39C-2FBF20C0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Textbook’s Examples of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0FE6-7CE0-42EE-9217-93E889CD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dealing with a fair coin, and </a:t>
            </a:r>
            <a:r>
              <a:rPr lang="en-US" i="1" dirty="0"/>
              <a:t>Fair</a:t>
            </a:r>
            <a:r>
              <a:rPr lang="en-US" dirty="0"/>
              <a:t> will have the value of heads or tails, each with probability ½; then the entropy of </a:t>
            </a:r>
            <a:r>
              <a:rPr lang="en-US" i="1" dirty="0"/>
              <a:t>Fair</a:t>
            </a:r>
            <a:r>
              <a:rPr lang="en-US" dirty="0"/>
              <a:t> is:</a:t>
            </a:r>
          </a:p>
          <a:p>
            <a:pPr marL="457200" lvl="1" indent="0">
              <a:buNone/>
            </a:pPr>
            <a:r>
              <a:rPr lang="en-US" dirty="0"/>
              <a:t>H(</a:t>
            </a:r>
            <a:r>
              <a:rPr lang="en-US" i="1" dirty="0"/>
              <a:t>Fair</a:t>
            </a:r>
            <a:r>
              <a:rPr lang="en-US" dirty="0"/>
              <a:t>) = B(0.5) = -(0.5log</a:t>
            </a:r>
            <a:r>
              <a:rPr lang="en-US" baseline="-25000" dirty="0"/>
              <a:t>2</a:t>
            </a:r>
            <a:r>
              <a:rPr lang="en-US" dirty="0"/>
              <a:t>0.5 + 0.5log</a:t>
            </a:r>
            <a:r>
              <a:rPr lang="en-US" baseline="-25000" dirty="0"/>
              <a:t>2</a:t>
            </a:r>
            <a:r>
              <a:rPr lang="en-US" dirty="0"/>
              <a:t>0.5) = 1 bit</a:t>
            </a:r>
          </a:p>
          <a:p>
            <a:r>
              <a:rPr lang="en-US" dirty="0"/>
              <a:t>Assume we are dealing with a fair four-sided die, and Die4 has four possible values, each with probability ¼; then the entropy of Die4 is:</a:t>
            </a:r>
          </a:p>
          <a:p>
            <a:pPr marL="457200" lvl="1" indent="0">
              <a:buNone/>
            </a:pPr>
            <a:r>
              <a:rPr lang="en-US" dirty="0"/>
              <a:t>H(</a:t>
            </a:r>
            <a:r>
              <a:rPr lang="en-US" i="1" dirty="0"/>
              <a:t>Die4</a:t>
            </a:r>
            <a:r>
              <a:rPr lang="en-US" dirty="0"/>
              <a:t>) = -(0.25log</a:t>
            </a:r>
            <a:r>
              <a:rPr lang="en-US" baseline="-25000" dirty="0"/>
              <a:t>2</a:t>
            </a:r>
            <a:r>
              <a:rPr lang="en-US" dirty="0"/>
              <a:t>0.25 + 0.25log</a:t>
            </a:r>
            <a:r>
              <a:rPr lang="en-US" baseline="-25000" dirty="0"/>
              <a:t>2</a:t>
            </a:r>
            <a:r>
              <a:rPr lang="en-US" dirty="0"/>
              <a:t>0.25 + 0.25log</a:t>
            </a:r>
            <a:r>
              <a:rPr lang="en-US" baseline="-25000" dirty="0"/>
              <a:t>2</a:t>
            </a:r>
            <a:r>
              <a:rPr lang="en-US" dirty="0"/>
              <a:t>0.25 + 0.25log</a:t>
            </a:r>
            <a:r>
              <a:rPr lang="en-US" baseline="-25000" dirty="0"/>
              <a:t>2</a:t>
            </a:r>
            <a:r>
              <a:rPr lang="en-US" dirty="0"/>
              <a:t>0.25) = 2 bits</a:t>
            </a:r>
          </a:p>
          <a:p>
            <a:r>
              <a:rPr lang="en-US" dirty="0"/>
              <a:t>Now consider a loaded coin with a 99% probability of heads and a 1% probability of tails; the entropy of </a:t>
            </a:r>
            <a:r>
              <a:rPr lang="en-US" i="1" dirty="0"/>
              <a:t>Loaded</a:t>
            </a:r>
            <a:r>
              <a:rPr lang="en-US" dirty="0"/>
              <a:t> (representing the result) is:</a:t>
            </a:r>
          </a:p>
          <a:p>
            <a:pPr marL="457200" lvl="1" indent="0">
              <a:buNone/>
            </a:pPr>
            <a:r>
              <a:rPr lang="en-US" dirty="0"/>
              <a:t>H(</a:t>
            </a:r>
            <a:r>
              <a:rPr lang="en-US" i="1" dirty="0"/>
              <a:t>Loaded</a:t>
            </a:r>
            <a:r>
              <a:rPr lang="en-US" dirty="0"/>
              <a:t>) = B(0.99) = -(0.99log</a:t>
            </a:r>
            <a:r>
              <a:rPr lang="en-US" baseline="-25000" dirty="0"/>
              <a:t>2</a:t>
            </a:r>
            <a:r>
              <a:rPr lang="en-US" dirty="0"/>
              <a:t>0.99 + 0.01log</a:t>
            </a:r>
            <a:r>
              <a:rPr lang="en-US" baseline="-25000" dirty="0"/>
              <a:t>2</a:t>
            </a:r>
            <a:r>
              <a:rPr lang="en-US" dirty="0"/>
              <a:t>0.01) ≈ 0.08 bits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7CE2-0C95-4B9C-B28E-FDF04883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Example (not in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141D-F738-4416-B782-FD934310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Suppose we are encrypting a document with four distinct characters; arbitrarily let’s assume they are ‘a’, ‘b’, ‘c’, and ‘d’</a:t>
            </a:r>
          </a:p>
          <a:p>
            <a:r>
              <a:rPr lang="en-US" dirty="0"/>
              <a:t>First let’s assume that each distinct character is equally frequent throughout the document</a:t>
            </a:r>
          </a:p>
          <a:p>
            <a:pPr lvl="1"/>
            <a:r>
              <a:rPr lang="en-US" dirty="0"/>
              <a:t>Let a random variable,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, represent the value of the character if one is chosen at random from the document</a:t>
            </a:r>
          </a:p>
          <a:p>
            <a:pPr lvl="1"/>
            <a:r>
              <a:rPr lang="en-US" dirty="0"/>
              <a:t>This would lead to an entropy identical to the fair four-sided die example; that is, H(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) = 2 bits</a:t>
            </a:r>
          </a:p>
          <a:p>
            <a:pPr lvl="1"/>
            <a:r>
              <a:rPr lang="en-US" dirty="0"/>
              <a:t>This is also equal to the number of bits needed to represent each character if each distinct character uses a fixed representation</a:t>
            </a:r>
          </a:p>
          <a:p>
            <a:r>
              <a:rPr lang="en-US" dirty="0"/>
              <a:t>Now let’s assume that 50% of the characters are ‘a’, 25% of the characters are ‘b’, 12.5% of the characters are ‘c’, and 12.5% of the characters are ‘d’</a:t>
            </a:r>
          </a:p>
          <a:p>
            <a:pPr lvl="1"/>
            <a:r>
              <a:rPr lang="en-US" dirty="0"/>
              <a:t>Let a random variable, 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dirty="0"/>
              <a:t>, represent the value of the character if one is chosen at random from the document</a:t>
            </a:r>
          </a:p>
          <a:p>
            <a:pPr lvl="1"/>
            <a:r>
              <a:rPr lang="en-US" dirty="0"/>
              <a:t>H(C</a:t>
            </a:r>
            <a:r>
              <a:rPr lang="en-US" baseline="-25000" dirty="0"/>
              <a:t>2</a:t>
            </a:r>
            <a:r>
              <a:rPr lang="en-US" dirty="0"/>
              <a:t>) = -(0.5 log</a:t>
            </a:r>
            <a:r>
              <a:rPr lang="en-US" baseline="-25000" dirty="0"/>
              <a:t>2</a:t>
            </a:r>
            <a:r>
              <a:rPr lang="en-US" dirty="0"/>
              <a:t>0.5 + 0.25log</a:t>
            </a:r>
            <a:r>
              <a:rPr lang="en-US" baseline="-25000" dirty="0"/>
              <a:t>2</a:t>
            </a:r>
            <a:r>
              <a:rPr lang="en-US" dirty="0"/>
              <a:t>0.25 + 0.125log</a:t>
            </a:r>
            <a:r>
              <a:rPr lang="en-US" baseline="-25000" dirty="0"/>
              <a:t>2</a:t>
            </a:r>
            <a:r>
              <a:rPr lang="en-US" dirty="0"/>
              <a:t>0.125 + 0.125log</a:t>
            </a:r>
            <a:r>
              <a:rPr lang="en-US" baseline="-25000" dirty="0"/>
              <a:t>2</a:t>
            </a:r>
            <a:r>
              <a:rPr lang="en-US" dirty="0"/>
              <a:t>0.125) = 0.5(1) + 0.25(2) +0.125(3) + 0.125(3) = 1.75 bits</a:t>
            </a:r>
          </a:p>
          <a:p>
            <a:pPr lvl="1"/>
            <a:r>
              <a:rPr lang="en-US" dirty="0"/>
              <a:t>This is also equal to the average number of bits needed to represent each character if Huffman coding is used to compress the document</a:t>
            </a:r>
          </a:p>
          <a:p>
            <a:pPr lvl="1"/>
            <a:r>
              <a:rPr lang="en-US" dirty="0"/>
              <a:t>For example, Huffman coding may lead to ‘a’ being represented as 0, ‘b’ being represented as 10, ‘c’ being represented as 110, and ‘d’ being represented as 111</a:t>
            </a:r>
          </a:p>
          <a:p>
            <a:pPr lvl="1"/>
            <a:r>
              <a:rPr lang="en-US" dirty="0"/>
              <a:t>The formula matches this; 50% of the characters use 1 bit; 25% of the characters use two bits; 12.5% of the characters use three bits; and another 12.5 of the characters also use three bits</a:t>
            </a:r>
          </a:p>
        </p:txBody>
      </p:sp>
    </p:spTree>
    <p:extLst>
      <p:ext uri="{BB962C8B-B14F-4D97-AF65-F5344CB8AC3E}">
        <p14:creationId xmlns:p14="http://schemas.microsoft.com/office/powerpoint/2010/main" val="329310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6640-7DA5-4A06-BD86-F92AB34F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Node in a Decision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20480-7B7C-41CB-A55F-BB8D5F1C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Assume we are building a decision tree for a Boolean classification task, and we are choosing an attribute to split a particular node</a:t>
                </a:r>
              </a:p>
              <a:p>
                <a:r>
                  <a:rPr lang="en-US" dirty="0"/>
                  <a:t>After we split the node using some attribute, A, we will define Remainder(A) to be the amount of information we need to classify the example, on average</a:t>
                </a:r>
              </a:p>
              <a:p>
                <a:r>
                  <a:rPr lang="en-US" dirty="0"/>
                  <a:t>This is equal to the weighted average of the entropy, measured in bits, of the children of the node after the split: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formula, we are splitting a node in the decision tree based on an attribute A, which has d distinct values (thus leading to d children)</a:t>
                </a:r>
              </a:p>
              <a:p>
                <a:r>
                  <a:rPr lang="en-US" dirty="0"/>
                  <a:t>Before the split, there are p positive examples and n negative examples</a:t>
                </a:r>
              </a:p>
              <a:p>
                <a:r>
                  <a:rPr lang="en-US" dirty="0"/>
                  <a:t>After the split, the k</a:t>
                </a:r>
                <a:r>
                  <a:rPr lang="en-US" baseline="30000" dirty="0"/>
                  <a:t>th</a:t>
                </a:r>
                <a:r>
                  <a:rPr lang="en-US" dirty="0"/>
                  <a:t> child of the node has p</a:t>
                </a:r>
                <a:r>
                  <a:rPr lang="en-US" baseline="-25000" dirty="0"/>
                  <a:t>k</a:t>
                </a:r>
                <a:r>
                  <a:rPr lang="en-US" dirty="0"/>
                  <a:t> positive values and n</a:t>
                </a:r>
                <a:r>
                  <a:rPr lang="en-US" baseline="-25000" dirty="0"/>
                  <a:t>k</a:t>
                </a:r>
                <a:r>
                  <a:rPr lang="en-US" dirty="0"/>
                  <a:t> negative values</a:t>
                </a:r>
              </a:p>
              <a:p>
                <a:r>
                  <a:rPr lang="en-US" dirty="0"/>
                  <a:t>The first fraction in the summation is the frequency of the k</a:t>
                </a:r>
                <a:r>
                  <a:rPr lang="en-US" baseline="30000" dirty="0"/>
                  <a:t>th</a:t>
                </a:r>
                <a:r>
                  <a:rPr lang="en-US" dirty="0"/>
                  <a:t> child of the split node</a:t>
                </a:r>
              </a:p>
              <a:p>
                <a:r>
                  <a:rPr lang="en-US" dirty="0"/>
                  <a:t>The B-term is the entropy of the k</a:t>
                </a:r>
                <a:r>
                  <a:rPr lang="en-US" baseline="30000" dirty="0"/>
                  <a:t>th</a:t>
                </a:r>
                <a:r>
                  <a:rPr lang="en-US" dirty="0"/>
                  <a:t> child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20480-7B7C-41CB-A55F-BB8D5F1C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0CF-3F21-4BF2-8573-56D54E44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FCA-B972-459C-9D78-BC72AD22A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Before splitting a node with p positive examples and n negative examples, the entropy at that point is simply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 we have seen, splitting on some attribute A changes the entropy to: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information gain </a:t>
                </a:r>
                <a:r>
                  <a:rPr lang="en-US" dirty="0"/>
                  <a:t>is therefore: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Gain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𝑅𝑒𝑚𝑎𝑖𝑛𝑑𝑒𝑟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choose an attribute to split a node in a decision tree, we can pick the attribute that leads to the largest information gain</a:t>
                </a:r>
              </a:p>
              <a:p>
                <a:r>
                  <a:rPr lang="en-US" dirty="0"/>
                  <a:t>This is how we implement in the IMPORTANCE function in our pseudo-code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FCA-B972-459C-9D78-BC72AD22A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B4EA-C6A6-436B-A43C-B777932A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34DD-A478-4DFB-9F98-8D44A2F6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our last topic, we defined the task of </a:t>
            </a:r>
            <a:r>
              <a:rPr lang="en-US" b="1" dirty="0"/>
              <a:t>supervised learning</a:t>
            </a:r>
            <a:r>
              <a:rPr lang="en-US" dirty="0"/>
              <a:t>, which is one form of </a:t>
            </a:r>
            <a:r>
              <a:rPr lang="en-US" b="1" dirty="0"/>
              <a:t>machine learning</a:t>
            </a:r>
            <a:r>
              <a:rPr lang="en-US" dirty="0"/>
              <a:t> (ML), as follows:</a:t>
            </a:r>
          </a:p>
          <a:p>
            <a:pPr marL="457200" lvl="1" indent="0">
              <a:buNone/>
            </a:pPr>
            <a:r>
              <a:rPr lang="en-US" dirty="0"/>
              <a:t>Given a </a:t>
            </a:r>
            <a:r>
              <a:rPr lang="en-US" b="1" dirty="0"/>
              <a:t>training set </a:t>
            </a:r>
            <a:r>
              <a:rPr lang="en-US" dirty="0"/>
              <a:t>of N </a:t>
            </a:r>
            <a:r>
              <a:rPr lang="en-US" i="1" dirty="0"/>
              <a:t>examples</a:t>
            </a:r>
            <a:r>
              <a:rPr lang="en-US" dirty="0"/>
              <a:t> of input/output pairs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 … (x</a:t>
            </a:r>
            <a:r>
              <a:rPr lang="en-US" baseline="-25000" dirty="0"/>
              <a:t>N</a:t>
            </a:r>
            <a:r>
              <a:rPr lang="en-US" dirty="0"/>
              <a:t>, y</a:t>
            </a:r>
            <a:r>
              <a:rPr lang="en-US" baseline="-25000" dirty="0"/>
              <a:t>N</a:t>
            </a:r>
            <a:r>
              <a:rPr lang="en-US" dirty="0"/>
              <a:t>), where each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was generated by an unknown function y=f(x</a:t>
            </a:r>
            <a:r>
              <a:rPr lang="en-US" baseline="-25000" dirty="0"/>
              <a:t>i</a:t>
            </a:r>
            <a:r>
              <a:rPr lang="en-US" dirty="0"/>
              <a:t>), discover a function h that approximates f</a:t>
            </a:r>
          </a:p>
          <a:p>
            <a:r>
              <a:rPr lang="en-US" dirty="0"/>
              <a:t>We will typically assume that the output is a single variable, which we can refer to as a </a:t>
            </a:r>
            <a:r>
              <a:rPr lang="en-US" i="1" dirty="0"/>
              <a:t>label</a:t>
            </a:r>
          </a:p>
          <a:p>
            <a:r>
              <a:rPr lang="en-US" dirty="0"/>
              <a:t>When the domain of the output variable is a finite, discrete set, this is an example of </a:t>
            </a:r>
            <a:r>
              <a:rPr lang="en-US" b="1" dirty="0"/>
              <a:t>classification</a:t>
            </a:r>
            <a:r>
              <a:rPr lang="en-US" dirty="0"/>
              <a:t>, a.k.a. </a:t>
            </a:r>
            <a:r>
              <a:rPr lang="en-US" b="1" dirty="0"/>
              <a:t>categorization</a:t>
            </a:r>
          </a:p>
          <a:p>
            <a:r>
              <a:rPr lang="en-US" dirty="0"/>
              <a:t>Any </a:t>
            </a:r>
            <a:r>
              <a:rPr lang="en-US" b="1" dirty="0"/>
              <a:t>hypothesis</a:t>
            </a:r>
            <a:r>
              <a:rPr lang="en-US" dirty="0"/>
              <a:t> that agrees with the known data (the training examples) is said to be </a:t>
            </a:r>
            <a:r>
              <a:rPr lang="en-US" i="1" dirty="0"/>
              <a:t>consistent</a:t>
            </a:r>
          </a:p>
          <a:p>
            <a:r>
              <a:rPr lang="en-US" dirty="0"/>
              <a:t>A good hypothesis will </a:t>
            </a:r>
            <a:r>
              <a:rPr lang="en-US" i="1" dirty="0"/>
              <a:t>generalize</a:t>
            </a:r>
            <a:r>
              <a:rPr lang="en-US" dirty="0"/>
              <a:t> well (i.e., it will predict unseen examples correctly)</a:t>
            </a:r>
          </a:p>
          <a:p>
            <a:r>
              <a:rPr lang="en-US" dirty="0"/>
              <a:t>We said that the specific method selected limits the </a:t>
            </a:r>
            <a:r>
              <a:rPr lang="en-US" i="1" dirty="0"/>
              <a:t>hypothesis space</a:t>
            </a:r>
            <a:r>
              <a:rPr lang="en-US" dirty="0"/>
              <a:t>; that is, the method determines which hypotheses are potentially contained within the space that we are searching</a:t>
            </a:r>
          </a:p>
          <a:p>
            <a:r>
              <a:rPr lang="en-US" dirty="0"/>
              <a:t>When choosing a method, there is often a tradeoff between the expressiveness of the hypothesis space and the complexity of finding a simple, consistent hypothesis within the space</a:t>
            </a:r>
          </a:p>
        </p:txBody>
      </p:sp>
    </p:spTree>
    <p:extLst>
      <p:ext uri="{BB962C8B-B14F-4D97-AF65-F5344CB8AC3E}">
        <p14:creationId xmlns:p14="http://schemas.microsoft.com/office/powerpoint/2010/main" val="245245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6960-2C48-4695-B0F9-5B354578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7AF63-3638-4217-9DF7-E9A55660A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Looking back at a previous figure, we saw:</a:t>
                </a:r>
              </a:p>
              <a:p>
                <a:pPr lvl="1"/>
                <a:r>
                  <a:rPr lang="en-US" dirty="0"/>
                  <a:t>Splitting the root of our example decision tree with Patrons seemed to be a good choice</a:t>
                </a:r>
              </a:p>
              <a:p>
                <a:pPr lvl="1"/>
                <a:r>
                  <a:rPr lang="en-US" dirty="0"/>
                  <a:t>Splitting based on Type seemed to be a bad choice</a:t>
                </a:r>
              </a:p>
              <a:p>
                <a:r>
                  <a:rPr lang="en-US" dirty="0"/>
                  <a:t>We can now compute the information gain using both attributes: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Gain</a:t>
                </a:r>
                <a:r>
                  <a:rPr lang="en-US" dirty="0"/>
                  <a:t>(</a:t>
                </a:r>
                <a:r>
                  <a:rPr lang="en-US" i="1" dirty="0"/>
                  <a:t>Patrons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0.541 bits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Gain</a:t>
                </a:r>
                <a:r>
                  <a:rPr lang="en-US" dirty="0"/>
                  <a:t>(</a:t>
                </a:r>
                <a:r>
                  <a:rPr lang="en-US" i="1" dirty="0"/>
                  <a:t>Type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bits</a:t>
                </a:r>
              </a:p>
              <a:p>
                <a:r>
                  <a:rPr lang="en-US" dirty="0"/>
                  <a:t>The results of using information gain matches our intuition in this case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7AF63-3638-4217-9DF7-E9A55660A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27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C045-813E-4E49-8ECC-5BA71BBE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DA77-5F21-44AC-94F5-B477D0CF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with all machine learning algorithms, we should evaluate our trained decision tree using a </a:t>
            </a:r>
            <a:r>
              <a:rPr lang="en-US" b="1" dirty="0"/>
              <a:t>test set</a:t>
            </a:r>
          </a:p>
          <a:p>
            <a:r>
              <a:rPr lang="en-US" dirty="0"/>
              <a:t>We really should not look at the test set until the training of the system is complete, or else we will get an overestimate of accuracy</a:t>
            </a:r>
          </a:p>
          <a:p>
            <a:r>
              <a:rPr lang="en-US" dirty="0"/>
              <a:t>It is also possible to use a </a:t>
            </a:r>
            <a:r>
              <a:rPr lang="en-US" i="1" dirty="0"/>
              <a:t>validation </a:t>
            </a:r>
            <a:r>
              <a:rPr lang="en-US" dirty="0"/>
              <a:t>set or </a:t>
            </a:r>
            <a:r>
              <a:rPr lang="en-US" i="1" dirty="0"/>
              <a:t>cross-validation</a:t>
            </a:r>
            <a:r>
              <a:rPr lang="en-US" dirty="0"/>
              <a:t> to help decide which attributes to use, how to bin attribute values, etc.</a:t>
            </a:r>
          </a:p>
          <a:p>
            <a:r>
              <a:rPr lang="en-US" dirty="0"/>
              <a:t>We can also use the validation set to tune </a:t>
            </a:r>
            <a:r>
              <a:rPr lang="en-US" i="1" dirty="0"/>
              <a:t>hyperparameters</a:t>
            </a:r>
            <a:r>
              <a:rPr lang="en-US" dirty="0"/>
              <a:t>; there are a couple related to decision tree pruning, which we will discuss shortly</a:t>
            </a:r>
          </a:p>
          <a:p>
            <a:r>
              <a:rPr lang="en-US" dirty="0"/>
              <a:t>It is sometimes interesting to examine how the size of the training set effects the accuracy of a system</a:t>
            </a:r>
          </a:p>
          <a:p>
            <a:r>
              <a:rPr lang="en-US" dirty="0"/>
              <a:t>This can be visualized with a </a:t>
            </a:r>
            <a:r>
              <a:rPr lang="en-US" b="1" dirty="0"/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69181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F8E-8120-47F5-9702-30371571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F92BF-1807-4D2A-AEBD-0BEA7396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630" y="1687375"/>
            <a:ext cx="8274740" cy="46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272F-E890-4361-BFDF-79B5F044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B0E0-824B-476A-9450-22F2CA8D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our previous topic, we have learned that highly expressive machine learning algorithms may be subject to </a:t>
            </a:r>
            <a:r>
              <a:rPr lang="en-US" b="1" dirty="0"/>
              <a:t>overfitting</a:t>
            </a:r>
          </a:p>
          <a:p>
            <a:r>
              <a:rPr lang="en-US" dirty="0"/>
              <a:t>This is true of decision trees when we use many attributes or attributes with a large number of distinct values</a:t>
            </a:r>
          </a:p>
          <a:p>
            <a:r>
              <a:rPr lang="en-US" dirty="0"/>
              <a:t>This can be partially combatted by increasing the size of the training set, but that is not always an option</a:t>
            </a:r>
          </a:p>
          <a:p>
            <a:r>
              <a:rPr lang="en-US" dirty="0"/>
              <a:t>Another technique to combat overfitting is called </a:t>
            </a:r>
            <a:r>
              <a:rPr lang="en-US" b="1" dirty="0"/>
              <a:t>decision tree pruning</a:t>
            </a:r>
          </a:p>
          <a:p>
            <a:r>
              <a:rPr lang="en-US" dirty="0"/>
              <a:t>This involves applying </a:t>
            </a:r>
            <a:r>
              <a:rPr lang="en-US" i="1" dirty="0"/>
              <a:t>significance tests </a:t>
            </a:r>
            <a:r>
              <a:rPr lang="en-US" dirty="0"/>
              <a:t>to determine if the information gain obtained by applying attributes is </a:t>
            </a:r>
            <a:r>
              <a:rPr lang="en-US" i="1" dirty="0"/>
              <a:t>statistically significant</a:t>
            </a:r>
          </a:p>
          <a:p>
            <a:r>
              <a:rPr lang="en-US" dirty="0"/>
              <a:t>We generate the entire tree before pruning, because there are cases where no single attribute leads to significant gain, but multiple attributes do</a:t>
            </a:r>
          </a:p>
          <a:p>
            <a:r>
              <a:rPr lang="en-US" dirty="0"/>
              <a:t>Trees constructed with this type of pruning often perform significantly better than trees constructed without pruning, especially if the data contains a lot of </a:t>
            </a:r>
            <a:r>
              <a:rPr lang="en-US" i="1" dirty="0"/>
              <a:t>noise</a:t>
            </a:r>
          </a:p>
          <a:p>
            <a:r>
              <a:rPr lang="en-US" dirty="0"/>
              <a:t>An additional benefit is that the pruned trees are often much smaller and easier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BB95-297A-48F8-A7EB-A61BD1AC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Complications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1F35-69DB-40E2-9E25-98B07351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Missing data</a:t>
            </a:r>
            <a:r>
              <a:rPr lang="en-US" dirty="0"/>
              <a:t>: Sometimes, not all attribute values are known for an example</a:t>
            </a:r>
          </a:p>
          <a:p>
            <a:pPr lvl="1"/>
            <a:r>
              <a:rPr lang="en-US" dirty="0"/>
              <a:t>This can be a problem for both learning and classification</a:t>
            </a:r>
          </a:p>
          <a:p>
            <a:pPr lvl="1"/>
            <a:r>
              <a:rPr lang="en-US" dirty="0"/>
              <a:t>Some machine learning algorithms can handle this better than others</a:t>
            </a:r>
          </a:p>
          <a:p>
            <a:r>
              <a:rPr lang="en-US" i="1" dirty="0"/>
              <a:t>Continuous-</a:t>
            </a:r>
            <a:r>
              <a:rPr lang="en-US" dirty="0"/>
              <a:t> or </a:t>
            </a:r>
            <a:r>
              <a:rPr lang="en-US" i="1" dirty="0"/>
              <a:t>multi-valued attributes</a:t>
            </a:r>
            <a:r>
              <a:rPr lang="en-US" dirty="0"/>
              <a:t>: These include attributes with many distinct values (e.g., </a:t>
            </a:r>
            <a:r>
              <a:rPr lang="en-US" i="1" dirty="0"/>
              <a:t>ExactTime</a:t>
            </a:r>
            <a:r>
              <a:rPr lang="en-US" dirty="0"/>
              <a:t> or </a:t>
            </a:r>
            <a:r>
              <a:rPr lang="en-US" i="1" dirty="0"/>
              <a:t>Height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Information gain can give an inappropriate measure of usefulness</a:t>
            </a:r>
          </a:p>
          <a:p>
            <a:pPr lvl="1"/>
            <a:r>
              <a:rPr lang="en-US" dirty="0"/>
              <a:t>Binning values into groups based on split points can be useful, but that is harder when the values don’t have a clear ordering (e.g., </a:t>
            </a:r>
            <a:r>
              <a:rPr lang="en-US" i="1" dirty="0"/>
              <a:t>RestaurantName</a:t>
            </a:r>
            <a:r>
              <a:rPr lang="en-US" dirty="0"/>
              <a:t>)</a:t>
            </a:r>
          </a:p>
          <a:p>
            <a:r>
              <a:rPr lang="en-US" i="1" dirty="0"/>
              <a:t>Continuous-valued output attributes</a:t>
            </a:r>
          </a:p>
          <a:p>
            <a:pPr lvl="1"/>
            <a:r>
              <a:rPr lang="en-US" dirty="0"/>
              <a:t>This requires a </a:t>
            </a:r>
            <a:r>
              <a:rPr lang="en-US" i="1" dirty="0"/>
              <a:t>regression tree</a:t>
            </a:r>
          </a:p>
          <a:p>
            <a:pPr lvl="1"/>
            <a:r>
              <a:rPr lang="en-US" dirty="0"/>
              <a:t>Each leaf indicates a linear function of a subset of numerical attributes rather than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06718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14FD-A3F8-4A22-A99D-D250AB70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2AF1-C814-470C-B6F4-76C45156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idea of </a:t>
            </a:r>
            <a:r>
              <a:rPr lang="en-US" b="1" dirty="0"/>
              <a:t>ensemble learning </a:t>
            </a:r>
            <a:r>
              <a:rPr lang="en-US" dirty="0"/>
              <a:t>is to select a collection, or ensemble, of hypotheses and to combine their predictions</a:t>
            </a:r>
          </a:p>
          <a:p>
            <a:r>
              <a:rPr lang="en-US" dirty="0"/>
              <a:t>Predictions can be combined by averaging, voting, or by another machine learning method</a:t>
            </a:r>
          </a:p>
          <a:p>
            <a:r>
              <a:rPr lang="en-US" dirty="0"/>
              <a:t>Ensemble methods related to decision trees include:</a:t>
            </a:r>
          </a:p>
          <a:p>
            <a:pPr lvl="1"/>
            <a:r>
              <a:rPr lang="en-US" i="1" dirty="0"/>
              <a:t>Bagging</a:t>
            </a:r>
            <a:r>
              <a:rPr lang="en-US" dirty="0"/>
              <a:t> generates K training sets by sampling from the original training set with replacement, and learning a decision tree based on each</a:t>
            </a:r>
          </a:p>
          <a:p>
            <a:pPr lvl="1"/>
            <a:r>
              <a:rPr lang="en-US" i="1" dirty="0"/>
              <a:t>Random forests</a:t>
            </a:r>
            <a:r>
              <a:rPr lang="en-US" dirty="0"/>
              <a:t> additionally randomizes the allowable attributes to ensure that more diverse trees are created</a:t>
            </a:r>
          </a:p>
          <a:p>
            <a:pPr lvl="1"/>
            <a:r>
              <a:rPr lang="en-US" i="1" dirty="0"/>
              <a:t>Boosting</a:t>
            </a:r>
            <a:r>
              <a:rPr lang="en-US" dirty="0"/>
              <a:t> creates a sequence of decision stumps (decision trees with only one level) that are individually weak but make good predictions when combined appropriately</a:t>
            </a:r>
          </a:p>
          <a:p>
            <a:r>
              <a:rPr lang="en-US" dirty="0"/>
              <a:t>In recent years, ensembles of neural networks have become common, and they such ensembles often top the leaderboards for many ML tasks</a:t>
            </a:r>
          </a:p>
        </p:txBody>
      </p:sp>
    </p:spTree>
    <p:extLst>
      <p:ext uri="{BB962C8B-B14F-4D97-AF65-F5344CB8AC3E}">
        <p14:creationId xmlns:p14="http://schemas.microsoft.com/office/powerpoint/2010/main" val="33585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2C7A-41E5-4763-A10B-AC6A6079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5031-EBE3-432C-BBAD-43E18253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Toward the end of our last topic, we introduced a machine learning problem (an example of categorization) that will serve as a running example through this topic and our next topic</a:t>
            </a:r>
          </a:p>
          <a:p>
            <a:r>
              <a:rPr lang="en-US" dirty="0"/>
              <a:t>The problem involves the decision as to whether or not to wait at a restaurant</a:t>
            </a:r>
          </a:p>
          <a:p>
            <a:r>
              <a:rPr lang="en-US" dirty="0"/>
              <a:t>The output is a Boolean variable that we'll call </a:t>
            </a:r>
            <a:r>
              <a:rPr lang="en-US" i="1" dirty="0"/>
              <a:t>WillWait</a:t>
            </a:r>
          </a:p>
          <a:p>
            <a:r>
              <a:rPr lang="en-US" dirty="0"/>
              <a:t>We will base the prediction (about whether </a:t>
            </a:r>
            <a:r>
              <a:rPr lang="en-US" i="1" dirty="0"/>
              <a:t>WillWait</a:t>
            </a:r>
            <a:r>
              <a:rPr lang="en-US" dirty="0"/>
              <a:t> is true of false) on ten </a:t>
            </a:r>
            <a:r>
              <a:rPr lang="en-US" b="1" dirty="0"/>
              <a:t>attributes</a:t>
            </a:r>
            <a:r>
              <a:rPr lang="en-US" dirty="0"/>
              <a:t> (i.e., </a:t>
            </a:r>
            <a:r>
              <a:rPr lang="en-US" b="1" dirty="0"/>
              <a:t>features</a:t>
            </a:r>
            <a:r>
              <a:rPr lang="en-US" dirty="0"/>
              <a:t>), all of which are discrete (and with binning, all have small, finite domains):</a:t>
            </a:r>
          </a:p>
          <a:p>
            <a:pPr lvl="1"/>
            <a:r>
              <a:rPr lang="en-US" i="1" dirty="0"/>
              <a:t>Alternate</a:t>
            </a:r>
            <a:r>
              <a:rPr lang="en-US" dirty="0"/>
              <a:t> – Is there a suitable alternative restaurant nearby?</a:t>
            </a:r>
          </a:p>
          <a:p>
            <a:pPr lvl="1"/>
            <a:r>
              <a:rPr lang="en-US" i="1" dirty="0"/>
              <a:t>Bar</a:t>
            </a:r>
            <a:r>
              <a:rPr lang="en-US" dirty="0"/>
              <a:t> – Is there a comfortable bar area to wait in?</a:t>
            </a:r>
          </a:p>
          <a:p>
            <a:pPr lvl="1"/>
            <a:r>
              <a:rPr lang="en-US" i="1" dirty="0"/>
              <a:t>Fri/Sat</a:t>
            </a:r>
            <a:r>
              <a:rPr lang="en-US" dirty="0"/>
              <a:t> – Is it a Friday or Saturday?</a:t>
            </a:r>
          </a:p>
          <a:p>
            <a:pPr lvl="1"/>
            <a:r>
              <a:rPr lang="en-US" i="1" dirty="0"/>
              <a:t>Hungry</a:t>
            </a:r>
            <a:r>
              <a:rPr lang="en-US" dirty="0"/>
              <a:t> – Are we hungry?</a:t>
            </a:r>
          </a:p>
          <a:p>
            <a:pPr lvl="1"/>
            <a:r>
              <a:rPr lang="en-US" i="1" dirty="0"/>
              <a:t>Patrons</a:t>
            </a:r>
            <a:r>
              <a:rPr lang="en-US" dirty="0"/>
              <a:t> - How many people are in the restaurant? (None, Some, or Full)</a:t>
            </a:r>
          </a:p>
          <a:p>
            <a:pPr lvl="1"/>
            <a:r>
              <a:rPr lang="en-US" i="1" dirty="0"/>
              <a:t>Price</a:t>
            </a:r>
            <a:r>
              <a:rPr lang="en-US" dirty="0"/>
              <a:t> - $, $$, or $$$</a:t>
            </a:r>
          </a:p>
          <a:p>
            <a:pPr lvl="1"/>
            <a:r>
              <a:rPr lang="en-US" i="1" dirty="0"/>
              <a:t>Raining</a:t>
            </a:r>
            <a:r>
              <a:rPr lang="en-US" dirty="0"/>
              <a:t> – Is it raining outside?</a:t>
            </a:r>
          </a:p>
          <a:p>
            <a:pPr lvl="1"/>
            <a:r>
              <a:rPr lang="en-US" i="1" dirty="0"/>
              <a:t>Reservation</a:t>
            </a:r>
            <a:r>
              <a:rPr lang="en-US" dirty="0"/>
              <a:t> – Whether or not a reservation was made</a:t>
            </a:r>
          </a:p>
          <a:p>
            <a:pPr lvl="1"/>
            <a:r>
              <a:rPr lang="en-US" i="1" dirty="0"/>
              <a:t>Type</a:t>
            </a:r>
            <a:r>
              <a:rPr lang="en-US" dirty="0"/>
              <a:t> – The kind of restaurant (French, Italian, Thai, or burger)</a:t>
            </a:r>
          </a:p>
          <a:p>
            <a:pPr lvl="1"/>
            <a:r>
              <a:rPr lang="en-US" i="1" dirty="0"/>
              <a:t>WaitEstimate</a:t>
            </a:r>
            <a:r>
              <a:rPr lang="en-US" dirty="0"/>
              <a:t> – The wait estimated by the host (0-10 minutes, 10-30, 30-60, &gt;60)</a:t>
            </a:r>
          </a:p>
        </p:txBody>
      </p:sp>
    </p:spTree>
    <p:extLst>
      <p:ext uri="{BB962C8B-B14F-4D97-AF65-F5344CB8AC3E}">
        <p14:creationId xmlns:p14="http://schemas.microsoft.com/office/powerpoint/2010/main" val="997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973E-113D-4E1B-9D5C-8648A367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Training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C9175-EE56-4310-933C-2921615C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500" y="1522716"/>
            <a:ext cx="8814999" cy="4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3F2-4328-498E-8713-8EF58AB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ECEB-87E1-42E9-BBF8-F003A345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takes as input a situation described by a set of </a:t>
            </a:r>
            <a:r>
              <a:rPr lang="en-US" i="1" dirty="0"/>
              <a:t>attributes</a:t>
            </a:r>
            <a:r>
              <a:rPr lang="en-US" dirty="0"/>
              <a:t> (</a:t>
            </a:r>
            <a:r>
              <a:rPr lang="en-US" i="1" dirty="0"/>
              <a:t>features</a:t>
            </a:r>
            <a:r>
              <a:rPr lang="en-US" dirty="0"/>
              <a:t>) with values and returns a </a:t>
            </a:r>
            <a:r>
              <a:rPr lang="en-US" i="1" dirty="0"/>
              <a:t>decision</a:t>
            </a:r>
            <a:r>
              <a:rPr lang="en-US" dirty="0"/>
              <a:t> (a predicted output value)</a:t>
            </a:r>
          </a:p>
          <a:p>
            <a:r>
              <a:rPr lang="en-US" dirty="0"/>
              <a:t>The input and output values can be discrete or continuous</a:t>
            </a:r>
          </a:p>
          <a:p>
            <a:r>
              <a:rPr lang="en-US" dirty="0"/>
              <a:t>For now we will concentrate on </a:t>
            </a:r>
            <a:r>
              <a:rPr lang="en-US" i="1" dirty="0"/>
              <a:t>Boolean classification </a:t>
            </a:r>
            <a:r>
              <a:rPr lang="en-US" dirty="0"/>
              <a:t>(i.e., there are two possible output values) from discrete input</a:t>
            </a:r>
          </a:p>
          <a:p>
            <a:r>
              <a:rPr lang="en-US" dirty="0"/>
              <a:t>We can view this as classifying each example as true (a positive example) or false (a negative example)</a:t>
            </a:r>
          </a:p>
          <a:p>
            <a:r>
              <a:rPr lang="en-US" dirty="0"/>
              <a:t>A decision tree performs </a:t>
            </a:r>
            <a:r>
              <a:rPr lang="en-US" i="1" dirty="0"/>
              <a:t>a sequence of tests</a:t>
            </a:r>
          </a:p>
          <a:p>
            <a:r>
              <a:rPr lang="en-US" dirty="0"/>
              <a:t>A decision tree can be represented as a </a:t>
            </a:r>
            <a:r>
              <a:rPr lang="en-US" i="1" dirty="0"/>
              <a:t>tree</a:t>
            </a:r>
            <a:r>
              <a:rPr lang="en-US" dirty="0"/>
              <a:t> in which:</a:t>
            </a:r>
          </a:p>
          <a:p>
            <a:pPr lvl="1"/>
            <a:r>
              <a:rPr lang="en-US" i="1" dirty="0"/>
              <a:t>Internal nodes </a:t>
            </a:r>
            <a:r>
              <a:rPr lang="en-US" dirty="0"/>
              <a:t>of the tree correspond to tests</a:t>
            </a:r>
          </a:p>
          <a:p>
            <a:pPr lvl="1"/>
            <a:r>
              <a:rPr lang="en-US" i="1" dirty="0"/>
              <a:t>Branches</a:t>
            </a:r>
            <a:r>
              <a:rPr lang="en-US" dirty="0"/>
              <a:t> (links) represent the possible outcomes of tests</a:t>
            </a:r>
          </a:p>
          <a:p>
            <a:pPr lvl="1"/>
            <a:r>
              <a:rPr lang="en-US" i="1" dirty="0"/>
              <a:t>Leaves</a:t>
            </a:r>
            <a:r>
              <a:rPr lang="en-US" dirty="0"/>
              <a:t> indicate decisions (outputs)</a:t>
            </a:r>
          </a:p>
          <a:p>
            <a:r>
              <a:rPr lang="en-US" dirty="0"/>
              <a:t>Book (3rd Ed.): “Decision tree induction is one of the simplest and yet most successful forms of machine learning”</a:t>
            </a:r>
          </a:p>
        </p:txBody>
      </p:sp>
    </p:spTree>
    <p:extLst>
      <p:ext uri="{BB962C8B-B14F-4D97-AF65-F5344CB8AC3E}">
        <p14:creationId xmlns:p14="http://schemas.microsoft.com/office/powerpoint/2010/main" val="42297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931-E406-4C98-A5F4-4A5C92DA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(Actual?) Decision Tree for Restaurant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7C03D-9C47-4BE7-BE5C-B729197E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31" y="1690688"/>
            <a:ext cx="7379537" cy="47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DF66-CDD7-45D8-8DA5-F4F4FEEE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EFBB-02D0-4305-96D3-B252CE72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Decision trees are fully expressive within the class of propositional languages</a:t>
            </a:r>
          </a:p>
          <a:p>
            <a:r>
              <a:rPr lang="en-US" dirty="0"/>
              <a:t>This does not mean that they are Turing-complete</a:t>
            </a:r>
          </a:p>
          <a:p>
            <a:r>
              <a:rPr lang="en-US" dirty="0"/>
              <a:t>Any Boolean function can be represented by having each row in the truth table for the function correspond to a path in the tree</a:t>
            </a:r>
          </a:p>
          <a:p>
            <a:r>
              <a:rPr lang="en-US" dirty="0"/>
              <a:t>However, this would yield an exponentially large tree</a:t>
            </a:r>
          </a:p>
          <a:p>
            <a:r>
              <a:rPr lang="en-US" dirty="0"/>
              <a:t>In practice, decision trees are good for some kinds of functions but bad for others</a:t>
            </a:r>
          </a:p>
          <a:p>
            <a:r>
              <a:rPr lang="en-US" dirty="0"/>
              <a:t>Examples of functions for which decision trees are bad include:</a:t>
            </a:r>
          </a:p>
          <a:p>
            <a:pPr lvl="1"/>
            <a:r>
              <a:rPr lang="en-US" dirty="0"/>
              <a:t>The parity function (1 if and only if an even number of the inputs are 1)</a:t>
            </a:r>
          </a:p>
          <a:p>
            <a:pPr lvl="1"/>
            <a:r>
              <a:rPr lang="en-US" dirty="0"/>
              <a:t>A majority function (1 if and only if more than half of the inputs are 1)</a:t>
            </a:r>
          </a:p>
          <a:p>
            <a:r>
              <a:rPr lang="en-US" dirty="0"/>
              <a:t>As we discussed in our last topic, no machine learning method is good at all possible ML tasks according to the </a:t>
            </a:r>
            <a:r>
              <a:rPr lang="en-US" b="1" dirty="0"/>
              <a:t>no free lunch theorem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1F1-7EEA-4E93-82AB-5A107B46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Decision Tree from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5C2D-9EC8-45B6-97C8-6186F701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previously discussed, an </a:t>
            </a:r>
            <a:r>
              <a:rPr lang="en-US" i="1" dirty="0"/>
              <a:t>example</a:t>
            </a:r>
            <a:r>
              <a:rPr lang="en-US" dirty="0"/>
              <a:t> for a decision tree consists of a vector of input attributes, x, and a single output value, y</a:t>
            </a:r>
          </a:p>
          <a:p>
            <a:r>
              <a:rPr lang="en-US" dirty="0"/>
              <a:t>The complete set of available examples for learning is the </a:t>
            </a:r>
            <a:r>
              <a:rPr lang="en-US" i="1" dirty="0"/>
              <a:t>training set</a:t>
            </a:r>
          </a:p>
          <a:p>
            <a:r>
              <a:rPr lang="en-US" dirty="0"/>
              <a:t>Assuming that there are no contradictory examples, it would be trivial to create a decision tree that is </a:t>
            </a:r>
            <a:r>
              <a:rPr lang="en-US" i="1" dirty="0"/>
              <a:t>consistent</a:t>
            </a:r>
            <a:r>
              <a:rPr lang="en-US" dirty="0"/>
              <a:t> (i.e., is correct for all the examples)</a:t>
            </a:r>
          </a:p>
          <a:p>
            <a:r>
              <a:rPr lang="en-US" dirty="0"/>
              <a:t>A trivial tree just </a:t>
            </a:r>
            <a:r>
              <a:rPr lang="en-US" i="1" dirty="0"/>
              <a:t>memorizes</a:t>
            </a:r>
            <a:r>
              <a:rPr lang="en-US" dirty="0"/>
              <a:t> the observations; it is not extracting any patterns; it is not able to extrapolate or generalize</a:t>
            </a:r>
          </a:p>
          <a:p>
            <a:r>
              <a:rPr lang="en-US" dirty="0"/>
              <a:t>Applying </a:t>
            </a:r>
            <a:r>
              <a:rPr lang="en-US" i="1" dirty="0"/>
              <a:t>Ockham's razor</a:t>
            </a:r>
            <a:r>
              <a:rPr lang="en-US" dirty="0"/>
              <a:t>, we should try to find smallest consistent tree, but this is an intractable problem</a:t>
            </a:r>
          </a:p>
          <a:p>
            <a:r>
              <a:rPr lang="en-US" dirty="0"/>
              <a:t>With some simple heuristics, we can do a good job</a:t>
            </a:r>
          </a:p>
        </p:txBody>
      </p:sp>
    </p:spTree>
    <p:extLst>
      <p:ext uri="{BB962C8B-B14F-4D97-AF65-F5344CB8AC3E}">
        <p14:creationId xmlns:p14="http://schemas.microsoft.com/office/powerpoint/2010/main" val="340416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9DE6-6DA2-4E01-AAE0-696119E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Attributes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FD270-2907-4895-BC20-A4D74812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22" y="1643250"/>
            <a:ext cx="7581156" cy="4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9D9B8A-1C26-4F12-83A4-2718F6820662}"/>
</file>

<file path=customXml/itemProps2.xml><?xml version="1.0" encoding="utf-8"?>
<ds:datastoreItem xmlns:ds="http://schemas.openxmlformats.org/officeDocument/2006/customXml" ds:itemID="{12649C97-7BA6-40D0-95E5-D8E3C398245C}"/>
</file>

<file path=customXml/itemProps3.xml><?xml version="1.0" encoding="utf-8"?>
<ds:datastoreItem xmlns:ds="http://schemas.openxmlformats.org/officeDocument/2006/customXml" ds:itemID="{D3DFDE31-2939-46D8-8185-EABAF99D54B6}"/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2975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ECE469: Artificial Intelligence</vt:lpstr>
      <vt:lpstr>Supervised Learning Recap</vt:lpstr>
      <vt:lpstr>Machine Learning Example</vt:lpstr>
      <vt:lpstr>Example Training Set</vt:lpstr>
      <vt:lpstr>Decision Trees</vt:lpstr>
      <vt:lpstr>(Actual?) Decision Tree for Restaurant Task</vt:lpstr>
      <vt:lpstr>Expressivity of Decision Trees</vt:lpstr>
      <vt:lpstr>Learning a Decision Tree from Examples</vt:lpstr>
      <vt:lpstr>Choosing Attributes Example</vt:lpstr>
      <vt:lpstr>Learning a Decision Tree Recursively</vt:lpstr>
      <vt:lpstr>Decision Tree Learning Pseudo-code</vt:lpstr>
      <vt:lpstr>Learned Decision Tree Example</vt:lpstr>
      <vt:lpstr>Inspecting the Learned Decision Tree</vt:lpstr>
      <vt:lpstr>How to Choose Attributes</vt:lpstr>
      <vt:lpstr>Entropy</vt:lpstr>
      <vt:lpstr>Textbook’s Examples of Entropy</vt:lpstr>
      <vt:lpstr>Encryption Example (not in book)</vt:lpstr>
      <vt:lpstr>Splitting a Node in a Decision Tree</vt:lpstr>
      <vt:lpstr>Information Gain</vt:lpstr>
      <vt:lpstr>Information Gain Example</vt:lpstr>
      <vt:lpstr>Evaluating Decision Trees</vt:lpstr>
      <vt:lpstr>Learning Curve Example</vt:lpstr>
      <vt:lpstr>Decision Tree Pruning</vt:lpstr>
      <vt:lpstr>Additional Complications for Decision Trees</vt:lpstr>
      <vt:lpstr>Ensemble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42</cp:revision>
  <dcterms:created xsi:type="dcterms:W3CDTF">2020-10-20T18:17:39Z</dcterms:created>
  <dcterms:modified xsi:type="dcterms:W3CDTF">2020-10-26T01:05:52Z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