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95" r:id="rId35"/>
    <p:sldId id="296" r:id="rId36"/>
    <p:sldId id="297" r:id="rId37"/>
    <p:sldId id="289" r:id="rId38"/>
    <p:sldId id="290" r:id="rId39"/>
    <p:sldId id="291" r:id="rId40"/>
    <p:sldId id="292" r:id="rId41"/>
    <p:sldId id="293" r:id="rId42"/>
    <p:sldId id="294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F79-6EA5-4B3C-95E1-F49A81BC6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6A32-924F-483B-BA85-7376BFA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1644-3E77-473A-A414-C7DBE4C9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71DAD-6D24-4667-AD7B-1994215E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831-8A11-453C-ACAF-FA332925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9D97-001C-4869-8D58-CEB74CA5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D8D8-E127-485B-BE96-FA69258A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A94-9522-4EAC-8338-50B5EF5F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D1A6-F28B-4D34-AE81-A0EBA480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F545-73F7-4140-B4A9-343032D1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40B07-148D-4B30-BCF2-F30E5921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5C70-5EDA-4E24-88B2-9B35B36E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D373-28E5-498A-B85F-126FE382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B68-D359-4846-BB3D-58967E04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8E5E-2C04-4713-A143-2027E685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5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2AA-55F5-4578-9B1E-828DCC60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1AE8-54CB-4A95-BE19-D4281059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41B2-21B9-4BB4-9116-F3BDED0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83531-48AB-478A-885D-48CFD12F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B0DE-9E6F-4450-96F6-1B616A12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93D5-5C19-4F2C-B4C6-F595733B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F069-37A8-47C5-BD29-81E79E31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0517-8694-4298-90FD-C64DFA26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A00AF-8EE1-4B1A-9FA5-662B5683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FB3E-D739-402B-81B5-C89AB51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71F0-7510-42C6-9255-62525CAE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B9F0-F56C-4F03-907E-95485693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FA24A-2062-4953-AF07-2C2013FD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D9E8-906C-4996-9D34-EE2B5987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169F-41E8-4880-B331-B40A52CB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83996-81A8-493F-B92A-B1D25589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125C-CC61-4950-80D4-12358909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6B6D-3421-461D-8EFC-0F9181C2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0169-1A15-41F9-8866-AF659EDC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0257-1420-4B35-80E0-338BE621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59657-3742-468A-A04F-3306E71AE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538CF-B7E4-4E71-8209-0998C6E4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8264-E357-4510-BAEB-698609EA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0DE6C-BEA5-4C99-ADDC-C5C511FF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26E7-79BF-4D0C-9AC5-9ABA567B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9367E-8F47-4739-85C9-ECD668C0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51579-ECD3-48FD-88C0-04F63458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55E3-B74B-451E-A88F-7B0C0591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8F2CD-0C7A-4B40-A1EC-26ECCB8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28B9C-39B5-4FA1-B767-8BA5AC2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BF460-C207-4017-B76C-AEDC4675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2360-D409-4353-9DF5-3A7FA2D2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6B78-202F-4BD4-9CB1-A9957B4E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D3788-538A-4E05-9B5E-3C327873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25C98-7BB8-4895-B115-B06E3BD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01C8D-FDF1-45B6-ADFF-FAE7DD4E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E6F8-4DB7-4105-8DB8-836D9EC1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A8E-2DE4-4A25-9EC0-2A0206A4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AD675-CEE5-4A0A-AEFC-7F85201F7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03E21-63D6-48F6-BFC5-B842F631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573E4-407D-4808-AA09-153D828B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62642-843F-4AEF-91D2-97B01CE5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3392-36D0-4BD0-9231-BAF65F28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96933-7F20-4F41-861B-21D3AD6D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F4CA0-C262-4368-BF3E-B376C252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0CA0-EA9E-4F62-9F69-C5BE7B229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E2B6-20FF-42F0-B2FC-EDA380438DB5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B1F5-7157-403E-8F02-CC749B99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B4C9-90C2-4B50-BA42-DDF81F78C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FE191-32BE-4C77-AC39-BF823645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CCC6-D114-4F19-B4BE-FE6CEEFE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ECE469: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D227C-75C9-4EAE-9247-33217E5CB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292483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4F0-3641-4C02-906A-CD163C48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with More Than Two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AC5C-DBF0-4C3E-9623-0616CD79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game with more than two players, each node includes a vector of values (e.g., &lt;</a:t>
            </a:r>
            <a:r>
              <a:rPr lang="en-US" dirty="0" err="1"/>
              <a:t>v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b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&gt; for a three-player game)</a:t>
            </a:r>
          </a:p>
          <a:p>
            <a:r>
              <a:rPr lang="en-US" dirty="0"/>
              <a:t>In a two-player, zero-sum game, the two-element vector can be reduced to one value because the two values will always be opposites</a:t>
            </a:r>
          </a:p>
          <a:p>
            <a:r>
              <a:rPr lang="en-US" dirty="0"/>
              <a:t>This extended version of minimax no longer maximizes the worst-case scenario</a:t>
            </a:r>
          </a:p>
          <a:p>
            <a:r>
              <a:rPr lang="en-US" dirty="0"/>
              <a:t>The truth is that general multi-player games are often much more complex than two-player games</a:t>
            </a:r>
          </a:p>
          <a:p>
            <a:r>
              <a:rPr lang="en-US" dirty="0"/>
              <a:t>For example, deals and alliances are made (and sometimes broken)</a:t>
            </a:r>
          </a:p>
        </p:txBody>
      </p:sp>
    </p:spTree>
    <p:extLst>
      <p:ext uri="{BB962C8B-B14F-4D97-AF65-F5344CB8AC3E}">
        <p14:creationId xmlns:p14="http://schemas.microsoft.com/office/powerpoint/2010/main" val="373968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6CAD-E1E0-4DD6-9F87-57659E7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Three-player Minimax Values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A5151-2FD4-4683-9C22-FD65F1E3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49" y="1946539"/>
            <a:ext cx="9591302" cy="45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0453-E4F1-4320-8E55-8907D1FB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742C-5DF7-45F7-ABC9-CB328B4C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major problem with minimax search as describes so far is that the number of game states is exponential </a:t>
            </a:r>
            <a:r>
              <a:rPr lang="en-US" dirty="0" err="1"/>
              <a:t>w.r.t.</a:t>
            </a:r>
            <a:r>
              <a:rPr lang="en-US" dirty="0"/>
              <a:t> the number of moves</a:t>
            </a:r>
          </a:p>
          <a:p>
            <a:r>
              <a:rPr lang="en-US" dirty="0"/>
              <a:t>A search using </a:t>
            </a:r>
            <a:r>
              <a:rPr lang="en-US" b="1" dirty="0"/>
              <a:t>alpha-beta pruning </a:t>
            </a:r>
            <a:r>
              <a:rPr lang="en-US" dirty="0"/>
              <a:t>returns exactly the same move as a minimax search</a:t>
            </a:r>
          </a:p>
          <a:p>
            <a:r>
              <a:rPr lang="en-US" dirty="0"/>
              <a:t>However, it does not consider, or even generate, the majority of the nodes in the search tree in most cases</a:t>
            </a:r>
          </a:p>
          <a:p>
            <a:r>
              <a:rPr lang="en-US" dirty="0"/>
              <a:t>To implement this strategy, two new search parameters need to be added:</a:t>
            </a:r>
          </a:p>
          <a:p>
            <a:pPr lvl="1"/>
            <a:r>
              <a:rPr lang="en-US" dirty="0"/>
              <a:t>α (alpha) = the value of the best choice for MAX (i.e., the highest value) along the current path so far</a:t>
            </a:r>
          </a:p>
          <a:p>
            <a:pPr lvl="1"/>
            <a:r>
              <a:rPr lang="en-US" dirty="0"/>
              <a:t>β (beta) = the value of the best choice for MIN (i.e., the lowest value) along the current path so far</a:t>
            </a:r>
          </a:p>
          <a:p>
            <a:r>
              <a:rPr lang="en-US" dirty="0"/>
              <a:t>With these changes, the search is known as </a:t>
            </a:r>
            <a:r>
              <a:rPr lang="en-US" b="1" dirty="0"/>
              <a:t>alpha-beta search</a:t>
            </a:r>
            <a:r>
              <a:rPr lang="en-US" dirty="0"/>
              <a:t>, a.k.a. </a:t>
            </a:r>
            <a:r>
              <a:rPr lang="en-US" b="1" dirty="0"/>
              <a:t>minimax search with alpha-beta pruning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4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DD32-F884-48DF-8BAD-4ED18633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Explanation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1E6B3-83E8-4DEF-814D-C82EA032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17" y="1690688"/>
            <a:ext cx="8922365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E689-1795-4703-8596-4DE26607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Explanation Augmented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AA1D3-CEDB-498C-ADEB-3F018F3E1F8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111508"/>
              </p:ext>
            </p:extLst>
          </p:nvPr>
        </p:nvGraphicFramePr>
        <p:xfrm>
          <a:off x="3279775" y="1825625"/>
          <a:ext cx="5630863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Acrobat Document" r:id="rId3" imgW="7543800" imgH="5829182" progId="AcroExch.Document.DC">
                  <p:embed/>
                </p:oleObj>
              </mc:Choice>
              <mc:Fallback>
                <p:oleObj name="Acrobat Document" r:id="rId3" imgW="7543800" imgH="582918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9775" y="1825625"/>
                        <a:ext cx="5630863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1BA3743-1D87-4F4A-975D-07160A67B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2006016"/>
            <a:ext cx="5460315" cy="4337633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965E51-7BAF-4A16-965A-E5EC98217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80" y="1630697"/>
            <a:ext cx="8282439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2BE9-2B3A-4C78-8D07-AFD41E7A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Pseudo-code (part 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173B6-C5A9-46EC-900B-2B3087E9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744" y="1956048"/>
            <a:ext cx="9390511" cy="45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D8D-2BDC-474F-A4FA-76CE4962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Pseudo-code (part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E647F-0C9F-4526-B3BA-173CFFE06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727" y="2063221"/>
            <a:ext cx="8970545" cy="41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5EFE-24DF-4967-B60A-C0F0D2F5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Example (corrected)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0D3F8A2-BDDB-4739-B559-86BF8DF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4" y="1350273"/>
            <a:ext cx="7825931" cy="51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36A9-929A-4815-8810-BA0268F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My Example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34672A9-CD22-4165-B82E-FEBBD15A3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90" y="1573264"/>
            <a:ext cx="7832819" cy="4919611"/>
          </a:xfrm>
        </p:spPr>
      </p:pic>
    </p:spTree>
    <p:extLst>
      <p:ext uri="{BB962C8B-B14F-4D97-AF65-F5344CB8AC3E}">
        <p14:creationId xmlns:p14="http://schemas.microsoft.com/office/powerpoint/2010/main" val="91213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8CF-D37A-43FB-990A-AEA205B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7AD3-EB07-4FC5-A0EF-CE9A884E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implementing minimax search with or without alpha-beta pruning, the two recursive functions can be combined into one recursive function</a:t>
            </a:r>
          </a:p>
          <a:p>
            <a:r>
              <a:rPr lang="en-US" dirty="0"/>
              <a:t>With a straight-forward implementation, this requires an extra parameter indicating whose turn it is</a:t>
            </a:r>
          </a:p>
          <a:p>
            <a:r>
              <a:rPr lang="en-US" dirty="0"/>
              <a:t>Alternatively, when implementing alpha-beta search, some people like to always consider the current player (at all depths of the recursion) to be the MAX player</a:t>
            </a:r>
          </a:p>
          <a:p>
            <a:r>
              <a:rPr lang="en-US" dirty="0"/>
              <a:t>Some sources call this variation of the implementation </a:t>
            </a:r>
            <a:r>
              <a:rPr lang="en-US" b="1" dirty="0" err="1"/>
              <a:t>negamax</a:t>
            </a:r>
            <a:r>
              <a:rPr lang="en-US" dirty="0"/>
              <a:t>; this is not discussed in the textbook, but you can find pseudo-code for this on-line easily</a:t>
            </a:r>
          </a:p>
          <a:p>
            <a:r>
              <a:rPr lang="en-US" dirty="0"/>
              <a:t>When implementing the search this way, with each recursive call, -α gets passed to β and -β gets passed to α; also, the result of each recursive call gets negated</a:t>
            </a:r>
          </a:p>
          <a:p>
            <a:r>
              <a:rPr lang="en-US" dirty="0"/>
              <a:t>The code for </a:t>
            </a:r>
            <a:r>
              <a:rPr lang="en-US" dirty="0" err="1"/>
              <a:t>negamax</a:t>
            </a:r>
            <a:r>
              <a:rPr lang="en-US" dirty="0"/>
              <a:t> is more compact, but probably more confusing and arguably more difficult to debug</a:t>
            </a:r>
          </a:p>
          <a:p>
            <a:r>
              <a:rPr lang="en-US" dirty="0"/>
              <a:t>Whichever way you implement the strategy, the efficiency should be approximately the same and the results should be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300765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A0D1-B3AB-4AE7-AF02-522C7AAD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97DB-1839-447D-B45D-1B372141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Environments with competitive agents give rise to </a:t>
            </a:r>
            <a:r>
              <a:rPr lang="en-US" b="1" dirty="0"/>
              <a:t>adversarial search problems</a:t>
            </a:r>
          </a:p>
          <a:p>
            <a:r>
              <a:rPr lang="en-US" dirty="0"/>
              <a:t>While these could, in theory, involve "real-world skirmishes", we will focus on </a:t>
            </a:r>
            <a:r>
              <a:rPr lang="en-US" b="1" dirty="0"/>
              <a:t>games</a:t>
            </a:r>
          </a:p>
          <a:p>
            <a:r>
              <a:rPr lang="en-US" i="1" dirty="0"/>
              <a:t>Game theory</a:t>
            </a:r>
            <a:r>
              <a:rPr lang="en-US" dirty="0"/>
              <a:t>, a branch of economics, typically views any multi-agent environment where the impact of agents on each other is significant as a game</a:t>
            </a:r>
          </a:p>
          <a:p>
            <a:r>
              <a:rPr lang="en-US" dirty="0"/>
              <a:t>Many games studied in AI are </a:t>
            </a:r>
            <a:r>
              <a:rPr lang="en-US" i="1" dirty="0"/>
              <a:t>deterministic</a:t>
            </a:r>
            <a:r>
              <a:rPr lang="en-US" dirty="0"/>
              <a:t>, </a:t>
            </a:r>
            <a:r>
              <a:rPr lang="en-US" b="1" dirty="0"/>
              <a:t>turn-taking</a:t>
            </a:r>
            <a:r>
              <a:rPr lang="en-US" dirty="0"/>
              <a:t>, </a:t>
            </a:r>
            <a:r>
              <a:rPr lang="en-US" b="1" dirty="0"/>
              <a:t>two-player</a:t>
            </a:r>
            <a:r>
              <a:rPr lang="en-US" dirty="0"/>
              <a:t>, </a:t>
            </a:r>
            <a:r>
              <a:rPr lang="en-US" b="1" dirty="0"/>
              <a:t>zero-sum games </a:t>
            </a:r>
            <a:r>
              <a:rPr lang="en-US" dirty="0"/>
              <a:t>of </a:t>
            </a:r>
            <a:r>
              <a:rPr lang="en-US" b="1" dirty="0"/>
              <a:t>perfect information</a:t>
            </a:r>
          </a:p>
          <a:p>
            <a:r>
              <a:rPr lang="en-US" dirty="0"/>
              <a:t>We will focus mainly on this type of game, but others will be discussed a bit near the end</a:t>
            </a:r>
          </a:p>
          <a:p>
            <a:r>
              <a:rPr lang="en-US" dirty="0"/>
              <a:t>Although "deterministic" is listed here, according to earlier definitions that we covered, the </a:t>
            </a:r>
            <a:r>
              <a:rPr lang="en-US" i="1" dirty="0"/>
              <a:t>task environment </a:t>
            </a:r>
            <a:r>
              <a:rPr lang="en-US" dirty="0"/>
              <a:t>is </a:t>
            </a:r>
            <a:r>
              <a:rPr lang="en-US" i="1" dirty="0"/>
              <a:t>strategic</a:t>
            </a:r>
          </a:p>
          <a:p>
            <a:r>
              <a:rPr lang="en-US" dirty="0"/>
              <a:t>The term "perfect information" implies that the task environment is </a:t>
            </a:r>
            <a:r>
              <a:rPr lang="en-US" i="1" dirty="0"/>
              <a:t>fully observable</a:t>
            </a:r>
          </a:p>
          <a:p>
            <a:r>
              <a:rPr lang="en-US" dirty="0"/>
              <a:t>Zero-sum means that what is good for one player is equally bad for the other,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58126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11A-EE3F-46E0-A7D0-9BDA02C5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F69E-62ED-4956-A73D-EA799152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order in which moves are searched influences the effectiveness of alpha-beta pruning</a:t>
            </a:r>
          </a:p>
          <a:p>
            <a:r>
              <a:rPr lang="en-US" dirty="0"/>
              <a:t>If moves were searched in perfect order (which is obviously impossible), for typical games, the number of nodes examined would be cut from O(b</a:t>
            </a:r>
            <a:r>
              <a:rPr lang="en-US" baseline="30000" dirty="0"/>
              <a:t>m</a:t>
            </a:r>
            <a:r>
              <a:rPr lang="en-US" dirty="0"/>
              <a:t>) to approximately O(b</a:t>
            </a:r>
            <a:r>
              <a:rPr lang="en-US" baseline="30000" dirty="0"/>
              <a:t>m/2</a:t>
            </a:r>
            <a:r>
              <a:rPr lang="en-US" dirty="0"/>
              <a:t>)</a:t>
            </a:r>
          </a:p>
          <a:p>
            <a:r>
              <a:rPr lang="en-US" dirty="0"/>
              <a:t>If successors are searched in random order, the exponent is effectively cut by about 25%</a:t>
            </a:r>
          </a:p>
          <a:p>
            <a:r>
              <a:rPr lang="en-US" dirty="0"/>
              <a:t>If the AI agent has a specific time limit for each move, this means that it can search twice as deep in the tree for the perfect case, and 4/3 as deep in the random case</a:t>
            </a:r>
          </a:p>
          <a:p>
            <a:r>
              <a:rPr lang="en-US" dirty="0"/>
              <a:t>In general, as we search deeper in the tree, a much higher percentage of nodes are pruned (in fact, a very high majority of nodes will be pruned in most cases)</a:t>
            </a:r>
          </a:p>
          <a:p>
            <a:r>
              <a:rPr lang="en-US" dirty="0"/>
              <a:t>For chess, reasonably simply ordering schemes can get you close to the theoretical limit; e.g., try captures first, then threats, then forward moves, then backwards moves</a:t>
            </a:r>
          </a:p>
          <a:p>
            <a:r>
              <a:rPr lang="en-US" dirty="0"/>
              <a:t>Dynamic move-ordering schemes can also bring us close to the theoretical limit</a:t>
            </a:r>
          </a:p>
          <a:p>
            <a:r>
              <a:rPr lang="en-US" dirty="0"/>
              <a:t>For example, if </a:t>
            </a:r>
            <a:r>
              <a:rPr lang="en-US" b="1" dirty="0"/>
              <a:t>iterative deepening </a:t>
            </a:r>
            <a:r>
              <a:rPr lang="en-US" dirty="0"/>
              <a:t>is used to search the game tree, we can use the evaluations from one stage to determine the order of moves searched at the start of the next stage</a:t>
            </a:r>
          </a:p>
        </p:txBody>
      </p:sp>
    </p:spTree>
    <p:extLst>
      <p:ext uri="{BB962C8B-B14F-4D97-AF65-F5344CB8AC3E}">
        <p14:creationId xmlns:p14="http://schemas.microsoft.com/office/powerpoint/2010/main" val="11446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C168-2B5A-4D50-AE77-762477A4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AE01-C611-4228-B07A-1B11D7D4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Transpositions</a:t>
            </a:r>
            <a:r>
              <a:rPr lang="en-US" dirty="0"/>
              <a:t> are different permutations of moves that lead to the same position</a:t>
            </a:r>
          </a:p>
          <a:p>
            <a:r>
              <a:rPr lang="en-US" dirty="0"/>
              <a:t>In games, this often leads to checking the same state over and over again</a:t>
            </a:r>
          </a:p>
          <a:p>
            <a:r>
              <a:rPr lang="en-US" dirty="0"/>
              <a:t>A hash table of positions evaluated up to a certain depth (with their evaluations) is called a </a:t>
            </a:r>
            <a:r>
              <a:rPr lang="en-US" b="1" dirty="0"/>
              <a:t>transposition table</a:t>
            </a:r>
          </a:p>
          <a:p>
            <a:r>
              <a:rPr lang="en-US" dirty="0"/>
              <a:t>This allows you to avoid evaluating the same state more than once</a:t>
            </a:r>
          </a:p>
          <a:p>
            <a:r>
              <a:rPr lang="en-US" dirty="0"/>
              <a:t>Because game trees are exponentially big, you usually can't store all the evaluated states</a:t>
            </a:r>
          </a:p>
          <a:p>
            <a:r>
              <a:rPr lang="en-US" dirty="0"/>
              <a:t>Strategies exist to choose which nodes to keep and which to discard</a:t>
            </a:r>
          </a:p>
          <a:p>
            <a:r>
              <a:rPr lang="en-US" dirty="0"/>
              <a:t>According to the textbook, transposition tables can have a dramatic effect, sometimes as much as doubling the reachable depth in chess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66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93F5-7B0F-4FE9-BE7A-432CA619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Exponentially Big Game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C8C2-082B-45AD-910B-CD5EED85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real game-playing applications, we must avoid requiring minimax or alpha-beta search to search all the way to terminal nodes</a:t>
            </a:r>
          </a:p>
          <a:p>
            <a:r>
              <a:rPr lang="en-US" dirty="0"/>
              <a:t>The terminal test is replaced by a </a:t>
            </a:r>
            <a:r>
              <a:rPr lang="en-US" b="1" dirty="0"/>
              <a:t>cutoff test </a:t>
            </a:r>
            <a:r>
              <a:rPr lang="en-US" dirty="0"/>
              <a:t>and the utility function is replaced by an </a:t>
            </a:r>
            <a:r>
              <a:rPr lang="en-US" b="1" dirty="0"/>
              <a:t>evaluation function </a:t>
            </a:r>
            <a:r>
              <a:rPr lang="en-US" dirty="0"/>
              <a:t>(a.k.a. a </a:t>
            </a:r>
            <a:r>
              <a:rPr lang="en-US" b="1" dirty="0"/>
              <a:t>heuristic function</a:t>
            </a:r>
            <a:r>
              <a:rPr lang="en-US" dirty="0"/>
              <a:t>)</a:t>
            </a:r>
          </a:p>
          <a:p>
            <a:r>
              <a:rPr lang="en-US" dirty="0"/>
              <a:t>The cutoff test can just check to see if the search has reached some specified depth</a:t>
            </a:r>
          </a:p>
          <a:p>
            <a:r>
              <a:rPr lang="en-US" dirty="0"/>
              <a:t>When a time-limit is required instead of a depth-limit, </a:t>
            </a:r>
            <a:r>
              <a:rPr lang="en-US" b="1" dirty="0"/>
              <a:t>iterative deepening</a:t>
            </a:r>
            <a:r>
              <a:rPr lang="en-US" dirty="0"/>
              <a:t> can be used</a:t>
            </a:r>
          </a:p>
          <a:p>
            <a:r>
              <a:rPr lang="en-US" dirty="0"/>
              <a:t>When the time-limit is about to be up, the recursion unwinds</a:t>
            </a:r>
          </a:p>
          <a:p>
            <a:r>
              <a:rPr lang="en-US" dirty="0"/>
              <a:t>When this happens, </a:t>
            </a:r>
            <a:r>
              <a:rPr lang="en-US" i="1" dirty="0"/>
              <a:t>the program should choose the move determined by the deepest completed search</a:t>
            </a:r>
          </a:p>
        </p:txBody>
      </p:sp>
    </p:spTree>
    <p:extLst>
      <p:ext uri="{BB962C8B-B14F-4D97-AF65-F5344CB8AC3E}">
        <p14:creationId xmlns:p14="http://schemas.microsoft.com/office/powerpoint/2010/main" val="3389688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4849-5368-4CD0-A3E3-C362BC1F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F5CF-A4AE-4231-B9FF-A559199D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evaluation function ideally should:</a:t>
            </a:r>
          </a:p>
          <a:p>
            <a:pPr lvl="1"/>
            <a:r>
              <a:rPr lang="en-US" dirty="0"/>
              <a:t>order terminal states in the same order as the utility function (this is crucial)</a:t>
            </a:r>
          </a:p>
          <a:p>
            <a:pPr lvl="1"/>
            <a:r>
              <a:rPr lang="en-US" dirty="0"/>
              <a:t>order other states based on the “chances of winning”</a:t>
            </a:r>
          </a:p>
          <a:p>
            <a:pPr lvl="1"/>
            <a:r>
              <a:rPr lang="en-US" dirty="0"/>
              <a:t>be fast!</a:t>
            </a:r>
          </a:p>
          <a:p>
            <a:r>
              <a:rPr lang="en-US" dirty="0"/>
              <a:t>Conventional evaluation functions compute numeric contributions for various manually constructed </a:t>
            </a:r>
            <a:r>
              <a:rPr lang="en-US" b="1" dirty="0"/>
              <a:t>features</a:t>
            </a:r>
            <a:r>
              <a:rPr lang="en-US" dirty="0"/>
              <a:t> and combine them for a total value</a:t>
            </a:r>
          </a:p>
          <a:p>
            <a:r>
              <a:rPr lang="en-US" dirty="0"/>
              <a:t>Some evaluations functions use a </a:t>
            </a:r>
            <a:r>
              <a:rPr lang="en-US" i="1" dirty="0"/>
              <a:t>weighted linear function </a:t>
            </a:r>
            <a:r>
              <a:rPr lang="en-US" dirty="0"/>
              <a:t>and can be expressed as:</a:t>
            </a:r>
          </a:p>
          <a:p>
            <a:pPr marL="457200" lvl="1" indent="0">
              <a:buNone/>
            </a:pPr>
            <a:r>
              <a:rPr lang="en-US" dirty="0"/>
              <a:t>EVAL(s) = w</a:t>
            </a:r>
            <a:r>
              <a:rPr lang="en-US" baseline="-25000" dirty="0"/>
              <a:t>1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(s) + w</a:t>
            </a:r>
            <a:r>
              <a:rPr lang="en-US" baseline="-25000" dirty="0"/>
              <a:t>2</a:t>
            </a:r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(s) + … +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(s) = ∑</a:t>
            </a:r>
            <a:r>
              <a:rPr lang="en-US" baseline="-25000" dirty="0" err="1"/>
              <a:t>i</a:t>
            </a:r>
            <a:r>
              <a:rPr lang="en-US" baseline="-25000" dirty="0"/>
              <a:t>=1..N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/>
              <a:t>(s)</a:t>
            </a:r>
          </a:p>
          <a:p>
            <a:r>
              <a:rPr lang="en-US" dirty="0"/>
              <a:t>For example, for chess:</a:t>
            </a:r>
          </a:p>
          <a:p>
            <a:pPr lvl="1"/>
            <a:r>
              <a:rPr lang="en-US" dirty="0"/>
              <a:t>The f-values might be the number of various types of pieces in chess</a:t>
            </a:r>
          </a:p>
          <a:p>
            <a:pPr lvl="1"/>
            <a:r>
              <a:rPr lang="en-US" dirty="0"/>
              <a:t>The w-values could be the value of the piece (1 for pawn, 3 for bishop, etc.)</a:t>
            </a:r>
          </a:p>
          <a:p>
            <a:pPr lvl="1"/>
            <a:r>
              <a:rPr lang="en-US" dirty="0"/>
              <a:t>In addition to material value, more advanced chess heuristics would include features related to concepts such as pawn structure, king safety, etc.</a:t>
            </a:r>
          </a:p>
          <a:p>
            <a:r>
              <a:rPr lang="en-US" dirty="0"/>
              <a:t>In reality, the features are not always independent, so non-linear evaluation functions can sometimes work better</a:t>
            </a:r>
          </a:p>
        </p:txBody>
      </p:sp>
    </p:spTree>
    <p:extLst>
      <p:ext uri="{BB962C8B-B14F-4D97-AF65-F5344CB8AC3E}">
        <p14:creationId xmlns:p14="http://schemas.microsoft.com/office/powerpoint/2010/main" val="92715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E5B-5FC6-44C0-84E5-60559B59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Evaluation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1C29-8E1F-427C-B95E-A818CD0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Conventionally, the choice of features for an evaluation function is based on expert knowledge</a:t>
            </a:r>
          </a:p>
          <a:p>
            <a:r>
              <a:rPr lang="en-US" dirty="0"/>
              <a:t>Weights can either be manually set or empirically determined</a:t>
            </a:r>
          </a:p>
          <a:p>
            <a:r>
              <a:rPr lang="en-US" dirty="0"/>
              <a:t>Modern programs for various games sometimes learn the features as well as the weights</a:t>
            </a:r>
          </a:p>
          <a:p>
            <a:r>
              <a:rPr lang="en-US" dirty="0"/>
              <a:t>When applied to terminal states, the evaluation function should evaluate to some multiple of the defined utility of the state</a:t>
            </a:r>
          </a:p>
          <a:p>
            <a:r>
              <a:rPr lang="en-US" dirty="0"/>
              <a:t>Definite wins for MAX should get the highest weight; definite losses for MAX should get the lowest weight (the negation of the highest weight); draws should be evaluated as 0</a:t>
            </a:r>
          </a:p>
          <a:p>
            <a:r>
              <a:rPr lang="en-US" b="1" dirty="0"/>
              <a:t>The evaluation function must be zero-sum</a:t>
            </a:r>
          </a:p>
          <a:p>
            <a:pPr lvl="1"/>
            <a:r>
              <a:rPr lang="en-US" dirty="0"/>
              <a:t>If you apply the evaluation function from the opposite player’s point of view, the result should be the negated value of the current player’s point of view</a:t>
            </a:r>
          </a:p>
          <a:p>
            <a:pPr lvl="1"/>
            <a:r>
              <a:rPr lang="en-US" dirty="0"/>
              <a:t>This means that if you, for example, add one point for every one of the current player’s pawns in a chess game, you must also subtract one point for every one of the other player’s pawns</a:t>
            </a:r>
          </a:p>
          <a:p>
            <a:pPr lvl="1"/>
            <a:r>
              <a:rPr lang="en-US" dirty="0"/>
              <a:t>As much as I tend to emphasize this, I have seen many students get it wrong; your programs will not play well if you don’t get this right</a:t>
            </a:r>
          </a:p>
        </p:txBody>
      </p:sp>
    </p:spTree>
    <p:extLst>
      <p:ext uri="{BB962C8B-B14F-4D97-AF65-F5344CB8AC3E}">
        <p14:creationId xmlns:p14="http://schemas.microsoft.com/office/powerpoint/2010/main" val="87670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39A2-F3DC-49F9-9CA8-9F1E71C9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EAAD-853F-4658-B8EA-E155732E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implementing the updated (i.e., with a depth cutoff) alpha-beta search, a few things in the pseudo-code need to change:</a:t>
            </a:r>
          </a:p>
          <a:p>
            <a:pPr lvl="1"/>
            <a:r>
              <a:rPr lang="en-US" dirty="0"/>
              <a:t>You need an additional parameter indicating the current depth of the search, and each recursive call should pass the current depth plus one</a:t>
            </a:r>
          </a:p>
          <a:p>
            <a:pPr lvl="1"/>
            <a:r>
              <a:rPr lang="en-US" dirty="0"/>
              <a:t>Replace IS-TERMINAL(state) with IS-CUTOFF(state, depth); note that actual terminal states also count as a cutoff</a:t>
            </a:r>
          </a:p>
          <a:p>
            <a:pPr lvl="1"/>
            <a:r>
              <a:rPr lang="en-US" dirty="0"/>
              <a:t>Replace UTILITY(state, player) with EVAL(state, player)</a:t>
            </a:r>
          </a:p>
          <a:p>
            <a:r>
              <a:rPr lang="en-US" dirty="0"/>
              <a:t>Really, UTILITY and EVAL can do without the “player” parameter and always use MAX’s perspective</a:t>
            </a:r>
          </a:p>
          <a:p>
            <a:r>
              <a:rPr lang="en-US" dirty="0"/>
              <a:t>You could use a fixed depth limit as the cutoff, but it is better to use iterate deepening, which is necessary if there is a time limit</a:t>
            </a:r>
          </a:p>
          <a:p>
            <a:r>
              <a:rPr lang="en-US" dirty="0"/>
              <a:t>When the time runs out, remember to select the move determined by deepest completed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0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E14-6554-46FD-BAA4-4DC7B522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Quiescent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38BF-A08A-453B-8810-B9CF385E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that are </a:t>
            </a:r>
            <a:r>
              <a:rPr lang="en-US" i="1" dirty="0"/>
              <a:t>quiescent</a:t>
            </a:r>
            <a:r>
              <a:rPr lang="en-US" dirty="0"/>
              <a:t> are unlikely to exhibit wild swings in value in the near future</a:t>
            </a:r>
          </a:p>
          <a:p>
            <a:r>
              <a:rPr lang="en-US" dirty="0"/>
              <a:t>A </a:t>
            </a:r>
            <a:r>
              <a:rPr lang="en-US" i="1" dirty="0"/>
              <a:t>quiescent search </a:t>
            </a:r>
            <a:r>
              <a:rPr lang="en-US" dirty="0"/>
              <a:t>expands non-quiescent positions until quiescent positions are found</a:t>
            </a:r>
          </a:p>
          <a:p>
            <a:r>
              <a:rPr lang="en-US" dirty="0"/>
              <a:t>This can be implemented by modifying IS-CUTOFF to return false for non-quiescent positions</a:t>
            </a:r>
          </a:p>
          <a:p>
            <a:r>
              <a:rPr lang="en-US" dirty="0"/>
              <a:t>For example, in chess, positions in which a capture of the queen is possible would be non-quiescent, and should be expanded further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5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533D-6FA2-44A6-9198-EEE733E2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Horizon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67DF-0512-4A52-BCA4-B594604A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b="1" dirty="0"/>
              <a:t>horizon effect </a:t>
            </a:r>
            <a:r>
              <a:rPr lang="en-US" dirty="0"/>
              <a:t>is more difficult to eliminate</a:t>
            </a:r>
          </a:p>
          <a:p>
            <a:r>
              <a:rPr lang="en-US" dirty="0"/>
              <a:t>This occurs when serious damage is ultimately unavoidable, but it can be temporarily avoided by pushing the outcome beyond the search depth</a:t>
            </a:r>
          </a:p>
          <a:p>
            <a:r>
              <a:rPr lang="en-US" dirty="0"/>
              <a:t>We will look at a couple of examples from chess</a:t>
            </a:r>
          </a:p>
          <a:p>
            <a:r>
              <a:rPr lang="en-US" dirty="0"/>
              <a:t>In the first, the program may think it is ahead, even though it is doomed to lose</a:t>
            </a:r>
          </a:p>
          <a:p>
            <a:r>
              <a:rPr lang="en-US" dirty="0"/>
              <a:t>In the second, the program may make poor moves to avoid losing a bishop, even though it is inevitable</a:t>
            </a:r>
          </a:p>
          <a:p>
            <a:r>
              <a:rPr lang="en-US" dirty="0"/>
              <a:t>As hardware improvements lead to deeper searches, the horizon effect occurs less often</a:t>
            </a:r>
          </a:p>
        </p:txBody>
      </p:sp>
    </p:spTree>
    <p:extLst>
      <p:ext uri="{BB962C8B-B14F-4D97-AF65-F5344CB8AC3E}">
        <p14:creationId xmlns:p14="http://schemas.microsoft.com/office/powerpoint/2010/main" val="146103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376A6F-FD99-45E7-AF5B-33F06F95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Effect Examples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FC3117-A514-4039-B33C-A0EF4CE2F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from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pic>
        <p:nvPicPr>
          <p:cNvPr id="13" name="Content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73332516-A928-487C-BD51-F81B40D25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46287"/>
            <a:ext cx="5157787" cy="3002163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F98F4B-A964-4926-8779-A4174B0D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 from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Editions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33E657-9623-4FCC-92E5-678E0A3128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37560"/>
            <a:ext cx="5183188" cy="32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9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C641E1-EBEB-4BC4-B6D8-34711B55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Potential Improvements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BD2822-B4A8-4425-88C9-7D286579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singular extension </a:t>
            </a:r>
            <a:r>
              <a:rPr lang="en-US" dirty="0"/>
              <a:t>is a move that is “clearly better” than all others in a given position</a:t>
            </a:r>
          </a:p>
          <a:p>
            <a:r>
              <a:rPr lang="en-US" dirty="0"/>
              <a:t>Some programs allow the search to extend below the depth limit when singular extensions are recognized; this can help mitigate the horizon effect</a:t>
            </a:r>
          </a:p>
          <a:p>
            <a:r>
              <a:rPr lang="en-US" dirty="0"/>
              <a:t>Some programs use </a:t>
            </a:r>
            <a:r>
              <a:rPr lang="en-US" i="1" dirty="0"/>
              <a:t>forward pruning </a:t>
            </a:r>
            <a:r>
              <a:rPr lang="en-US" dirty="0"/>
              <a:t>to prune moves that seem clearly bad, although this can be dangerous</a:t>
            </a:r>
          </a:p>
          <a:p>
            <a:r>
              <a:rPr lang="en-US" dirty="0"/>
              <a:t>It is sometimes safe to prune one of two symmetrical moves</a:t>
            </a:r>
          </a:p>
          <a:p>
            <a:r>
              <a:rPr lang="en-US" dirty="0"/>
              <a:t>I add: In an extreme case, if there is only one legal move, performing an alpha-beta search is irrelevant and wasteful</a:t>
            </a:r>
          </a:p>
          <a:p>
            <a:r>
              <a:rPr lang="en-US" dirty="0"/>
              <a:t>Many existing game-playing programs use </a:t>
            </a:r>
            <a:r>
              <a:rPr lang="en-US" i="1" dirty="0"/>
              <a:t>databases of common opening and endgame positions</a:t>
            </a:r>
            <a:r>
              <a:rPr lang="en-US" dirty="0"/>
              <a:t>; thus, early and late in the game, no search occurs</a:t>
            </a:r>
          </a:p>
        </p:txBody>
      </p:sp>
    </p:spTree>
    <p:extLst>
      <p:ext uri="{BB962C8B-B14F-4D97-AF65-F5344CB8AC3E}">
        <p14:creationId xmlns:p14="http://schemas.microsoft.com/office/powerpoint/2010/main" val="313272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DE6-025F-456F-8FE8-37C569EF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6838-3044-434A-8BC1-64BE5B8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game</a:t>
            </a:r>
            <a:r>
              <a:rPr lang="en-US" dirty="0"/>
              <a:t> can be formally defined as a search problem with the following components: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: The </a:t>
            </a:r>
            <a:r>
              <a:rPr lang="en-US" i="1" dirty="0"/>
              <a:t>initial state</a:t>
            </a:r>
            <a:r>
              <a:rPr lang="en-US" dirty="0"/>
              <a:t>; e.g., the board position at the start of the game</a:t>
            </a:r>
          </a:p>
          <a:p>
            <a:pPr lvl="1"/>
            <a:r>
              <a:rPr lang="en-US" dirty="0"/>
              <a:t>TO-MOVE(s): A function that specifies whose turn it is at the given state</a:t>
            </a:r>
          </a:p>
          <a:p>
            <a:pPr lvl="1"/>
            <a:r>
              <a:rPr lang="en-US" dirty="0"/>
              <a:t>ACTIONS(s): A function that returns the </a:t>
            </a:r>
            <a:r>
              <a:rPr lang="en-US" i="1" dirty="0"/>
              <a:t>legal moves </a:t>
            </a:r>
            <a:r>
              <a:rPr lang="en-US" dirty="0"/>
              <a:t>given a state</a:t>
            </a:r>
          </a:p>
          <a:p>
            <a:pPr lvl="1"/>
            <a:r>
              <a:rPr lang="en-US" dirty="0"/>
              <a:t>RESULT(s, a): The </a:t>
            </a:r>
            <a:r>
              <a:rPr lang="en-US" i="1" dirty="0"/>
              <a:t>transition model </a:t>
            </a:r>
            <a:r>
              <a:rPr lang="en-US" dirty="0"/>
              <a:t>which defines the result of the specified move when applied at a specified state</a:t>
            </a:r>
          </a:p>
          <a:p>
            <a:pPr lvl="1"/>
            <a:r>
              <a:rPr lang="en-US" dirty="0"/>
              <a:t>IS-TERMINAL(s): A </a:t>
            </a:r>
            <a:r>
              <a:rPr lang="en-US" i="1" dirty="0"/>
              <a:t>terminal test</a:t>
            </a:r>
            <a:r>
              <a:rPr lang="en-US" dirty="0"/>
              <a:t>, which determines if the game is over (final states for which the function is true are </a:t>
            </a:r>
            <a:r>
              <a:rPr lang="en-US" i="1" dirty="0"/>
              <a:t>terminal states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UTILITY(s, p): A </a:t>
            </a:r>
            <a:r>
              <a:rPr lang="en-US" i="1" dirty="0"/>
              <a:t>utility function </a:t>
            </a:r>
            <a:r>
              <a:rPr lang="en-US" dirty="0"/>
              <a:t>(a.k.a. objective function or payoff function), which gives a numeric value for terminal states with respect to the specified player</a:t>
            </a:r>
          </a:p>
          <a:p>
            <a:r>
              <a:rPr lang="en-US" dirty="0"/>
              <a:t>For chess, the utility function might assign +1, -1, or 0 for a win, a loss, or a draw, respectively (or 1, 0, or 0.5, but that does not fit the zero-sum term well)</a:t>
            </a:r>
          </a:p>
          <a:p>
            <a:r>
              <a:rPr lang="en-US" dirty="0"/>
              <a:t>For backgammon, values might range from +192 to -192</a:t>
            </a:r>
          </a:p>
        </p:txBody>
      </p:sp>
    </p:spTree>
    <p:extLst>
      <p:ext uri="{BB962C8B-B14F-4D97-AF65-F5344CB8AC3E}">
        <p14:creationId xmlns:p14="http://schemas.microsoft.com/office/powerpoint/2010/main" val="17578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FF84-25B8-4340-875A-ADA6D440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631-8AC1-49C3-B025-A10AEA18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Stochastic games </a:t>
            </a:r>
            <a:r>
              <a:rPr lang="en-US" dirty="0"/>
              <a:t>(which include random elements) are more difficult to deal with compared to deterministic (really strategic) games</a:t>
            </a:r>
          </a:p>
          <a:p>
            <a:r>
              <a:rPr lang="en-US" dirty="0"/>
              <a:t>For example, in backgammon you don't know what the legal moves will be because it depends on dice; there is no standard search tree</a:t>
            </a:r>
          </a:p>
          <a:p>
            <a:r>
              <a:rPr lang="en-US" dirty="0"/>
              <a:t>To handle this, we must generalize the minimax value to an expectiminimax value: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EXPECTIMINIMAX(n) =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UTILITY(n) if TERMINAL-TEST(s)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EXPECTIMINIMAX(RESULT(s, a)) if TO-MOVE(s) = MAX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EXPECTIMINIMAX(RESULT(s, a)) if TO-MOVE(s) = MIN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∑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P(r) * EXPECTIMINIMAX(RESULT(s, r)) if TO-MOVE(s) = CHANCE</a:t>
            </a:r>
          </a:p>
          <a:p>
            <a:r>
              <a:rPr lang="en-US" dirty="0"/>
              <a:t>In the final bullet, r represents a possible dice roll or some other chance event</a:t>
            </a:r>
          </a:p>
          <a:p>
            <a:r>
              <a:rPr lang="en-US" dirty="0"/>
              <a:t>The nodes in the game tree related to the chance events are called </a:t>
            </a:r>
            <a:r>
              <a:rPr lang="en-US" i="1" dirty="0"/>
              <a:t>chance nodes</a:t>
            </a:r>
          </a:p>
        </p:txBody>
      </p:sp>
    </p:spTree>
    <p:extLst>
      <p:ext uri="{BB962C8B-B14F-4D97-AF65-F5344CB8AC3E}">
        <p14:creationId xmlns:p14="http://schemas.microsoft.com/office/powerpoint/2010/main" val="97392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CAC3-6B0E-4468-B55F-278030CC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Game Tree for Backgammon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190DB-53B4-499B-BC29-D36AEDAA1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378" y="1562896"/>
            <a:ext cx="6983244" cy="49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36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C352-EE37-4FC0-96B6-E6CF618E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Expectiminimax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D180-1E44-480C-A12C-F846B846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expectiminimax value is an expected value of a position if the opponent plays perfectly</a:t>
            </a:r>
          </a:p>
          <a:p>
            <a:r>
              <a:rPr lang="en-US" dirty="0"/>
              <a:t>With </a:t>
            </a:r>
            <a:r>
              <a:rPr lang="en-US" i="1" dirty="0"/>
              <a:t>expectiminimax search</a:t>
            </a:r>
            <a:r>
              <a:rPr lang="en-US" dirty="0"/>
              <a:t>, we are no longer maximizing the worst-case scenario</a:t>
            </a:r>
          </a:p>
          <a:p>
            <a:r>
              <a:rPr lang="en-US" dirty="0"/>
              <a:t>As with regular minimax search, we can search to some specified depth limit and use an evaluation function</a:t>
            </a:r>
          </a:p>
          <a:p>
            <a:r>
              <a:rPr lang="en-US" dirty="0"/>
              <a:t>There is also an extension of alpha-beta pruning that can be used (under certain assumptions)</a:t>
            </a:r>
          </a:p>
          <a:p>
            <a:r>
              <a:rPr lang="en-US" dirty="0"/>
              <a:t>Now, however, we must be more careful with the evaluation function</a:t>
            </a:r>
          </a:p>
          <a:p>
            <a:r>
              <a:rPr lang="en-US" dirty="0"/>
              <a:t>The value assigned to a position should be a positive linear transformation of the probability of winning</a:t>
            </a:r>
          </a:p>
          <a:p>
            <a:r>
              <a:rPr lang="en-US" dirty="0"/>
              <a:t>Before, only the ranking order of positions mattered</a:t>
            </a:r>
          </a:p>
          <a:p>
            <a:r>
              <a:rPr lang="en-US" dirty="0"/>
              <a:t>The time complexity changes from O(b</a:t>
            </a:r>
            <a:r>
              <a:rPr lang="en-US" baseline="30000" dirty="0"/>
              <a:t>m</a:t>
            </a:r>
            <a:r>
              <a:rPr lang="en-US" dirty="0"/>
              <a:t>) to O(b</a:t>
            </a:r>
            <a:r>
              <a:rPr lang="en-US" baseline="30000" dirty="0"/>
              <a:t>m</a:t>
            </a:r>
            <a:r>
              <a:rPr lang="en-US" dirty="0"/>
              <a:t>n</a:t>
            </a:r>
            <a:r>
              <a:rPr lang="en-US" baseline="30000" dirty="0"/>
              <a:t>m</a:t>
            </a:r>
            <a:r>
              <a:rPr lang="en-US" dirty="0"/>
              <a:t>) where n is number of distinct random events</a:t>
            </a:r>
          </a:p>
          <a:p>
            <a:r>
              <a:rPr lang="en-US" dirty="0"/>
              <a:t>This makes a huge difference in the number of moves that we can look ahead</a:t>
            </a:r>
          </a:p>
          <a:p>
            <a:r>
              <a:rPr lang="en-US" dirty="0"/>
              <a:t>Nonetheless, expectiminimax search with a complex, manually constructed evaluation function can compete with top humans at backgammon</a:t>
            </a:r>
          </a:p>
        </p:txBody>
      </p:sp>
    </p:spTree>
    <p:extLst>
      <p:ext uri="{BB962C8B-B14F-4D97-AF65-F5344CB8AC3E}">
        <p14:creationId xmlns:p14="http://schemas.microsoft.com/office/powerpoint/2010/main" val="185440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1953-258E-468D-B521-C9FE9A14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49AA-F28B-4DA9-BA03-8F0C07A7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part of a discussion of </a:t>
            </a:r>
            <a:r>
              <a:rPr lang="en-US" i="1" dirty="0"/>
              <a:t>partially observable games</a:t>
            </a:r>
            <a:r>
              <a:rPr lang="en-US" dirty="0"/>
              <a:t>, the text discusses </a:t>
            </a:r>
            <a:r>
              <a:rPr lang="en-US" i="1" dirty="0" err="1"/>
              <a:t>Kriegspiel</a:t>
            </a:r>
            <a:endParaRPr lang="en-US" i="1" dirty="0"/>
          </a:p>
          <a:p>
            <a:r>
              <a:rPr lang="en-US" dirty="0"/>
              <a:t>This is a variation of chess where players only see their own pieces, but a referee sees the entire board and only allows legal moves</a:t>
            </a:r>
          </a:p>
          <a:p>
            <a:r>
              <a:rPr lang="en-US" dirty="0"/>
              <a:t>Players can propose moves on their turn until a legal move is found</a:t>
            </a:r>
          </a:p>
          <a:p>
            <a:r>
              <a:rPr lang="en-US" dirty="0"/>
              <a:t>We are skipping the details, but one notion that reappears is that of belief states</a:t>
            </a:r>
          </a:p>
          <a:p>
            <a:r>
              <a:rPr lang="en-US" dirty="0"/>
              <a:t>The book also discusses </a:t>
            </a:r>
            <a:r>
              <a:rPr lang="en-US" i="1" dirty="0"/>
              <a:t>card games </a:t>
            </a:r>
            <a:r>
              <a:rPr lang="en-US" dirty="0"/>
              <a:t>(e.g., bridge, hearts, and some forms of poker) in which cards are dealt randomly at the beginning of each game or hand</a:t>
            </a:r>
          </a:p>
          <a:p>
            <a:r>
              <a:rPr lang="en-US" dirty="0"/>
              <a:t>In games such as these, and in </a:t>
            </a:r>
            <a:r>
              <a:rPr lang="en-US" dirty="0" err="1"/>
              <a:t>Kriegspiel</a:t>
            </a:r>
            <a:r>
              <a:rPr lang="en-US" dirty="0"/>
              <a:t>, it is often strategic to give away as little information as possible</a:t>
            </a:r>
          </a:p>
          <a:p>
            <a:r>
              <a:rPr lang="en-US" dirty="0"/>
              <a:t>At times, this requires acting randomly in order to be unpredictable</a:t>
            </a:r>
          </a:p>
          <a:p>
            <a:r>
              <a:rPr lang="en-US" dirty="0"/>
              <a:t>The book also mentions the notion of bluffing in poker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50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EDB-9D1E-42F4-8232-D6B9F275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C52F-4A7E-4EDA-BC99-386A9EB8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Methods involving </a:t>
            </a:r>
            <a:r>
              <a:rPr lang="en-US" b="1" dirty="0"/>
              <a:t>Monte Carlo tree search </a:t>
            </a:r>
            <a:r>
              <a:rPr lang="en-US" dirty="0"/>
              <a:t>(</a:t>
            </a:r>
            <a:r>
              <a:rPr lang="en-US" i="1" dirty="0"/>
              <a:t>MCTS</a:t>
            </a:r>
            <a:r>
              <a:rPr lang="en-US" dirty="0"/>
              <a:t>) have led to huge successes for certain games in recent years</a:t>
            </a:r>
          </a:p>
          <a:p>
            <a:r>
              <a:rPr lang="en-US" dirty="0"/>
              <a:t>One example is Go; two factors of Go which hinder alpha-beta search are:</a:t>
            </a:r>
          </a:p>
          <a:p>
            <a:pPr lvl="1"/>
            <a:r>
              <a:rPr lang="en-US" dirty="0"/>
              <a:t>There is a large branching factor (it is 361 at the start of the game)</a:t>
            </a:r>
          </a:p>
          <a:p>
            <a:pPr lvl="1"/>
            <a:r>
              <a:rPr lang="en-US" dirty="0"/>
              <a:t>It is difficult to come up with a good evaluation function</a:t>
            </a:r>
          </a:p>
          <a:p>
            <a:r>
              <a:rPr lang="en-US" dirty="0"/>
              <a:t>A basic MCTS strategy could just randomly play a bunch of games from the current position, starting from every possible move</a:t>
            </a:r>
          </a:p>
          <a:p>
            <a:pPr lvl="1"/>
            <a:r>
              <a:rPr lang="en-US" dirty="0"/>
              <a:t>These random games would be examples of </a:t>
            </a:r>
            <a:r>
              <a:rPr lang="en-US" b="1" dirty="0"/>
              <a:t>simulations</a:t>
            </a:r>
            <a:r>
              <a:rPr lang="en-US" dirty="0"/>
              <a:t> (a.k.a. playouts or rollouts)</a:t>
            </a:r>
          </a:p>
          <a:p>
            <a:pPr lvl="1"/>
            <a:r>
              <a:rPr lang="en-US" dirty="0"/>
              <a:t>The move that leads to the most wins could then be selected (so no heuristic would be used)</a:t>
            </a:r>
          </a:p>
          <a:p>
            <a:pPr lvl="1"/>
            <a:r>
              <a:rPr lang="en-US" dirty="0"/>
              <a:t>This might lead to good moves against opponents who play randomly, but it does not generally lead to good moves against strong players for complex games</a:t>
            </a:r>
          </a:p>
        </p:txBody>
      </p:sp>
    </p:spTree>
    <p:extLst>
      <p:ext uri="{BB962C8B-B14F-4D97-AF65-F5344CB8AC3E}">
        <p14:creationId xmlns:p14="http://schemas.microsoft.com/office/powerpoint/2010/main" val="4106579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0AFA-7657-4CEC-99E8-9C6BDC8D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1AB0-2D23-4AA1-B689-59C88B76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better to rely on a </a:t>
            </a:r>
            <a:r>
              <a:rPr lang="en-US" b="1" dirty="0"/>
              <a:t>playout policy</a:t>
            </a:r>
            <a:r>
              <a:rPr lang="en-US" dirty="0"/>
              <a:t>, that bias moves toward good ones</a:t>
            </a:r>
          </a:p>
          <a:p>
            <a:r>
              <a:rPr lang="en-US" dirty="0"/>
              <a:t>Early attempts at using MCTC for Go involved manually created playout policies, but recent attempts have used </a:t>
            </a:r>
            <a:r>
              <a:rPr lang="en-US" i="1" dirty="0"/>
              <a:t>deep neural networks </a:t>
            </a:r>
            <a:r>
              <a:rPr lang="en-US" dirty="0"/>
              <a:t>and </a:t>
            </a:r>
            <a:r>
              <a:rPr lang="en-US" i="1" dirty="0"/>
              <a:t>reinforcement learning </a:t>
            </a:r>
            <a:r>
              <a:rPr lang="en-US" dirty="0"/>
              <a:t>to learn playout policies</a:t>
            </a:r>
          </a:p>
          <a:p>
            <a:r>
              <a:rPr lang="en-US" dirty="0"/>
              <a:t>The playout policy does not always start at the root of the </a:t>
            </a:r>
            <a:r>
              <a:rPr lang="en-US" b="1" dirty="0"/>
              <a:t>search tree </a:t>
            </a:r>
            <a:r>
              <a:rPr lang="en-US" dirty="0"/>
              <a:t>(the root represents the current position in the game at which the program needs to make a choice)</a:t>
            </a:r>
          </a:p>
          <a:p>
            <a:r>
              <a:rPr lang="en-US" dirty="0"/>
              <a:t>Instead, a </a:t>
            </a:r>
            <a:r>
              <a:rPr lang="en-US" b="1" dirty="0"/>
              <a:t>selection policy </a:t>
            </a:r>
            <a:r>
              <a:rPr lang="en-US" dirty="0"/>
              <a:t>is used to choose which node to expand; this can combine two factors:</a:t>
            </a:r>
          </a:p>
          <a:p>
            <a:pPr lvl="1"/>
            <a:r>
              <a:rPr lang="en-US" dirty="0"/>
              <a:t>We want to ensure exploration of states that have had few playouts so far</a:t>
            </a:r>
          </a:p>
          <a:p>
            <a:pPr lvl="1"/>
            <a:r>
              <a:rPr lang="en-US" dirty="0"/>
              <a:t>We want to ensure exploitation of states that have done well in past playouts</a:t>
            </a:r>
          </a:p>
          <a:p>
            <a:r>
              <a:rPr lang="en-US" i="1" dirty="0"/>
              <a:t>Selection</a:t>
            </a:r>
            <a:r>
              <a:rPr lang="en-US" dirty="0"/>
              <a:t> starts at the root of the search tree and makes its way down to a leaf node; then an </a:t>
            </a:r>
            <a:r>
              <a:rPr lang="en-US" i="1" dirty="0"/>
              <a:t>expansion</a:t>
            </a:r>
            <a:r>
              <a:rPr lang="en-US" dirty="0"/>
              <a:t> step generates a new child of the leaf node (or multiple children can be generated)</a:t>
            </a:r>
          </a:p>
          <a:p>
            <a:r>
              <a:rPr lang="en-US" dirty="0"/>
              <a:t>For each new node that is generated, a full </a:t>
            </a:r>
            <a:r>
              <a:rPr lang="en-US" i="1" dirty="0"/>
              <a:t>simulation</a:t>
            </a:r>
            <a:r>
              <a:rPr lang="en-US" dirty="0"/>
              <a:t> is performed starting at that node according to the playout policy; these moves are not recorded in the search tree</a:t>
            </a:r>
          </a:p>
          <a:p>
            <a:r>
              <a:rPr lang="en-US" dirty="0"/>
              <a:t>At the end of each simulation, based on the result, a </a:t>
            </a:r>
            <a:r>
              <a:rPr lang="en-US" i="1" dirty="0"/>
              <a:t>back-propagation</a:t>
            </a:r>
            <a:r>
              <a:rPr lang="en-US" dirty="0"/>
              <a:t> step updates the statistics associated with nodes on the path from the root to the selected node</a:t>
            </a:r>
          </a:p>
        </p:txBody>
      </p:sp>
    </p:spTree>
    <p:extLst>
      <p:ext uri="{BB962C8B-B14F-4D97-AF65-F5344CB8AC3E}">
        <p14:creationId xmlns:p14="http://schemas.microsoft.com/office/powerpoint/2010/main" val="3458686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4053-8C13-480F-866E-AE355E11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MCTS (one iteration)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F6166-92D1-4656-A336-2E7B0ADE6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1934369"/>
            <a:ext cx="62579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22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C5D7-0600-4FCE-BF25-A3468C46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AI Chess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255E-28EC-424D-9294-0B5BC0ED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Deep Blue </a:t>
            </a:r>
            <a:r>
              <a:rPr lang="en-US" dirty="0"/>
              <a:t>(the program that beat the world champion Garry Kasparov in </a:t>
            </a:r>
            <a:r>
              <a:rPr lang="en-US" b="1" dirty="0"/>
              <a:t>chess</a:t>
            </a:r>
            <a:r>
              <a:rPr lang="en-US" dirty="0"/>
              <a:t> in 1997) used an iterative-deepening alpha-beta search with a transposition table</a:t>
            </a:r>
          </a:p>
          <a:p>
            <a:r>
              <a:rPr lang="en-US" dirty="0"/>
              <a:t>The search would generate extensions beyond the depth limit for interesting lines of forcing/forced moves</a:t>
            </a:r>
          </a:p>
          <a:p>
            <a:r>
              <a:rPr lang="en-US" dirty="0"/>
              <a:t>The program routinely searched to a depth of 14 plies, but in some cases up to 40</a:t>
            </a:r>
          </a:p>
          <a:p>
            <a:r>
              <a:rPr lang="en-US" dirty="0"/>
              <a:t>The evaluation function used 8,000 features (weights were learned by analyzing master games) </a:t>
            </a:r>
          </a:p>
          <a:p>
            <a:r>
              <a:rPr lang="en-US" dirty="0"/>
              <a:t>There was an opening book of 4,000 positions, a database of 700,000 grandmaster games, and a large database of solved endgames including all positions with five pieces of less</a:t>
            </a:r>
          </a:p>
          <a:p>
            <a:r>
              <a:rPr lang="en-US" dirty="0"/>
              <a:t>The program ran on a chip specifically designed for Deep Blue</a:t>
            </a:r>
          </a:p>
          <a:p>
            <a:r>
              <a:rPr lang="en-US" dirty="0"/>
              <a:t>Over the next two decades, algorithmic improvements led to increasingly good chess programs</a:t>
            </a:r>
          </a:p>
          <a:p>
            <a:r>
              <a:rPr lang="en-US" dirty="0"/>
              <a:t>In late 2017, using techniques similar to those used for AlphaGo (to be mentioned soon), including Monte Carlo tree search, deep learning, and reinforcement learning, another major breakthrough occurred</a:t>
            </a:r>
          </a:p>
          <a:p>
            <a:r>
              <a:rPr lang="en-US" dirty="0"/>
              <a:t>A system named </a:t>
            </a:r>
            <a:r>
              <a:rPr lang="en-US" i="1" dirty="0" err="1"/>
              <a:t>AlphaZero</a:t>
            </a:r>
            <a:r>
              <a:rPr lang="en-US" dirty="0"/>
              <a:t>, developed by Google's DeepMind subsidiary, after learning for one day, played the previously top-ranked chess program in 100 games; it won 28 and drew the rest!</a:t>
            </a:r>
          </a:p>
          <a:p>
            <a:r>
              <a:rPr lang="en-US" dirty="0"/>
              <a:t>The 4</a:t>
            </a:r>
            <a:r>
              <a:rPr lang="en-US" baseline="30000" dirty="0"/>
              <a:t>th</a:t>
            </a:r>
            <a:r>
              <a:rPr lang="en-US" dirty="0"/>
              <a:t> edition of the textbook states that the top chess programs today “far exceed human players”</a:t>
            </a:r>
          </a:p>
        </p:txBody>
      </p:sp>
    </p:spTree>
    <p:extLst>
      <p:ext uri="{BB962C8B-B14F-4D97-AF65-F5344CB8AC3E}">
        <p14:creationId xmlns:p14="http://schemas.microsoft.com/office/powerpoint/2010/main" val="3799452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029A-4F2A-4E3A-A6BA-FE16198C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AI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B63E-89B3-43B2-B6A7-FBBC1878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Chinook</a:t>
            </a:r>
            <a:r>
              <a:rPr lang="en-US" dirty="0"/>
              <a:t>, developed at the University of Alberta in Canada, lost to Marion Tinsley in </a:t>
            </a:r>
            <a:r>
              <a:rPr lang="en-US" b="1" dirty="0"/>
              <a:t>checkers</a:t>
            </a:r>
            <a:r>
              <a:rPr lang="en-US" dirty="0"/>
              <a:t> (a.k.a. </a:t>
            </a:r>
            <a:r>
              <a:rPr lang="en-US" i="1" dirty="0"/>
              <a:t>English draughts</a:t>
            </a:r>
            <a:r>
              <a:rPr lang="en-US" dirty="0"/>
              <a:t>) in 1990</a:t>
            </a:r>
          </a:p>
          <a:p>
            <a:r>
              <a:rPr lang="en-US" dirty="0"/>
              <a:t>Tinsley had been the checkers world champion for over 40 years, losing only 3 games in all that time</a:t>
            </a:r>
          </a:p>
          <a:p>
            <a:r>
              <a:rPr lang="en-US" dirty="0"/>
              <a:t>He won the match 20.5 – 18.5, including two losses to Chinook</a:t>
            </a:r>
          </a:p>
          <a:p>
            <a:r>
              <a:rPr lang="en-US" dirty="0"/>
              <a:t>In a 1994 rematch, Tinsley had to withdraw for health reasons, and Chinook became the official world champion</a:t>
            </a:r>
          </a:p>
          <a:p>
            <a:r>
              <a:rPr lang="en-US" dirty="0"/>
              <a:t>In 2007, the same team that created Chinook </a:t>
            </a:r>
            <a:r>
              <a:rPr lang="en-US" i="1" dirty="0"/>
              <a:t>weakly solved </a:t>
            </a:r>
            <a:r>
              <a:rPr lang="en-US" dirty="0"/>
              <a:t>the game of checkers!</a:t>
            </a:r>
          </a:p>
          <a:p>
            <a:r>
              <a:rPr lang="en-US" dirty="0"/>
              <a:t>The 4th edition of the textbook says it took "18 CPU-years of alpha-beta search to solve the game"</a:t>
            </a:r>
          </a:p>
          <a:p>
            <a:r>
              <a:rPr lang="en-US" dirty="0"/>
              <a:t>Chinook now plays perfectly, combining an alpha-beta search and a database of 39 trillion endgame positions</a:t>
            </a:r>
          </a:p>
          <a:p>
            <a:r>
              <a:rPr lang="en-US" dirty="0"/>
              <a:t>A "reduced" version of the game can be played on-line</a:t>
            </a:r>
          </a:p>
        </p:txBody>
      </p:sp>
    </p:spTree>
    <p:extLst>
      <p:ext uri="{BB962C8B-B14F-4D97-AF65-F5344CB8AC3E}">
        <p14:creationId xmlns:p14="http://schemas.microsoft.com/office/powerpoint/2010/main" val="1584855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1BF3-1298-4E8B-8403-392CD8A4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Othello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A4F9-DE42-48A4-A139-01FEB7DF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beat the world champion in </a:t>
            </a:r>
            <a:r>
              <a:rPr lang="en-US" b="1" dirty="0"/>
              <a:t>Othello</a:t>
            </a:r>
            <a:r>
              <a:rPr lang="en-US" dirty="0"/>
              <a:t> (a.k.a. </a:t>
            </a:r>
            <a:r>
              <a:rPr lang="en-US" i="1" dirty="0" err="1"/>
              <a:t>Reversi</a:t>
            </a:r>
            <a:r>
              <a:rPr lang="en-US" dirty="0"/>
              <a:t>) 6-0 in 1997</a:t>
            </a:r>
          </a:p>
          <a:p>
            <a:r>
              <a:rPr lang="en-US" dirty="0"/>
              <a:t>The textbook says that since this time, programs have played at a “superhuman level”</a:t>
            </a:r>
          </a:p>
          <a:p>
            <a:r>
              <a:rPr lang="en-US" dirty="0"/>
              <a:t>The search space is smaller than chess, and evaluation functions are simpler to create</a:t>
            </a:r>
          </a:p>
        </p:txBody>
      </p:sp>
    </p:spTree>
    <p:extLst>
      <p:ext uri="{BB962C8B-B14F-4D97-AF65-F5344CB8AC3E}">
        <p14:creationId xmlns:p14="http://schemas.microsoft.com/office/powerpoint/2010/main" val="134660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DEA9-701D-4A84-A74D-2C39C39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940F-BF65-414E-8EA8-7399769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initial state, legal moves (actions), and transition model define the </a:t>
            </a:r>
            <a:r>
              <a:rPr lang="en-US" b="1" dirty="0"/>
              <a:t>game tree</a:t>
            </a:r>
          </a:p>
          <a:p>
            <a:r>
              <a:rPr lang="en-US" dirty="0"/>
              <a:t>When depicting game trees, we will be calling the two players </a:t>
            </a:r>
            <a:r>
              <a:rPr lang="en-US" b="1" dirty="0"/>
              <a:t>MAX</a:t>
            </a:r>
            <a:r>
              <a:rPr lang="en-US" dirty="0"/>
              <a:t> and </a:t>
            </a:r>
            <a:r>
              <a:rPr lang="en-US" b="1" dirty="0"/>
              <a:t>MIN</a:t>
            </a:r>
            <a:r>
              <a:rPr lang="en-US" dirty="0"/>
              <a:t> (we will typically assume that MAX moves first)</a:t>
            </a:r>
          </a:p>
          <a:p>
            <a:r>
              <a:rPr lang="en-US" dirty="0"/>
              <a:t>For a game like Tic-Tac-Toe, the game tree has fewer than 9! = 362,880 terminal nodes, and only 5,478 distinct states</a:t>
            </a:r>
          </a:p>
          <a:p>
            <a:r>
              <a:rPr lang="en-US" dirty="0"/>
              <a:t>For a game like chess, on the other hand, there would be over 10</a:t>
            </a:r>
            <a:r>
              <a:rPr lang="en-US" baseline="30000" dirty="0"/>
              <a:t>40</a:t>
            </a:r>
            <a:r>
              <a:rPr lang="en-US" dirty="0"/>
              <a:t> nodes</a:t>
            </a:r>
          </a:p>
          <a:p>
            <a:r>
              <a:rPr lang="en-US" dirty="0"/>
              <a:t>In some sources (including earlier editions of the AI book), when both players take a turn, that is considered one </a:t>
            </a:r>
            <a:r>
              <a:rPr lang="en-US" i="1" dirty="0"/>
              <a:t>move</a:t>
            </a:r>
            <a:r>
              <a:rPr lang="en-US" dirty="0"/>
              <a:t>, or two </a:t>
            </a:r>
            <a:r>
              <a:rPr lang="en-US" i="1" dirty="0"/>
              <a:t>half-moves</a:t>
            </a:r>
          </a:p>
          <a:p>
            <a:r>
              <a:rPr lang="en-US" dirty="0"/>
              <a:t>Each half-move is also known as a </a:t>
            </a:r>
            <a:r>
              <a:rPr lang="en-US" i="1" dirty="0"/>
              <a:t>ply</a:t>
            </a:r>
            <a:r>
              <a:rPr lang="en-US" dirty="0"/>
              <a:t> (this term is unambiguous)</a:t>
            </a:r>
          </a:p>
          <a:p>
            <a:r>
              <a:rPr lang="en-US" dirty="0"/>
              <a:t>In other sources, when either player takes a turn, that is a move</a:t>
            </a:r>
          </a:p>
        </p:txBody>
      </p:sp>
    </p:spTree>
    <p:extLst>
      <p:ext uri="{BB962C8B-B14F-4D97-AF65-F5344CB8AC3E}">
        <p14:creationId xmlns:p14="http://schemas.microsoft.com/office/powerpoint/2010/main" val="213049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1149-90C1-4E28-9DB6-3760A190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Backgammon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EA0F-4DCD-486D-BD51-108AE7EC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mentioned earlier, </a:t>
            </a:r>
            <a:r>
              <a:rPr lang="en-US" b="1" dirty="0"/>
              <a:t>backgammon</a:t>
            </a:r>
            <a:r>
              <a:rPr lang="en-US" dirty="0"/>
              <a:t> includes random events (in this case, rolling the dice)</a:t>
            </a:r>
          </a:p>
          <a:p>
            <a:r>
              <a:rPr lang="en-US" dirty="0"/>
              <a:t>Since 1995, TD-Gammon, the top program in backgammon, played at around the level of top humans</a:t>
            </a:r>
          </a:p>
          <a:p>
            <a:r>
              <a:rPr lang="en-US" dirty="0"/>
              <a:t>The program uses expectiminimax search, looking ahead only two or three moves due to the chance nodes</a:t>
            </a:r>
          </a:p>
          <a:p>
            <a:r>
              <a:rPr lang="en-US" dirty="0"/>
              <a:t>The evaluation function was manually learned using neural networks and self play</a:t>
            </a:r>
          </a:p>
          <a:p>
            <a:r>
              <a:rPr lang="en-US" dirty="0"/>
              <a:t>The textbook says that the success of TD-Gammon changed the wisdom of top players about certain aspects of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75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FDC2-5197-48D2-A718-C2BF2894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BA7F-5836-4CAE-A34D-F27F156A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Aspects that make </a:t>
            </a:r>
            <a:r>
              <a:rPr lang="en-US" b="1" dirty="0"/>
              <a:t>bridge</a:t>
            </a:r>
            <a:r>
              <a:rPr lang="en-US" dirty="0"/>
              <a:t> a tough game include imperfect information and randomness</a:t>
            </a:r>
          </a:p>
          <a:p>
            <a:r>
              <a:rPr lang="en-US" dirty="0"/>
              <a:t>Additionally, the first part of the game, called </a:t>
            </a:r>
            <a:r>
              <a:rPr lang="en-US" i="1" dirty="0"/>
              <a:t>bidding</a:t>
            </a:r>
            <a:r>
              <a:rPr lang="en-US" dirty="0"/>
              <a:t>, requires strategies involving communication between teams of two players</a:t>
            </a:r>
          </a:p>
          <a:p>
            <a:r>
              <a:rPr lang="en-US" dirty="0"/>
              <a:t>Some of the top AI programs for bridge include GIB, and more recently, Jack and Wbrdige5; all use Monte Carlo tree search</a:t>
            </a:r>
          </a:p>
          <a:p>
            <a:r>
              <a:rPr lang="en-US" dirty="0"/>
              <a:t>As far back as 1998, GIB was able to beat some of the world's top humans (not all) in a par contest, which involves just hand playing, not bidding</a:t>
            </a:r>
          </a:p>
          <a:p>
            <a:r>
              <a:rPr lang="en-US" dirty="0"/>
              <a:t>Bridge programs still cannot compete with the top humans when it comes to bidding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61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4871-3B46-409E-A5A4-5D82A245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Scrabble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9ED6-58D3-4A1F-B882-31F0E93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complications of </a:t>
            </a:r>
            <a:r>
              <a:rPr lang="en-US" b="1" dirty="0"/>
              <a:t>Scrabble</a:t>
            </a:r>
            <a:r>
              <a:rPr lang="en-US" dirty="0"/>
              <a:t> are:</a:t>
            </a:r>
          </a:p>
          <a:p>
            <a:pPr lvl="1"/>
            <a:r>
              <a:rPr lang="en-US" dirty="0"/>
              <a:t>The task environment is partially observable (you don't know your opponent's tiles)</a:t>
            </a:r>
          </a:p>
          <a:p>
            <a:pPr lvl="1"/>
            <a:r>
              <a:rPr lang="en-US" dirty="0"/>
              <a:t>The game is stochastic (due to randomly choosing tiles)</a:t>
            </a:r>
          </a:p>
          <a:p>
            <a:r>
              <a:rPr lang="en-US" dirty="0"/>
              <a:t>At an amateur level, part of becoming a good Scrabble player involves memorizing words; but at the expert level, we can assume that virtually all words are known</a:t>
            </a:r>
          </a:p>
          <a:p>
            <a:r>
              <a:rPr lang="en-US" dirty="0"/>
              <a:t>It is simple to write a program that can quickly determines the highest scoring moves</a:t>
            </a:r>
          </a:p>
          <a:p>
            <a:r>
              <a:rPr lang="en-US" dirty="0"/>
              <a:t>However, any good Scrabble player knows there are many other strategies involved</a:t>
            </a:r>
          </a:p>
          <a:p>
            <a:r>
              <a:rPr lang="en-US" dirty="0"/>
              <a:t>In 2006, the program QUACKLE defeated the former world champion, David Boys, 3 to 2 in a match</a:t>
            </a:r>
          </a:p>
          <a:p>
            <a:r>
              <a:rPr lang="en-US" dirty="0"/>
              <a:t>It is not clear to me that the best AI scrabble systems are better than the best humans, but they are probably at least about even</a:t>
            </a:r>
          </a:p>
        </p:txBody>
      </p:sp>
    </p:spTree>
    <p:extLst>
      <p:ext uri="{BB962C8B-B14F-4D97-AF65-F5344CB8AC3E}">
        <p14:creationId xmlns:p14="http://schemas.microsoft.com/office/powerpoint/2010/main" val="3612404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6072-D1C4-4A91-B730-B9A080D0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BE6A-F6F3-4888-B49A-2C286FDB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long ago, </a:t>
            </a:r>
            <a:r>
              <a:rPr lang="en-US" b="1" dirty="0"/>
              <a:t>Go</a:t>
            </a:r>
            <a:r>
              <a:rPr lang="en-US" dirty="0"/>
              <a:t> was often mentioned as a popular game that AI hasn’t cracked yet</a:t>
            </a:r>
          </a:p>
          <a:p>
            <a:r>
              <a:rPr lang="en-US" dirty="0"/>
              <a:t>Through 2015, the best Go programs played at an advanced amateur level</a:t>
            </a:r>
          </a:p>
          <a:p>
            <a:r>
              <a:rPr lang="en-US" dirty="0"/>
              <a:t>In 2016, </a:t>
            </a:r>
            <a:r>
              <a:rPr lang="en-US" i="1" dirty="0"/>
              <a:t>AlphaGo</a:t>
            </a:r>
            <a:r>
              <a:rPr lang="en-US" dirty="0"/>
              <a:t>, developed by Google's DeepMind subsidiary, beat one of the world’s top human Go players in a match (4 games to 1)</a:t>
            </a:r>
          </a:p>
          <a:p>
            <a:r>
              <a:rPr lang="en-US" dirty="0"/>
              <a:t>AlphaGo combines Monte Carlo Tree Search, reinforcement learning, and deep neural networks</a:t>
            </a:r>
          </a:p>
          <a:p>
            <a:r>
              <a:rPr lang="en-US" dirty="0"/>
              <a:t>A later version of the program, called </a:t>
            </a:r>
            <a:r>
              <a:rPr lang="en-US" i="1" dirty="0"/>
              <a:t>AlphaGo Zero</a:t>
            </a:r>
            <a:r>
              <a:rPr lang="en-US" dirty="0"/>
              <a:t>, is considered even far superior to AlphaGo</a:t>
            </a:r>
          </a:p>
          <a:p>
            <a:r>
              <a:rPr lang="en-US" dirty="0"/>
              <a:t>The program has since been generalized to one called </a:t>
            </a:r>
            <a:r>
              <a:rPr lang="en-US" i="1" dirty="0" err="1"/>
              <a:t>AlphaZero</a:t>
            </a:r>
            <a:r>
              <a:rPr lang="en-US" dirty="0"/>
              <a:t> (mentioned earlier), which can play multiple games including chess</a:t>
            </a:r>
          </a:p>
          <a:p>
            <a:r>
              <a:rPr lang="en-US" dirty="0"/>
              <a:t>A successor to </a:t>
            </a:r>
            <a:r>
              <a:rPr lang="en-US" dirty="0" err="1"/>
              <a:t>AlphaZero</a:t>
            </a:r>
            <a:r>
              <a:rPr lang="en-US" dirty="0"/>
              <a:t>, named </a:t>
            </a:r>
            <a:r>
              <a:rPr lang="en-US" i="1" dirty="0" err="1"/>
              <a:t>MuZero</a:t>
            </a:r>
            <a:r>
              <a:rPr lang="en-US" dirty="0"/>
              <a:t>, uses similar techniques to </a:t>
            </a:r>
            <a:r>
              <a:rPr lang="en-US" dirty="0" err="1"/>
              <a:t>AlphaZero</a:t>
            </a:r>
            <a:r>
              <a:rPr lang="en-US" dirty="0"/>
              <a:t>, but learns without even knowing the rules!</a:t>
            </a:r>
          </a:p>
          <a:p>
            <a:r>
              <a:rPr lang="en-US" dirty="0" err="1"/>
              <a:t>MuZero</a:t>
            </a:r>
            <a:r>
              <a:rPr lang="en-US" dirty="0"/>
              <a:t> not only plays chess and Go and super advanced levels, but also </a:t>
            </a:r>
            <a:r>
              <a:rPr lang="en-US" dirty="0" err="1"/>
              <a:t>PacMan</a:t>
            </a:r>
            <a:r>
              <a:rPr lang="en-US" dirty="0"/>
              <a:t> and lots of Atari games!</a:t>
            </a:r>
          </a:p>
        </p:txBody>
      </p:sp>
    </p:spTree>
    <p:extLst>
      <p:ext uri="{BB962C8B-B14F-4D97-AF65-F5344CB8AC3E}">
        <p14:creationId xmlns:p14="http://schemas.microsoft.com/office/powerpoint/2010/main" val="3378389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F73B-ACCB-4F0D-99B4-D48CD2D9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8E39-3F9F-46EB-A209-8B58BE58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Factors that make </a:t>
            </a:r>
            <a:r>
              <a:rPr lang="en-US" b="1" dirty="0"/>
              <a:t>poker</a:t>
            </a:r>
            <a:r>
              <a:rPr lang="en-US" dirty="0"/>
              <a:t> difficult include imperfect information, randomness, and bluffing (which is more important in no-limit games compared to limit games)</a:t>
            </a:r>
          </a:p>
          <a:p>
            <a:r>
              <a:rPr lang="en-US" dirty="0"/>
              <a:t>AI poker has been researched for decades by the Computer Poker Research Group at the University of Alberta (part of the group that developed Chinook and weakly solved checkers)</a:t>
            </a:r>
          </a:p>
          <a:p>
            <a:r>
              <a:rPr lang="en-US" dirty="0"/>
              <a:t>Until recently, they focused on limit poker (specifically, heads-up limit Texas Hold ‘</a:t>
            </a:r>
            <a:r>
              <a:rPr lang="en-US" dirty="0" err="1"/>
              <a:t>Em</a:t>
            </a:r>
            <a:r>
              <a:rPr lang="en-US" dirty="0"/>
              <a:t>), which constrains betting to fixed increments</a:t>
            </a:r>
          </a:p>
          <a:p>
            <a:r>
              <a:rPr lang="en-US" dirty="0"/>
              <a:t>A decade ago, their system was about as good as the best humans in limit poker</a:t>
            </a:r>
          </a:p>
          <a:p>
            <a:r>
              <a:rPr lang="en-US" dirty="0"/>
              <a:t>In 2008, in a competition against six top human limit players, their program </a:t>
            </a:r>
            <a:r>
              <a:rPr lang="en-US" i="1" dirty="0"/>
              <a:t>Polaris</a:t>
            </a:r>
            <a:r>
              <a:rPr lang="en-US" dirty="0"/>
              <a:t> achieved 3 wins with 2 losses and one draw</a:t>
            </a:r>
          </a:p>
          <a:p>
            <a:r>
              <a:rPr lang="en-US" dirty="0"/>
              <a:t>In 2017, their program </a:t>
            </a:r>
            <a:r>
              <a:rPr lang="en-US" i="1" dirty="0" err="1"/>
              <a:t>DeepStack</a:t>
            </a:r>
            <a:r>
              <a:rPr lang="en-US" dirty="0"/>
              <a:t>, trained with reinforcement learning and deep neural networks, beat professional players in heads-up no-limit Texas Hold ‘</a:t>
            </a:r>
            <a:r>
              <a:rPr lang="en-US" dirty="0" err="1"/>
              <a:t>Em</a:t>
            </a:r>
            <a:endParaRPr lang="en-US" dirty="0"/>
          </a:p>
          <a:p>
            <a:r>
              <a:rPr lang="en-US" dirty="0"/>
              <a:t>In 2019, </a:t>
            </a:r>
            <a:r>
              <a:rPr lang="en-US" i="1" dirty="0"/>
              <a:t>Pluribus</a:t>
            </a:r>
            <a:r>
              <a:rPr lang="en-US" dirty="0"/>
              <a:t>, developed by Facebook's AI lab, also trained using reinforcement learning, beat professional human players in no-limit Texas Hold '</a:t>
            </a:r>
            <a:r>
              <a:rPr lang="en-US" dirty="0" err="1"/>
              <a:t>Em</a:t>
            </a:r>
            <a:r>
              <a:rPr lang="en-US" dirty="0"/>
              <a:t> games with six players</a:t>
            </a:r>
          </a:p>
        </p:txBody>
      </p:sp>
    </p:spTree>
    <p:extLst>
      <p:ext uri="{BB962C8B-B14F-4D97-AF65-F5344CB8AC3E}">
        <p14:creationId xmlns:p14="http://schemas.microsoft.com/office/powerpoint/2010/main" val="81228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0107-0F5B-425C-B541-39564012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Game Tree: Tic-Tac-Toe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6A39FE-6292-44FC-881B-E6A86514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747" y="1419002"/>
            <a:ext cx="6640506" cy="50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CC85-EA83-419A-B7C4-2F4A2BCF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82E2-1BA7-4063-8B2F-FB6D2984F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a "normal" search problem, the solution is a sequence of moves (actions) leading to goal state</a:t>
            </a:r>
          </a:p>
          <a:p>
            <a:r>
              <a:rPr lang="en-US" dirty="0"/>
              <a:t>In a game, your opponent (MIN, assuming you are MAX) has something to say about it!</a:t>
            </a:r>
          </a:p>
          <a:p>
            <a:r>
              <a:rPr lang="en-US" dirty="0"/>
              <a:t>MAX must find a </a:t>
            </a:r>
            <a:r>
              <a:rPr lang="en-US" i="1" dirty="0"/>
              <a:t>contingent strategy</a:t>
            </a:r>
            <a:r>
              <a:rPr lang="en-US" dirty="0"/>
              <a:t>; an optimal strategy will lead to outcomes as least as good as any other when playing an infallible opponent</a:t>
            </a:r>
          </a:p>
          <a:p>
            <a:r>
              <a:rPr lang="en-US" dirty="0"/>
              <a:t>The optimal strategy can be determined by calculating the </a:t>
            </a:r>
            <a:r>
              <a:rPr lang="en-US" b="1" dirty="0"/>
              <a:t>minimax value </a:t>
            </a:r>
            <a:r>
              <a:rPr lang="en-US" dirty="0"/>
              <a:t>of each node:</a:t>
            </a:r>
          </a:p>
          <a:p>
            <a:pPr marL="457200" lvl="1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MINIMAX (s) =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UTILITY(s) if IS-TERMINAL(s); i.e., if s is a terminal state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baseline="-25000" noProof="1">
                <a:latin typeface="Courier New" panose="02070309020205020404" pitchFamily="49" charset="0"/>
                <a:cs typeface="Courier New" panose="02070309020205020404" pitchFamily="49" charset="0"/>
              </a:rPr>
              <a:t>aεACTIONS(s)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MINIMAX(RESULT(s, a)) if TO-MOVE(s) = MAX</a:t>
            </a:r>
          </a:p>
          <a:p>
            <a:pPr marL="914400" lvl="2" indent="0">
              <a:buNone/>
            </a:pP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baseline="-25000" noProof="1">
                <a:latin typeface="Courier New" panose="02070309020205020404" pitchFamily="49" charset="0"/>
                <a:cs typeface="Courier New" panose="02070309020205020404" pitchFamily="49" charset="0"/>
              </a:rPr>
              <a:t>aεACTIONS(s)</a:t>
            </a:r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MINIMAX(RESULT(s, a)) if TO-MOVE(s) = MIN</a:t>
            </a:r>
          </a:p>
          <a:p>
            <a:r>
              <a:rPr lang="en-US" dirty="0"/>
              <a:t>The </a:t>
            </a:r>
            <a:r>
              <a:rPr lang="en-US" b="1" dirty="0"/>
              <a:t>minimax decision </a:t>
            </a:r>
            <a:r>
              <a:rPr lang="en-US" dirty="0"/>
              <a:t>using this function maximizes the worst-case scenario</a:t>
            </a:r>
          </a:p>
          <a:p>
            <a:r>
              <a:rPr lang="en-US" dirty="0"/>
              <a:t>The opponent may not make the move you expect, but if not, you will do at least as well as you predicted based on a </a:t>
            </a:r>
            <a:r>
              <a:rPr lang="en-US" b="1" dirty="0"/>
              <a:t>minimax search</a:t>
            </a:r>
          </a:p>
        </p:txBody>
      </p:sp>
    </p:spTree>
    <p:extLst>
      <p:ext uri="{BB962C8B-B14F-4D97-AF65-F5344CB8AC3E}">
        <p14:creationId xmlns:p14="http://schemas.microsoft.com/office/powerpoint/2010/main" val="131497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167C-D351-4BBA-B9B2-95929242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Values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54E71C-0771-4FF5-A52E-F82EF5C23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68" y="1987286"/>
            <a:ext cx="8797263" cy="45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C118-2A55-426E-8687-5F615F80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Pseudo-code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040A2-3435-45F9-8EBA-D3DD7F13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07" y="1514304"/>
            <a:ext cx="7350385" cy="49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2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F6E8-3BE9-4F72-8545-E76A93B2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45386-CC32-489B-86ED-CD07E698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algorithm, as we have covered it so far, performs a complete DFS of the game tree</a:t>
            </a:r>
          </a:p>
          <a:p>
            <a:r>
              <a:rPr lang="en-US" dirty="0"/>
              <a:t>Assume the maximum depth of the game tree is m and there are b legal moves per state</a:t>
            </a:r>
          </a:p>
          <a:p>
            <a:r>
              <a:rPr lang="en-US" dirty="0"/>
              <a:t>Then the time complexity is O(b</a:t>
            </a:r>
            <a:r>
              <a:rPr lang="en-US" baseline="30000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The space requirement is O(b * m) if all or actions or successors are generated at once</a:t>
            </a:r>
          </a:p>
          <a:p>
            <a:r>
              <a:rPr lang="en-US" dirty="0"/>
              <a:t>The space complexity can be reduced to O(m) if one action or successor is generated at a time</a:t>
            </a:r>
          </a:p>
        </p:txBody>
      </p:sp>
    </p:spTree>
    <p:extLst>
      <p:ext uri="{BB962C8B-B14F-4D97-AF65-F5344CB8AC3E}">
        <p14:creationId xmlns:p14="http://schemas.microsoft.com/office/powerpoint/2010/main" val="248477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72368BE58B44429D6B46D1A42D2F30" ma:contentTypeVersion="2" ma:contentTypeDescription="Create a new document." ma:contentTypeScope="" ma:versionID="02f8d1e9f21dc43189325b53eb28d32c">
  <xsd:schema xmlns:xsd="http://www.w3.org/2001/XMLSchema" xmlns:xs="http://www.w3.org/2001/XMLSchema" xmlns:p="http://schemas.microsoft.com/office/2006/metadata/properties" xmlns:ns2="678805b2-c094-4aa9-8ef2-8f364c7e25e1" targetNamespace="http://schemas.microsoft.com/office/2006/metadata/properties" ma:root="true" ma:fieldsID="70ab160ae7d79ae19825519dd962331e" ns2:_="">
    <xsd:import namespace="678805b2-c094-4aa9-8ef2-8f364c7e2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805b2-c094-4aa9-8ef2-8f364c7e2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2DA639-90FD-4CE2-9E40-68DF36FE8515}"/>
</file>

<file path=customXml/itemProps2.xml><?xml version="1.0" encoding="utf-8"?>
<ds:datastoreItem xmlns:ds="http://schemas.openxmlformats.org/officeDocument/2006/customXml" ds:itemID="{9A559A56-FF19-49D5-A13E-EA3C6089457E}"/>
</file>

<file path=customXml/itemProps3.xml><?xml version="1.0" encoding="utf-8"?>
<ds:datastoreItem xmlns:ds="http://schemas.openxmlformats.org/officeDocument/2006/customXml" ds:itemID="{033ACDB1-3BFC-4E44-BAB3-E03C62053547}"/>
</file>

<file path=docProps/app.xml><?xml version="1.0" encoding="utf-8"?>
<Properties xmlns="http://schemas.openxmlformats.org/officeDocument/2006/extended-properties" xmlns:vt="http://schemas.openxmlformats.org/officeDocument/2006/docPropsVTypes">
  <TotalTime>6328</TotalTime>
  <Words>4549</Words>
  <Application>Microsoft Office PowerPoint</Application>
  <PresentationFormat>Widescreen</PresentationFormat>
  <Paragraphs>269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Acrobat Document</vt:lpstr>
      <vt:lpstr>ECE469: Artificial Intelligence</vt:lpstr>
      <vt:lpstr>Games</vt:lpstr>
      <vt:lpstr>Defining a Game</vt:lpstr>
      <vt:lpstr>Game Trees</vt:lpstr>
      <vt:lpstr>Example Game Tree: Tic-Tac-Toe</vt:lpstr>
      <vt:lpstr>Minimax Values</vt:lpstr>
      <vt:lpstr>Minimax Values Example</vt:lpstr>
      <vt:lpstr>Minimax Search Pseudo-code</vt:lpstr>
      <vt:lpstr>Minimax Search Complexity</vt:lpstr>
      <vt:lpstr>Minimax with More Than Two Players</vt:lpstr>
      <vt:lpstr>Three-player Minimax Values Example</vt:lpstr>
      <vt:lpstr>Alpha-Beta Pruning</vt:lpstr>
      <vt:lpstr>Alpha-Beta Explanation</vt:lpstr>
      <vt:lpstr>Alpha-Beta Explanation Augmented</vt:lpstr>
      <vt:lpstr>Alpha-Beta Pseudo-code (part 1)</vt:lpstr>
      <vt:lpstr>Alpha-Beta Pseudo-code (part 2)</vt:lpstr>
      <vt:lpstr>Alpha-Beta Example (corrected)</vt:lpstr>
      <vt:lpstr>Alpha-Beta My Example</vt:lpstr>
      <vt:lpstr>Combining Recursive Functions</vt:lpstr>
      <vt:lpstr>Ordering Moves</vt:lpstr>
      <vt:lpstr>Transposition Tables</vt:lpstr>
      <vt:lpstr>Searching Exponentially Big Game Trees</vt:lpstr>
      <vt:lpstr>Evaluation Functions</vt:lpstr>
      <vt:lpstr>Creating Evaluation Functions</vt:lpstr>
      <vt:lpstr>Implementing Alpha-Beta Search</vt:lpstr>
      <vt:lpstr>Quiescent Search</vt:lpstr>
      <vt:lpstr>The Horizon Effect</vt:lpstr>
      <vt:lpstr>Horizon Effect Examples</vt:lpstr>
      <vt:lpstr>Other Potential Improvements</vt:lpstr>
      <vt:lpstr>Stochastic Games</vt:lpstr>
      <vt:lpstr>Example Game Tree for Backgammon</vt:lpstr>
      <vt:lpstr>Properties of Expectiminimax</vt:lpstr>
      <vt:lpstr>Partially Observable Games</vt:lpstr>
      <vt:lpstr>Monte Carlo Tree Search (basic)</vt:lpstr>
      <vt:lpstr>Monte Carlo Tree Search (better)</vt:lpstr>
      <vt:lpstr>Example of MCTS (one iteration)</vt:lpstr>
      <vt:lpstr>The State of AI Chess</vt:lpstr>
      <vt:lpstr>The State of AI Checkers</vt:lpstr>
      <vt:lpstr>The State of Othello</vt:lpstr>
      <vt:lpstr>The State of Backgammon</vt:lpstr>
      <vt:lpstr>The State of Bridge</vt:lpstr>
      <vt:lpstr>The State of Scrabble</vt:lpstr>
      <vt:lpstr>The State of Go</vt:lpstr>
      <vt:lpstr>The State of Poker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ECE469: Artificial Intelligence</dc:title>
  <dc:creator>Carl</dc:creator>
  <cp:lastModifiedBy>Carl</cp:lastModifiedBy>
  <cp:revision>114</cp:revision>
  <dcterms:created xsi:type="dcterms:W3CDTF">2020-09-13T03:53:50Z</dcterms:created>
  <dcterms:modified xsi:type="dcterms:W3CDTF">2020-09-30T17:32:47Z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0x010100EF72368BE58B44429D6B46D1A42D2F30</vt:lpwstr>
  </property>
</Properties>
</file>