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F0B3-7108-4327-A07F-91240DA9D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DC36A-42BD-4CDC-A10B-0C3892D82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B7426-FBCB-4520-8BD8-DA57D2C6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686-7393-4788-8114-FEA6CBDF06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3DC1-F6C6-45AC-8B3E-D58C9EAC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43B35-D481-4940-87BD-4A9B2D1A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381-E76C-4B5A-8A4F-1B1BD74C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8C11-D8AC-45E6-9D58-716B5042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40241-096B-49E7-BF2C-4975EE0C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6428A-1E6C-46F6-AE72-C7F390A9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686-7393-4788-8114-FEA6CBDF06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9F31-0963-438D-87FD-2A635B78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10C9B-C8ED-44F3-8A00-56A5EFE4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381-E76C-4B5A-8A4F-1B1BD74C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8ACF6-32EA-4459-B5ED-B06EF428E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4F67A-4094-445C-A814-7021A7DD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23BC-0E16-4E04-A441-2DC22E17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686-7393-4788-8114-FEA6CBDF06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76A46-A287-4A64-AC62-CE09D1B5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EF63C-763D-4234-A396-69C49A0C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381-E76C-4B5A-8A4F-1B1BD74C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DA46-3FA3-413D-B38E-B884C569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F35A-3296-4F7D-B2FE-C3A6D600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FFA75-9E83-43E3-8FB7-86429F5D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686-7393-4788-8114-FEA6CBDF06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B6D7-D0F8-40F5-BA9C-9DDF2D01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2A13-6404-4AEE-B5B0-0903B4D6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381-E76C-4B5A-8A4F-1B1BD74C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3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F10D-FFAA-45B3-8010-F5392CC4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558C3-2210-46FE-8241-8E5C26F4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F54D-6A02-4520-9249-C553540F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686-7393-4788-8114-FEA6CBDF06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B8AF-4E14-42C7-9BA4-97A00F39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2DA0B-F0DF-4590-AD4C-BE3F2994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381-E76C-4B5A-8A4F-1B1BD74C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3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5554-87DD-4089-A0B3-EF2A32A4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CCDE-75BA-4C1D-88F5-FC8089584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CCD4-0EBA-4E71-B9C1-F33818E5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308A0-4DC6-4754-B9B9-14808A3C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686-7393-4788-8114-FEA6CBDF06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A0DA-E7D7-441C-9B5A-020FA280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0D4D6-E4A1-4B00-B466-0CCCD0A3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381-E76C-4B5A-8A4F-1B1BD74C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8038-C727-4845-9656-C79EDEC3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C5499-B63C-402D-A071-B6A4AC292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911E9-35B7-49B2-8DC1-97B349C7D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32DC1-894E-41B1-923B-CAFB5C4BD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7A17C-01D3-48FF-BDF2-E634353BA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9A27A-661D-4178-945A-E4769E32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686-7393-4788-8114-FEA6CBDF06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47E9C-A287-4D87-B78F-06594C46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CFC95-5380-4051-B410-60283E22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381-E76C-4B5A-8A4F-1B1BD74C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1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35D0-7ECE-4BC5-845B-C2F1F311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07285-554C-4B33-BDED-281B286D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686-7393-4788-8114-FEA6CBDF06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5E9F3-0C5A-4A6E-803A-54D1F28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5542F-E943-442F-929E-7EB67847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381-E76C-4B5A-8A4F-1B1BD74C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8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9EF08-C63C-403F-9F76-3D0417D5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686-7393-4788-8114-FEA6CBDF06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964AF-0719-4D83-979E-1590265D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5B323-4F76-4E78-A61B-DB768BE3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381-E76C-4B5A-8A4F-1B1BD74C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A595-4160-4595-8588-438EEF06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C167-2DFD-4331-AAC8-0A696F9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72F43-3C3C-4B64-8CBC-1B1D27F2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DD67-27E7-4FCC-A864-C097845F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686-7393-4788-8114-FEA6CBDF06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3F792-0F20-4A6A-8B3C-2341D889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4B0D-DB97-4A14-B4D3-EF4BE14D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381-E76C-4B5A-8A4F-1B1BD74C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5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4E40-4000-42DF-AD9A-E9809CD2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E69CF-447E-485D-A221-A2D405AB9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EE8DD-B19B-4B06-AD86-65FA9C9D5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B473F-4A52-458B-A989-2D63ADD2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4686-7393-4788-8114-FEA6CBDF06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D5214-CEA9-4D02-839B-4F42FF3F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0A409-24A4-4828-99E2-BC9BCB98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6381-E76C-4B5A-8A4F-1B1BD74C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38725-EF98-4CE1-BEE0-3851B295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64EE-C473-43E4-BCBF-977088DC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6C20-5080-43FF-8604-C0EEB8EAE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44686-7393-4788-8114-FEA6CBDF06E7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41E79-C8C7-43BF-AC78-7068BED85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2393B-8F0E-4872-8A4E-50C9E8C35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6381-E76C-4B5A-8A4F-1B1BD74C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Hidden Markov Models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825B-78FE-4A6C-93DA-F211E265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Most Likely Hidden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B820A-3E99-4C0F-A74E-CB3DD24D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Typically, you learn the parameters of the HMM first (we’ll briefly discuss this next)</a:t>
            </a:r>
          </a:p>
          <a:p>
            <a:r>
              <a:rPr lang="en-US" dirty="0"/>
              <a:t>Then, you apply the trained HMM to future examples to predict the values of the hidden states given sequences of observed data; this is an example of a </a:t>
            </a:r>
            <a:r>
              <a:rPr lang="en-US" i="1" dirty="0"/>
              <a:t>sequence labelling </a:t>
            </a:r>
            <a:r>
              <a:rPr lang="en-US" dirty="0"/>
              <a:t>task</a:t>
            </a:r>
          </a:p>
          <a:p>
            <a:r>
              <a:rPr lang="en-US" dirty="0"/>
              <a:t>For example, for speech recognition, you feed the HMM sequences of audio samples for training, and then you can predict the phonemes represented by later audio samples</a:t>
            </a:r>
          </a:p>
          <a:p>
            <a:r>
              <a:rPr lang="en-US" dirty="0"/>
              <a:t>The prediction of hidden states is typically performed using the </a:t>
            </a:r>
            <a:r>
              <a:rPr lang="en-US" b="1" dirty="0"/>
              <a:t>Viterbi algorithm</a:t>
            </a:r>
          </a:p>
          <a:p>
            <a:r>
              <a:rPr lang="en-US" dirty="0"/>
              <a:t>Earlier, we defined the forward probability, α</a:t>
            </a:r>
            <a:r>
              <a:rPr lang="en-US" baseline="-25000" dirty="0"/>
              <a:t>t</a:t>
            </a:r>
            <a:r>
              <a:rPr lang="en-US" dirty="0"/>
              <a:t>(i), as the probability of seeing the observations so far up until time t, and being in some specific state, s</a:t>
            </a:r>
            <a:r>
              <a:rPr lang="en-US" baseline="-25000" dirty="0"/>
              <a:t>i</a:t>
            </a:r>
            <a:r>
              <a:rPr lang="en-US" dirty="0"/>
              <a:t>, given the parameters of the HMM</a:t>
            </a:r>
          </a:p>
          <a:p>
            <a:r>
              <a:rPr lang="en-US" dirty="0"/>
              <a:t>Now, we will define δ</a:t>
            </a:r>
            <a:r>
              <a:rPr lang="en-US" baseline="-25000" dirty="0"/>
              <a:t>t</a:t>
            </a:r>
            <a:r>
              <a:rPr lang="en-US" dirty="0"/>
              <a:t>(i) as the probability of the most likely path (a.k.a. the </a:t>
            </a:r>
            <a:r>
              <a:rPr lang="en-US" i="1" dirty="0"/>
              <a:t>Viterbi path</a:t>
            </a:r>
            <a:r>
              <a:rPr lang="en-US" dirty="0"/>
              <a:t>) for the observations so far up until time t, and ending at state s</a:t>
            </a:r>
            <a:r>
              <a:rPr lang="en-US" baseline="-25000" dirty="0"/>
              <a:t>i</a:t>
            </a:r>
            <a:r>
              <a:rPr lang="en-US" dirty="0"/>
              <a:t>, given the parameters of the HMM:</a:t>
            </a:r>
          </a:p>
          <a:p>
            <a:r>
              <a:rPr lang="en-US" dirty="0"/>
              <a:t>The procedure is very similar to the forward algorithm:</a:t>
            </a:r>
          </a:p>
          <a:p>
            <a:pPr lvl="1"/>
            <a:r>
              <a:rPr lang="en-US" dirty="0"/>
              <a:t>Initialization (same as α): δ</a:t>
            </a:r>
            <a:r>
              <a:rPr lang="en-US" baseline="-25000" dirty="0"/>
              <a:t>0</a:t>
            </a:r>
            <a:r>
              <a:rPr lang="en-US" dirty="0"/>
              <a:t>(i) = P(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=s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Induction (we are replacing a summation with a max): </a:t>
            </a:r>
            <a:r>
              <a:rPr lang="el-GR" dirty="0"/>
              <a:t>δ</a:t>
            </a:r>
            <a:r>
              <a:rPr lang="en-US" baseline="-25000" dirty="0"/>
              <a:t>t</a:t>
            </a:r>
            <a:r>
              <a:rPr lang="en-US" dirty="0"/>
              <a:t>(j) = max</a:t>
            </a:r>
            <a:r>
              <a:rPr lang="en-US" baseline="-25000" dirty="0"/>
              <a:t>i=1:N</a:t>
            </a:r>
            <a:r>
              <a:rPr lang="en-US" dirty="0"/>
              <a:t> [δ</a:t>
            </a:r>
            <a:r>
              <a:rPr lang="en-US" baseline="-25000" dirty="0"/>
              <a:t>t-1</a:t>
            </a:r>
            <a:r>
              <a:rPr lang="en-US" dirty="0"/>
              <a:t>(i) * P(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=s</a:t>
            </a:r>
            <a:r>
              <a:rPr lang="en-US" baseline="-25000" dirty="0"/>
              <a:t>j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t-1</a:t>
            </a:r>
            <a:r>
              <a:rPr lang="en-US" dirty="0"/>
              <a:t>=s</a:t>
            </a:r>
            <a:r>
              <a:rPr lang="en-US" baseline="-25000" dirty="0"/>
              <a:t>i</a:t>
            </a:r>
            <a:r>
              <a:rPr lang="en-US" dirty="0"/>
              <a:t>)] P(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=s</a:t>
            </a:r>
            <a:r>
              <a:rPr lang="en-US" baseline="-25000" dirty="0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Termination (again replacing a summation with a max): P* = max</a:t>
            </a:r>
            <a:r>
              <a:rPr lang="en-US" baseline="-25000" dirty="0"/>
              <a:t>i=1:N</a:t>
            </a:r>
            <a:r>
              <a:rPr lang="en-US" dirty="0"/>
              <a:t> δ</a:t>
            </a:r>
            <a:r>
              <a:rPr lang="en-US" baseline="-25000" dirty="0"/>
              <a:t>T</a:t>
            </a:r>
            <a:r>
              <a:rPr lang="en-US" dirty="0"/>
              <a:t>(i)</a:t>
            </a:r>
          </a:p>
          <a:p>
            <a:r>
              <a:rPr lang="en-US" dirty="0"/>
              <a:t>P* is the probability of the single most likely path accounting for the observed evidence</a:t>
            </a:r>
          </a:p>
        </p:txBody>
      </p:sp>
    </p:spTree>
    <p:extLst>
      <p:ext uri="{BB962C8B-B14F-4D97-AF65-F5344CB8AC3E}">
        <p14:creationId xmlns:p14="http://schemas.microsoft.com/office/powerpoint/2010/main" val="139216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C77A-41FB-4A70-9557-F30EC0FC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the Viterbi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8A14-FA44-4503-A267-AC75EAE4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Assuming we also want to be able to retrieve the Viterbi path, we need two additional variables</a:t>
            </a:r>
          </a:p>
          <a:p>
            <a:r>
              <a:rPr lang="en-US" dirty="0"/>
              <a:t>At the induction step, for t = 1:T, we add: </a:t>
            </a:r>
            <a:r>
              <a:rPr lang="en-US" dirty="0" err="1"/>
              <a:t>ψ</a:t>
            </a:r>
            <a:r>
              <a:rPr lang="en-US" baseline="-25000" dirty="0" err="1"/>
              <a:t>t</a:t>
            </a:r>
            <a:r>
              <a:rPr lang="en-US" dirty="0"/>
              <a:t>(j) = argmax</a:t>
            </a:r>
            <a:r>
              <a:rPr lang="en-US" baseline="-25000" dirty="0"/>
              <a:t>i=1:n</a:t>
            </a:r>
            <a:r>
              <a:rPr lang="en-US" dirty="0"/>
              <a:t> [δ</a:t>
            </a:r>
            <a:r>
              <a:rPr lang="en-US" baseline="-25000" dirty="0"/>
              <a:t>t-1</a:t>
            </a:r>
            <a:r>
              <a:rPr lang="en-US" dirty="0"/>
              <a:t>(i) * P(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=s</a:t>
            </a:r>
            <a:r>
              <a:rPr lang="en-US" baseline="-25000" dirty="0"/>
              <a:t>j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t-1</a:t>
            </a:r>
            <a:r>
              <a:rPr lang="en-US" dirty="0"/>
              <a:t>=s</a:t>
            </a:r>
            <a:r>
              <a:rPr lang="en-US" baseline="-25000" dirty="0"/>
              <a:t>i</a:t>
            </a:r>
            <a:r>
              <a:rPr lang="en-US" dirty="0"/>
              <a:t>)] P(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=s</a:t>
            </a:r>
            <a:r>
              <a:rPr lang="en-US" baseline="-25000" dirty="0"/>
              <a:t>j</a:t>
            </a:r>
            <a:r>
              <a:rPr lang="en-US" dirty="0"/>
              <a:t>)</a:t>
            </a:r>
          </a:p>
          <a:p>
            <a:r>
              <a:rPr lang="en-US" dirty="0"/>
              <a:t>In other words, we are remembering the previous state that led to the maximum probability for each current state</a:t>
            </a:r>
          </a:p>
          <a:p>
            <a:r>
              <a:rPr lang="en-US" dirty="0"/>
              <a:t>At the termination step, we add: q*T = argmax</a:t>
            </a:r>
            <a:r>
              <a:rPr lang="en-US" baseline="-25000" dirty="0"/>
              <a:t>i=1:n</a:t>
            </a:r>
            <a:r>
              <a:rPr lang="en-US" dirty="0"/>
              <a:t> δ</a:t>
            </a:r>
            <a:r>
              <a:rPr lang="en-US" baseline="-25000" dirty="0"/>
              <a:t>T</a:t>
            </a:r>
            <a:r>
              <a:rPr lang="en-US" dirty="0"/>
              <a:t>(i)</a:t>
            </a:r>
          </a:p>
          <a:p>
            <a:r>
              <a:rPr lang="en-US" dirty="0"/>
              <a:t>In other words, we are remembering the most likely final state</a:t>
            </a:r>
          </a:p>
          <a:p>
            <a:r>
              <a:rPr lang="en-US" dirty="0"/>
              <a:t>We can then reconstruct the path by looping from T-1 down to 0 and calculating: q*</a:t>
            </a:r>
            <a:r>
              <a:rPr lang="en-US" baseline="-25000" dirty="0"/>
              <a:t>t</a:t>
            </a:r>
            <a:r>
              <a:rPr lang="en-US" dirty="0"/>
              <a:t> = ψ</a:t>
            </a:r>
            <a:r>
              <a:rPr lang="en-US" baseline="-25000" dirty="0"/>
              <a:t>t+1</a:t>
            </a:r>
            <a:r>
              <a:rPr lang="en-US" dirty="0"/>
              <a:t>(q*</a:t>
            </a:r>
            <a:r>
              <a:rPr lang="en-US" baseline="-25000" dirty="0"/>
              <a:t>t+1</a:t>
            </a:r>
            <a:r>
              <a:rPr lang="en-US" dirty="0"/>
              <a:t>)</a:t>
            </a:r>
          </a:p>
          <a:p>
            <a:r>
              <a:rPr lang="en-US" dirty="0"/>
              <a:t>In other words, as we iterate backwards, we keep track of the most likely state to account for the already determined next state</a:t>
            </a:r>
          </a:p>
          <a:p>
            <a:r>
              <a:rPr lang="en-US" dirty="0"/>
              <a:t>The final sequence denoted by the concatenation of q</a:t>
            </a:r>
            <a:r>
              <a:rPr lang="en-US" baseline="-25000" dirty="0"/>
              <a:t>0</a:t>
            </a:r>
            <a:r>
              <a:rPr lang="en-US" dirty="0"/>
              <a:t> through q</a:t>
            </a:r>
            <a:r>
              <a:rPr lang="en-US" baseline="-25000" dirty="0"/>
              <a:t>T</a:t>
            </a:r>
            <a:r>
              <a:rPr lang="en-US" dirty="0"/>
              <a:t> represents the most likely path through hidden states given the observed evidence (i.e., it is the Viterbi path)</a:t>
            </a:r>
          </a:p>
          <a:p>
            <a:r>
              <a:rPr lang="en-US" dirty="0"/>
              <a:t>As with the forward algorithm, the time complexity of the Viterbi algorithm is O(T * 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5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8B1C-7B79-4E5A-9F96-4E9CC10D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 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1BFF-6B05-4E31-82F9-0FC9530F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Adjusting the parameters of the HMM given a training set can be very simple of much more difficult, depending on the type of training data we are dealing with</a:t>
            </a:r>
          </a:p>
          <a:p>
            <a:r>
              <a:rPr lang="en-US" dirty="0"/>
              <a:t>If the training data includes labels for both hidden states and evidence variables, the transition probabilities are just simple ratios</a:t>
            </a:r>
          </a:p>
          <a:p>
            <a:r>
              <a:rPr lang="en-US" dirty="0"/>
              <a:t>We will discuss an example of a task where this is typical (part-of-speech tagging) during the unit of the course on natural language processing</a:t>
            </a:r>
          </a:p>
          <a:p>
            <a:r>
              <a:rPr lang="en-US" dirty="0"/>
              <a:t>If the training data only includes the values of evidence variables, we can use an algorithm called the </a:t>
            </a:r>
            <a:r>
              <a:rPr lang="en-US" i="1" dirty="0"/>
              <a:t>Baum-Welch algorithm</a:t>
            </a:r>
          </a:p>
          <a:p>
            <a:r>
              <a:rPr lang="en-US" dirty="0"/>
              <a:t>The Baum-Welch algorithm is an instance of the more general </a:t>
            </a:r>
            <a:r>
              <a:rPr lang="en-US" i="1" dirty="0"/>
              <a:t>expectation maximization </a:t>
            </a:r>
            <a:r>
              <a:rPr lang="en-US" dirty="0"/>
              <a:t>(EM) algorithm</a:t>
            </a:r>
          </a:p>
          <a:p>
            <a:pPr lvl="1"/>
            <a:r>
              <a:rPr lang="en-US" dirty="0"/>
              <a:t>Roughly speaking, we iterate back and forth between an E step and an M step</a:t>
            </a:r>
          </a:p>
          <a:p>
            <a:pPr lvl="1"/>
            <a:r>
              <a:rPr lang="en-US" dirty="0"/>
              <a:t>The E-step computes the probabilities given the current parameters of the model</a:t>
            </a:r>
          </a:p>
          <a:p>
            <a:pPr lvl="1"/>
            <a:r>
              <a:rPr lang="en-US" dirty="0"/>
              <a:t>The M-step re-estimates the parameters of the model to make these probabilities more likely</a:t>
            </a:r>
          </a:p>
          <a:p>
            <a:r>
              <a:rPr lang="en-US" dirty="0"/>
              <a:t>We are not going to discuss the details of this algorithm, but we will discuss several other machine learning algorithms in the machine learning unit of our course</a:t>
            </a:r>
          </a:p>
        </p:txBody>
      </p:sp>
    </p:spTree>
    <p:extLst>
      <p:ext uri="{BB962C8B-B14F-4D97-AF65-F5344CB8AC3E}">
        <p14:creationId xmlns:p14="http://schemas.microsoft.com/office/powerpoint/2010/main" val="394237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9D5E-5013-47AE-B700-510756BA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Sequence Labelling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93DC-5FD6-421B-9A14-5F253D02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tasks, using </a:t>
            </a:r>
            <a:r>
              <a:rPr lang="en-US" i="1" dirty="0"/>
              <a:t>maximum entropy Markov models </a:t>
            </a:r>
            <a:r>
              <a:rPr lang="en-US" dirty="0"/>
              <a:t>(MEMMs) can lead to better performance than HMMs</a:t>
            </a:r>
          </a:p>
          <a:p>
            <a:r>
              <a:rPr lang="en-US" dirty="0"/>
              <a:t>We won’t be discussing MEMMs in this course</a:t>
            </a:r>
          </a:p>
          <a:p>
            <a:r>
              <a:rPr lang="en-US" dirty="0"/>
              <a:t>More recently, various types of </a:t>
            </a:r>
            <a:r>
              <a:rPr lang="en-US" i="1" dirty="0"/>
              <a:t>recurrent neural networks</a:t>
            </a:r>
            <a:r>
              <a:rPr lang="en-US" dirty="0"/>
              <a:t> (RNNs) such as </a:t>
            </a:r>
            <a:r>
              <a:rPr lang="en-US" i="1" dirty="0"/>
              <a:t>LSTMs</a:t>
            </a:r>
            <a:r>
              <a:rPr lang="en-US" dirty="0"/>
              <a:t> may perform better than conventional approaches</a:t>
            </a:r>
          </a:p>
          <a:p>
            <a:r>
              <a:rPr lang="en-US" dirty="0"/>
              <a:t>Even more recently, </a:t>
            </a:r>
            <a:r>
              <a:rPr lang="en-US" i="1" dirty="0"/>
              <a:t>transformers</a:t>
            </a:r>
            <a:r>
              <a:rPr lang="en-US" dirty="0"/>
              <a:t> may perform better than LSTMs</a:t>
            </a:r>
          </a:p>
          <a:p>
            <a:r>
              <a:rPr lang="en-US" dirty="0"/>
              <a:t>We’ll talk a bit about RNNs including LSTMs and transformers during the unit on natural language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3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000C-1E7A-4A49-A6B9-A25EC70C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097B-844C-4D51-A21C-C9E9017D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will be considering </a:t>
            </a:r>
            <a:r>
              <a:rPr lang="en-US" i="1" dirty="0"/>
              <a:t>stochastic processes </a:t>
            </a:r>
            <a:r>
              <a:rPr lang="en-US" dirty="0"/>
              <a:t>in which the values of </a:t>
            </a:r>
            <a:r>
              <a:rPr lang="en-US" i="1" dirty="0"/>
              <a:t>random variables </a:t>
            </a:r>
            <a:r>
              <a:rPr lang="en-US" dirty="0"/>
              <a:t>change over time according to their </a:t>
            </a:r>
            <a:r>
              <a:rPr lang="en-US" i="1" dirty="0"/>
              <a:t>probability distributions</a:t>
            </a:r>
          </a:p>
          <a:p>
            <a:r>
              <a:rPr lang="en-US" dirty="0"/>
              <a:t>The </a:t>
            </a:r>
            <a:r>
              <a:rPr lang="en-US" b="1" dirty="0"/>
              <a:t>Markov property </a:t>
            </a:r>
            <a:r>
              <a:rPr lang="en-US" dirty="0"/>
              <a:t>holds if the </a:t>
            </a:r>
            <a:r>
              <a:rPr lang="en-US" i="1" dirty="0"/>
              <a:t>conditional probability distributions </a:t>
            </a:r>
            <a:r>
              <a:rPr lang="en-US" dirty="0"/>
              <a:t>for future states of random variables, given the current state and all past states, depends only on the current state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is a stochastic process that has the Markov property</a:t>
            </a:r>
          </a:p>
          <a:p>
            <a:r>
              <a:rPr lang="en-US" dirty="0"/>
              <a:t>Some sources such as our textbook refer to this more specifically as a </a:t>
            </a:r>
            <a:r>
              <a:rPr lang="en-US" i="1" dirty="0"/>
              <a:t>first-order Markov process</a:t>
            </a:r>
          </a:p>
          <a:p>
            <a:r>
              <a:rPr lang="en-US" dirty="0"/>
              <a:t>With a more general </a:t>
            </a:r>
            <a:r>
              <a:rPr lang="en-US" i="1" dirty="0"/>
              <a:t>n</a:t>
            </a:r>
            <a:r>
              <a:rPr lang="en-US" i="1" baseline="30000" dirty="0"/>
              <a:t>th</a:t>
            </a:r>
            <a:r>
              <a:rPr lang="en-US" i="1" dirty="0"/>
              <a:t>-order Markov process</a:t>
            </a:r>
            <a:r>
              <a:rPr lang="en-US" dirty="0"/>
              <a:t>, the probability distribution for each state depends on the n previous states</a:t>
            </a:r>
          </a:p>
          <a:p>
            <a:r>
              <a:rPr lang="en-US" dirty="0"/>
              <a:t>With a (regular) </a:t>
            </a:r>
            <a:r>
              <a:rPr lang="en-US" b="1" dirty="0"/>
              <a:t>Markov model</a:t>
            </a:r>
            <a:r>
              <a:rPr lang="en-US" dirty="0"/>
              <a:t>, the </a:t>
            </a:r>
            <a:r>
              <a:rPr lang="en-US" b="1" dirty="0"/>
              <a:t>Markov assumption </a:t>
            </a:r>
            <a:r>
              <a:rPr lang="en-US" dirty="0"/>
              <a:t>states that the system being modeled is a Markov process</a:t>
            </a:r>
          </a:p>
          <a:p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dirty="0"/>
              <a:t> be a random variable, and at every time unit t, the state (or value) of </a:t>
            </a:r>
            <a:r>
              <a:rPr lang="en-US" i="1" dirty="0"/>
              <a:t>X</a:t>
            </a:r>
            <a:r>
              <a:rPr lang="en-US" dirty="0"/>
              <a:t> is 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; using our textbook's notation, we then have: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0:t-1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  <a:p>
            <a:r>
              <a:rPr lang="en-US" dirty="0"/>
              <a:t>This is called a </a:t>
            </a:r>
            <a:r>
              <a:rPr lang="en-US" i="1" dirty="0"/>
              <a:t>transition model </a:t>
            </a:r>
            <a:r>
              <a:rPr lang="en-US" dirty="0"/>
              <a:t>for first-order Markov processes; the sequence of random values described by such a model is known as a </a:t>
            </a:r>
            <a:r>
              <a:rPr lang="en-US" b="1" dirty="0"/>
              <a:t>Markov chain</a:t>
            </a:r>
          </a:p>
        </p:txBody>
      </p:sp>
    </p:spTree>
    <p:extLst>
      <p:ext uri="{BB962C8B-B14F-4D97-AF65-F5344CB8AC3E}">
        <p14:creationId xmlns:p14="http://schemas.microsoft.com/office/powerpoint/2010/main" val="151408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EBDB-3E86-47E0-ABBC-19E8A747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F8A4-5ECE-4644-A59A-F6D73AF2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</a:t>
            </a:r>
            <a:r>
              <a:rPr lang="en-US" sz="2000" b="1" dirty="0"/>
              <a:t>dynamic Bayesian network </a:t>
            </a:r>
            <a:r>
              <a:rPr lang="en-US" sz="2000" dirty="0"/>
              <a:t>is  </a:t>
            </a:r>
            <a:r>
              <a:rPr lang="en-US" sz="2000" i="1" dirty="0"/>
              <a:t>Bayesian network </a:t>
            </a:r>
            <a:r>
              <a:rPr lang="en-US" sz="2000" dirty="0"/>
              <a:t>in which the nodes represent random variables at different time steps</a:t>
            </a:r>
          </a:p>
          <a:p>
            <a:r>
              <a:rPr lang="en-US" sz="2000" dirty="0"/>
              <a:t>Although the term “time steps” is commonly used, really, the nodes can refer to steps of more general sequences</a:t>
            </a:r>
          </a:p>
          <a:p>
            <a:r>
              <a:rPr lang="en-US" sz="2000" dirty="0"/>
              <a:t>All directed links in such a Bayesian network will flow forward in time (or, more generally, forward in the sequence)</a:t>
            </a:r>
          </a:p>
          <a:p>
            <a:r>
              <a:rPr lang="en-US" sz="2000" dirty="0"/>
              <a:t>Markov processes can easily be represented by dynamic Bayesian networks: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25075-137F-4181-9FD0-5824124F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4326927"/>
            <a:ext cx="6649664" cy="21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FC24-28CA-43BD-B2F5-89723544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4034-6274-46DF-ABFB-C3DD71B9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hidden Markov model </a:t>
            </a:r>
            <a:r>
              <a:rPr lang="en-US" dirty="0"/>
              <a:t>(</a:t>
            </a:r>
            <a:r>
              <a:rPr lang="en-US" i="1" dirty="0"/>
              <a:t>HMM</a:t>
            </a:r>
            <a:r>
              <a:rPr lang="en-US" dirty="0"/>
              <a:t>) is used when the states of </a:t>
            </a:r>
            <a:r>
              <a:rPr lang="en-US" i="1" dirty="0"/>
              <a:t>X</a:t>
            </a:r>
            <a:r>
              <a:rPr lang="en-US" dirty="0"/>
              <a:t> cannot be observed directly</a:t>
            </a:r>
          </a:p>
          <a:p>
            <a:r>
              <a:rPr lang="en-US" dirty="0"/>
              <a:t>However, there are observable </a:t>
            </a:r>
            <a:r>
              <a:rPr lang="en-US" b="1" dirty="0"/>
              <a:t>evidence variables </a:t>
            </a:r>
            <a:r>
              <a:rPr lang="en-US" dirty="0"/>
              <a:t>that are dependent on the states</a:t>
            </a:r>
          </a:p>
          <a:p>
            <a:r>
              <a:rPr lang="en-US" dirty="0"/>
              <a:t>We assume that the conditional probability distribution of each evidence variable depends only on the current state: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0:t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-25000" dirty="0"/>
              <a:t>1:t-1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This is called a </a:t>
            </a:r>
            <a:r>
              <a:rPr lang="en-US" i="1" dirty="0"/>
              <a:t>sensor model</a:t>
            </a:r>
            <a:r>
              <a:rPr lang="en-US" dirty="0"/>
              <a:t>, because it can be used to explain how sensors work</a:t>
            </a:r>
          </a:p>
          <a:p>
            <a:r>
              <a:rPr lang="en-US" dirty="0"/>
              <a:t>The sensors can be represented by the observable evidence variables that depend on the current state</a:t>
            </a:r>
          </a:p>
          <a:p>
            <a:r>
              <a:rPr lang="en-US" dirty="0"/>
              <a:t>Two other assumptions when using HMMs are:</a:t>
            </a:r>
          </a:p>
          <a:p>
            <a:pPr lvl="1"/>
            <a:r>
              <a:rPr lang="en-US" dirty="0"/>
              <a:t>The states are </a:t>
            </a:r>
            <a:r>
              <a:rPr lang="en-US" i="1" dirty="0"/>
              <a:t>discrete</a:t>
            </a:r>
          </a:p>
          <a:p>
            <a:pPr lvl="1"/>
            <a:r>
              <a:rPr lang="en-US" dirty="0"/>
              <a:t>The various probability distributions do not change over time (this is called the </a:t>
            </a:r>
            <a:r>
              <a:rPr lang="en-US" i="1" dirty="0"/>
              <a:t>stationarity assumption</a:t>
            </a:r>
            <a:r>
              <a:rPr lang="en-US" dirty="0"/>
              <a:t>)</a:t>
            </a:r>
          </a:p>
          <a:p>
            <a:r>
              <a:rPr lang="en-US" dirty="0"/>
              <a:t>We also need to specify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), the prior probability distribution for the initial state of </a:t>
            </a:r>
            <a:r>
              <a:rPr lang="en-US" i="1" dirty="0"/>
              <a:t>X</a:t>
            </a:r>
          </a:p>
          <a:p>
            <a:r>
              <a:rPr lang="en-US" dirty="0"/>
              <a:t>With our model, we can compute all entries from the complete joint probability distribution: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, ..., 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) =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)∏</a:t>
            </a:r>
            <a:r>
              <a:rPr lang="en-US" baseline="-25000" dirty="0"/>
              <a:t>1...t</a:t>
            </a:r>
            <a:r>
              <a:rPr lang="en-US" dirty="0"/>
              <a:t>[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i-1</a:t>
            </a:r>
            <a:r>
              <a:rPr lang="en-US" dirty="0"/>
              <a:t>) </a:t>
            </a:r>
            <a:r>
              <a:rPr lang="en-US" b="1" dirty="0"/>
              <a:t>P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-25000" dirty="0"/>
              <a:t>i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90722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EF59-FD2D-47E9-B713-E76B8087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HMMs as Dynamic Bayesian Networks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8877A-4173-42EC-B760-F3BBFDCE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HMMs can easily be represented as dynamic Bayesian networks: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In many sources, there would also be an E</a:t>
            </a:r>
            <a:r>
              <a:rPr lang="en-US" baseline="-25000" dirty="0"/>
              <a:t>0</a:t>
            </a:r>
            <a:r>
              <a:rPr lang="en-US" dirty="0"/>
              <a:t>, which I personally think makes more sense in most cases</a:t>
            </a:r>
          </a:p>
          <a:p>
            <a:r>
              <a:rPr lang="en-US" dirty="0"/>
              <a:t>However, I will follow our textbook's convention and assume there is no evidence variable at the initial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1BB6B-07CE-418D-A2BD-E98FB4FD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74" y="2357639"/>
            <a:ext cx="940505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6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072B-5D5A-4A26-8501-694DBB98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HMMs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54ED-FDDB-4DF2-973D-1849DADE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(of the many) applications of hidden Markov models include:</a:t>
            </a:r>
          </a:p>
          <a:p>
            <a:pPr lvl="1"/>
            <a:r>
              <a:rPr lang="en-US" dirty="0"/>
              <a:t>Speech recognition: The states represent the intended phonemes, and the evidence variables represent the acoustical representation of the sound</a:t>
            </a:r>
          </a:p>
          <a:p>
            <a:pPr lvl="1"/>
            <a:r>
              <a:rPr lang="en-US" dirty="0"/>
              <a:t>Optical character recognition: The states represent the strokes of a pen, and the evidence variables represent a combination of location and pressure</a:t>
            </a:r>
          </a:p>
          <a:p>
            <a:pPr lvl="1"/>
            <a:r>
              <a:rPr lang="en-US" dirty="0"/>
              <a:t>Machine translation: The states represent the tokens (e.g., words) in the destination language, and the evidence represents the tokens in the source language</a:t>
            </a:r>
          </a:p>
          <a:p>
            <a:pPr lvl="1"/>
            <a:r>
              <a:rPr lang="en-US" dirty="0"/>
              <a:t>Part-of-speech tagging: The states represent intended parts of speech, and the evidence represents words</a:t>
            </a:r>
          </a:p>
          <a:p>
            <a:pPr lvl="1"/>
            <a:r>
              <a:rPr lang="en-US" dirty="0"/>
              <a:t>Gesture recognition: E.g., we have had senior project groups attempt automatic sign language recognition based on readings from flex sensors on a glove</a:t>
            </a:r>
          </a:p>
          <a:p>
            <a:pPr lvl="1"/>
            <a:r>
              <a:rPr lang="en-US" dirty="0"/>
              <a:t>Many applications in bioinformatics and genomics, including gene finding and the analysis of DNA or protein sequences</a:t>
            </a:r>
          </a:p>
          <a:p>
            <a:r>
              <a:rPr lang="en-US" dirty="0"/>
              <a:t>Note that for some of these applications, time is replaced by position in a sequence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3BFC-0BE4-4F58-B795-8CDD7356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Solved by HMMs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0DF3-FC8A-4165-9C81-F7CAC4DC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discuss three types of problems that can be solved using an HMM: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the probability of a particular output sequence (i.e., a sequence of values for the evidence variables) given the parameters of the HMM,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the most likely sequence of hidden states given an output sequence and the parameters of an HMM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Adjust the parameters of an HMM, given an output sequence or a set of output sequences (i.e., a training set), to make the output more likely</a:t>
            </a:r>
          </a:p>
          <a:p>
            <a:r>
              <a:rPr lang="en-US" dirty="0"/>
              <a:t>This algorithms we will cover for the first two tasks are both examples of </a:t>
            </a:r>
            <a:r>
              <a:rPr lang="en-US" i="1" dirty="0"/>
              <a:t>dynamic programming </a:t>
            </a:r>
            <a:r>
              <a:rPr lang="en-US" dirty="0"/>
              <a:t>algorithms</a:t>
            </a:r>
          </a:p>
          <a:p>
            <a:r>
              <a:rPr lang="en-US" dirty="0"/>
              <a:t>The third task is an example of a </a:t>
            </a:r>
            <a:r>
              <a:rPr lang="en-US" i="1" dirty="0"/>
              <a:t>machine learning </a:t>
            </a:r>
            <a:r>
              <a:rPr lang="en-US" dirty="0"/>
              <a:t>task; we will only discuss this briefly in relation to HMMs</a:t>
            </a:r>
          </a:p>
        </p:txBody>
      </p:sp>
    </p:spTree>
    <p:extLst>
      <p:ext uri="{BB962C8B-B14F-4D97-AF65-F5344CB8AC3E}">
        <p14:creationId xmlns:p14="http://schemas.microsoft.com/office/powerpoint/2010/main" val="105387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C2D0-7B66-4983-B489-C73ECA13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Probabilities of Output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4403-DC2B-41A3-8E68-64FB7EA0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Note that there can be an exponential number of sequences of hidden states that lead to a particular output sequence, so a brute force approach to this calculation is intractable</a:t>
            </a:r>
          </a:p>
          <a:p>
            <a:r>
              <a:rPr lang="en-US" dirty="0"/>
              <a:t>The </a:t>
            </a:r>
            <a:r>
              <a:rPr lang="en-US" b="1" dirty="0"/>
              <a:t>forward algorithm </a:t>
            </a:r>
            <a:r>
              <a:rPr lang="en-US" dirty="0"/>
              <a:t>first computes the probability of being in each possible state at each time, and then computes the probability of each evidence value</a:t>
            </a:r>
          </a:p>
          <a:p>
            <a:r>
              <a:rPr lang="en-US" dirty="0"/>
              <a:t>First, we will define a quantity known as a </a:t>
            </a:r>
            <a:r>
              <a:rPr lang="en-US" i="1" dirty="0"/>
              <a:t>forward probability</a:t>
            </a:r>
            <a:r>
              <a:rPr lang="en-US" dirty="0"/>
              <a:t>: α</a:t>
            </a:r>
            <a:r>
              <a:rPr lang="en-US" baseline="-25000" dirty="0"/>
              <a:t>t</a:t>
            </a:r>
            <a:r>
              <a:rPr lang="en-US" dirty="0"/>
              <a:t>(i) = P(</a:t>
            </a:r>
            <a:r>
              <a:rPr lang="en-US" i="1" dirty="0"/>
              <a:t>E</a:t>
            </a:r>
            <a:r>
              <a:rPr lang="en-US" baseline="-25000" dirty="0"/>
              <a:t>1:t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 = s</a:t>
            </a:r>
            <a:r>
              <a:rPr lang="en-US" baseline="-25000" dirty="0"/>
              <a:t>i</a:t>
            </a:r>
            <a:r>
              <a:rPr lang="en-US" dirty="0"/>
              <a:t> | λ)</a:t>
            </a:r>
          </a:p>
          <a:p>
            <a:r>
              <a:rPr lang="en-US" dirty="0"/>
              <a:t>This is equal to the probability of seeing all of the observations so far up until time t, and being in some specific state, s</a:t>
            </a:r>
            <a:r>
              <a:rPr lang="en-US" baseline="-25000" dirty="0"/>
              <a:t>i</a:t>
            </a:r>
            <a:r>
              <a:rPr lang="en-US" dirty="0"/>
              <a:t>, given the parameters of the HMM</a:t>
            </a:r>
          </a:p>
          <a:p>
            <a:r>
              <a:rPr lang="en-US" dirty="0"/>
              <a:t>We can then apply the following steps:</a:t>
            </a:r>
          </a:p>
          <a:p>
            <a:pPr lvl="1"/>
            <a:r>
              <a:rPr lang="en-US" dirty="0"/>
              <a:t>Initialization: α</a:t>
            </a:r>
            <a:r>
              <a:rPr lang="en-US" baseline="-25000" dirty="0"/>
              <a:t>0</a:t>
            </a:r>
            <a:r>
              <a:rPr lang="en-US" dirty="0"/>
              <a:t>(i) = P(X</a:t>
            </a:r>
            <a:r>
              <a:rPr lang="en-US" baseline="-25000" dirty="0"/>
              <a:t>0</a:t>
            </a:r>
            <a:r>
              <a:rPr lang="en-US" dirty="0"/>
              <a:t>=s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Induction: α</a:t>
            </a:r>
            <a:r>
              <a:rPr lang="en-US" baseline="-25000" dirty="0"/>
              <a:t>t</a:t>
            </a:r>
            <a:r>
              <a:rPr lang="en-US" dirty="0"/>
              <a:t>(j) = [∑</a:t>
            </a:r>
            <a:r>
              <a:rPr lang="en-US" baseline="-25000" dirty="0"/>
              <a:t>i=1:N</a:t>
            </a:r>
            <a:r>
              <a:rPr lang="en-US" dirty="0"/>
              <a:t> α</a:t>
            </a:r>
            <a:r>
              <a:rPr lang="en-US" baseline="-25000" dirty="0"/>
              <a:t>t-1</a:t>
            </a:r>
            <a:r>
              <a:rPr lang="en-US" dirty="0"/>
              <a:t>(i) * P(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=s</a:t>
            </a:r>
            <a:r>
              <a:rPr lang="en-US" baseline="-25000" dirty="0"/>
              <a:t>j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t-1</a:t>
            </a:r>
            <a:r>
              <a:rPr lang="en-US" dirty="0"/>
              <a:t> = s</a:t>
            </a:r>
            <a:r>
              <a:rPr lang="en-US" baseline="-25000" dirty="0"/>
              <a:t>i</a:t>
            </a:r>
            <a:r>
              <a:rPr lang="en-US" dirty="0"/>
              <a:t>)] P(</a:t>
            </a:r>
            <a:r>
              <a:rPr lang="en-US" i="1" dirty="0"/>
              <a:t>E</a:t>
            </a:r>
            <a:r>
              <a:rPr lang="en-US" baseline="-25000" dirty="0"/>
              <a:t>t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baseline="-25000" dirty="0"/>
              <a:t>t</a:t>
            </a:r>
            <a:r>
              <a:rPr lang="en-US" dirty="0"/>
              <a:t> = s</a:t>
            </a:r>
            <a:r>
              <a:rPr lang="en-US" baseline="-25000" dirty="0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Termination: P(O | λ) = ∑</a:t>
            </a:r>
            <a:r>
              <a:rPr lang="en-US" baseline="-25000" dirty="0"/>
              <a:t>i=1:N</a:t>
            </a:r>
            <a:r>
              <a:rPr lang="en-US" dirty="0"/>
              <a:t> α</a:t>
            </a:r>
            <a:r>
              <a:rPr lang="en-US" baseline="-25000" dirty="0"/>
              <a:t>T</a:t>
            </a:r>
            <a:r>
              <a:rPr lang="en-US" dirty="0"/>
              <a:t>(i)</a:t>
            </a:r>
          </a:p>
          <a:p>
            <a:r>
              <a:rPr lang="en-US" dirty="0"/>
              <a:t>The time complexity is O(T * N</a:t>
            </a:r>
            <a:r>
              <a:rPr lang="en-US" baseline="30000" dirty="0"/>
              <a:t>2</a:t>
            </a:r>
            <a:r>
              <a:rPr lang="en-US" dirty="0"/>
              <a:t>), where N is the number of possible states</a:t>
            </a:r>
          </a:p>
          <a:p>
            <a:r>
              <a:rPr lang="en-US" dirty="0"/>
              <a:t>This is because we loop both i and j from 1 to N and t from 1 to T during induction</a:t>
            </a:r>
          </a:p>
        </p:txBody>
      </p:sp>
    </p:spTree>
    <p:extLst>
      <p:ext uri="{BB962C8B-B14F-4D97-AF65-F5344CB8AC3E}">
        <p14:creationId xmlns:p14="http://schemas.microsoft.com/office/powerpoint/2010/main" val="299832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BF0A-4A9D-4FA0-8CB4-8DE1E8E4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to Store All Alpha Values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1F6CA13-CC4C-4258-A4F5-EDC9DD9EA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71" y="1379028"/>
            <a:ext cx="7272257" cy="5113847"/>
          </a:xfrm>
        </p:spPr>
      </p:pic>
    </p:spTree>
    <p:extLst>
      <p:ext uri="{BB962C8B-B14F-4D97-AF65-F5344CB8AC3E}">
        <p14:creationId xmlns:p14="http://schemas.microsoft.com/office/powerpoint/2010/main" val="39136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2" ma:contentTypeDescription="Create a new document." ma:contentTypeScope="" ma:versionID="02f8d1e9f21dc43189325b53eb28d32c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70ab160ae7d79ae19825519dd962331e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C02E70-440C-448D-9A12-02C6146F9592}"/>
</file>

<file path=customXml/itemProps2.xml><?xml version="1.0" encoding="utf-8"?>
<ds:datastoreItem xmlns:ds="http://schemas.openxmlformats.org/officeDocument/2006/customXml" ds:itemID="{07B8379D-E6A2-4DF8-973A-88547FA416F6}"/>
</file>

<file path=customXml/itemProps3.xml><?xml version="1.0" encoding="utf-8"?>
<ds:datastoreItem xmlns:ds="http://schemas.openxmlformats.org/officeDocument/2006/customXml" ds:itemID="{ABF8EBED-8C93-490E-A564-817A45B5435A}"/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1899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ECE469: Artificial Intelligence</vt:lpstr>
      <vt:lpstr>Markov ___________</vt:lpstr>
      <vt:lpstr>Dynamic Bayesian Networks</vt:lpstr>
      <vt:lpstr>Hidden Markov Models</vt:lpstr>
      <vt:lpstr>HMMs as Dynamic Bayesian Networks</vt:lpstr>
      <vt:lpstr>Applications of HMMs</vt:lpstr>
      <vt:lpstr>Problems Solved by HMMs</vt:lpstr>
      <vt:lpstr>Computing Probabilities of Output Sequences</vt:lpstr>
      <vt:lpstr>Matrix to Store All Alpha Values</vt:lpstr>
      <vt:lpstr>Determining the Most Likely Hidden States</vt:lpstr>
      <vt:lpstr>Retrieving the Viterbi Path</vt:lpstr>
      <vt:lpstr>Training an HMM</vt:lpstr>
      <vt:lpstr>Other Sequence Labelling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lastModifiedBy>Carl</cp:lastModifiedBy>
  <cp:revision>37</cp:revision>
  <dcterms:created xsi:type="dcterms:W3CDTF">2020-10-17T13:51:29Z</dcterms:created>
  <dcterms:modified xsi:type="dcterms:W3CDTF">2020-10-20T21:54:11Z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