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9" r:id="rId10"/>
    <p:sldId id="270" r:id="rId11"/>
    <p:sldId id="287" r:id="rId12"/>
    <p:sldId id="265"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63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21871-D0FF-463D-AC39-C2A86EBA13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25B764-7FDA-4A73-BEA2-D9F9BBFD3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05B9E8-4E1A-44E5-9CBD-816233015D76}"/>
              </a:ext>
            </a:extLst>
          </p:cNvPr>
          <p:cNvSpPr>
            <a:spLocks noGrp="1"/>
          </p:cNvSpPr>
          <p:nvPr>
            <p:ph type="dt" sz="half" idx="10"/>
          </p:nvPr>
        </p:nvSpPr>
        <p:spPr/>
        <p:txBody>
          <a:bodyPr/>
          <a:lstStyle/>
          <a:p>
            <a:fld id="{B425FB6E-F49C-44F0-952B-C0F0C06A166F}" type="datetimeFigureOut">
              <a:rPr lang="en-US" smtClean="0"/>
              <a:t>10/25/2020</a:t>
            </a:fld>
            <a:endParaRPr lang="en-US"/>
          </a:p>
        </p:txBody>
      </p:sp>
      <p:sp>
        <p:nvSpPr>
          <p:cNvPr id="5" name="Footer Placeholder 4">
            <a:extLst>
              <a:ext uri="{FF2B5EF4-FFF2-40B4-BE49-F238E27FC236}">
                <a16:creationId xmlns:a16="http://schemas.microsoft.com/office/drawing/2014/main" id="{2EEF09F2-BE4E-4F1E-A6EC-69A5CF5447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AAE033-EAE2-46BE-B354-FF8A4BEC8E2E}"/>
              </a:ext>
            </a:extLst>
          </p:cNvPr>
          <p:cNvSpPr>
            <a:spLocks noGrp="1"/>
          </p:cNvSpPr>
          <p:nvPr>
            <p:ph type="sldNum" sz="quarter" idx="12"/>
          </p:nvPr>
        </p:nvSpPr>
        <p:spPr/>
        <p:txBody>
          <a:bodyPr/>
          <a:lstStyle/>
          <a:p>
            <a:fld id="{EA6EA795-4DD5-4BAE-9ED7-7E42C0B20410}" type="slidenum">
              <a:rPr lang="en-US" smtClean="0"/>
              <a:t>‹#›</a:t>
            </a:fld>
            <a:endParaRPr lang="en-US"/>
          </a:p>
        </p:txBody>
      </p:sp>
    </p:spTree>
    <p:extLst>
      <p:ext uri="{BB962C8B-B14F-4D97-AF65-F5344CB8AC3E}">
        <p14:creationId xmlns:p14="http://schemas.microsoft.com/office/powerpoint/2010/main" val="362079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70CA1-B67E-43DF-A437-29159844F9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AEF6E2-D8A2-49DF-94B3-98955DDB74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8627DD-B081-4DB1-826E-99C0BAA56D8B}"/>
              </a:ext>
            </a:extLst>
          </p:cNvPr>
          <p:cNvSpPr>
            <a:spLocks noGrp="1"/>
          </p:cNvSpPr>
          <p:nvPr>
            <p:ph type="dt" sz="half" idx="10"/>
          </p:nvPr>
        </p:nvSpPr>
        <p:spPr/>
        <p:txBody>
          <a:bodyPr/>
          <a:lstStyle/>
          <a:p>
            <a:fld id="{B425FB6E-F49C-44F0-952B-C0F0C06A166F}" type="datetimeFigureOut">
              <a:rPr lang="en-US" smtClean="0"/>
              <a:t>10/25/2020</a:t>
            </a:fld>
            <a:endParaRPr lang="en-US"/>
          </a:p>
        </p:txBody>
      </p:sp>
      <p:sp>
        <p:nvSpPr>
          <p:cNvPr id="5" name="Footer Placeholder 4">
            <a:extLst>
              <a:ext uri="{FF2B5EF4-FFF2-40B4-BE49-F238E27FC236}">
                <a16:creationId xmlns:a16="http://schemas.microsoft.com/office/drawing/2014/main" id="{0B2C550F-6C66-4D8E-8285-9E4CA2861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AB001-48D8-493A-86A8-D6DFCC44902C}"/>
              </a:ext>
            </a:extLst>
          </p:cNvPr>
          <p:cNvSpPr>
            <a:spLocks noGrp="1"/>
          </p:cNvSpPr>
          <p:nvPr>
            <p:ph type="sldNum" sz="quarter" idx="12"/>
          </p:nvPr>
        </p:nvSpPr>
        <p:spPr/>
        <p:txBody>
          <a:bodyPr/>
          <a:lstStyle/>
          <a:p>
            <a:fld id="{EA6EA795-4DD5-4BAE-9ED7-7E42C0B20410}" type="slidenum">
              <a:rPr lang="en-US" smtClean="0"/>
              <a:t>‹#›</a:t>
            </a:fld>
            <a:endParaRPr lang="en-US"/>
          </a:p>
        </p:txBody>
      </p:sp>
    </p:spTree>
    <p:extLst>
      <p:ext uri="{BB962C8B-B14F-4D97-AF65-F5344CB8AC3E}">
        <p14:creationId xmlns:p14="http://schemas.microsoft.com/office/powerpoint/2010/main" val="202038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986B70-797F-4250-B0DF-0B16D1DBD6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968B1F-B7B2-45A2-BA06-F3758BE4D2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9583FC-5839-499F-9C35-C9910E5402EA}"/>
              </a:ext>
            </a:extLst>
          </p:cNvPr>
          <p:cNvSpPr>
            <a:spLocks noGrp="1"/>
          </p:cNvSpPr>
          <p:nvPr>
            <p:ph type="dt" sz="half" idx="10"/>
          </p:nvPr>
        </p:nvSpPr>
        <p:spPr/>
        <p:txBody>
          <a:bodyPr/>
          <a:lstStyle/>
          <a:p>
            <a:fld id="{B425FB6E-F49C-44F0-952B-C0F0C06A166F}" type="datetimeFigureOut">
              <a:rPr lang="en-US" smtClean="0"/>
              <a:t>10/25/2020</a:t>
            </a:fld>
            <a:endParaRPr lang="en-US"/>
          </a:p>
        </p:txBody>
      </p:sp>
      <p:sp>
        <p:nvSpPr>
          <p:cNvPr id="5" name="Footer Placeholder 4">
            <a:extLst>
              <a:ext uri="{FF2B5EF4-FFF2-40B4-BE49-F238E27FC236}">
                <a16:creationId xmlns:a16="http://schemas.microsoft.com/office/drawing/2014/main" id="{3338B9CC-9B61-4623-B817-7E1F50809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16C81-2BD4-460C-ABE8-83458F18DB8A}"/>
              </a:ext>
            </a:extLst>
          </p:cNvPr>
          <p:cNvSpPr>
            <a:spLocks noGrp="1"/>
          </p:cNvSpPr>
          <p:nvPr>
            <p:ph type="sldNum" sz="quarter" idx="12"/>
          </p:nvPr>
        </p:nvSpPr>
        <p:spPr/>
        <p:txBody>
          <a:bodyPr/>
          <a:lstStyle/>
          <a:p>
            <a:fld id="{EA6EA795-4DD5-4BAE-9ED7-7E42C0B20410}" type="slidenum">
              <a:rPr lang="en-US" smtClean="0"/>
              <a:t>‹#›</a:t>
            </a:fld>
            <a:endParaRPr lang="en-US"/>
          </a:p>
        </p:txBody>
      </p:sp>
    </p:spTree>
    <p:extLst>
      <p:ext uri="{BB962C8B-B14F-4D97-AF65-F5344CB8AC3E}">
        <p14:creationId xmlns:p14="http://schemas.microsoft.com/office/powerpoint/2010/main" val="440661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07597-5AFF-487A-B059-E7AF9D9252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4A0E9F-657D-4364-9997-A838C1234E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1AB83C-C50D-4192-A4EA-2B79668B1F93}"/>
              </a:ext>
            </a:extLst>
          </p:cNvPr>
          <p:cNvSpPr>
            <a:spLocks noGrp="1"/>
          </p:cNvSpPr>
          <p:nvPr>
            <p:ph type="dt" sz="half" idx="10"/>
          </p:nvPr>
        </p:nvSpPr>
        <p:spPr/>
        <p:txBody>
          <a:bodyPr/>
          <a:lstStyle/>
          <a:p>
            <a:fld id="{B425FB6E-F49C-44F0-952B-C0F0C06A166F}" type="datetimeFigureOut">
              <a:rPr lang="en-US" smtClean="0"/>
              <a:t>10/25/2020</a:t>
            </a:fld>
            <a:endParaRPr lang="en-US"/>
          </a:p>
        </p:txBody>
      </p:sp>
      <p:sp>
        <p:nvSpPr>
          <p:cNvPr id="5" name="Footer Placeholder 4">
            <a:extLst>
              <a:ext uri="{FF2B5EF4-FFF2-40B4-BE49-F238E27FC236}">
                <a16:creationId xmlns:a16="http://schemas.microsoft.com/office/drawing/2014/main" id="{70EF6ABE-6CB6-47DB-A89F-D8137A5B74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145F2-C70D-48EF-B02F-054D7E40C81D}"/>
              </a:ext>
            </a:extLst>
          </p:cNvPr>
          <p:cNvSpPr>
            <a:spLocks noGrp="1"/>
          </p:cNvSpPr>
          <p:nvPr>
            <p:ph type="sldNum" sz="quarter" idx="12"/>
          </p:nvPr>
        </p:nvSpPr>
        <p:spPr/>
        <p:txBody>
          <a:bodyPr/>
          <a:lstStyle/>
          <a:p>
            <a:fld id="{EA6EA795-4DD5-4BAE-9ED7-7E42C0B20410}" type="slidenum">
              <a:rPr lang="en-US" smtClean="0"/>
              <a:t>‹#›</a:t>
            </a:fld>
            <a:endParaRPr lang="en-US"/>
          </a:p>
        </p:txBody>
      </p:sp>
    </p:spTree>
    <p:extLst>
      <p:ext uri="{BB962C8B-B14F-4D97-AF65-F5344CB8AC3E}">
        <p14:creationId xmlns:p14="http://schemas.microsoft.com/office/powerpoint/2010/main" val="132693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2DAA4-D8DF-466C-8D74-A1ABCC61EE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EB0C5E-83F4-49EE-AA11-375CF9111A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9F9676-4C62-446E-99C5-67BFB70AAE3D}"/>
              </a:ext>
            </a:extLst>
          </p:cNvPr>
          <p:cNvSpPr>
            <a:spLocks noGrp="1"/>
          </p:cNvSpPr>
          <p:nvPr>
            <p:ph type="dt" sz="half" idx="10"/>
          </p:nvPr>
        </p:nvSpPr>
        <p:spPr/>
        <p:txBody>
          <a:bodyPr/>
          <a:lstStyle/>
          <a:p>
            <a:fld id="{B425FB6E-F49C-44F0-952B-C0F0C06A166F}" type="datetimeFigureOut">
              <a:rPr lang="en-US" smtClean="0"/>
              <a:t>10/25/2020</a:t>
            </a:fld>
            <a:endParaRPr lang="en-US"/>
          </a:p>
        </p:txBody>
      </p:sp>
      <p:sp>
        <p:nvSpPr>
          <p:cNvPr id="5" name="Footer Placeholder 4">
            <a:extLst>
              <a:ext uri="{FF2B5EF4-FFF2-40B4-BE49-F238E27FC236}">
                <a16:creationId xmlns:a16="http://schemas.microsoft.com/office/drawing/2014/main" id="{222C56BC-2ED2-47B2-8963-CAE48B4CFD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3120D5-55B4-4A61-927D-0772E0A8B564}"/>
              </a:ext>
            </a:extLst>
          </p:cNvPr>
          <p:cNvSpPr>
            <a:spLocks noGrp="1"/>
          </p:cNvSpPr>
          <p:nvPr>
            <p:ph type="sldNum" sz="quarter" idx="12"/>
          </p:nvPr>
        </p:nvSpPr>
        <p:spPr/>
        <p:txBody>
          <a:bodyPr/>
          <a:lstStyle/>
          <a:p>
            <a:fld id="{EA6EA795-4DD5-4BAE-9ED7-7E42C0B20410}" type="slidenum">
              <a:rPr lang="en-US" smtClean="0"/>
              <a:t>‹#›</a:t>
            </a:fld>
            <a:endParaRPr lang="en-US"/>
          </a:p>
        </p:txBody>
      </p:sp>
    </p:spTree>
    <p:extLst>
      <p:ext uri="{BB962C8B-B14F-4D97-AF65-F5344CB8AC3E}">
        <p14:creationId xmlns:p14="http://schemas.microsoft.com/office/powerpoint/2010/main" val="483432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9BAB-189A-4E54-B9DC-E8CC8F337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2699AC-4B57-420E-850B-8BB88677B1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83B413-D523-4010-B263-FB9259DC11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C107D6-C0F4-49C6-A382-8845AB05995A}"/>
              </a:ext>
            </a:extLst>
          </p:cNvPr>
          <p:cNvSpPr>
            <a:spLocks noGrp="1"/>
          </p:cNvSpPr>
          <p:nvPr>
            <p:ph type="dt" sz="half" idx="10"/>
          </p:nvPr>
        </p:nvSpPr>
        <p:spPr/>
        <p:txBody>
          <a:bodyPr/>
          <a:lstStyle/>
          <a:p>
            <a:fld id="{B425FB6E-F49C-44F0-952B-C0F0C06A166F}" type="datetimeFigureOut">
              <a:rPr lang="en-US" smtClean="0"/>
              <a:t>10/25/2020</a:t>
            </a:fld>
            <a:endParaRPr lang="en-US"/>
          </a:p>
        </p:txBody>
      </p:sp>
      <p:sp>
        <p:nvSpPr>
          <p:cNvPr id="6" name="Footer Placeholder 5">
            <a:extLst>
              <a:ext uri="{FF2B5EF4-FFF2-40B4-BE49-F238E27FC236}">
                <a16:creationId xmlns:a16="http://schemas.microsoft.com/office/drawing/2014/main" id="{9DC3E63E-2F70-4E29-A3EE-01DD3CC450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C97998-D2DA-4D9B-A021-00D56671619C}"/>
              </a:ext>
            </a:extLst>
          </p:cNvPr>
          <p:cNvSpPr>
            <a:spLocks noGrp="1"/>
          </p:cNvSpPr>
          <p:nvPr>
            <p:ph type="sldNum" sz="quarter" idx="12"/>
          </p:nvPr>
        </p:nvSpPr>
        <p:spPr/>
        <p:txBody>
          <a:bodyPr/>
          <a:lstStyle/>
          <a:p>
            <a:fld id="{EA6EA795-4DD5-4BAE-9ED7-7E42C0B20410}" type="slidenum">
              <a:rPr lang="en-US" smtClean="0"/>
              <a:t>‹#›</a:t>
            </a:fld>
            <a:endParaRPr lang="en-US"/>
          </a:p>
        </p:txBody>
      </p:sp>
    </p:spTree>
    <p:extLst>
      <p:ext uri="{BB962C8B-B14F-4D97-AF65-F5344CB8AC3E}">
        <p14:creationId xmlns:p14="http://schemas.microsoft.com/office/powerpoint/2010/main" val="2946658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5C2BD-B16F-4A4F-AB28-926EEA01CC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3AB548-14E5-43F7-AC24-211245DAF0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C7C6A3-BAB8-4176-A516-FDB6CD0AD2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392B4B-026A-4768-8E85-F97F8D22C3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ED434E-DE6C-43F2-B953-C51C9674F4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A0861B-36B4-4C0E-90A2-5C38158EA5A4}"/>
              </a:ext>
            </a:extLst>
          </p:cNvPr>
          <p:cNvSpPr>
            <a:spLocks noGrp="1"/>
          </p:cNvSpPr>
          <p:nvPr>
            <p:ph type="dt" sz="half" idx="10"/>
          </p:nvPr>
        </p:nvSpPr>
        <p:spPr/>
        <p:txBody>
          <a:bodyPr/>
          <a:lstStyle/>
          <a:p>
            <a:fld id="{B425FB6E-F49C-44F0-952B-C0F0C06A166F}" type="datetimeFigureOut">
              <a:rPr lang="en-US" smtClean="0"/>
              <a:t>10/25/2020</a:t>
            </a:fld>
            <a:endParaRPr lang="en-US"/>
          </a:p>
        </p:txBody>
      </p:sp>
      <p:sp>
        <p:nvSpPr>
          <p:cNvPr id="8" name="Footer Placeholder 7">
            <a:extLst>
              <a:ext uri="{FF2B5EF4-FFF2-40B4-BE49-F238E27FC236}">
                <a16:creationId xmlns:a16="http://schemas.microsoft.com/office/drawing/2014/main" id="{4951FFF9-6C03-4014-9AD7-F409396D45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1492AD-678C-4B3D-9998-7D41672E6109}"/>
              </a:ext>
            </a:extLst>
          </p:cNvPr>
          <p:cNvSpPr>
            <a:spLocks noGrp="1"/>
          </p:cNvSpPr>
          <p:nvPr>
            <p:ph type="sldNum" sz="quarter" idx="12"/>
          </p:nvPr>
        </p:nvSpPr>
        <p:spPr/>
        <p:txBody>
          <a:bodyPr/>
          <a:lstStyle/>
          <a:p>
            <a:fld id="{EA6EA795-4DD5-4BAE-9ED7-7E42C0B20410}" type="slidenum">
              <a:rPr lang="en-US" smtClean="0"/>
              <a:t>‹#›</a:t>
            </a:fld>
            <a:endParaRPr lang="en-US"/>
          </a:p>
        </p:txBody>
      </p:sp>
    </p:spTree>
    <p:extLst>
      <p:ext uri="{BB962C8B-B14F-4D97-AF65-F5344CB8AC3E}">
        <p14:creationId xmlns:p14="http://schemas.microsoft.com/office/powerpoint/2010/main" val="656401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9702D-5F0D-4D8E-81E0-3A23A84144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BAD505-F285-4F2E-9884-FAAD1F657174}"/>
              </a:ext>
            </a:extLst>
          </p:cNvPr>
          <p:cNvSpPr>
            <a:spLocks noGrp="1"/>
          </p:cNvSpPr>
          <p:nvPr>
            <p:ph type="dt" sz="half" idx="10"/>
          </p:nvPr>
        </p:nvSpPr>
        <p:spPr/>
        <p:txBody>
          <a:bodyPr/>
          <a:lstStyle/>
          <a:p>
            <a:fld id="{B425FB6E-F49C-44F0-952B-C0F0C06A166F}" type="datetimeFigureOut">
              <a:rPr lang="en-US" smtClean="0"/>
              <a:t>10/25/2020</a:t>
            </a:fld>
            <a:endParaRPr lang="en-US"/>
          </a:p>
        </p:txBody>
      </p:sp>
      <p:sp>
        <p:nvSpPr>
          <p:cNvPr id="4" name="Footer Placeholder 3">
            <a:extLst>
              <a:ext uri="{FF2B5EF4-FFF2-40B4-BE49-F238E27FC236}">
                <a16:creationId xmlns:a16="http://schemas.microsoft.com/office/drawing/2014/main" id="{618615A9-A1B4-4140-868E-20E1FC22E6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746E95-2B71-40A8-ABB5-CCACEB6E006D}"/>
              </a:ext>
            </a:extLst>
          </p:cNvPr>
          <p:cNvSpPr>
            <a:spLocks noGrp="1"/>
          </p:cNvSpPr>
          <p:nvPr>
            <p:ph type="sldNum" sz="quarter" idx="12"/>
          </p:nvPr>
        </p:nvSpPr>
        <p:spPr/>
        <p:txBody>
          <a:bodyPr/>
          <a:lstStyle/>
          <a:p>
            <a:fld id="{EA6EA795-4DD5-4BAE-9ED7-7E42C0B20410}" type="slidenum">
              <a:rPr lang="en-US" smtClean="0"/>
              <a:t>‹#›</a:t>
            </a:fld>
            <a:endParaRPr lang="en-US"/>
          </a:p>
        </p:txBody>
      </p:sp>
    </p:spTree>
    <p:extLst>
      <p:ext uri="{BB962C8B-B14F-4D97-AF65-F5344CB8AC3E}">
        <p14:creationId xmlns:p14="http://schemas.microsoft.com/office/powerpoint/2010/main" val="235002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629077-EABC-4B15-9E3A-C7535550DDB8}"/>
              </a:ext>
            </a:extLst>
          </p:cNvPr>
          <p:cNvSpPr>
            <a:spLocks noGrp="1"/>
          </p:cNvSpPr>
          <p:nvPr>
            <p:ph type="dt" sz="half" idx="10"/>
          </p:nvPr>
        </p:nvSpPr>
        <p:spPr/>
        <p:txBody>
          <a:bodyPr/>
          <a:lstStyle/>
          <a:p>
            <a:fld id="{B425FB6E-F49C-44F0-952B-C0F0C06A166F}" type="datetimeFigureOut">
              <a:rPr lang="en-US" smtClean="0"/>
              <a:t>10/25/2020</a:t>
            </a:fld>
            <a:endParaRPr lang="en-US"/>
          </a:p>
        </p:txBody>
      </p:sp>
      <p:sp>
        <p:nvSpPr>
          <p:cNvPr id="3" name="Footer Placeholder 2">
            <a:extLst>
              <a:ext uri="{FF2B5EF4-FFF2-40B4-BE49-F238E27FC236}">
                <a16:creationId xmlns:a16="http://schemas.microsoft.com/office/drawing/2014/main" id="{DF08C1D8-4A26-4827-996A-14D422FFB8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DB3058-1C85-4522-997F-D06A24BB316A}"/>
              </a:ext>
            </a:extLst>
          </p:cNvPr>
          <p:cNvSpPr>
            <a:spLocks noGrp="1"/>
          </p:cNvSpPr>
          <p:nvPr>
            <p:ph type="sldNum" sz="quarter" idx="12"/>
          </p:nvPr>
        </p:nvSpPr>
        <p:spPr/>
        <p:txBody>
          <a:bodyPr/>
          <a:lstStyle/>
          <a:p>
            <a:fld id="{EA6EA795-4DD5-4BAE-9ED7-7E42C0B20410}" type="slidenum">
              <a:rPr lang="en-US" smtClean="0"/>
              <a:t>‹#›</a:t>
            </a:fld>
            <a:endParaRPr lang="en-US"/>
          </a:p>
        </p:txBody>
      </p:sp>
    </p:spTree>
    <p:extLst>
      <p:ext uri="{BB962C8B-B14F-4D97-AF65-F5344CB8AC3E}">
        <p14:creationId xmlns:p14="http://schemas.microsoft.com/office/powerpoint/2010/main" val="151344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6AFD-A2CD-49FC-BEC0-7576A35C78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427D3D-C344-420B-8B0E-786C2BEBFB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1ABD04-3E1A-4C0B-B9F7-959A38D585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1CCC10-C574-4A1C-ADE4-FA052FFD3CE9}"/>
              </a:ext>
            </a:extLst>
          </p:cNvPr>
          <p:cNvSpPr>
            <a:spLocks noGrp="1"/>
          </p:cNvSpPr>
          <p:nvPr>
            <p:ph type="dt" sz="half" idx="10"/>
          </p:nvPr>
        </p:nvSpPr>
        <p:spPr/>
        <p:txBody>
          <a:bodyPr/>
          <a:lstStyle/>
          <a:p>
            <a:fld id="{B425FB6E-F49C-44F0-952B-C0F0C06A166F}" type="datetimeFigureOut">
              <a:rPr lang="en-US" smtClean="0"/>
              <a:t>10/25/2020</a:t>
            </a:fld>
            <a:endParaRPr lang="en-US"/>
          </a:p>
        </p:txBody>
      </p:sp>
      <p:sp>
        <p:nvSpPr>
          <p:cNvPr id="6" name="Footer Placeholder 5">
            <a:extLst>
              <a:ext uri="{FF2B5EF4-FFF2-40B4-BE49-F238E27FC236}">
                <a16:creationId xmlns:a16="http://schemas.microsoft.com/office/drawing/2014/main" id="{DFD17219-A05E-4717-8828-1C5E57F360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29175E-B7AC-4242-B0B8-84F364B30CD2}"/>
              </a:ext>
            </a:extLst>
          </p:cNvPr>
          <p:cNvSpPr>
            <a:spLocks noGrp="1"/>
          </p:cNvSpPr>
          <p:nvPr>
            <p:ph type="sldNum" sz="quarter" idx="12"/>
          </p:nvPr>
        </p:nvSpPr>
        <p:spPr/>
        <p:txBody>
          <a:bodyPr/>
          <a:lstStyle/>
          <a:p>
            <a:fld id="{EA6EA795-4DD5-4BAE-9ED7-7E42C0B20410}" type="slidenum">
              <a:rPr lang="en-US" smtClean="0"/>
              <a:t>‹#›</a:t>
            </a:fld>
            <a:endParaRPr lang="en-US"/>
          </a:p>
        </p:txBody>
      </p:sp>
    </p:spTree>
    <p:extLst>
      <p:ext uri="{BB962C8B-B14F-4D97-AF65-F5344CB8AC3E}">
        <p14:creationId xmlns:p14="http://schemas.microsoft.com/office/powerpoint/2010/main" val="3167439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139A5-2F29-46BD-84B8-8A6812A1D4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CABA10-3AB0-4746-811E-DF7DA445E3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2C3229-C538-42FF-96E0-B95F101365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F5BBE1-5839-4A56-9993-2C91F7E4BC29}"/>
              </a:ext>
            </a:extLst>
          </p:cNvPr>
          <p:cNvSpPr>
            <a:spLocks noGrp="1"/>
          </p:cNvSpPr>
          <p:nvPr>
            <p:ph type="dt" sz="half" idx="10"/>
          </p:nvPr>
        </p:nvSpPr>
        <p:spPr/>
        <p:txBody>
          <a:bodyPr/>
          <a:lstStyle/>
          <a:p>
            <a:fld id="{B425FB6E-F49C-44F0-952B-C0F0C06A166F}" type="datetimeFigureOut">
              <a:rPr lang="en-US" smtClean="0"/>
              <a:t>10/25/2020</a:t>
            </a:fld>
            <a:endParaRPr lang="en-US"/>
          </a:p>
        </p:txBody>
      </p:sp>
      <p:sp>
        <p:nvSpPr>
          <p:cNvPr id="6" name="Footer Placeholder 5">
            <a:extLst>
              <a:ext uri="{FF2B5EF4-FFF2-40B4-BE49-F238E27FC236}">
                <a16:creationId xmlns:a16="http://schemas.microsoft.com/office/drawing/2014/main" id="{75420CDB-5D64-45CC-AC00-9688C39F8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64A52-BF66-45E9-902C-436FF4104251}"/>
              </a:ext>
            </a:extLst>
          </p:cNvPr>
          <p:cNvSpPr>
            <a:spLocks noGrp="1"/>
          </p:cNvSpPr>
          <p:nvPr>
            <p:ph type="sldNum" sz="quarter" idx="12"/>
          </p:nvPr>
        </p:nvSpPr>
        <p:spPr/>
        <p:txBody>
          <a:bodyPr/>
          <a:lstStyle/>
          <a:p>
            <a:fld id="{EA6EA795-4DD5-4BAE-9ED7-7E42C0B20410}" type="slidenum">
              <a:rPr lang="en-US" smtClean="0"/>
              <a:t>‹#›</a:t>
            </a:fld>
            <a:endParaRPr lang="en-US"/>
          </a:p>
        </p:txBody>
      </p:sp>
    </p:spTree>
    <p:extLst>
      <p:ext uri="{BB962C8B-B14F-4D97-AF65-F5344CB8AC3E}">
        <p14:creationId xmlns:p14="http://schemas.microsoft.com/office/powerpoint/2010/main" val="299272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AA2052-01D8-444E-B1AF-E1C785C314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A862ED-454C-4172-982D-5DAB36ACCD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E4E77B-1EE4-4029-830E-13D575108F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5FB6E-F49C-44F0-952B-C0F0C06A166F}" type="datetimeFigureOut">
              <a:rPr lang="en-US" smtClean="0"/>
              <a:t>10/25/2020</a:t>
            </a:fld>
            <a:endParaRPr lang="en-US"/>
          </a:p>
        </p:txBody>
      </p:sp>
      <p:sp>
        <p:nvSpPr>
          <p:cNvPr id="5" name="Footer Placeholder 4">
            <a:extLst>
              <a:ext uri="{FF2B5EF4-FFF2-40B4-BE49-F238E27FC236}">
                <a16:creationId xmlns:a16="http://schemas.microsoft.com/office/drawing/2014/main" id="{001C6639-3A2B-41FD-8C94-DDD55CB6BA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0F93392-1A89-4E29-9410-6B23E64811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6EA795-4DD5-4BAE-9ED7-7E42C0B20410}" type="slidenum">
              <a:rPr lang="en-US" smtClean="0"/>
              <a:t>‹#›</a:t>
            </a:fld>
            <a:endParaRPr lang="en-US"/>
          </a:p>
        </p:txBody>
      </p:sp>
    </p:spTree>
    <p:extLst>
      <p:ext uri="{BB962C8B-B14F-4D97-AF65-F5344CB8AC3E}">
        <p14:creationId xmlns:p14="http://schemas.microsoft.com/office/powerpoint/2010/main" val="3835642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1CCC6-D114-4F19-B4BE-FE6CEEFE4FD2}"/>
              </a:ext>
            </a:extLst>
          </p:cNvPr>
          <p:cNvSpPr>
            <a:spLocks noGrp="1"/>
          </p:cNvSpPr>
          <p:nvPr>
            <p:ph type="ctrTitle"/>
          </p:nvPr>
        </p:nvSpPr>
        <p:spPr/>
        <p:txBody>
          <a:bodyPr/>
          <a:lstStyle/>
          <a:p>
            <a:r>
              <a:rPr lang="en-US" dirty="0"/>
              <a:t>ECE469: Artificial Intelligence</a:t>
            </a:r>
          </a:p>
        </p:txBody>
      </p:sp>
      <p:sp>
        <p:nvSpPr>
          <p:cNvPr id="3" name="Subtitle 2">
            <a:extLst>
              <a:ext uri="{FF2B5EF4-FFF2-40B4-BE49-F238E27FC236}">
                <a16:creationId xmlns:a16="http://schemas.microsoft.com/office/drawing/2014/main" id="{F20D227C-75C9-4EAE-9247-33217E5CBB8C}"/>
              </a:ext>
            </a:extLst>
          </p:cNvPr>
          <p:cNvSpPr>
            <a:spLocks noGrp="1"/>
          </p:cNvSpPr>
          <p:nvPr>
            <p:ph type="subTitle" idx="1"/>
          </p:nvPr>
        </p:nvSpPr>
        <p:spPr/>
        <p:txBody>
          <a:bodyPr>
            <a:normAutofit/>
          </a:bodyPr>
          <a:lstStyle/>
          <a:p>
            <a:r>
              <a:rPr lang="en-US" sz="6000" dirty="0"/>
              <a:t>Machine Learning Concepts</a:t>
            </a:r>
          </a:p>
        </p:txBody>
      </p:sp>
    </p:spTree>
    <p:extLst>
      <p:ext uri="{BB962C8B-B14F-4D97-AF65-F5344CB8AC3E}">
        <p14:creationId xmlns:p14="http://schemas.microsoft.com/office/powerpoint/2010/main" val="2924831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1AF7B-A57D-4A14-B605-DBE56ACDB8D0}"/>
              </a:ext>
            </a:extLst>
          </p:cNvPr>
          <p:cNvSpPr>
            <a:spLocks noGrp="1"/>
          </p:cNvSpPr>
          <p:nvPr>
            <p:ph type="title"/>
          </p:nvPr>
        </p:nvSpPr>
        <p:spPr/>
        <p:txBody>
          <a:bodyPr/>
          <a:lstStyle/>
          <a:p>
            <a:r>
              <a:rPr lang="en-US" dirty="0"/>
              <a:t>No Free Lunch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DF2B00-FA58-4644-82F4-3D9FC390D6C8}"/>
                  </a:ext>
                </a:extLst>
              </p:cNvPr>
              <p:cNvSpPr>
                <a:spLocks noGrp="1"/>
              </p:cNvSpPr>
              <p:nvPr>
                <p:ph idx="1"/>
              </p:nvPr>
            </p:nvSpPr>
            <p:spPr/>
            <p:txBody>
              <a:bodyPr>
                <a:normAutofit fontScale="92500"/>
              </a:bodyPr>
              <a:lstStyle/>
              <a:p>
                <a:r>
                  <a:rPr lang="en-US" dirty="0"/>
                  <a:t>No representation or is efficient for representing all possible functions</a:t>
                </a:r>
              </a:p>
              <a:p>
                <a:r>
                  <a:rPr lang="en-US" dirty="0"/>
                  <a:t>The number of distinct functions that can possibly represent a domain with a specified number of attributes is generally huge</a:t>
                </a:r>
              </a:p>
              <a:p>
                <a:r>
                  <a:rPr lang="en-US" dirty="0"/>
                  <a:t>Consider Boolean functions on n Boolean attributes:</a:t>
                </a:r>
              </a:p>
              <a:p>
                <a:pPr lvl="1"/>
                <a:r>
                  <a:rPr lang="en-US" dirty="0"/>
                  <a:t>There are 2</a:t>
                </a:r>
                <a:r>
                  <a:rPr lang="en-US" baseline="30000" dirty="0"/>
                  <a:t>n</a:t>
                </a:r>
                <a:r>
                  <a:rPr lang="en-US" dirty="0"/>
                  <a:t> possible combinations of inputs; each can lead to a positive or negative output</a:t>
                </a:r>
              </a:p>
              <a:p>
                <a:pPr lvl="1"/>
                <a:r>
                  <a:rPr lang="en-US" dirty="0"/>
                  <a:t>This leads to </a:t>
                </a:r>
                <a14:m>
                  <m:oMath xmlns:m="http://schemas.openxmlformats.org/officeDocument/2006/math">
                    <m:sSup>
                      <m:sSupPr>
                        <m:ctrlPr>
                          <a:rPr lang="en-US" i="1" smtClean="0">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2</m:t>
                        </m:r>
                      </m:e>
                      <m:sup>
                        <m:sSup>
                          <m:sSupPr>
                            <m:ctrlPr>
                              <a:rPr lang="en-US"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𝑛</m:t>
                            </m:r>
                          </m:sup>
                        </m:sSup>
                      </m:sup>
                    </m:sSup>
                  </m:oMath>
                </a14:m>
                <a:r>
                  <a:rPr lang="en-US" dirty="0"/>
                  <a:t> possibilities (i.e., possible combination of outputs)</a:t>
                </a:r>
              </a:p>
              <a:p>
                <a:pPr lvl="1"/>
                <a:r>
                  <a:rPr lang="en-US" dirty="0"/>
                  <a:t>6 Boolean attributes lead to </a:t>
                </a:r>
                <a14:m>
                  <m:oMath xmlns:m="http://schemas.openxmlformats.org/officeDocument/2006/math">
                    <m:sSup>
                      <m:sSupPr>
                        <m:ctrlPr>
                          <a:rPr lang="en-US" i="1" smtClean="0">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2</m:t>
                        </m:r>
                      </m:e>
                      <m:sup>
                        <m:sSup>
                          <m:sSupPr>
                            <m:ctrlPr>
                              <a:rPr lang="en-US"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400" b="0" i="1" smtClean="0">
                                <a:effectLst/>
                                <a:latin typeface="Cambria Math" panose="02040503050406030204" pitchFamily="18" charset="0"/>
                                <a:ea typeface="Times New Roman" panose="02020603050405020304" pitchFamily="18" charset="0"/>
                                <a:cs typeface="Times New Roman" panose="02020603050405020304" pitchFamily="18" charset="0"/>
                              </a:rPr>
                              <m:t>6</m:t>
                            </m:r>
                          </m:sup>
                        </m:sSup>
                      </m:sup>
                    </m:sSup>
                  </m:oMath>
                </a14:m>
                <a:r>
                  <a:rPr lang="en-US" dirty="0"/>
                  <a:t>= 18,446,744,073,709,551,616 different functions to choose from (and that’s a really big number)</a:t>
                </a:r>
              </a:p>
              <a:p>
                <a:r>
                  <a:rPr lang="en-US" dirty="0"/>
                  <a:t>More generally, the </a:t>
                </a:r>
                <a:r>
                  <a:rPr lang="en-US" b="1" dirty="0"/>
                  <a:t>no free lunch theorem </a:t>
                </a:r>
                <a:r>
                  <a:rPr lang="en-US" dirty="0"/>
                  <a:t>(sometimes pluralized) tells us that no machine learning methodology is good for all possible ML tasks</a:t>
                </a:r>
              </a:p>
              <a:p>
                <a:endParaRPr lang="en-US" dirty="0"/>
              </a:p>
            </p:txBody>
          </p:sp>
        </mc:Choice>
        <mc:Fallback xmlns="">
          <p:sp>
            <p:nvSpPr>
              <p:cNvPr id="3" name="Content Placeholder 2">
                <a:extLst>
                  <a:ext uri="{FF2B5EF4-FFF2-40B4-BE49-F238E27FC236}">
                    <a16:creationId xmlns:a16="http://schemas.microsoft.com/office/drawing/2014/main" id="{21DF2B00-FA58-4644-82F4-3D9FC390D6C8}"/>
                  </a:ext>
                </a:extLst>
              </p:cNvPr>
              <p:cNvSpPr>
                <a:spLocks noGrp="1" noRot="1" noChangeAspect="1" noMove="1" noResize="1" noEditPoints="1" noAdjustHandles="1" noChangeArrowheads="1" noChangeShapeType="1" noTextEdit="1"/>
              </p:cNvSpPr>
              <p:nvPr>
                <p:ph idx="1"/>
              </p:nvPr>
            </p:nvSpPr>
            <p:spPr>
              <a:blipFill>
                <a:blip r:embed="rId2"/>
                <a:stretch>
                  <a:fillRect l="-928" t="-2101" r="-1275" b="-2941"/>
                </a:stretch>
              </a:blipFill>
            </p:spPr>
            <p:txBody>
              <a:bodyPr/>
              <a:lstStyle/>
              <a:p>
                <a:r>
                  <a:rPr lang="en-US">
                    <a:noFill/>
                  </a:rPr>
                  <a:t> </a:t>
                </a:r>
              </a:p>
            </p:txBody>
          </p:sp>
        </mc:Fallback>
      </mc:AlternateContent>
    </p:spTree>
    <p:extLst>
      <p:ext uri="{BB962C8B-B14F-4D97-AF65-F5344CB8AC3E}">
        <p14:creationId xmlns:p14="http://schemas.microsoft.com/office/powerpoint/2010/main" val="855354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EDB6E-F938-4589-95B4-7998CF4AC1AF}"/>
              </a:ext>
            </a:extLst>
          </p:cNvPr>
          <p:cNvSpPr>
            <a:spLocks noGrp="1"/>
          </p:cNvSpPr>
          <p:nvPr>
            <p:ph type="title"/>
          </p:nvPr>
        </p:nvSpPr>
        <p:spPr/>
        <p:txBody>
          <a:bodyPr/>
          <a:lstStyle/>
          <a:p>
            <a:r>
              <a:rPr lang="en-US" dirty="0"/>
              <a:t>Publication Bias</a:t>
            </a:r>
          </a:p>
        </p:txBody>
      </p:sp>
      <p:sp>
        <p:nvSpPr>
          <p:cNvPr id="3" name="Content Placeholder 2">
            <a:extLst>
              <a:ext uri="{FF2B5EF4-FFF2-40B4-BE49-F238E27FC236}">
                <a16:creationId xmlns:a16="http://schemas.microsoft.com/office/drawing/2014/main" id="{5BDA55B8-A52F-46E9-9352-6B3CBCEB9314}"/>
              </a:ext>
            </a:extLst>
          </p:cNvPr>
          <p:cNvSpPr>
            <a:spLocks noGrp="1"/>
          </p:cNvSpPr>
          <p:nvPr>
            <p:ph idx="1"/>
          </p:nvPr>
        </p:nvSpPr>
        <p:spPr/>
        <p:txBody>
          <a:bodyPr>
            <a:normAutofit fontScale="70000" lnSpcReduction="20000"/>
          </a:bodyPr>
          <a:lstStyle/>
          <a:p>
            <a:r>
              <a:rPr lang="en-US" dirty="0"/>
              <a:t>Almost every published academic paper that describes a machine learning approach applied to some task reports positive results</a:t>
            </a:r>
          </a:p>
          <a:p>
            <a:r>
              <a:rPr lang="en-US" dirty="0"/>
              <a:t>The related notion of </a:t>
            </a:r>
            <a:r>
              <a:rPr lang="en-US" b="1" dirty="0"/>
              <a:t>publication bias </a:t>
            </a:r>
            <a:r>
              <a:rPr lang="en-US" dirty="0"/>
              <a:t>may indicate that the literature gives us an exaggerated notion of the goodness of at least some of these methods</a:t>
            </a:r>
          </a:p>
          <a:p>
            <a:r>
              <a:rPr lang="en-US" dirty="0"/>
              <a:t>The two main reasons for publication bias are:</a:t>
            </a:r>
          </a:p>
          <a:p>
            <a:pPr lvl="1"/>
            <a:r>
              <a:rPr lang="en-US" dirty="0"/>
              <a:t>Reviewers reviewing submissions for conferences or journals are more likely to accept those reporting positive results compared to those reporting negative results</a:t>
            </a:r>
          </a:p>
          <a:p>
            <a:pPr lvl="1"/>
            <a:r>
              <a:rPr lang="en-US" dirty="0"/>
              <a:t>Researchers who obtain positive results are more likely to attempt to publish their work compared to those who obtain negative results</a:t>
            </a:r>
          </a:p>
          <a:p>
            <a:r>
              <a:rPr lang="en-US" dirty="0"/>
              <a:t>If multiple researchers test the same method applied to some particular task, some may obtain positive results by chance; those that do are much more likely to have their results published!</a:t>
            </a:r>
          </a:p>
          <a:p>
            <a:r>
              <a:rPr lang="en-US" dirty="0"/>
              <a:t>This is not to suggest that anyone is doing something wrong intentionally, or that results were wrong due to an unintentional mistake (although either of these things might happen at times)</a:t>
            </a:r>
          </a:p>
          <a:p>
            <a:r>
              <a:rPr lang="en-US" dirty="0"/>
              <a:t>Personally, I think publication bias may be a big problem, not only in the field of machine learning, and it isn’t clear what can be done about it</a:t>
            </a:r>
          </a:p>
          <a:p>
            <a:endParaRPr lang="en-US" dirty="0"/>
          </a:p>
        </p:txBody>
      </p:sp>
    </p:spTree>
    <p:extLst>
      <p:ext uri="{BB962C8B-B14F-4D97-AF65-F5344CB8AC3E}">
        <p14:creationId xmlns:p14="http://schemas.microsoft.com/office/powerpoint/2010/main" val="745291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2C7A-41E5-4763-A10B-AC6A60794F17}"/>
              </a:ext>
            </a:extLst>
          </p:cNvPr>
          <p:cNvSpPr>
            <a:spLocks noGrp="1"/>
          </p:cNvSpPr>
          <p:nvPr>
            <p:ph type="title"/>
          </p:nvPr>
        </p:nvSpPr>
        <p:spPr/>
        <p:txBody>
          <a:bodyPr/>
          <a:lstStyle/>
          <a:p>
            <a:r>
              <a:rPr lang="en-US" dirty="0"/>
              <a:t>Machine Learning Example</a:t>
            </a:r>
          </a:p>
        </p:txBody>
      </p:sp>
      <p:sp>
        <p:nvSpPr>
          <p:cNvPr id="3" name="Content Placeholder 2">
            <a:extLst>
              <a:ext uri="{FF2B5EF4-FFF2-40B4-BE49-F238E27FC236}">
                <a16:creationId xmlns:a16="http://schemas.microsoft.com/office/drawing/2014/main" id="{DEEF5031-EBE3-432C-BBAD-43E182535CC1}"/>
              </a:ext>
            </a:extLst>
          </p:cNvPr>
          <p:cNvSpPr>
            <a:spLocks noGrp="1"/>
          </p:cNvSpPr>
          <p:nvPr>
            <p:ph idx="1"/>
          </p:nvPr>
        </p:nvSpPr>
        <p:spPr/>
        <p:txBody>
          <a:bodyPr>
            <a:normAutofit fontScale="70000" lnSpcReduction="20000"/>
          </a:bodyPr>
          <a:lstStyle/>
          <a:p>
            <a:r>
              <a:rPr lang="en-US" dirty="0"/>
              <a:t>We will consider a simple, specific machine learning problem that will serve as a running example through our next two topics</a:t>
            </a:r>
          </a:p>
          <a:p>
            <a:r>
              <a:rPr lang="en-US" dirty="0"/>
              <a:t>The problem involves the decision as to whether or not to wait at a restaurant</a:t>
            </a:r>
          </a:p>
          <a:p>
            <a:r>
              <a:rPr lang="en-US" dirty="0"/>
              <a:t>The output is a Boolean variable that we'll call </a:t>
            </a:r>
            <a:r>
              <a:rPr lang="en-US" i="1" dirty="0"/>
              <a:t>WillWait</a:t>
            </a:r>
          </a:p>
          <a:p>
            <a:r>
              <a:rPr lang="en-US" dirty="0"/>
              <a:t>We will base the prediction (about whether </a:t>
            </a:r>
            <a:r>
              <a:rPr lang="en-US" i="1" dirty="0"/>
              <a:t>WillWait</a:t>
            </a:r>
            <a:r>
              <a:rPr lang="en-US" dirty="0"/>
              <a:t> is true of false) on ten attributes (i.e., features), all of which are discrete (and with </a:t>
            </a:r>
            <a:r>
              <a:rPr lang="en-US" i="1" dirty="0"/>
              <a:t>binning</a:t>
            </a:r>
            <a:r>
              <a:rPr lang="en-US" dirty="0"/>
              <a:t>, all have small, finite domains):</a:t>
            </a:r>
          </a:p>
          <a:p>
            <a:pPr lvl="1"/>
            <a:r>
              <a:rPr lang="en-US" i="1" dirty="0"/>
              <a:t>Alternate</a:t>
            </a:r>
            <a:r>
              <a:rPr lang="en-US" dirty="0"/>
              <a:t> – Is there a suitable alternative restaurant nearby?</a:t>
            </a:r>
          </a:p>
          <a:p>
            <a:pPr lvl="1"/>
            <a:r>
              <a:rPr lang="en-US" i="1" dirty="0"/>
              <a:t>Bar</a:t>
            </a:r>
            <a:r>
              <a:rPr lang="en-US" dirty="0"/>
              <a:t> – Is there a comfortable bar area to wait in?</a:t>
            </a:r>
          </a:p>
          <a:p>
            <a:pPr lvl="1"/>
            <a:r>
              <a:rPr lang="en-US" i="1" dirty="0"/>
              <a:t>Fri/Sat</a:t>
            </a:r>
            <a:r>
              <a:rPr lang="en-US" dirty="0"/>
              <a:t> – Is it a Friday or Saturday?</a:t>
            </a:r>
          </a:p>
          <a:p>
            <a:pPr lvl="1"/>
            <a:r>
              <a:rPr lang="en-US" i="1" dirty="0"/>
              <a:t>Hungry</a:t>
            </a:r>
            <a:r>
              <a:rPr lang="en-US" dirty="0"/>
              <a:t> – Are we hungry?</a:t>
            </a:r>
          </a:p>
          <a:p>
            <a:pPr lvl="1"/>
            <a:r>
              <a:rPr lang="en-US" i="1" dirty="0"/>
              <a:t>Patrons</a:t>
            </a:r>
            <a:r>
              <a:rPr lang="en-US" dirty="0"/>
              <a:t> - How many people are in the restaurant? (None, Some, or Full)</a:t>
            </a:r>
          </a:p>
          <a:p>
            <a:pPr lvl="1"/>
            <a:r>
              <a:rPr lang="en-US" i="1" dirty="0"/>
              <a:t>Price</a:t>
            </a:r>
            <a:r>
              <a:rPr lang="en-US" dirty="0"/>
              <a:t> - $, $$, or $$$</a:t>
            </a:r>
          </a:p>
          <a:p>
            <a:pPr lvl="1"/>
            <a:r>
              <a:rPr lang="en-US" i="1" dirty="0"/>
              <a:t>Raining</a:t>
            </a:r>
            <a:r>
              <a:rPr lang="en-US" dirty="0"/>
              <a:t> – Is it raining outside?</a:t>
            </a:r>
          </a:p>
          <a:p>
            <a:pPr lvl="1"/>
            <a:r>
              <a:rPr lang="en-US" i="1" dirty="0"/>
              <a:t>Reservation</a:t>
            </a:r>
            <a:r>
              <a:rPr lang="en-US" dirty="0"/>
              <a:t> – Whether or not a reservation was made</a:t>
            </a:r>
          </a:p>
          <a:p>
            <a:pPr lvl="1"/>
            <a:r>
              <a:rPr lang="en-US" i="1" dirty="0"/>
              <a:t>Type</a:t>
            </a:r>
            <a:r>
              <a:rPr lang="en-US" dirty="0"/>
              <a:t> – The kind of restaurant (French, Italian, Thai, or burger)</a:t>
            </a:r>
          </a:p>
          <a:p>
            <a:pPr lvl="1"/>
            <a:r>
              <a:rPr lang="en-US" i="1" dirty="0"/>
              <a:t>WaitEstimate</a:t>
            </a:r>
            <a:r>
              <a:rPr lang="en-US" dirty="0"/>
              <a:t> – The wait estimated by the host (0-10 minutes, 10-30, 30-60, &gt;60)</a:t>
            </a:r>
          </a:p>
        </p:txBody>
      </p:sp>
    </p:spTree>
    <p:extLst>
      <p:ext uri="{BB962C8B-B14F-4D97-AF65-F5344CB8AC3E}">
        <p14:creationId xmlns:p14="http://schemas.microsoft.com/office/powerpoint/2010/main" val="99717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5973E-113D-4E1B-9D5C-8648A367F14C}"/>
              </a:ext>
            </a:extLst>
          </p:cNvPr>
          <p:cNvSpPr>
            <a:spLocks noGrp="1"/>
          </p:cNvSpPr>
          <p:nvPr>
            <p:ph type="title"/>
          </p:nvPr>
        </p:nvSpPr>
        <p:spPr/>
        <p:txBody>
          <a:bodyPr/>
          <a:lstStyle/>
          <a:p>
            <a:r>
              <a:rPr lang="en-US" dirty="0"/>
              <a:t>Example Training Set</a:t>
            </a:r>
          </a:p>
        </p:txBody>
      </p:sp>
      <p:pic>
        <p:nvPicPr>
          <p:cNvPr id="4" name="Content Placeholder 3">
            <a:extLst>
              <a:ext uri="{FF2B5EF4-FFF2-40B4-BE49-F238E27FC236}">
                <a16:creationId xmlns:a16="http://schemas.microsoft.com/office/drawing/2014/main" id="{8C5C9175-EE56-4310-933C-2921615C9BCE}"/>
              </a:ext>
            </a:extLst>
          </p:cNvPr>
          <p:cNvPicPr>
            <a:picLocks noGrp="1" noChangeAspect="1"/>
          </p:cNvPicPr>
          <p:nvPr>
            <p:ph idx="1"/>
          </p:nvPr>
        </p:nvPicPr>
        <p:blipFill>
          <a:blip r:embed="rId2"/>
          <a:stretch>
            <a:fillRect/>
          </a:stretch>
        </p:blipFill>
        <p:spPr>
          <a:xfrm>
            <a:off x="1688500" y="1522716"/>
            <a:ext cx="8814999" cy="4970159"/>
          </a:xfrm>
          <a:prstGeom prst="rect">
            <a:avLst/>
          </a:prstGeom>
        </p:spPr>
      </p:pic>
    </p:spTree>
    <p:extLst>
      <p:ext uri="{BB962C8B-B14F-4D97-AF65-F5344CB8AC3E}">
        <p14:creationId xmlns:p14="http://schemas.microsoft.com/office/powerpoint/2010/main" val="100444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2188E-F261-43BE-8AA0-EF2126D104DD}"/>
              </a:ext>
            </a:extLst>
          </p:cNvPr>
          <p:cNvSpPr>
            <a:spLocks noGrp="1"/>
          </p:cNvSpPr>
          <p:nvPr>
            <p:ph type="title"/>
          </p:nvPr>
        </p:nvSpPr>
        <p:spPr/>
        <p:txBody>
          <a:bodyPr/>
          <a:lstStyle/>
          <a:p>
            <a:r>
              <a:rPr lang="en-US" dirty="0"/>
              <a:t>Machine Learning</a:t>
            </a:r>
          </a:p>
        </p:txBody>
      </p:sp>
      <p:sp>
        <p:nvSpPr>
          <p:cNvPr id="3" name="Content Placeholder 2">
            <a:extLst>
              <a:ext uri="{FF2B5EF4-FFF2-40B4-BE49-F238E27FC236}">
                <a16:creationId xmlns:a16="http://schemas.microsoft.com/office/drawing/2014/main" id="{2E5BE0AA-99E5-45B9-8D23-1BEC6ACB2ECB}"/>
              </a:ext>
            </a:extLst>
          </p:cNvPr>
          <p:cNvSpPr>
            <a:spLocks noGrp="1"/>
          </p:cNvSpPr>
          <p:nvPr>
            <p:ph idx="1"/>
          </p:nvPr>
        </p:nvSpPr>
        <p:spPr/>
        <p:txBody>
          <a:bodyPr>
            <a:normAutofit fontScale="62500" lnSpcReduction="20000"/>
          </a:bodyPr>
          <a:lstStyle/>
          <a:p>
            <a:r>
              <a:rPr lang="en-US" dirty="0"/>
              <a:t>Early in the course, we discussed the term </a:t>
            </a:r>
            <a:r>
              <a:rPr lang="en-US" b="1" dirty="0"/>
              <a:t>artificial intelligence </a:t>
            </a:r>
            <a:r>
              <a:rPr lang="en-US" dirty="0"/>
              <a:t>(AI), and learned that there is no agreed upon definition for the term</a:t>
            </a:r>
          </a:p>
          <a:p>
            <a:r>
              <a:rPr lang="en-US" dirty="0"/>
              <a:t>One possibility: AI relates to getting computers, or more generally agents, to perform tasks that require intelligence (itself not well-defined) when humans attempt them</a:t>
            </a:r>
          </a:p>
          <a:p>
            <a:r>
              <a:rPr lang="en-US" dirty="0"/>
              <a:t>I think we can fairly say that one thing humans use intelligence for is </a:t>
            </a:r>
            <a:r>
              <a:rPr lang="en-US" b="1" dirty="0"/>
              <a:t>learning</a:t>
            </a:r>
          </a:p>
          <a:p>
            <a:r>
              <a:rPr lang="en-US" dirty="0"/>
              <a:t>When an artificial agent such as a computer learns, we call that </a:t>
            </a:r>
            <a:r>
              <a:rPr lang="en-US" b="1" dirty="0"/>
              <a:t>machine learning </a:t>
            </a:r>
            <a:r>
              <a:rPr lang="en-US" dirty="0"/>
              <a:t>(ML)</a:t>
            </a:r>
          </a:p>
          <a:p>
            <a:r>
              <a:rPr lang="en-US" dirty="0"/>
              <a:t>When an agent learns, it improves its own ability to act in the future</a:t>
            </a:r>
          </a:p>
          <a:p>
            <a:r>
              <a:rPr lang="en-US" dirty="0"/>
              <a:t>Recall that an </a:t>
            </a:r>
            <a:r>
              <a:rPr lang="en-US" i="1" dirty="0"/>
              <a:t>agent program </a:t>
            </a:r>
            <a:r>
              <a:rPr lang="en-US" dirty="0"/>
              <a:t>implements an </a:t>
            </a:r>
            <a:r>
              <a:rPr lang="en-US" i="1" dirty="0"/>
              <a:t>agent function </a:t>
            </a:r>
            <a:r>
              <a:rPr lang="en-US" dirty="0"/>
              <a:t>that maps a </a:t>
            </a:r>
            <a:r>
              <a:rPr lang="en-US" i="1" dirty="0"/>
              <a:t>percept sequence </a:t>
            </a:r>
            <a:r>
              <a:rPr lang="en-US" dirty="0"/>
              <a:t>to an </a:t>
            </a:r>
            <a:r>
              <a:rPr lang="en-US" i="1" dirty="0"/>
              <a:t>action</a:t>
            </a:r>
          </a:p>
          <a:p>
            <a:r>
              <a:rPr lang="en-US" dirty="0"/>
              <a:t>The goal of machine learning makes some sort of improvement to the agent program</a:t>
            </a:r>
          </a:p>
          <a:p>
            <a:r>
              <a:rPr lang="en-US" dirty="0"/>
              <a:t>The improvements, and the techniques used to make them, depend on multiple factors; for example:</a:t>
            </a:r>
          </a:p>
          <a:p>
            <a:pPr lvl="1"/>
            <a:r>
              <a:rPr lang="en-US" dirty="0"/>
              <a:t>What component of the agent is being improved?</a:t>
            </a:r>
          </a:p>
          <a:p>
            <a:pPr lvl="1"/>
            <a:r>
              <a:rPr lang="en-US" dirty="0"/>
              <a:t>What prior knowledge does the agent have?</a:t>
            </a:r>
          </a:p>
          <a:p>
            <a:pPr lvl="1"/>
            <a:r>
              <a:rPr lang="en-US" dirty="0"/>
              <a:t>What model of the world is the agent using?</a:t>
            </a:r>
          </a:p>
          <a:p>
            <a:pPr lvl="1"/>
            <a:r>
              <a:rPr lang="en-US" dirty="0"/>
              <a:t>What data is available to the agent?</a:t>
            </a:r>
          </a:p>
          <a:p>
            <a:pPr lvl="1"/>
            <a:r>
              <a:rPr lang="en-US" dirty="0"/>
              <a:t>What sort of feedback will the agent have access to as it acts?</a:t>
            </a:r>
          </a:p>
        </p:txBody>
      </p:sp>
    </p:spTree>
    <p:extLst>
      <p:ext uri="{BB962C8B-B14F-4D97-AF65-F5344CB8AC3E}">
        <p14:creationId xmlns:p14="http://schemas.microsoft.com/office/powerpoint/2010/main" val="28287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1B194-CCFF-496E-90B0-107B0C346569}"/>
              </a:ext>
            </a:extLst>
          </p:cNvPr>
          <p:cNvSpPr>
            <a:spLocks noGrp="1"/>
          </p:cNvSpPr>
          <p:nvPr>
            <p:ph type="title"/>
          </p:nvPr>
        </p:nvSpPr>
        <p:spPr/>
        <p:txBody>
          <a:bodyPr/>
          <a:lstStyle/>
          <a:p>
            <a:r>
              <a:rPr lang="en-US" dirty="0"/>
              <a:t>Types of Learning</a:t>
            </a:r>
          </a:p>
        </p:txBody>
      </p:sp>
      <p:sp>
        <p:nvSpPr>
          <p:cNvPr id="3" name="Content Placeholder 2">
            <a:extLst>
              <a:ext uri="{FF2B5EF4-FFF2-40B4-BE49-F238E27FC236}">
                <a16:creationId xmlns:a16="http://schemas.microsoft.com/office/drawing/2014/main" id="{BDEA4B9E-D493-4FB8-A566-A91B31624A36}"/>
              </a:ext>
            </a:extLst>
          </p:cNvPr>
          <p:cNvSpPr>
            <a:spLocks noGrp="1"/>
          </p:cNvSpPr>
          <p:nvPr>
            <p:ph idx="1"/>
          </p:nvPr>
        </p:nvSpPr>
        <p:spPr/>
        <p:txBody>
          <a:bodyPr>
            <a:normAutofit fontScale="85000" lnSpcReduction="20000"/>
          </a:bodyPr>
          <a:lstStyle/>
          <a:p>
            <a:r>
              <a:rPr lang="en-US" b="1" dirty="0"/>
              <a:t>Supervised learning </a:t>
            </a:r>
            <a:r>
              <a:rPr lang="en-US" dirty="0"/>
              <a:t>involves learning a function that maps inputs to outputs based on </a:t>
            </a:r>
            <a:r>
              <a:rPr lang="en-US" b="1" dirty="0"/>
              <a:t>examples</a:t>
            </a:r>
          </a:p>
          <a:p>
            <a:pPr lvl="1"/>
            <a:r>
              <a:rPr lang="en-US" dirty="0"/>
              <a:t>Each example specifies one input and an output</a:t>
            </a:r>
          </a:p>
          <a:p>
            <a:pPr lvl="1"/>
            <a:r>
              <a:rPr lang="en-US" dirty="0"/>
              <a:t>If the outputs are discrete and have a finite domain, this is called </a:t>
            </a:r>
            <a:r>
              <a:rPr lang="en-US" b="1" dirty="0"/>
              <a:t>classification</a:t>
            </a:r>
            <a:r>
              <a:rPr lang="en-US" dirty="0"/>
              <a:t> or </a:t>
            </a:r>
            <a:r>
              <a:rPr lang="en-US" b="1" dirty="0"/>
              <a:t>categorization</a:t>
            </a:r>
            <a:r>
              <a:rPr lang="en-US" dirty="0"/>
              <a:t>, and each output can be called a </a:t>
            </a:r>
            <a:r>
              <a:rPr lang="en-US" i="1" dirty="0"/>
              <a:t>label</a:t>
            </a:r>
          </a:p>
          <a:p>
            <a:pPr lvl="1"/>
            <a:r>
              <a:rPr lang="en-US" dirty="0"/>
              <a:t>If the outputs have an infinite domain (either discrete or continuous), this is called </a:t>
            </a:r>
            <a:r>
              <a:rPr lang="en-US" b="1" dirty="0"/>
              <a:t>regression</a:t>
            </a:r>
          </a:p>
          <a:p>
            <a:r>
              <a:rPr lang="en-US" b="1" dirty="0"/>
              <a:t>Unsupervised learning </a:t>
            </a:r>
            <a:r>
              <a:rPr lang="en-US" dirty="0"/>
              <a:t>involves learning patterns in the input when there are no output values; one example of such a task is </a:t>
            </a:r>
            <a:r>
              <a:rPr lang="en-US" i="1" dirty="0"/>
              <a:t>clustering</a:t>
            </a:r>
          </a:p>
          <a:p>
            <a:r>
              <a:rPr lang="en-US" b="1" dirty="0"/>
              <a:t>Reinforcement learning </a:t>
            </a:r>
            <a:r>
              <a:rPr lang="en-US" dirty="0"/>
              <a:t>means that the agent learns from reinforcements</a:t>
            </a:r>
          </a:p>
          <a:p>
            <a:pPr lvl="1"/>
            <a:r>
              <a:rPr lang="en-US" dirty="0"/>
              <a:t>The reinforcements can be thought of as rewards and punishments</a:t>
            </a:r>
          </a:p>
          <a:p>
            <a:pPr lvl="1"/>
            <a:r>
              <a:rPr lang="en-US" dirty="0"/>
              <a:t>The agent must decide which of its actions were most responsible and update its agent program appropriately</a:t>
            </a:r>
          </a:p>
          <a:p>
            <a:r>
              <a:rPr lang="en-US" dirty="0"/>
              <a:t>In </a:t>
            </a:r>
            <a:r>
              <a:rPr lang="en-US" b="1" dirty="0"/>
              <a:t>semi-supervised learning</a:t>
            </a:r>
            <a:r>
              <a:rPr lang="en-US" dirty="0"/>
              <a:t>, we are given a relatively small number of labeled examples in addition to a much larger collection of unlabeled examples</a:t>
            </a:r>
          </a:p>
        </p:txBody>
      </p:sp>
    </p:spTree>
    <p:extLst>
      <p:ext uri="{BB962C8B-B14F-4D97-AF65-F5344CB8AC3E}">
        <p14:creationId xmlns:p14="http://schemas.microsoft.com/office/powerpoint/2010/main" val="3526371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1436B-231B-416E-BE85-8794F4B2357D}"/>
              </a:ext>
            </a:extLst>
          </p:cNvPr>
          <p:cNvSpPr>
            <a:spLocks noGrp="1"/>
          </p:cNvSpPr>
          <p:nvPr>
            <p:ph type="title"/>
          </p:nvPr>
        </p:nvSpPr>
        <p:spPr/>
        <p:txBody>
          <a:bodyPr/>
          <a:lstStyle/>
          <a:p>
            <a:r>
              <a:rPr lang="en-US" dirty="0"/>
              <a:t>Supervised Learning</a:t>
            </a:r>
          </a:p>
        </p:txBody>
      </p:sp>
      <p:sp>
        <p:nvSpPr>
          <p:cNvPr id="3" name="Content Placeholder 2">
            <a:extLst>
              <a:ext uri="{FF2B5EF4-FFF2-40B4-BE49-F238E27FC236}">
                <a16:creationId xmlns:a16="http://schemas.microsoft.com/office/drawing/2014/main" id="{DC496F51-C273-4019-AF88-BB0D51CC94B9}"/>
              </a:ext>
            </a:extLst>
          </p:cNvPr>
          <p:cNvSpPr>
            <a:spLocks noGrp="1"/>
          </p:cNvSpPr>
          <p:nvPr>
            <p:ph idx="1"/>
          </p:nvPr>
        </p:nvSpPr>
        <p:spPr/>
        <p:txBody>
          <a:bodyPr>
            <a:normAutofit fontScale="70000" lnSpcReduction="20000"/>
          </a:bodyPr>
          <a:lstStyle/>
          <a:p>
            <a:r>
              <a:rPr lang="en-US" dirty="0"/>
              <a:t>We are going to primarily cover techniques that fall into the category of supervised learning</a:t>
            </a:r>
          </a:p>
          <a:p>
            <a:r>
              <a:rPr lang="en-US" dirty="0"/>
              <a:t>The task of supervised learning can be defined as follows:</a:t>
            </a:r>
          </a:p>
          <a:p>
            <a:pPr marL="457200" lvl="1" indent="0">
              <a:buNone/>
            </a:pPr>
            <a:r>
              <a:rPr lang="en-US" dirty="0"/>
              <a:t>Given a </a:t>
            </a:r>
            <a:r>
              <a:rPr lang="en-US" b="1" dirty="0"/>
              <a:t>training set </a:t>
            </a:r>
            <a:r>
              <a:rPr lang="en-US" dirty="0"/>
              <a:t>of N examples of input/output pairs (x</a:t>
            </a:r>
            <a:r>
              <a:rPr lang="en-US" baseline="-25000" dirty="0"/>
              <a:t>1</a:t>
            </a:r>
            <a:r>
              <a:rPr lang="en-US" dirty="0"/>
              <a:t>, y</a:t>
            </a:r>
            <a:r>
              <a:rPr lang="en-US" baseline="-25000" dirty="0"/>
              <a:t>1</a:t>
            </a:r>
            <a:r>
              <a:rPr lang="en-US" dirty="0"/>
              <a:t>) … (x</a:t>
            </a:r>
            <a:r>
              <a:rPr lang="en-US" baseline="-25000" dirty="0"/>
              <a:t>N</a:t>
            </a:r>
            <a:r>
              <a:rPr lang="en-US" dirty="0"/>
              <a:t>, y</a:t>
            </a:r>
            <a:r>
              <a:rPr lang="en-US" baseline="-25000" dirty="0"/>
              <a:t>N</a:t>
            </a:r>
            <a:r>
              <a:rPr lang="en-US" dirty="0"/>
              <a:t>), where each y</a:t>
            </a:r>
            <a:r>
              <a:rPr lang="en-US" baseline="-25000" dirty="0"/>
              <a:t>i</a:t>
            </a:r>
            <a:r>
              <a:rPr lang="en-US" dirty="0"/>
              <a:t> was generated by an unknown function y=f(x</a:t>
            </a:r>
            <a:r>
              <a:rPr lang="en-US" baseline="-25000" dirty="0"/>
              <a:t>i</a:t>
            </a:r>
            <a:r>
              <a:rPr lang="en-US" dirty="0"/>
              <a:t>), discover a function, h, that approximates f</a:t>
            </a:r>
          </a:p>
          <a:p>
            <a:r>
              <a:rPr lang="en-US" dirty="0"/>
              <a:t>The function h is called a </a:t>
            </a:r>
            <a:r>
              <a:rPr lang="en-US" b="1" dirty="0"/>
              <a:t>hypothesis</a:t>
            </a:r>
          </a:p>
          <a:p>
            <a:r>
              <a:rPr lang="en-US" dirty="0"/>
              <a:t>The set of all possible hypotheses is called the </a:t>
            </a:r>
            <a:r>
              <a:rPr lang="en-US" i="1" dirty="0"/>
              <a:t>hypothesis space</a:t>
            </a:r>
            <a:r>
              <a:rPr lang="en-US" dirty="0"/>
              <a:t>, H (this can be infinitely big)</a:t>
            </a:r>
          </a:p>
          <a:p>
            <a:r>
              <a:rPr lang="en-US" dirty="0"/>
              <a:t>The methods we cover assume that the input uses a </a:t>
            </a:r>
            <a:r>
              <a:rPr lang="en-US" i="1" dirty="0"/>
              <a:t>factored representation</a:t>
            </a:r>
          </a:p>
          <a:p>
            <a:r>
              <a:rPr lang="en-US" dirty="0"/>
              <a:t>Recall that this is more complex than an </a:t>
            </a:r>
            <a:r>
              <a:rPr lang="en-US" i="1" dirty="0"/>
              <a:t>atomic representation </a:t>
            </a:r>
            <a:r>
              <a:rPr lang="en-US" dirty="0"/>
              <a:t>but less complex than a </a:t>
            </a:r>
            <a:r>
              <a:rPr lang="en-US" i="1" dirty="0"/>
              <a:t>structured representation</a:t>
            </a:r>
            <a:endParaRPr lang="en-US" dirty="0"/>
          </a:p>
          <a:p>
            <a:r>
              <a:rPr lang="en-US" dirty="0"/>
              <a:t>This means that each input can be viewed as vectors of values</a:t>
            </a:r>
          </a:p>
          <a:p>
            <a:r>
              <a:rPr lang="en-US" dirty="0"/>
              <a:t>Each dimension of the input vector represents an </a:t>
            </a:r>
            <a:r>
              <a:rPr lang="en-US" i="1" dirty="0"/>
              <a:t>attribute</a:t>
            </a:r>
            <a:r>
              <a:rPr lang="en-US" dirty="0"/>
              <a:t>, </a:t>
            </a:r>
            <a:r>
              <a:rPr lang="en-US" i="1" dirty="0"/>
              <a:t>variable</a:t>
            </a:r>
            <a:r>
              <a:rPr lang="en-US" dirty="0"/>
              <a:t>, or </a:t>
            </a:r>
            <a:r>
              <a:rPr lang="en-US" i="1" dirty="0"/>
              <a:t>feature</a:t>
            </a:r>
            <a:endParaRPr lang="en-US" dirty="0"/>
          </a:p>
          <a:p>
            <a:r>
              <a:rPr lang="en-US" dirty="0"/>
              <a:t>The outputs could theoretically be vectors, but more typically they are single values (we will usually assume this)</a:t>
            </a:r>
          </a:p>
          <a:p>
            <a:r>
              <a:rPr lang="en-US" dirty="0"/>
              <a:t>The domain of the output determines if we are dealing with classification or regression</a:t>
            </a:r>
          </a:p>
        </p:txBody>
      </p:sp>
    </p:spTree>
    <p:extLst>
      <p:ext uri="{BB962C8B-B14F-4D97-AF65-F5344CB8AC3E}">
        <p14:creationId xmlns:p14="http://schemas.microsoft.com/office/powerpoint/2010/main" val="20161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57BA8-B39C-43A3-8529-9F1B422D1B27}"/>
              </a:ext>
            </a:extLst>
          </p:cNvPr>
          <p:cNvSpPr>
            <a:spLocks noGrp="1"/>
          </p:cNvSpPr>
          <p:nvPr>
            <p:ph type="title"/>
          </p:nvPr>
        </p:nvSpPr>
        <p:spPr/>
        <p:txBody>
          <a:bodyPr/>
          <a:lstStyle/>
          <a:p>
            <a:r>
              <a:rPr lang="en-US" dirty="0"/>
              <a:t>Choosing a Hypothesis</a:t>
            </a:r>
          </a:p>
        </p:txBody>
      </p:sp>
      <p:sp>
        <p:nvSpPr>
          <p:cNvPr id="3" name="Content Placeholder 2">
            <a:extLst>
              <a:ext uri="{FF2B5EF4-FFF2-40B4-BE49-F238E27FC236}">
                <a16:creationId xmlns:a16="http://schemas.microsoft.com/office/drawing/2014/main" id="{CB631049-4F9A-4D75-8628-A1E89F0C2A4C}"/>
              </a:ext>
            </a:extLst>
          </p:cNvPr>
          <p:cNvSpPr>
            <a:spLocks noGrp="1"/>
          </p:cNvSpPr>
          <p:nvPr>
            <p:ph idx="1"/>
          </p:nvPr>
        </p:nvSpPr>
        <p:spPr/>
        <p:txBody>
          <a:bodyPr>
            <a:normAutofit fontScale="85000" lnSpcReduction="20000"/>
          </a:bodyPr>
          <a:lstStyle/>
          <a:p>
            <a:r>
              <a:rPr lang="en-US" dirty="0"/>
              <a:t>Any hypothesis that agrees with the known data (the training examples) is said to be </a:t>
            </a:r>
            <a:r>
              <a:rPr lang="en-US" i="1" dirty="0"/>
              <a:t>consistent</a:t>
            </a:r>
          </a:p>
          <a:p>
            <a:r>
              <a:rPr lang="en-US" dirty="0"/>
              <a:t>A good hypothesis will </a:t>
            </a:r>
            <a:r>
              <a:rPr lang="en-US" i="1" dirty="0"/>
              <a:t>generalize</a:t>
            </a:r>
            <a:r>
              <a:rPr lang="en-US" dirty="0"/>
              <a:t> well (i.e., it will predict unseen examples correctly)</a:t>
            </a:r>
          </a:p>
          <a:p>
            <a:r>
              <a:rPr lang="en-US" dirty="0"/>
              <a:t>To evaluate the accuracy of a hypothesis, we apply it to a </a:t>
            </a:r>
            <a:r>
              <a:rPr lang="en-US" b="1" dirty="0"/>
              <a:t>test set </a:t>
            </a:r>
            <a:r>
              <a:rPr lang="en-US" dirty="0"/>
              <a:t>of examples that are distinct from the training set</a:t>
            </a:r>
          </a:p>
          <a:p>
            <a:r>
              <a:rPr lang="en-US" dirty="0"/>
              <a:t>One method of choosing among consistent hypotheses is to rely on the principle known as </a:t>
            </a:r>
            <a:r>
              <a:rPr lang="en-US" i="1" dirty="0"/>
              <a:t>Ockham's razor</a:t>
            </a:r>
          </a:p>
          <a:p>
            <a:r>
              <a:rPr lang="en-US" dirty="0"/>
              <a:t>Casually speaking, Ockham’s razor suggest that we prefer the simplest hypothesis</a:t>
            </a:r>
          </a:p>
          <a:p>
            <a:r>
              <a:rPr lang="en-US" dirty="0"/>
              <a:t>However, defining simplicity is not always obvious</a:t>
            </a:r>
          </a:p>
          <a:p>
            <a:r>
              <a:rPr lang="en-US" dirty="0"/>
              <a:t>In practice, the hypothesis learned by a modern machine learning algorithm will not necessarily be consistent with the training data</a:t>
            </a:r>
          </a:p>
        </p:txBody>
      </p:sp>
    </p:spTree>
    <p:extLst>
      <p:ext uri="{BB962C8B-B14F-4D97-AF65-F5344CB8AC3E}">
        <p14:creationId xmlns:p14="http://schemas.microsoft.com/office/powerpoint/2010/main" val="1018234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18E6-4F1A-4780-BED5-B4077F72CCEE}"/>
              </a:ext>
            </a:extLst>
          </p:cNvPr>
          <p:cNvSpPr>
            <a:spLocks noGrp="1"/>
          </p:cNvSpPr>
          <p:nvPr>
            <p:ph type="title"/>
          </p:nvPr>
        </p:nvSpPr>
        <p:spPr/>
        <p:txBody>
          <a:bodyPr/>
          <a:lstStyle/>
          <a:p>
            <a:r>
              <a:rPr lang="en-US" dirty="0"/>
              <a:t>Choosing a Hypothesis Examples</a:t>
            </a:r>
          </a:p>
        </p:txBody>
      </p:sp>
      <p:pic>
        <p:nvPicPr>
          <p:cNvPr id="4" name="Content Placeholder 3">
            <a:extLst>
              <a:ext uri="{FF2B5EF4-FFF2-40B4-BE49-F238E27FC236}">
                <a16:creationId xmlns:a16="http://schemas.microsoft.com/office/drawing/2014/main" id="{49C88940-02E1-4A24-91E3-75CD07C851F3}"/>
              </a:ext>
            </a:extLst>
          </p:cNvPr>
          <p:cNvPicPr>
            <a:picLocks noGrp="1" noChangeAspect="1"/>
          </p:cNvPicPr>
          <p:nvPr>
            <p:ph idx="1"/>
          </p:nvPr>
        </p:nvPicPr>
        <p:blipFill>
          <a:blip r:embed="rId2"/>
          <a:stretch>
            <a:fillRect/>
          </a:stretch>
        </p:blipFill>
        <p:spPr>
          <a:xfrm>
            <a:off x="2348422" y="1690688"/>
            <a:ext cx="7495155" cy="4565751"/>
          </a:xfrm>
          <a:prstGeom prst="rect">
            <a:avLst/>
          </a:prstGeom>
        </p:spPr>
      </p:pic>
    </p:spTree>
    <p:extLst>
      <p:ext uri="{BB962C8B-B14F-4D97-AF65-F5344CB8AC3E}">
        <p14:creationId xmlns:p14="http://schemas.microsoft.com/office/powerpoint/2010/main" val="2876371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6546-927C-485E-B649-0D20B744A6F3}"/>
              </a:ext>
            </a:extLst>
          </p:cNvPr>
          <p:cNvSpPr>
            <a:spLocks noGrp="1"/>
          </p:cNvSpPr>
          <p:nvPr>
            <p:ph type="title"/>
          </p:nvPr>
        </p:nvSpPr>
        <p:spPr/>
        <p:txBody>
          <a:bodyPr/>
          <a:lstStyle/>
          <a:p>
            <a:r>
              <a:rPr lang="en-US" dirty="0"/>
              <a:t>Choosing a Machine Learning Method</a:t>
            </a:r>
          </a:p>
        </p:txBody>
      </p:sp>
      <p:sp>
        <p:nvSpPr>
          <p:cNvPr id="3" name="Content Placeholder 2">
            <a:extLst>
              <a:ext uri="{FF2B5EF4-FFF2-40B4-BE49-F238E27FC236}">
                <a16:creationId xmlns:a16="http://schemas.microsoft.com/office/drawing/2014/main" id="{1843F948-33D7-46C3-ADE5-1E082ACBC829}"/>
              </a:ext>
            </a:extLst>
          </p:cNvPr>
          <p:cNvSpPr>
            <a:spLocks noGrp="1"/>
          </p:cNvSpPr>
          <p:nvPr>
            <p:ph idx="1"/>
          </p:nvPr>
        </p:nvSpPr>
        <p:spPr/>
        <p:txBody>
          <a:bodyPr>
            <a:normAutofit fontScale="62500" lnSpcReduction="20000"/>
          </a:bodyPr>
          <a:lstStyle/>
          <a:p>
            <a:r>
              <a:rPr lang="en-US" dirty="0"/>
              <a:t>A learning problem is </a:t>
            </a:r>
            <a:r>
              <a:rPr lang="en-US" i="1" dirty="0"/>
              <a:t>realizable</a:t>
            </a:r>
            <a:r>
              <a:rPr lang="en-US" dirty="0"/>
              <a:t> if the hypothesis space contains the true function</a:t>
            </a:r>
          </a:p>
          <a:p>
            <a:r>
              <a:rPr lang="en-US" dirty="0"/>
              <a:t>One possible approach: Let H be the class of all Turing machines (or all computer programs)</a:t>
            </a:r>
          </a:p>
          <a:p>
            <a:r>
              <a:rPr lang="en-US" dirty="0"/>
              <a:t>This does not take into account the </a:t>
            </a:r>
            <a:r>
              <a:rPr lang="en-US" i="1" dirty="0"/>
              <a:t>complexity</a:t>
            </a:r>
            <a:r>
              <a:rPr lang="en-US" dirty="0"/>
              <a:t> of learning</a:t>
            </a:r>
          </a:p>
          <a:p>
            <a:r>
              <a:rPr lang="en-US" dirty="0"/>
              <a:t>In general, there is a tradeoff between the expressiveness of the hypothesis space and the complexity of finding a simple, consistent hypothesis within the space</a:t>
            </a:r>
          </a:p>
          <a:p>
            <a:r>
              <a:rPr lang="en-US" dirty="0"/>
              <a:t>Additionally, choosing a hypothesis space that is too complex can lead to </a:t>
            </a:r>
            <a:r>
              <a:rPr lang="en-US" b="1" dirty="0"/>
              <a:t>overfitting</a:t>
            </a:r>
            <a:r>
              <a:rPr lang="en-US" dirty="0"/>
              <a:t> (this is clearly what happened in the fourth column of the previous figure)</a:t>
            </a:r>
          </a:p>
          <a:p>
            <a:r>
              <a:rPr lang="en-US" dirty="0"/>
              <a:t>When you choose a machine learning method (e.g., decision trees, Bayesian learning, neural networks, etc.), you are limiting the hypothesis space</a:t>
            </a:r>
          </a:p>
          <a:p>
            <a:r>
              <a:rPr lang="en-US" dirty="0"/>
              <a:t>You are further limiting the hypothesis space when you set certain </a:t>
            </a:r>
            <a:r>
              <a:rPr lang="en-US" i="1" dirty="0"/>
              <a:t>hyperparameters</a:t>
            </a:r>
          </a:p>
          <a:p>
            <a:r>
              <a:rPr lang="en-US" dirty="0"/>
              <a:t>Examples of hyperparameters related to neural networks include the number and types of layers, the learning rate, the batch size, etc.</a:t>
            </a:r>
          </a:p>
          <a:p>
            <a:r>
              <a:rPr lang="en-US" dirty="0"/>
              <a:t>You are again limiting the hypothesis space when you choose which features to use to represent your data</a:t>
            </a:r>
          </a:p>
          <a:p>
            <a:r>
              <a:rPr lang="en-US" dirty="0"/>
              <a:t>Note that with conventional ML, </a:t>
            </a:r>
            <a:r>
              <a:rPr lang="en-US" b="1" dirty="0"/>
              <a:t>feature selection </a:t>
            </a:r>
            <a:r>
              <a:rPr lang="en-US" dirty="0"/>
              <a:t>was often a very important and time consuming</a:t>
            </a:r>
          </a:p>
          <a:p>
            <a:r>
              <a:rPr lang="en-US" dirty="0"/>
              <a:t>With modern deep learning approaches, you can sometimes use raw data</a:t>
            </a:r>
          </a:p>
        </p:txBody>
      </p:sp>
    </p:spTree>
    <p:extLst>
      <p:ext uri="{BB962C8B-B14F-4D97-AF65-F5344CB8AC3E}">
        <p14:creationId xmlns:p14="http://schemas.microsoft.com/office/powerpoint/2010/main" val="2189987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D3403-467F-48A5-9058-D5F21558B3EF}"/>
              </a:ext>
            </a:extLst>
          </p:cNvPr>
          <p:cNvSpPr>
            <a:spLocks noGrp="1"/>
          </p:cNvSpPr>
          <p:nvPr>
            <p:ph type="title"/>
          </p:nvPr>
        </p:nvSpPr>
        <p:spPr/>
        <p:txBody>
          <a:bodyPr/>
          <a:lstStyle/>
          <a:p>
            <a:r>
              <a:rPr lang="en-US" dirty="0"/>
              <a:t>Training, Tuning, and Testing</a:t>
            </a:r>
          </a:p>
        </p:txBody>
      </p:sp>
      <p:sp>
        <p:nvSpPr>
          <p:cNvPr id="3" name="Content Placeholder 2">
            <a:extLst>
              <a:ext uri="{FF2B5EF4-FFF2-40B4-BE49-F238E27FC236}">
                <a16:creationId xmlns:a16="http://schemas.microsoft.com/office/drawing/2014/main" id="{93C29E20-D72D-49A6-B56D-99D34F912198}"/>
              </a:ext>
            </a:extLst>
          </p:cNvPr>
          <p:cNvSpPr>
            <a:spLocks noGrp="1"/>
          </p:cNvSpPr>
          <p:nvPr>
            <p:ph idx="1"/>
          </p:nvPr>
        </p:nvSpPr>
        <p:spPr/>
        <p:txBody>
          <a:bodyPr>
            <a:normAutofit fontScale="70000" lnSpcReduction="20000"/>
          </a:bodyPr>
          <a:lstStyle/>
          <a:p>
            <a:r>
              <a:rPr lang="en-US" dirty="0"/>
              <a:t>We have discussed the notion of a </a:t>
            </a:r>
            <a:r>
              <a:rPr lang="en-US" i="1" dirty="0"/>
              <a:t>training set</a:t>
            </a:r>
            <a:r>
              <a:rPr lang="en-US" dirty="0"/>
              <a:t>, which includes examples of input/output pairs</a:t>
            </a:r>
          </a:p>
          <a:p>
            <a:r>
              <a:rPr lang="en-US" dirty="0"/>
              <a:t>We have also mentioned the notion of a </a:t>
            </a:r>
            <a:r>
              <a:rPr lang="en-US" i="1" dirty="0"/>
              <a:t>test set</a:t>
            </a:r>
            <a:r>
              <a:rPr lang="en-US" dirty="0"/>
              <a:t>, used to evaluate a final, trained system</a:t>
            </a:r>
          </a:p>
          <a:p>
            <a:pPr lvl="1"/>
            <a:r>
              <a:rPr lang="en-US" dirty="0"/>
              <a:t>This final evaluation typically involves some sort of </a:t>
            </a:r>
            <a:r>
              <a:rPr lang="en-US" i="1" dirty="0"/>
              <a:t>accuracy metric </a:t>
            </a:r>
            <a:r>
              <a:rPr lang="en-US" dirty="0"/>
              <a:t>or </a:t>
            </a:r>
            <a:r>
              <a:rPr lang="en-US" i="1" dirty="0"/>
              <a:t>error rate </a:t>
            </a:r>
            <a:r>
              <a:rPr lang="en-US" dirty="0"/>
              <a:t>that may depend on the specific application</a:t>
            </a:r>
          </a:p>
          <a:p>
            <a:pPr lvl="1"/>
            <a:r>
              <a:rPr lang="en-US" dirty="0"/>
              <a:t>We’ll see examples of metrics for various tasks that we discuss later</a:t>
            </a:r>
          </a:p>
          <a:p>
            <a:r>
              <a:rPr lang="en-US" dirty="0"/>
              <a:t>A third data set called a </a:t>
            </a:r>
            <a:r>
              <a:rPr lang="en-US" b="1" dirty="0"/>
              <a:t>validation set</a:t>
            </a:r>
            <a:r>
              <a:rPr lang="en-US" dirty="0"/>
              <a:t>, a.k.a. a </a:t>
            </a:r>
            <a:r>
              <a:rPr lang="en-US" b="1" dirty="0"/>
              <a:t>development set </a:t>
            </a:r>
            <a:r>
              <a:rPr lang="en-US" dirty="0"/>
              <a:t>or a </a:t>
            </a:r>
            <a:r>
              <a:rPr lang="en-US" b="1" dirty="0"/>
              <a:t>tuning set</a:t>
            </a:r>
            <a:r>
              <a:rPr lang="en-US" dirty="0"/>
              <a:t>, may be necessary to choose a model, to set hyperparameters, or to know when to stop training</a:t>
            </a:r>
          </a:p>
          <a:p>
            <a:pPr lvl="1"/>
            <a:r>
              <a:rPr lang="en-US" dirty="0"/>
              <a:t>Various models with multiple sets of hyperparameters can be trained on the training set and evaluated on the validation set</a:t>
            </a:r>
          </a:p>
          <a:p>
            <a:pPr lvl="1"/>
            <a:r>
              <a:rPr lang="en-US" dirty="0"/>
              <a:t>Models that iterate until convergence, such as neural networks, can use the validation set to minimize a </a:t>
            </a:r>
            <a:r>
              <a:rPr lang="en-US" b="1" dirty="0"/>
              <a:t>loss function</a:t>
            </a:r>
          </a:p>
          <a:p>
            <a:pPr lvl="1"/>
            <a:r>
              <a:rPr lang="en-US" dirty="0"/>
              <a:t>The loss function may be different than the final metric that will be used to evaluate the system</a:t>
            </a:r>
          </a:p>
          <a:p>
            <a:pPr lvl="1"/>
            <a:r>
              <a:rPr lang="en-US" dirty="0"/>
              <a:t>In addition to accounting for loss, a more general </a:t>
            </a:r>
            <a:r>
              <a:rPr lang="en-US" i="1" dirty="0"/>
              <a:t>cost function </a:t>
            </a:r>
            <a:r>
              <a:rPr lang="en-US" dirty="0"/>
              <a:t>can add a </a:t>
            </a:r>
            <a:r>
              <a:rPr lang="en-US" i="1" dirty="0"/>
              <a:t>regularization</a:t>
            </a:r>
            <a:r>
              <a:rPr lang="en-US" dirty="0"/>
              <a:t> term that penalizes complexity; this helps to avoid overfitting </a:t>
            </a:r>
          </a:p>
          <a:p>
            <a:r>
              <a:rPr lang="en-US" dirty="0"/>
              <a:t>If the training set is small, </a:t>
            </a:r>
            <a:r>
              <a:rPr lang="en-US" i="1" dirty="0"/>
              <a:t>k-fold cross validation </a:t>
            </a:r>
            <a:r>
              <a:rPr lang="en-US" dirty="0"/>
              <a:t>can be used instead of a validation set</a:t>
            </a:r>
          </a:p>
          <a:p>
            <a:r>
              <a:rPr lang="en-US" dirty="0"/>
              <a:t>Only after training is fully complete, based on the training set and the validation set, should the trained system be applied to the test set</a:t>
            </a:r>
          </a:p>
        </p:txBody>
      </p:sp>
    </p:spTree>
    <p:extLst>
      <p:ext uri="{BB962C8B-B14F-4D97-AF65-F5344CB8AC3E}">
        <p14:creationId xmlns:p14="http://schemas.microsoft.com/office/powerpoint/2010/main" val="3719613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1AF7B-A57D-4A14-B605-DBE56ACDB8D0}"/>
              </a:ext>
            </a:extLst>
          </p:cNvPr>
          <p:cNvSpPr>
            <a:spLocks noGrp="1"/>
          </p:cNvSpPr>
          <p:nvPr>
            <p:ph type="title"/>
          </p:nvPr>
        </p:nvSpPr>
        <p:spPr/>
        <p:txBody>
          <a:bodyPr/>
          <a:lstStyle/>
          <a:p>
            <a:r>
              <a:rPr lang="en-US" dirty="0"/>
              <a:t>No Free Lunch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DF2B00-FA58-4644-82F4-3D9FC390D6C8}"/>
                  </a:ext>
                </a:extLst>
              </p:cNvPr>
              <p:cNvSpPr>
                <a:spLocks noGrp="1"/>
              </p:cNvSpPr>
              <p:nvPr>
                <p:ph idx="1"/>
              </p:nvPr>
            </p:nvSpPr>
            <p:spPr/>
            <p:txBody>
              <a:bodyPr>
                <a:normAutofit fontScale="92500"/>
              </a:bodyPr>
              <a:lstStyle/>
              <a:p>
                <a:r>
                  <a:rPr lang="en-US" dirty="0"/>
                  <a:t>No representation or is efficient for representing all possible functions</a:t>
                </a:r>
              </a:p>
              <a:p>
                <a:r>
                  <a:rPr lang="en-US" dirty="0"/>
                  <a:t>The number of distinct functions that can possibly represent a domain with a specified number of attributes is generally huge</a:t>
                </a:r>
              </a:p>
              <a:p>
                <a:r>
                  <a:rPr lang="en-US" dirty="0"/>
                  <a:t>Consider Boolean functions on n Boolean attributes:</a:t>
                </a:r>
              </a:p>
              <a:p>
                <a:pPr lvl="1"/>
                <a:r>
                  <a:rPr lang="en-US" dirty="0"/>
                  <a:t>There are 2</a:t>
                </a:r>
                <a:r>
                  <a:rPr lang="en-US" baseline="30000" dirty="0"/>
                  <a:t>n</a:t>
                </a:r>
                <a:r>
                  <a:rPr lang="en-US" dirty="0"/>
                  <a:t> possible combinations of inputs; each can lead to a positive or negative output</a:t>
                </a:r>
              </a:p>
              <a:p>
                <a:pPr lvl="1"/>
                <a:r>
                  <a:rPr lang="en-US" dirty="0"/>
                  <a:t>This leads to </a:t>
                </a:r>
                <a14:m>
                  <m:oMath xmlns:m="http://schemas.openxmlformats.org/officeDocument/2006/math">
                    <m:sSup>
                      <m:sSupPr>
                        <m:ctrlPr>
                          <a:rPr lang="en-US" i="1" smtClean="0">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2</m:t>
                        </m:r>
                      </m:e>
                      <m:sup>
                        <m:sSup>
                          <m:sSupPr>
                            <m:ctrlPr>
                              <a:rPr lang="en-US"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𝑛</m:t>
                            </m:r>
                          </m:sup>
                        </m:sSup>
                      </m:sup>
                    </m:sSup>
                  </m:oMath>
                </a14:m>
                <a:r>
                  <a:rPr lang="en-US" dirty="0"/>
                  <a:t> possibilities (i.e., possible combination of outputs)</a:t>
                </a:r>
              </a:p>
              <a:p>
                <a:pPr lvl="1"/>
                <a:r>
                  <a:rPr lang="en-US" dirty="0"/>
                  <a:t>6 Boolean attributes lead to </a:t>
                </a:r>
                <a14:m>
                  <m:oMath xmlns:m="http://schemas.openxmlformats.org/officeDocument/2006/math">
                    <m:sSup>
                      <m:sSupPr>
                        <m:ctrlPr>
                          <a:rPr lang="en-US" i="1" smtClean="0">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2</m:t>
                        </m:r>
                      </m:e>
                      <m:sup>
                        <m:sSup>
                          <m:sSupPr>
                            <m:ctrlPr>
                              <a:rPr lang="en-US" i="1">
                                <a:effectLst/>
                                <a:latin typeface="Cambria Math" panose="02040503050406030204" pitchFamily="18" charset="0"/>
                              </a:rPr>
                            </m:ctrlPr>
                          </m:sSupPr>
                          <m:e>
                            <m:r>
                              <a:rPr lang="en-US" sz="1400" i="1">
                                <a:effectLst/>
                                <a:latin typeface="Cambria Math" panose="02040503050406030204" pitchFamily="18" charset="0"/>
                                <a:ea typeface="Times New Roman" panose="02020603050405020304" pitchFamily="18" charset="0"/>
                                <a:cs typeface="Times New Roman" panose="02020603050405020304" pitchFamily="18" charset="0"/>
                              </a:rPr>
                              <m:t>2</m:t>
                            </m:r>
                          </m:e>
                          <m:sup>
                            <m:r>
                              <a:rPr lang="en-US" sz="1400" b="0" i="1" smtClean="0">
                                <a:effectLst/>
                                <a:latin typeface="Cambria Math" panose="02040503050406030204" pitchFamily="18" charset="0"/>
                                <a:ea typeface="Times New Roman" panose="02020603050405020304" pitchFamily="18" charset="0"/>
                                <a:cs typeface="Times New Roman" panose="02020603050405020304" pitchFamily="18" charset="0"/>
                              </a:rPr>
                              <m:t>6</m:t>
                            </m:r>
                          </m:sup>
                        </m:sSup>
                      </m:sup>
                    </m:sSup>
                  </m:oMath>
                </a14:m>
                <a:r>
                  <a:rPr lang="en-US" dirty="0"/>
                  <a:t>= ??? different functions to choose from (and that’s a really big number)</a:t>
                </a:r>
              </a:p>
              <a:p>
                <a:r>
                  <a:rPr lang="en-US" dirty="0"/>
                  <a:t>More generally, the </a:t>
                </a:r>
                <a:r>
                  <a:rPr lang="en-US" b="1" dirty="0"/>
                  <a:t>no free lunch theorem </a:t>
                </a:r>
                <a:r>
                  <a:rPr lang="en-US" dirty="0"/>
                  <a:t>(sometimes pluralized) tells us that no machine learning methodology is good for all possible ML tasks</a:t>
                </a:r>
              </a:p>
              <a:p>
                <a:endParaRPr lang="en-US" dirty="0"/>
              </a:p>
            </p:txBody>
          </p:sp>
        </mc:Choice>
        <mc:Fallback xmlns="">
          <p:sp>
            <p:nvSpPr>
              <p:cNvPr id="3" name="Content Placeholder 2">
                <a:extLst>
                  <a:ext uri="{FF2B5EF4-FFF2-40B4-BE49-F238E27FC236}">
                    <a16:creationId xmlns:a16="http://schemas.microsoft.com/office/drawing/2014/main" id="{21DF2B00-FA58-4644-82F4-3D9FC390D6C8}"/>
                  </a:ext>
                </a:extLst>
              </p:cNvPr>
              <p:cNvSpPr>
                <a:spLocks noGrp="1" noRot="1" noChangeAspect="1" noMove="1" noResize="1" noEditPoints="1" noAdjustHandles="1" noChangeArrowheads="1" noChangeShapeType="1" noTextEdit="1"/>
              </p:cNvSpPr>
              <p:nvPr>
                <p:ph idx="1"/>
              </p:nvPr>
            </p:nvSpPr>
            <p:spPr>
              <a:blipFill>
                <a:blip r:embed="rId2"/>
                <a:stretch>
                  <a:fillRect l="-928" t="-2101" r="-1275" b="-2941"/>
                </a:stretch>
              </a:blipFill>
            </p:spPr>
            <p:txBody>
              <a:bodyPr/>
              <a:lstStyle/>
              <a:p>
                <a:r>
                  <a:rPr lang="en-US">
                    <a:noFill/>
                  </a:rPr>
                  <a:t> </a:t>
                </a:r>
              </a:p>
            </p:txBody>
          </p:sp>
        </mc:Fallback>
      </mc:AlternateContent>
    </p:spTree>
    <p:extLst>
      <p:ext uri="{BB962C8B-B14F-4D97-AF65-F5344CB8AC3E}">
        <p14:creationId xmlns:p14="http://schemas.microsoft.com/office/powerpoint/2010/main" val="30194276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72368BE58B44429D6B46D1A42D2F30" ma:contentTypeVersion="2" ma:contentTypeDescription="Create a new document." ma:contentTypeScope="" ma:versionID="02f8d1e9f21dc43189325b53eb28d32c">
  <xsd:schema xmlns:xsd="http://www.w3.org/2001/XMLSchema" xmlns:xs="http://www.w3.org/2001/XMLSchema" xmlns:p="http://schemas.microsoft.com/office/2006/metadata/properties" xmlns:ns2="678805b2-c094-4aa9-8ef2-8f364c7e25e1" targetNamespace="http://schemas.microsoft.com/office/2006/metadata/properties" ma:root="true" ma:fieldsID="70ab160ae7d79ae19825519dd962331e" ns2:_="">
    <xsd:import namespace="678805b2-c094-4aa9-8ef2-8f364c7e25e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8805b2-c094-4aa9-8ef2-8f364c7e25e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3A1853-D005-4FC8-8FCB-EEF8FFF243EE}"/>
</file>

<file path=customXml/itemProps2.xml><?xml version="1.0" encoding="utf-8"?>
<ds:datastoreItem xmlns:ds="http://schemas.openxmlformats.org/officeDocument/2006/customXml" ds:itemID="{2B0BBA5E-BE26-4AF9-8F1A-299B52BEADDF}"/>
</file>

<file path=customXml/itemProps3.xml><?xml version="1.0" encoding="utf-8"?>
<ds:datastoreItem xmlns:ds="http://schemas.openxmlformats.org/officeDocument/2006/customXml" ds:itemID="{52A0EE5F-A407-4426-AE1C-73F13A8FA7E7}"/>
</file>

<file path=docProps/app.xml><?xml version="1.0" encoding="utf-8"?>
<Properties xmlns="http://schemas.openxmlformats.org/officeDocument/2006/extended-properties" xmlns:vt="http://schemas.openxmlformats.org/officeDocument/2006/docPropsVTypes">
  <TotalTime>617</TotalTime>
  <Words>1786</Words>
  <Application>Microsoft Office PowerPoint</Application>
  <PresentationFormat>Widescreen</PresentationFormat>
  <Paragraphs>112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ECE469: Artificial Intelligence</vt:lpstr>
      <vt:lpstr>Machine Learning</vt:lpstr>
      <vt:lpstr>Types of Learning</vt:lpstr>
      <vt:lpstr>Supervised Learning</vt:lpstr>
      <vt:lpstr>Choosing a Hypothesis</vt:lpstr>
      <vt:lpstr>Choosing a Hypothesis Examples</vt:lpstr>
      <vt:lpstr>Choosing a Machine Learning Method</vt:lpstr>
      <vt:lpstr>Training, Tuning, and Testing</vt:lpstr>
      <vt:lpstr>No Free Lunch</vt:lpstr>
      <vt:lpstr>No Free Lunch</vt:lpstr>
      <vt:lpstr>Publication Bias</vt:lpstr>
      <vt:lpstr>Machine Learning Example</vt:lpstr>
      <vt:lpstr>Example Training 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ECE469: Artificial Intelligence</dc:title>
  <dc:creator>Carl</dc:creator>
  <cp:lastModifiedBy>Carl</cp:lastModifiedBy>
  <cp:revision>24</cp:revision>
  <dcterms:created xsi:type="dcterms:W3CDTF">2020-10-19T19:33:41Z</dcterms:created>
  <dcterms:modified xsi:type="dcterms:W3CDTF">2020-10-26T00:04:43Z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0x010100EF72368BE58B44429D6B46D1A42D2F30</vt:lpwstr>
  </property>
</Properties>
</file>