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4" r:id="rId8"/>
    <p:sldId id="265" r:id="rId9"/>
    <p:sldId id="266" r:id="rId10"/>
    <p:sldId id="263" r:id="rId11"/>
    <p:sldId id="276" r:id="rId12"/>
    <p:sldId id="277" r:id="rId13"/>
    <p:sldId id="275" r:id="rId14"/>
    <p:sldId id="278" r:id="rId15"/>
    <p:sldId id="279" r:id="rId16"/>
    <p:sldId id="280" r:id="rId17"/>
    <p:sldId id="286" r:id="rId18"/>
    <p:sldId id="287" r:id="rId19"/>
    <p:sldId id="284" r:id="rId20"/>
    <p:sldId id="288" r:id="rId21"/>
    <p:sldId id="285" r:id="rId22"/>
    <p:sldId id="289" r:id="rId23"/>
    <p:sldId id="290" r:id="rId24"/>
    <p:sldId id="291" r:id="rId25"/>
    <p:sldId id="292" r:id="rId26"/>
    <p:sldId id="260" r:id="rId27"/>
    <p:sldId id="293" r:id="rId28"/>
    <p:sldId id="294" r:id="rId29"/>
    <p:sldId id="295" r:id="rId30"/>
    <p:sldId id="274" r:id="rId31"/>
    <p:sldId id="296" r:id="rId32"/>
    <p:sldId id="297" r:id="rId33"/>
    <p:sldId id="298" r:id="rId34"/>
    <p:sldId id="281" r:id="rId35"/>
    <p:sldId id="299" r:id="rId36"/>
    <p:sldId id="282" r:id="rId37"/>
    <p:sldId id="283" r:id="rId38"/>
    <p:sldId id="300" r:id="rId39"/>
    <p:sldId id="301" r:id="rId40"/>
    <p:sldId id="302" r:id="rId41"/>
    <p:sldId id="303" r:id="rId42"/>
    <p:sldId id="304" r:id="rId43"/>
    <p:sldId id="305" r:id="rId44"/>
    <p:sldId id="307" r:id="rId45"/>
    <p:sldId id="308" r:id="rId46"/>
    <p:sldId id="309" r:id="rId47"/>
    <p:sldId id="310" r:id="rId48"/>
    <p:sldId id="311" r:id="rId49"/>
    <p:sldId id="31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4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4E70-B9F5-4E5A-9341-9F4B44E95B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023CD7-A1B9-4CAF-9E69-AE773B9A6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1F40AB-5ADE-492E-9FB5-500C388E159C}"/>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5" name="Footer Placeholder 4">
            <a:extLst>
              <a:ext uri="{FF2B5EF4-FFF2-40B4-BE49-F238E27FC236}">
                <a16:creationId xmlns:a16="http://schemas.microsoft.com/office/drawing/2014/main" id="{021FA52E-A953-458F-9B8E-C18B61A63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12850-7E3F-4690-8C6B-A9BD782DE805}"/>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290202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97EE-B119-46EA-9856-244BBBE94F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616D9-CB50-4153-909F-E9B65B74C8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AB23-B1DF-4283-9994-30897988390C}"/>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5" name="Footer Placeholder 4">
            <a:extLst>
              <a:ext uri="{FF2B5EF4-FFF2-40B4-BE49-F238E27FC236}">
                <a16:creationId xmlns:a16="http://schemas.microsoft.com/office/drawing/2014/main" id="{4A7E9036-6EEC-4A83-8383-7CBEA5DCF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7EFF3-EC08-4101-B18A-1C02075B1AE3}"/>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237234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CF8581-42ED-4B7D-89CA-D02C2C1989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858E2-0106-42D0-8D5E-3A09FC3A3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0A502-430F-4318-A403-FAC0B98032CB}"/>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5" name="Footer Placeholder 4">
            <a:extLst>
              <a:ext uri="{FF2B5EF4-FFF2-40B4-BE49-F238E27FC236}">
                <a16:creationId xmlns:a16="http://schemas.microsoft.com/office/drawing/2014/main" id="{F8C1CE6F-B3D3-450F-9ED0-D7E8C4973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61B79-ABA0-4481-9AC8-ED49DE050439}"/>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156839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B164-0904-4895-82D4-3DCF88627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E2209-1CCA-4F86-8154-49A5683E8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10D23-CB31-4C10-9693-0DFA01BCAD24}"/>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5" name="Footer Placeholder 4">
            <a:extLst>
              <a:ext uri="{FF2B5EF4-FFF2-40B4-BE49-F238E27FC236}">
                <a16:creationId xmlns:a16="http://schemas.microsoft.com/office/drawing/2014/main" id="{F1209222-7A84-4F93-987D-8C05B4DDB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C57CD-72CA-4B95-A655-CC4A1F7C4FC9}"/>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349600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23F9-8815-4A5B-A2AA-239BA86198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D5F1D4-99BC-4B14-9FA4-6144FC5E3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BFBEC-2930-4431-B136-9A8990E80127}"/>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5" name="Footer Placeholder 4">
            <a:extLst>
              <a:ext uri="{FF2B5EF4-FFF2-40B4-BE49-F238E27FC236}">
                <a16:creationId xmlns:a16="http://schemas.microsoft.com/office/drawing/2014/main" id="{768B0527-CEDE-487D-AAF6-A4736D511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D7227-4E34-402D-8DBD-1256DE0C2B91}"/>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294827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8D0A-C5AF-49CB-B89D-46F2C3A76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637037-140C-4657-AAB7-40566665B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327740-0581-45B6-A3B8-5B6F479AE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EDE827-D688-47CE-A26E-93989F0C9E44}"/>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6" name="Footer Placeholder 5">
            <a:extLst>
              <a:ext uri="{FF2B5EF4-FFF2-40B4-BE49-F238E27FC236}">
                <a16:creationId xmlns:a16="http://schemas.microsoft.com/office/drawing/2014/main" id="{6C7B94EF-B8B4-43AB-A0AA-2F00194C5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5C35B-009A-4969-8AEF-A30487ED8605}"/>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312983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D56B-15DA-4DA7-B8F8-BE9EAC28E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ED03D5-BA32-45BF-A646-8D051DF1C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4F45C-F473-4843-B6D3-A110FDB687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9BB9F9-CC4E-4514-A0C2-F6F1418C00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09D718-72B4-485C-B7C2-3B2BE3A416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BB4842-DC7C-4EB5-AA2E-FD2153A69ACF}"/>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8" name="Footer Placeholder 7">
            <a:extLst>
              <a:ext uri="{FF2B5EF4-FFF2-40B4-BE49-F238E27FC236}">
                <a16:creationId xmlns:a16="http://schemas.microsoft.com/office/drawing/2014/main" id="{FAF5A7FB-7CC6-4853-A8FC-788DC11B91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776492-0FC3-4DF8-914C-A261F33F8BE5}"/>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318296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61EE-73FB-4FBB-8D76-0F81580EA1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59DECB-DC98-494D-AEBA-EB0CC025816D}"/>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4" name="Footer Placeholder 3">
            <a:extLst>
              <a:ext uri="{FF2B5EF4-FFF2-40B4-BE49-F238E27FC236}">
                <a16:creationId xmlns:a16="http://schemas.microsoft.com/office/drawing/2014/main" id="{F6D5CA66-03C2-4688-9B59-DCFE2F9D22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0269D3-5761-4564-8BDF-A068E8043F26}"/>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245172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2F536-D303-4965-B527-58C5FD1DDCEC}"/>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3" name="Footer Placeholder 2">
            <a:extLst>
              <a:ext uri="{FF2B5EF4-FFF2-40B4-BE49-F238E27FC236}">
                <a16:creationId xmlns:a16="http://schemas.microsoft.com/office/drawing/2014/main" id="{58C15488-42AE-4883-88B8-0495FDF931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6BC146-99E6-49DB-B7C5-61373FA4B89E}"/>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400780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7CD-30BF-448D-A00C-E8F5C2FC2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A0F5F-73A2-42F1-9824-5FD03F43F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D57D8C-AE28-4031-A933-5839A1C0D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1BBA2-0B09-46B3-AEF9-EAC60645D7C6}"/>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6" name="Footer Placeholder 5">
            <a:extLst>
              <a:ext uri="{FF2B5EF4-FFF2-40B4-BE49-F238E27FC236}">
                <a16:creationId xmlns:a16="http://schemas.microsoft.com/office/drawing/2014/main" id="{BAF9BBAD-A456-4186-BCA0-901190B60E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2D2BF-EFC0-4E34-BBE9-89CE19AD9DAC}"/>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397761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F237-1E54-40E5-B914-9DAE1092F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A4EE95-0B88-454F-9138-0986B9616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35D73F-44B0-4627-BE8C-EE6A1F94D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23BCF-C4A0-4B62-95C5-18A2138BC852}"/>
              </a:ext>
            </a:extLst>
          </p:cNvPr>
          <p:cNvSpPr>
            <a:spLocks noGrp="1"/>
          </p:cNvSpPr>
          <p:nvPr>
            <p:ph type="dt" sz="half" idx="10"/>
          </p:nvPr>
        </p:nvSpPr>
        <p:spPr/>
        <p:txBody>
          <a:bodyPr/>
          <a:lstStyle/>
          <a:p>
            <a:fld id="{8DA3A950-912B-45C9-B98F-BBBFB2A9E5A2}" type="datetimeFigureOut">
              <a:rPr lang="en-US" smtClean="0"/>
              <a:t>12/9/2020</a:t>
            </a:fld>
            <a:endParaRPr lang="en-US"/>
          </a:p>
        </p:txBody>
      </p:sp>
      <p:sp>
        <p:nvSpPr>
          <p:cNvPr id="6" name="Footer Placeholder 5">
            <a:extLst>
              <a:ext uri="{FF2B5EF4-FFF2-40B4-BE49-F238E27FC236}">
                <a16:creationId xmlns:a16="http://schemas.microsoft.com/office/drawing/2014/main" id="{DA90A642-5543-4925-A9A2-32809DEF3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5A6F2-4A78-4013-9227-9DEFA17A71A0}"/>
              </a:ext>
            </a:extLst>
          </p:cNvPr>
          <p:cNvSpPr>
            <a:spLocks noGrp="1"/>
          </p:cNvSpPr>
          <p:nvPr>
            <p:ph type="sldNum" sz="quarter" idx="12"/>
          </p:nvPr>
        </p:nvSpPr>
        <p:spPr/>
        <p:txBody>
          <a:bodyPr/>
          <a:lstStyle/>
          <a:p>
            <a:fld id="{1F5E5D20-41B4-4071-BEBA-8644FA177B06}" type="slidenum">
              <a:rPr lang="en-US" smtClean="0"/>
              <a:t>‹#›</a:t>
            </a:fld>
            <a:endParaRPr lang="en-US"/>
          </a:p>
        </p:txBody>
      </p:sp>
    </p:spTree>
    <p:extLst>
      <p:ext uri="{BB962C8B-B14F-4D97-AF65-F5344CB8AC3E}">
        <p14:creationId xmlns:p14="http://schemas.microsoft.com/office/powerpoint/2010/main" val="62471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39C82E-4913-4672-B86A-013B6F40C7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2894D6-F414-4C0C-9CB9-7DAC5FCE3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61E21-A85D-401D-B46F-84B0AF7F7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3A950-912B-45C9-B98F-BBBFB2A9E5A2}" type="datetimeFigureOut">
              <a:rPr lang="en-US" smtClean="0"/>
              <a:t>12/9/2020</a:t>
            </a:fld>
            <a:endParaRPr lang="en-US"/>
          </a:p>
        </p:txBody>
      </p:sp>
      <p:sp>
        <p:nvSpPr>
          <p:cNvPr id="5" name="Footer Placeholder 4">
            <a:extLst>
              <a:ext uri="{FF2B5EF4-FFF2-40B4-BE49-F238E27FC236}">
                <a16:creationId xmlns:a16="http://schemas.microsoft.com/office/drawing/2014/main" id="{46B3889A-2042-4F50-9B02-12D1C3916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73CC95-7FE3-4A15-8A42-A130AC9260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E5D20-41B4-4071-BEBA-8644FA177B06}" type="slidenum">
              <a:rPr lang="en-US" smtClean="0"/>
              <a:t>‹#›</a:t>
            </a:fld>
            <a:endParaRPr lang="en-US"/>
          </a:p>
        </p:txBody>
      </p:sp>
    </p:spTree>
    <p:extLst>
      <p:ext uri="{BB962C8B-B14F-4D97-AF65-F5344CB8AC3E}">
        <p14:creationId xmlns:p14="http://schemas.microsoft.com/office/powerpoint/2010/main" val="180504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CC6-D114-4F19-B4BE-FE6CEEFE4FD2}"/>
              </a:ext>
            </a:extLst>
          </p:cNvPr>
          <p:cNvSpPr>
            <a:spLocks noGrp="1"/>
          </p:cNvSpPr>
          <p:nvPr>
            <p:ph type="ctrTitle"/>
          </p:nvPr>
        </p:nvSpPr>
        <p:spPr/>
        <p:txBody>
          <a:bodyPr/>
          <a:lstStyle/>
          <a:p>
            <a:r>
              <a:rPr lang="en-US" dirty="0"/>
              <a:t>ECE469: Artificial Intelligence</a:t>
            </a:r>
          </a:p>
        </p:txBody>
      </p:sp>
      <p:sp>
        <p:nvSpPr>
          <p:cNvPr id="3" name="Subtitle 2">
            <a:extLst>
              <a:ext uri="{FF2B5EF4-FFF2-40B4-BE49-F238E27FC236}">
                <a16:creationId xmlns:a16="http://schemas.microsoft.com/office/drawing/2014/main" id="{F20D227C-75C9-4EAE-9247-33217E5CBB8C}"/>
              </a:ext>
            </a:extLst>
          </p:cNvPr>
          <p:cNvSpPr>
            <a:spLocks noGrp="1"/>
          </p:cNvSpPr>
          <p:nvPr>
            <p:ph type="subTitle" idx="1"/>
          </p:nvPr>
        </p:nvSpPr>
        <p:spPr/>
        <p:txBody>
          <a:bodyPr>
            <a:normAutofit/>
          </a:bodyPr>
          <a:lstStyle/>
          <a:p>
            <a:r>
              <a:rPr lang="en-US" sz="6000" dirty="0"/>
              <a:t>Deep Learning and NLP</a:t>
            </a:r>
          </a:p>
        </p:txBody>
      </p:sp>
    </p:spTree>
    <p:extLst>
      <p:ext uri="{BB962C8B-B14F-4D97-AF65-F5344CB8AC3E}">
        <p14:creationId xmlns:p14="http://schemas.microsoft.com/office/powerpoint/2010/main" val="292483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6D33-09A7-46CC-B646-466440BEADE1}"/>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A222F6A2-A0CB-4B0C-AC0C-0C2E43C88610}"/>
              </a:ext>
            </a:extLst>
          </p:cNvPr>
          <p:cNvSpPr>
            <a:spLocks noGrp="1"/>
          </p:cNvSpPr>
          <p:nvPr>
            <p:ph idx="1"/>
          </p:nvPr>
        </p:nvSpPr>
        <p:spPr/>
        <p:txBody>
          <a:bodyPr>
            <a:normAutofit fontScale="85000" lnSpcReduction="10000"/>
          </a:bodyPr>
          <a:lstStyle/>
          <a:p>
            <a:r>
              <a:rPr lang="en-US" dirty="0"/>
              <a:t>Really, </a:t>
            </a:r>
            <a:r>
              <a:rPr lang="en-US" b="1" dirty="0"/>
              <a:t>word2vec</a:t>
            </a:r>
            <a:r>
              <a:rPr lang="en-US" dirty="0"/>
              <a:t> includes two related methods for learning word embeddings</a:t>
            </a:r>
          </a:p>
          <a:p>
            <a:r>
              <a:rPr lang="en-US" dirty="0"/>
              <a:t>The principle behind both methods is related to the distributional hypothesis (mentioned earlier)</a:t>
            </a:r>
          </a:p>
          <a:p>
            <a:r>
              <a:rPr lang="en-US" dirty="0"/>
              <a:t>One method, called </a:t>
            </a:r>
            <a:r>
              <a:rPr lang="en-US" i="1" dirty="0"/>
              <a:t>continuous bag-of-words </a:t>
            </a:r>
            <a:r>
              <a:rPr lang="en-US" dirty="0"/>
              <a:t>(CBOW), learns embeddings useful to producing the current word in a text based on the surrounding context words</a:t>
            </a:r>
          </a:p>
          <a:p>
            <a:r>
              <a:rPr lang="en-US" dirty="0"/>
              <a:t>The other method, called the </a:t>
            </a:r>
            <a:r>
              <a:rPr lang="en-US" b="1" dirty="0"/>
              <a:t>skip-gram</a:t>
            </a:r>
            <a:r>
              <a:rPr lang="en-US" dirty="0"/>
              <a:t> method, learns embeddings useful to predict context words within a window of the current word</a:t>
            </a:r>
          </a:p>
          <a:p>
            <a:r>
              <a:rPr lang="en-US" dirty="0"/>
              <a:t>We will focus on the skip-gram method</a:t>
            </a:r>
          </a:p>
          <a:p>
            <a:r>
              <a:rPr lang="en-US" dirty="0"/>
              <a:t>Conceptually, either method can learn word embeddings by training a shallow neural network on an unlabeled corpus</a:t>
            </a:r>
          </a:p>
          <a:p>
            <a:r>
              <a:rPr lang="en-US" dirty="0"/>
              <a:t>In practice, more efficient techniques are used</a:t>
            </a:r>
          </a:p>
        </p:txBody>
      </p:sp>
    </p:spTree>
    <p:extLst>
      <p:ext uri="{BB962C8B-B14F-4D97-AF65-F5344CB8AC3E}">
        <p14:creationId xmlns:p14="http://schemas.microsoft.com/office/powerpoint/2010/main" val="201620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B3E8-32A1-40F8-A6A4-EC95A210FF2D}"/>
              </a:ext>
            </a:extLst>
          </p:cNvPr>
          <p:cNvSpPr>
            <a:spLocks noGrp="1"/>
          </p:cNvSpPr>
          <p:nvPr>
            <p:ph type="title"/>
          </p:nvPr>
        </p:nvSpPr>
        <p:spPr/>
        <p:txBody>
          <a:bodyPr/>
          <a:lstStyle/>
          <a:p>
            <a:r>
              <a:rPr lang="en-US" dirty="0"/>
              <a:t>The Skip-gram Model Learns Two Embeddings</a:t>
            </a:r>
          </a:p>
        </p:txBody>
      </p:sp>
      <p:sp>
        <p:nvSpPr>
          <p:cNvPr id="3" name="Content Placeholder 2">
            <a:extLst>
              <a:ext uri="{FF2B5EF4-FFF2-40B4-BE49-F238E27FC236}">
                <a16:creationId xmlns:a16="http://schemas.microsoft.com/office/drawing/2014/main" id="{1A7702A0-DA3A-40A6-B7DF-094091F59C98}"/>
              </a:ext>
            </a:extLst>
          </p:cNvPr>
          <p:cNvSpPr>
            <a:spLocks noGrp="1"/>
          </p:cNvSpPr>
          <p:nvPr>
            <p:ph idx="1"/>
          </p:nvPr>
        </p:nvSpPr>
        <p:spPr/>
        <p:txBody>
          <a:bodyPr>
            <a:normAutofit/>
          </a:bodyPr>
          <a:lstStyle/>
          <a:p>
            <a:r>
              <a:rPr lang="en-US" dirty="0"/>
              <a:t>The skip-gram method learns two embeddings for each word, w</a:t>
            </a:r>
          </a:p>
          <a:p>
            <a:pPr lvl="1"/>
            <a:r>
              <a:rPr lang="en-US" dirty="0"/>
              <a:t>One is called the </a:t>
            </a:r>
            <a:r>
              <a:rPr lang="en-US" b="1" dirty="0"/>
              <a:t>target embedding</a:t>
            </a:r>
            <a:r>
              <a:rPr lang="en-US" dirty="0"/>
              <a:t>, t</a:t>
            </a:r>
          </a:p>
          <a:p>
            <a:pPr lvl="1"/>
            <a:r>
              <a:rPr lang="en-US" dirty="0"/>
              <a:t>The other is called the </a:t>
            </a:r>
            <a:r>
              <a:rPr lang="en-US" b="1" dirty="0"/>
              <a:t>context embedding</a:t>
            </a:r>
            <a:r>
              <a:rPr lang="en-US" dirty="0"/>
              <a:t>, c</a:t>
            </a:r>
          </a:p>
          <a:p>
            <a:r>
              <a:rPr lang="en-US" dirty="0"/>
              <a:t>A </a:t>
            </a:r>
            <a:r>
              <a:rPr lang="en-US" b="1" dirty="0"/>
              <a:t>target matrix</a:t>
            </a:r>
            <a:r>
              <a:rPr lang="en-US" dirty="0"/>
              <a:t>, T, contains all the target embeddings</a:t>
            </a:r>
          </a:p>
          <a:p>
            <a:r>
              <a:rPr lang="en-US" dirty="0"/>
              <a:t>The i</a:t>
            </a:r>
            <a:r>
              <a:rPr lang="en-US" baseline="30000" dirty="0"/>
              <a:t>th</a:t>
            </a:r>
            <a:r>
              <a:rPr lang="en-US" dirty="0"/>
              <a:t> row of T is a 1 x d vector, t</a:t>
            </a:r>
            <a:r>
              <a:rPr lang="en-US" baseline="-25000" dirty="0"/>
              <a:t>i</a:t>
            </a:r>
            <a:r>
              <a:rPr lang="en-US" dirty="0"/>
              <a:t>, for the i</a:t>
            </a:r>
            <a:r>
              <a:rPr lang="en-US" baseline="30000" dirty="0"/>
              <a:t>th</a:t>
            </a:r>
            <a:r>
              <a:rPr lang="en-US" dirty="0"/>
              <a:t> word of the vocabulary, V, where d is the dimension of the word embeddings</a:t>
            </a:r>
          </a:p>
          <a:p>
            <a:r>
              <a:rPr lang="en-US" dirty="0"/>
              <a:t>A </a:t>
            </a:r>
            <a:r>
              <a:rPr lang="en-US" b="1" dirty="0"/>
              <a:t>context matrix</a:t>
            </a:r>
            <a:r>
              <a:rPr lang="en-US" dirty="0"/>
              <a:t>, C, contains all the context embedding</a:t>
            </a:r>
          </a:p>
          <a:p>
            <a:r>
              <a:rPr lang="en-US" dirty="0"/>
              <a:t>The j</a:t>
            </a:r>
            <a:r>
              <a:rPr lang="en-US" baseline="30000" dirty="0"/>
              <a:t>th</a:t>
            </a:r>
            <a:r>
              <a:rPr lang="en-US" dirty="0"/>
              <a:t> column of C is a d x 1 vector, c</a:t>
            </a:r>
            <a:r>
              <a:rPr lang="en-US" baseline="-25000" dirty="0"/>
              <a:t>j</a:t>
            </a:r>
            <a:r>
              <a:rPr lang="en-US" dirty="0"/>
              <a:t>, for the j</a:t>
            </a:r>
            <a:r>
              <a:rPr lang="en-US" baseline="30000" dirty="0"/>
              <a:t>th</a:t>
            </a:r>
            <a:r>
              <a:rPr lang="en-US" dirty="0"/>
              <a:t> word of the vocabulary, V</a:t>
            </a:r>
          </a:p>
        </p:txBody>
      </p:sp>
    </p:spTree>
    <p:extLst>
      <p:ext uri="{BB962C8B-B14F-4D97-AF65-F5344CB8AC3E}">
        <p14:creationId xmlns:p14="http://schemas.microsoft.com/office/powerpoint/2010/main" val="224650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D4E1-0E51-4475-894A-7513A6E91CDF}"/>
              </a:ext>
            </a:extLst>
          </p:cNvPr>
          <p:cNvSpPr>
            <a:spLocks noGrp="1"/>
          </p:cNvSpPr>
          <p:nvPr>
            <p:ph type="title"/>
          </p:nvPr>
        </p:nvSpPr>
        <p:spPr/>
        <p:txBody>
          <a:bodyPr/>
          <a:lstStyle/>
          <a:p>
            <a:r>
              <a:rPr lang="en-US" dirty="0"/>
              <a:t>Learning the Skip-Gram Model Matrices</a:t>
            </a:r>
          </a:p>
        </p:txBody>
      </p:sp>
      <p:sp>
        <p:nvSpPr>
          <p:cNvPr id="3" name="Content Placeholder 2">
            <a:extLst>
              <a:ext uri="{FF2B5EF4-FFF2-40B4-BE49-F238E27FC236}">
                <a16:creationId xmlns:a16="http://schemas.microsoft.com/office/drawing/2014/main" id="{8379E992-3472-4B37-A6A1-9C665162AEA9}"/>
              </a:ext>
            </a:extLst>
          </p:cNvPr>
          <p:cNvSpPr>
            <a:spLocks noGrp="1"/>
          </p:cNvSpPr>
          <p:nvPr>
            <p:ph idx="1"/>
          </p:nvPr>
        </p:nvSpPr>
        <p:spPr/>
        <p:txBody>
          <a:bodyPr>
            <a:normAutofit fontScale="92500" lnSpcReduction="20000"/>
          </a:bodyPr>
          <a:lstStyle/>
          <a:p>
            <a:r>
              <a:rPr lang="en-US" dirty="0"/>
              <a:t>During training, we only consider context words within some small </a:t>
            </a:r>
            <a:r>
              <a:rPr lang="en-US" i="1" dirty="0"/>
              <a:t>window</a:t>
            </a:r>
            <a:r>
              <a:rPr lang="en-US" dirty="0"/>
              <a:t> of size L</a:t>
            </a:r>
          </a:p>
          <a:p>
            <a:r>
              <a:rPr lang="en-US" dirty="0"/>
              <a:t>The probability of seeing </a:t>
            </a:r>
            <a:r>
              <a:rPr lang="en-US" dirty="0" err="1"/>
              <a:t>w</a:t>
            </a:r>
            <a:r>
              <a:rPr lang="en-US" baseline="-25000" dirty="0" err="1"/>
              <a:t>j</a:t>
            </a:r>
            <a:r>
              <a:rPr lang="en-US" dirty="0"/>
              <a:t> in the context of </a:t>
            </a:r>
            <a:r>
              <a:rPr lang="en-US" dirty="0" err="1"/>
              <a:t>w</a:t>
            </a:r>
            <a:r>
              <a:rPr lang="en-US" baseline="-25000" dirty="0" err="1"/>
              <a:t>i</a:t>
            </a:r>
            <a:r>
              <a:rPr lang="en-US" dirty="0"/>
              <a:t> (i.e., within the window) can be denoted as P(</a:t>
            </a:r>
            <a:r>
              <a:rPr lang="en-US" dirty="0" err="1"/>
              <a:t>w</a:t>
            </a:r>
            <a:r>
              <a:rPr lang="en-US" baseline="-25000" dirty="0" err="1"/>
              <a:t>j</a:t>
            </a:r>
            <a:r>
              <a:rPr lang="en-US" dirty="0"/>
              <a:t> | </a:t>
            </a:r>
            <a:r>
              <a:rPr lang="en-US" dirty="0" err="1"/>
              <a:t>w</a:t>
            </a:r>
            <a:r>
              <a:rPr lang="en-US" baseline="-25000" dirty="0" err="1"/>
              <a:t>i</a:t>
            </a:r>
            <a:r>
              <a:rPr lang="en-US" dirty="0"/>
              <a:t>)</a:t>
            </a:r>
          </a:p>
          <a:p>
            <a:r>
              <a:rPr lang="en-US" dirty="0"/>
              <a:t>This probability is related to the dot product of the target vector for </a:t>
            </a:r>
            <a:r>
              <a:rPr lang="en-US" dirty="0" err="1"/>
              <a:t>w</a:t>
            </a:r>
            <a:r>
              <a:rPr lang="en-US" baseline="-25000" dirty="0" err="1"/>
              <a:t>i</a:t>
            </a:r>
            <a:r>
              <a:rPr lang="en-US" dirty="0"/>
              <a:t> and the context vector for </a:t>
            </a:r>
            <a:r>
              <a:rPr lang="en-US" dirty="0" err="1"/>
              <a:t>w</a:t>
            </a:r>
            <a:r>
              <a:rPr lang="en-US" baseline="-25000" dirty="0" err="1"/>
              <a:t>j</a:t>
            </a:r>
            <a:r>
              <a:rPr lang="en-US" dirty="0"/>
              <a:t>; i.e., t</a:t>
            </a:r>
            <a:r>
              <a:rPr lang="en-US" baseline="-25000" dirty="0"/>
              <a:t>i</a:t>
            </a:r>
            <a:r>
              <a:rPr lang="en-US" dirty="0"/>
              <a:t> ∙ c</a:t>
            </a:r>
            <a:r>
              <a:rPr lang="en-US" baseline="-25000" dirty="0"/>
              <a:t>j</a:t>
            </a:r>
            <a:endParaRPr lang="en-US" dirty="0"/>
          </a:p>
          <a:p>
            <a:r>
              <a:rPr lang="en-US" dirty="0"/>
              <a:t>During training:</a:t>
            </a:r>
          </a:p>
          <a:p>
            <a:pPr lvl="1"/>
            <a:r>
              <a:rPr lang="en-US" dirty="0"/>
              <a:t>The target embeddings of words are pushed closer to the context embeddings of words they appear close to (within the window)</a:t>
            </a:r>
          </a:p>
          <a:p>
            <a:pPr lvl="1"/>
            <a:r>
              <a:rPr lang="en-US" dirty="0"/>
              <a:t>The target embeddings of words are pushed away from other context embeddings</a:t>
            </a:r>
          </a:p>
          <a:p>
            <a:r>
              <a:rPr lang="en-US" dirty="0"/>
              <a:t>After training, it is possible to just keep the T matrix for the final embeddings</a:t>
            </a:r>
          </a:p>
          <a:p>
            <a:r>
              <a:rPr lang="en-US" dirty="0"/>
              <a:t>However, it is more common to sum, average, or concatenate the vectors</a:t>
            </a:r>
          </a:p>
          <a:p>
            <a:endParaRPr lang="en-US" dirty="0"/>
          </a:p>
        </p:txBody>
      </p:sp>
    </p:spTree>
    <p:extLst>
      <p:ext uri="{BB962C8B-B14F-4D97-AF65-F5344CB8AC3E}">
        <p14:creationId xmlns:p14="http://schemas.microsoft.com/office/powerpoint/2010/main" val="375874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786B-98EB-4ED8-B205-5791EFC6B8E3}"/>
              </a:ext>
            </a:extLst>
          </p:cNvPr>
          <p:cNvSpPr>
            <a:spLocks noGrp="1"/>
          </p:cNvSpPr>
          <p:nvPr>
            <p:ph type="title"/>
          </p:nvPr>
        </p:nvSpPr>
        <p:spPr/>
        <p:txBody>
          <a:bodyPr/>
          <a:lstStyle/>
          <a:p>
            <a:r>
              <a:rPr lang="en-US" dirty="0"/>
              <a:t>Word2vec Matrices Depiction (from J&amp;M)</a:t>
            </a:r>
          </a:p>
        </p:txBody>
      </p:sp>
      <p:pic>
        <p:nvPicPr>
          <p:cNvPr id="4" name="Content Placeholder 3">
            <a:extLst>
              <a:ext uri="{FF2B5EF4-FFF2-40B4-BE49-F238E27FC236}">
                <a16:creationId xmlns:a16="http://schemas.microsoft.com/office/drawing/2014/main" id="{50B7A263-EC56-4A4F-A5C1-7062610A5B40}"/>
              </a:ext>
            </a:extLst>
          </p:cNvPr>
          <p:cNvPicPr>
            <a:picLocks noGrp="1" noChangeAspect="1"/>
          </p:cNvPicPr>
          <p:nvPr>
            <p:ph idx="1"/>
          </p:nvPr>
        </p:nvPicPr>
        <p:blipFill>
          <a:blip r:embed="rId2"/>
          <a:stretch>
            <a:fillRect/>
          </a:stretch>
        </p:blipFill>
        <p:spPr>
          <a:xfrm>
            <a:off x="2234200" y="1411661"/>
            <a:ext cx="7723599" cy="4935350"/>
          </a:xfrm>
          <a:prstGeom prst="rect">
            <a:avLst/>
          </a:prstGeom>
        </p:spPr>
      </p:pic>
    </p:spTree>
    <p:extLst>
      <p:ext uri="{BB962C8B-B14F-4D97-AF65-F5344CB8AC3E}">
        <p14:creationId xmlns:p14="http://schemas.microsoft.com/office/powerpoint/2010/main" val="422075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2001-C9C0-4D6D-9267-C06506A5851F}"/>
              </a:ext>
            </a:extLst>
          </p:cNvPr>
          <p:cNvSpPr>
            <a:spLocks noGrp="1"/>
          </p:cNvSpPr>
          <p:nvPr>
            <p:ph type="title"/>
          </p:nvPr>
        </p:nvSpPr>
        <p:spPr/>
        <p:txBody>
          <a:bodyPr/>
          <a:lstStyle/>
          <a:p>
            <a:r>
              <a:rPr lang="en-US" dirty="0"/>
              <a:t>Word2vec Skim-gram Model as a NN</a:t>
            </a:r>
          </a:p>
        </p:txBody>
      </p:sp>
      <p:sp>
        <p:nvSpPr>
          <p:cNvPr id="3" name="Content Placeholder 2">
            <a:extLst>
              <a:ext uri="{FF2B5EF4-FFF2-40B4-BE49-F238E27FC236}">
                <a16:creationId xmlns:a16="http://schemas.microsoft.com/office/drawing/2014/main" id="{F99E717F-02BE-4384-9762-A4229A9E2D4D}"/>
              </a:ext>
            </a:extLst>
          </p:cNvPr>
          <p:cNvSpPr>
            <a:spLocks noGrp="1"/>
          </p:cNvSpPr>
          <p:nvPr>
            <p:ph idx="1"/>
          </p:nvPr>
        </p:nvSpPr>
        <p:spPr/>
        <p:txBody>
          <a:bodyPr>
            <a:normAutofit fontScale="85000" lnSpcReduction="10000"/>
          </a:bodyPr>
          <a:lstStyle/>
          <a:p>
            <a:r>
              <a:rPr lang="en-US" dirty="0"/>
              <a:t>The word2vec skip-gram model can be implemented as a (simple) neural network (see the next slide, with a figure from an earlier draft of J&amp;M)</a:t>
            </a:r>
          </a:p>
          <a:p>
            <a:pPr lvl="1"/>
            <a:r>
              <a:rPr lang="en-US" dirty="0"/>
              <a:t>The earlier draft of J&amp;M called the target embedding the </a:t>
            </a:r>
            <a:r>
              <a:rPr lang="en-US" i="1" dirty="0"/>
              <a:t>word embedding</a:t>
            </a:r>
            <a:r>
              <a:rPr lang="en-US" dirty="0"/>
              <a:t>, and they referred to the target matrix, T, as the </a:t>
            </a:r>
            <a:r>
              <a:rPr lang="en-US" i="1" dirty="0"/>
              <a:t>word matrix</a:t>
            </a:r>
            <a:r>
              <a:rPr lang="en-US" dirty="0"/>
              <a:t>, W, but I think this is misleading</a:t>
            </a:r>
          </a:p>
          <a:p>
            <a:pPr lvl="1"/>
            <a:r>
              <a:rPr lang="en-US" dirty="0"/>
              <a:t>The input layer is a one hot vector (treated in the figure as a row vector)</a:t>
            </a:r>
          </a:p>
          <a:p>
            <a:pPr lvl="1"/>
            <a:r>
              <a:rPr lang="en-US" dirty="0"/>
              <a:t>Therefore, the hidden layer (also a row vector) contains one row of W (i.e., a single target/word embedding); there is no activation function applied at this layer</a:t>
            </a:r>
          </a:p>
          <a:p>
            <a:pPr lvl="1"/>
            <a:r>
              <a:rPr lang="en-US" dirty="0"/>
              <a:t>The input to the output layer is the dot product of the target embedding with every context embedding (stored in the columns of C)</a:t>
            </a:r>
          </a:p>
          <a:p>
            <a:pPr lvl="1"/>
            <a:r>
              <a:rPr lang="en-US" dirty="0"/>
              <a:t>If the output layer is a softmax layer, the dot products are converted to probability estimates</a:t>
            </a:r>
          </a:p>
          <a:p>
            <a:r>
              <a:rPr lang="en-US" dirty="0"/>
              <a:t>To train the network, each epoch could loop through every target word / context word pair, treating the probability of the context word as 1, and all others as 0</a:t>
            </a:r>
          </a:p>
          <a:p>
            <a:r>
              <a:rPr lang="en-US" dirty="0"/>
              <a:t>In practice, this is not how the model is implemented for efficiency reasons</a:t>
            </a:r>
          </a:p>
        </p:txBody>
      </p:sp>
    </p:spTree>
    <p:extLst>
      <p:ext uri="{BB962C8B-B14F-4D97-AF65-F5344CB8AC3E}">
        <p14:creationId xmlns:p14="http://schemas.microsoft.com/office/powerpoint/2010/main" val="152896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31C0-B5B9-46E3-81DA-237D73382AAD}"/>
              </a:ext>
            </a:extLst>
          </p:cNvPr>
          <p:cNvSpPr>
            <a:spLocks noGrp="1"/>
          </p:cNvSpPr>
          <p:nvPr>
            <p:ph type="title"/>
          </p:nvPr>
        </p:nvSpPr>
        <p:spPr/>
        <p:txBody>
          <a:bodyPr/>
          <a:lstStyle/>
          <a:p>
            <a:r>
              <a:rPr lang="en-US" dirty="0"/>
              <a:t>Word2vec as NN (from older draft of J&amp;M)</a:t>
            </a:r>
          </a:p>
        </p:txBody>
      </p:sp>
      <p:pic>
        <p:nvPicPr>
          <p:cNvPr id="5" name="Content Placeholder 4" descr="A close up of a map&#10;&#10;Description automatically generated">
            <a:extLst>
              <a:ext uri="{FF2B5EF4-FFF2-40B4-BE49-F238E27FC236}">
                <a16:creationId xmlns:a16="http://schemas.microsoft.com/office/drawing/2014/main" id="{6257C78A-EE73-485D-A2B4-C019F8590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945" y="1840738"/>
            <a:ext cx="8280109" cy="4652137"/>
          </a:xfrm>
        </p:spPr>
      </p:pic>
    </p:spTree>
    <p:extLst>
      <p:ext uri="{BB962C8B-B14F-4D97-AF65-F5344CB8AC3E}">
        <p14:creationId xmlns:p14="http://schemas.microsoft.com/office/powerpoint/2010/main" val="242181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556A-E18A-48CA-ADE8-B314ED3C8A40}"/>
              </a:ext>
            </a:extLst>
          </p:cNvPr>
          <p:cNvSpPr>
            <a:spLocks noGrp="1"/>
          </p:cNvSpPr>
          <p:nvPr>
            <p:ph type="title"/>
          </p:nvPr>
        </p:nvSpPr>
        <p:spPr/>
        <p:txBody>
          <a:bodyPr/>
          <a:lstStyle/>
          <a:p>
            <a:r>
              <a:rPr lang="en-US" dirty="0"/>
              <a:t>Skip-gram with Negative Sampling</a:t>
            </a:r>
          </a:p>
        </p:txBody>
      </p:sp>
      <p:sp>
        <p:nvSpPr>
          <p:cNvPr id="3" name="Content Placeholder 2">
            <a:extLst>
              <a:ext uri="{FF2B5EF4-FFF2-40B4-BE49-F238E27FC236}">
                <a16:creationId xmlns:a16="http://schemas.microsoft.com/office/drawing/2014/main" id="{D25D38C3-7637-4917-8F3E-560373635CFE}"/>
              </a:ext>
            </a:extLst>
          </p:cNvPr>
          <p:cNvSpPr>
            <a:spLocks noGrp="1"/>
          </p:cNvSpPr>
          <p:nvPr>
            <p:ph idx="1"/>
          </p:nvPr>
        </p:nvSpPr>
        <p:spPr/>
        <p:txBody>
          <a:bodyPr>
            <a:normAutofit fontScale="70000" lnSpcReduction="20000"/>
          </a:bodyPr>
          <a:lstStyle/>
          <a:p>
            <a:r>
              <a:rPr lang="en-US" dirty="0"/>
              <a:t>In practice, neural networks are not actually used to learn the word embeddings</a:t>
            </a:r>
          </a:p>
          <a:p>
            <a:r>
              <a:rPr lang="en-US" dirty="0"/>
              <a:t>Calculating the dot product of each center word with every word in the vocabular would be too expensive</a:t>
            </a:r>
          </a:p>
          <a:p>
            <a:r>
              <a:rPr lang="en-US" dirty="0"/>
              <a:t>Instead, skip-gram with </a:t>
            </a:r>
            <a:r>
              <a:rPr lang="en-US" b="1" dirty="0"/>
              <a:t>negative sampling </a:t>
            </a:r>
            <a:r>
              <a:rPr lang="en-US" dirty="0"/>
              <a:t>is used; we will only discuss this at a conceptual level</a:t>
            </a:r>
          </a:p>
          <a:p>
            <a:r>
              <a:rPr lang="en-US" dirty="0"/>
              <a:t>Basically, for each target word, the actual context words within the window size are used to push the target vector and context vectors closer to each other</a:t>
            </a:r>
          </a:p>
          <a:p>
            <a:r>
              <a:rPr lang="en-US" dirty="0"/>
              <a:t>Additionally, k words from the vocabulary are randomly chosen and assumed to be non-context words; their context vectors and the target vector are pushed further apart</a:t>
            </a:r>
          </a:p>
          <a:p>
            <a:pPr lvl="1"/>
            <a:r>
              <a:rPr lang="en-US" dirty="0"/>
              <a:t>Typical values of k range from 5 to 20, with smaller datasets requiring higher values of k to achieve good results</a:t>
            </a:r>
          </a:p>
          <a:p>
            <a:pPr lvl="1"/>
            <a:r>
              <a:rPr lang="en-US" dirty="0"/>
              <a:t>The k negative sampled words are typically chosen with probabilities proportional to their unigram frequencies raised to the power of 0.75</a:t>
            </a:r>
          </a:p>
          <a:p>
            <a:r>
              <a:rPr lang="en-US" dirty="0"/>
              <a:t>Learning word embeddings using the skip-gram method with negative sampling is much faster than training a neural network, and it produces embeddings that are about as useful</a:t>
            </a:r>
          </a:p>
        </p:txBody>
      </p:sp>
    </p:spTree>
    <p:extLst>
      <p:ext uri="{BB962C8B-B14F-4D97-AF65-F5344CB8AC3E}">
        <p14:creationId xmlns:p14="http://schemas.microsoft.com/office/powerpoint/2010/main" val="336164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F05F-3666-442C-922C-DE7DC89E9732}"/>
              </a:ext>
            </a:extLst>
          </p:cNvPr>
          <p:cNvSpPr>
            <a:spLocks noGrp="1"/>
          </p:cNvSpPr>
          <p:nvPr>
            <p:ph type="title"/>
          </p:nvPr>
        </p:nvSpPr>
        <p:spPr/>
        <p:txBody>
          <a:bodyPr/>
          <a:lstStyle/>
          <a:p>
            <a:r>
              <a:rPr lang="en-US" dirty="0"/>
              <a:t>Embeddings for Word Similarity</a:t>
            </a:r>
          </a:p>
        </p:txBody>
      </p:sp>
      <p:sp>
        <p:nvSpPr>
          <p:cNvPr id="3" name="Content Placeholder 2">
            <a:extLst>
              <a:ext uri="{FF2B5EF4-FFF2-40B4-BE49-F238E27FC236}">
                <a16:creationId xmlns:a16="http://schemas.microsoft.com/office/drawing/2014/main" id="{7F86CC71-34B6-4732-BDCE-0CF328756979}"/>
              </a:ext>
            </a:extLst>
          </p:cNvPr>
          <p:cNvSpPr>
            <a:spLocks noGrp="1"/>
          </p:cNvSpPr>
          <p:nvPr>
            <p:ph idx="1"/>
          </p:nvPr>
        </p:nvSpPr>
        <p:spPr/>
        <p:txBody>
          <a:bodyPr>
            <a:normAutofit/>
          </a:bodyPr>
          <a:lstStyle/>
          <a:p>
            <a:r>
              <a:rPr lang="en-US" sz="2400" dirty="0"/>
              <a:t>We have learned that word2vec word embeddings have been learned for the purpose of predicting nearby words</a:t>
            </a:r>
          </a:p>
          <a:p>
            <a:r>
              <a:rPr lang="en-US" sz="2400" dirty="0"/>
              <a:t>However, they turn out to be useful for many other NLP-related tasks</a:t>
            </a:r>
          </a:p>
          <a:p>
            <a:r>
              <a:rPr lang="en-US" sz="2400" dirty="0"/>
              <a:t>One thing that word embeddings can simply be used for is to compute </a:t>
            </a:r>
            <a:r>
              <a:rPr lang="en-US" sz="2400" i="1" dirty="0"/>
              <a:t>word-to-word similarity</a:t>
            </a:r>
          </a:p>
          <a:p>
            <a:r>
              <a:rPr lang="en-US" sz="2400" dirty="0"/>
              <a:t>We can simply compute the dot product between two embeddings</a:t>
            </a:r>
          </a:p>
          <a:p>
            <a:r>
              <a:rPr lang="en-US" sz="2400" dirty="0"/>
              <a:t> We can also look for the closest embeddings in the d-dimensional space to that of any particular specified word; for example:</a:t>
            </a:r>
          </a:p>
        </p:txBody>
      </p:sp>
      <p:pic>
        <p:nvPicPr>
          <p:cNvPr id="4" name="Picture 3">
            <a:extLst>
              <a:ext uri="{FF2B5EF4-FFF2-40B4-BE49-F238E27FC236}">
                <a16:creationId xmlns:a16="http://schemas.microsoft.com/office/drawing/2014/main" id="{B652EAAB-EA8C-4A30-BFAB-C06E13D064B2}"/>
              </a:ext>
            </a:extLst>
          </p:cNvPr>
          <p:cNvPicPr/>
          <p:nvPr/>
        </p:nvPicPr>
        <p:blipFill>
          <a:blip r:embed="rId2">
            <a:extLst>
              <a:ext uri="{28A0092B-C50C-407E-A947-70E740481C1C}">
                <a14:useLocalDpi xmlns:a14="http://schemas.microsoft.com/office/drawing/2010/main" val="0"/>
              </a:ext>
            </a:extLst>
          </a:blip>
          <a:stretch>
            <a:fillRect/>
          </a:stretch>
        </p:blipFill>
        <p:spPr>
          <a:xfrm>
            <a:off x="1660192" y="5111824"/>
            <a:ext cx="8871616" cy="1257278"/>
          </a:xfrm>
          <a:prstGeom prst="rect">
            <a:avLst/>
          </a:prstGeom>
        </p:spPr>
      </p:pic>
    </p:spTree>
    <p:extLst>
      <p:ext uri="{BB962C8B-B14F-4D97-AF65-F5344CB8AC3E}">
        <p14:creationId xmlns:p14="http://schemas.microsoft.com/office/powerpoint/2010/main" val="1348040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5512-200C-4C2A-B109-FFCB794A35E4}"/>
              </a:ext>
            </a:extLst>
          </p:cNvPr>
          <p:cNvSpPr>
            <a:spLocks noGrp="1"/>
          </p:cNvSpPr>
          <p:nvPr>
            <p:ph type="title"/>
          </p:nvPr>
        </p:nvSpPr>
        <p:spPr/>
        <p:txBody>
          <a:bodyPr/>
          <a:lstStyle/>
          <a:p>
            <a:r>
              <a:rPr lang="en-US" dirty="0"/>
              <a:t>Visualizing Word Embeddings</a:t>
            </a:r>
          </a:p>
        </p:txBody>
      </p:sp>
      <p:sp>
        <p:nvSpPr>
          <p:cNvPr id="3" name="Content Placeholder 2">
            <a:extLst>
              <a:ext uri="{FF2B5EF4-FFF2-40B4-BE49-F238E27FC236}">
                <a16:creationId xmlns:a16="http://schemas.microsoft.com/office/drawing/2014/main" id="{EA734896-A59B-4008-ACC6-F4C7E760C157}"/>
              </a:ext>
            </a:extLst>
          </p:cNvPr>
          <p:cNvSpPr>
            <a:spLocks noGrp="1"/>
          </p:cNvSpPr>
          <p:nvPr>
            <p:ph idx="1"/>
          </p:nvPr>
        </p:nvSpPr>
        <p:spPr/>
        <p:txBody>
          <a:bodyPr/>
          <a:lstStyle/>
          <a:p>
            <a:r>
              <a:rPr lang="en-US" dirty="0"/>
              <a:t>To help with </a:t>
            </a:r>
            <a:r>
              <a:rPr lang="en-US" b="1" dirty="0"/>
              <a:t>visualization</a:t>
            </a:r>
            <a:r>
              <a:rPr lang="en-US" dirty="0"/>
              <a:t> of word embeddings, the d-dimensional vectors can be mapped to two dimensions</a:t>
            </a:r>
          </a:p>
          <a:p>
            <a:r>
              <a:rPr lang="en-US" dirty="0"/>
              <a:t>One approach to do this is </a:t>
            </a:r>
            <a:r>
              <a:rPr lang="en-US" i="1" dirty="0"/>
              <a:t>principal component analysis</a:t>
            </a:r>
            <a:r>
              <a:rPr lang="en-US" dirty="0"/>
              <a:t> (PCA)</a:t>
            </a:r>
          </a:p>
          <a:p>
            <a:r>
              <a:rPr lang="en-US" dirty="0"/>
              <a:t>Today, a more popular method is known as </a:t>
            </a:r>
            <a:r>
              <a:rPr lang="en-US" i="1" dirty="0"/>
              <a:t>t-SNE</a:t>
            </a:r>
          </a:p>
          <a:p>
            <a:r>
              <a:rPr lang="en-US" dirty="0"/>
              <a:t>These t-SNE plots can also help visualize differences between embeddings</a:t>
            </a:r>
          </a:p>
          <a:p>
            <a:r>
              <a:rPr lang="en-US" dirty="0"/>
              <a:t>In fact, differences between embeddings also seem to be meaningful!</a:t>
            </a:r>
          </a:p>
        </p:txBody>
      </p:sp>
    </p:spTree>
    <p:extLst>
      <p:ext uri="{BB962C8B-B14F-4D97-AF65-F5344CB8AC3E}">
        <p14:creationId xmlns:p14="http://schemas.microsoft.com/office/powerpoint/2010/main" val="391314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1FE4-52A9-411A-A169-086B42E85EA3}"/>
              </a:ext>
            </a:extLst>
          </p:cNvPr>
          <p:cNvSpPr>
            <a:spLocks noGrp="1"/>
          </p:cNvSpPr>
          <p:nvPr>
            <p:ph type="title"/>
          </p:nvPr>
        </p:nvSpPr>
        <p:spPr/>
        <p:txBody>
          <a:bodyPr/>
          <a:lstStyle/>
          <a:p>
            <a:r>
              <a:rPr lang="en-US" dirty="0"/>
              <a:t>Visualizing Embeddings (t-SNE plot from J&amp;M)</a:t>
            </a:r>
          </a:p>
        </p:txBody>
      </p:sp>
      <p:sp>
        <p:nvSpPr>
          <p:cNvPr id="3" name="Content Placeholder 2">
            <a:extLst>
              <a:ext uri="{FF2B5EF4-FFF2-40B4-BE49-F238E27FC236}">
                <a16:creationId xmlns:a16="http://schemas.microsoft.com/office/drawing/2014/main" id="{8EAB7B0E-C84C-4F3C-8293-CA213BB316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8762EB-6E0C-46AC-A947-2FA26416914F}"/>
              </a:ext>
            </a:extLst>
          </p:cNvPr>
          <p:cNvPicPr>
            <a:picLocks noChangeAspect="1"/>
          </p:cNvPicPr>
          <p:nvPr/>
        </p:nvPicPr>
        <p:blipFill>
          <a:blip r:embed="rId2"/>
          <a:stretch>
            <a:fillRect/>
          </a:stretch>
        </p:blipFill>
        <p:spPr>
          <a:xfrm>
            <a:off x="961464" y="1825625"/>
            <a:ext cx="10269071" cy="4385050"/>
          </a:xfrm>
          <a:prstGeom prst="rect">
            <a:avLst/>
          </a:prstGeom>
        </p:spPr>
      </p:pic>
    </p:spTree>
    <p:extLst>
      <p:ext uri="{BB962C8B-B14F-4D97-AF65-F5344CB8AC3E}">
        <p14:creationId xmlns:p14="http://schemas.microsoft.com/office/powerpoint/2010/main" val="251806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29E3-5EAE-4360-9FAE-979701F1B0B3}"/>
              </a:ext>
            </a:extLst>
          </p:cNvPr>
          <p:cNvSpPr>
            <a:spLocks noGrp="1"/>
          </p:cNvSpPr>
          <p:nvPr>
            <p:ph type="title"/>
          </p:nvPr>
        </p:nvSpPr>
        <p:spPr/>
        <p:txBody>
          <a:bodyPr/>
          <a:lstStyle/>
          <a:p>
            <a:r>
              <a:rPr lang="en-US" dirty="0"/>
              <a:t>Conventional Statistical NLP</a:t>
            </a:r>
          </a:p>
        </p:txBody>
      </p:sp>
      <p:sp>
        <p:nvSpPr>
          <p:cNvPr id="3" name="Content Placeholder 2">
            <a:extLst>
              <a:ext uri="{FF2B5EF4-FFF2-40B4-BE49-F238E27FC236}">
                <a16:creationId xmlns:a16="http://schemas.microsoft.com/office/drawing/2014/main" id="{37F7A312-A50C-4CCD-BA0D-E49238C888CB}"/>
              </a:ext>
            </a:extLst>
          </p:cNvPr>
          <p:cNvSpPr>
            <a:spLocks noGrp="1"/>
          </p:cNvSpPr>
          <p:nvPr>
            <p:ph idx="1"/>
          </p:nvPr>
        </p:nvSpPr>
        <p:spPr/>
        <p:txBody>
          <a:bodyPr>
            <a:normAutofit fontScale="92500"/>
          </a:bodyPr>
          <a:lstStyle/>
          <a:p>
            <a:r>
              <a:rPr lang="en-US" dirty="0"/>
              <a:t>We previously learned that the </a:t>
            </a:r>
            <a:r>
              <a:rPr lang="en-US" i="1" dirty="0"/>
              <a:t>vector space model </a:t>
            </a:r>
            <a:r>
              <a:rPr lang="en-US" dirty="0"/>
              <a:t>was a popular approach in conventional, statistical </a:t>
            </a:r>
            <a:r>
              <a:rPr lang="en-US" b="1" dirty="0"/>
              <a:t>natural language processing </a:t>
            </a:r>
            <a:r>
              <a:rPr lang="en-US" dirty="0"/>
              <a:t>(</a:t>
            </a:r>
            <a:r>
              <a:rPr lang="en-US" b="1" dirty="0"/>
              <a:t>NLP</a:t>
            </a:r>
            <a:r>
              <a:rPr lang="en-US" dirty="0"/>
              <a:t>)</a:t>
            </a:r>
          </a:p>
          <a:p>
            <a:r>
              <a:rPr lang="en-US" dirty="0"/>
              <a:t>This implies that documents are represented as vectors of word weights</a:t>
            </a:r>
          </a:p>
          <a:p>
            <a:r>
              <a:rPr lang="en-US" dirty="0"/>
              <a:t>For example, the </a:t>
            </a:r>
            <a:r>
              <a:rPr lang="en-US" b="1" dirty="0"/>
              <a:t>TF*IDF </a:t>
            </a:r>
            <a:r>
              <a:rPr lang="en-US" dirty="0"/>
              <a:t>weighting scheme was very popular in the field for decades</a:t>
            </a:r>
          </a:p>
          <a:p>
            <a:r>
              <a:rPr lang="en-US" dirty="0"/>
              <a:t>Each dimension of the vector represents a word or token from the vocabulary</a:t>
            </a:r>
          </a:p>
          <a:p>
            <a:r>
              <a:rPr lang="en-US" dirty="0"/>
              <a:t>Tokens may be stemmed or lemmatized, but either way, two tokens are considered exact matches or completely different</a:t>
            </a:r>
          </a:p>
          <a:p>
            <a:r>
              <a:rPr lang="en-US" dirty="0"/>
              <a:t>A single token can be thought of as a </a:t>
            </a:r>
            <a:r>
              <a:rPr lang="en-US" b="1" dirty="0"/>
              <a:t>one-hot vector</a:t>
            </a:r>
          </a:p>
          <a:p>
            <a:endParaRPr lang="en-US" dirty="0"/>
          </a:p>
        </p:txBody>
      </p:sp>
    </p:spTree>
    <p:extLst>
      <p:ext uri="{BB962C8B-B14F-4D97-AF65-F5344CB8AC3E}">
        <p14:creationId xmlns:p14="http://schemas.microsoft.com/office/powerpoint/2010/main" val="379068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47C7-89E1-4FD8-8152-1EFF6104DF69}"/>
              </a:ext>
            </a:extLst>
          </p:cNvPr>
          <p:cNvSpPr>
            <a:spLocks noGrp="1"/>
          </p:cNvSpPr>
          <p:nvPr>
            <p:ph type="title"/>
          </p:nvPr>
        </p:nvSpPr>
        <p:spPr/>
        <p:txBody>
          <a:bodyPr/>
          <a:lstStyle/>
          <a:p>
            <a:r>
              <a:rPr lang="en-US" dirty="0"/>
              <a:t>Differences Between Embeddings (examples)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E30AE3-C54A-4E3F-BDF3-960CC7B035C5}"/>
                  </a:ext>
                </a:extLst>
              </p:cNvPr>
              <p:cNvSpPr>
                <a:spLocks noGrp="1"/>
              </p:cNvSpPr>
              <p:nvPr>
                <p:ph idx="1"/>
              </p:nvPr>
            </p:nvSpPr>
            <p:spPr/>
            <p:txBody>
              <a:bodyPr>
                <a:normAutofit fontScale="77500" lnSpcReduction="20000"/>
              </a:bodyPr>
              <a:lstStyle/>
              <a:p>
                <a:pPr lvl="0"/>
                <a:r>
                  <a:rPr lang="en-US" dirty="0"/>
                  <a:t>Part (a) shows that vector("woman") – vector("man") ≈ vector("aunt") – vector("uncle") ≈ vector("queen") – vector("king"), etc.</a:t>
                </a:r>
              </a:p>
              <a:p>
                <a:pPr lvl="0"/>
                <a:r>
                  <a:rPr lang="en-US" dirty="0"/>
                  <a:t>Part (b) shows that vector("slower") – vector("slow") ≈ vector("stronger") – vector("strong"), etc., and that this also works for superlatives</a:t>
                </a:r>
              </a:p>
              <a:p>
                <a:r>
                  <a:rPr lang="en-US" dirty="0"/>
                  <a:t>Another way to express one of these approximations is: vector("king") - vector("man") + vector("woman")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 </m:t>
                    </m:r>
                  </m:oMath>
                </a14:m>
                <a:r>
                  <a:rPr lang="en-US" dirty="0"/>
                  <a:t>vector("queen")</a:t>
                </a:r>
              </a:p>
              <a:p>
                <a:r>
                  <a:rPr lang="en-US" dirty="0"/>
                  <a:t>This can be used to help solve </a:t>
                </a:r>
                <a:r>
                  <a:rPr lang="en-US" b="1" dirty="0"/>
                  <a:t>analogies</a:t>
                </a:r>
                <a:r>
                  <a:rPr lang="en-US" dirty="0"/>
                  <a:t>!</a:t>
                </a:r>
              </a:p>
              <a:p>
                <a:r>
                  <a:rPr lang="en-US" dirty="0"/>
                  <a:t>For example, consider the analogy: "</a:t>
                </a:r>
                <a:r>
                  <a:rPr lang="en-US" dirty="0" err="1"/>
                  <a:t>king":"man</a:t>
                </a:r>
                <a:r>
                  <a:rPr lang="en-US" dirty="0"/>
                  <a:t>" as ???:"woman“</a:t>
                </a:r>
              </a:p>
              <a:p>
                <a:r>
                  <a:rPr lang="en-US" dirty="0"/>
                  <a:t>You can compute the </a:t>
                </a:r>
                <a:r>
                  <a:rPr lang="en-US" dirty="0" err="1"/>
                  <a:t>lhs</a:t>
                </a:r>
                <a:r>
                  <a:rPr lang="en-US" dirty="0"/>
                  <a:t> of the approximation above and find the closest embedding</a:t>
                </a:r>
              </a:p>
              <a:p>
                <a:r>
                  <a:rPr lang="en-US" dirty="0"/>
                  <a:t>Another example: vector("Paris") - vector("France") + vector("Italy") ≈ vector("Rome")</a:t>
                </a:r>
              </a:p>
              <a:p>
                <a:r>
                  <a:rPr lang="en-US" dirty="0"/>
                  <a:t>You can also train word embeddings on corpora from different time periods, to examine how meanings of words have changed (see next slide)</a:t>
                </a:r>
              </a:p>
            </p:txBody>
          </p:sp>
        </mc:Choice>
        <mc:Fallback>
          <p:sp>
            <p:nvSpPr>
              <p:cNvPr id="3" name="Content Placeholder 2">
                <a:extLst>
                  <a:ext uri="{FF2B5EF4-FFF2-40B4-BE49-F238E27FC236}">
                    <a16:creationId xmlns:a16="http://schemas.microsoft.com/office/drawing/2014/main" id="{84E30AE3-C54A-4E3F-BDF3-960CC7B035C5}"/>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282712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705E-6601-4BBC-A88A-6524819A754E}"/>
              </a:ext>
            </a:extLst>
          </p:cNvPr>
          <p:cNvSpPr>
            <a:spLocks noGrp="1"/>
          </p:cNvSpPr>
          <p:nvPr>
            <p:ph type="title"/>
          </p:nvPr>
        </p:nvSpPr>
        <p:spPr/>
        <p:txBody>
          <a:bodyPr/>
          <a:lstStyle/>
          <a:p>
            <a:r>
              <a:rPr lang="en-US" dirty="0"/>
              <a:t>Historical Semantics and Embeddings (t-SNE)</a:t>
            </a:r>
          </a:p>
        </p:txBody>
      </p:sp>
      <p:pic>
        <p:nvPicPr>
          <p:cNvPr id="4" name="Content Placeholder 3">
            <a:extLst>
              <a:ext uri="{FF2B5EF4-FFF2-40B4-BE49-F238E27FC236}">
                <a16:creationId xmlns:a16="http://schemas.microsoft.com/office/drawing/2014/main" id="{EBB7F0EF-C40B-4E02-86DA-111DB0B16F02}"/>
              </a:ext>
            </a:extLst>
          </p:cNvPr>
          <p:cNvPicPr>
            <a:picLocks noGrp="1" noChangeAspect="1"/>
          </p:cNvPicPr>
          <p:nvPr>
            <p:ph idx="1"/>
          </p:nvPr>
        </p:nvPicPr>
        <p:blipFill>
          <a:blip r:embed="rId2"/>
          <a:stretch>
            <a:fillRect/>
          </a:stretch>
        </p:blipFill>
        <p:spPr>
          <a:xfrm>
            <a:off x="1127449" y="2211355"/>
            <a:ext cx="9937101" cy="3312367"/>
          </a:xfrm>
          <a:prstGeom prst="rect">
            <a:avLst/>
          </a:prstGeom>
        </p:spPr>
      </p:pic>
    </p:spTree>
    <p:extLst>
      <p:ext uri="{BB962C8B-B14F-4D97-AF65-F5344CB8AC3E}">
        <p14:creationId xmlns:p14="http://schemas.microsoft.com/office/powerpoint/2010/main" val="384739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C8B8-7D19-443F-A30B-C8C10361ECAD}"/>
              </a:ext>
            </a:extLst>
          </p:cNvPr>
          <p:cNvSpPr>
            <a:spLocks noGrp="1"/>
          </p:cNvSpPr>
          <p:nvPr>
            <p:ph type="title"/>
          </p:nvPr>
        </p:nvSpPr>
        <p:spPr/>
        <p:txBody>
          <a:bodyPr/>
          <a:lstStyle/>
          <a:p>
            <a:r>
              <a:rPr lang="en-US" dirty="0"/>
              <a:t>Evaluating Word Embeddings</a:t>
            </a:r>
          </a:p>
        </p:txBody>
      </p:sp>
      <p:sp>
        <p:nvSpPr>
          <p:cNvPr id="3" name="Content Placeholder 2">
            <a:extLst>
              <a:ext uri="{FF2B5EF4-FFF2-40B4-BE49-F238E27FC236}">
                <a16:creationId xmlns:a16="http://schemas.microsoft.com/office/drawing/2014/main" id="{59BF70EE-EDB3-4434-B31F-1A0516BAD59D}"/>
              </a:ext>
            </a:extLst>
          </p:cNvPr>
          <p:cNvSpPr>
            <a:spLocks noGrp="1"/>
          </p:cNvSpPr>
          <p:nvPr>
            <p:ph idx="1"/>
          </p:nvPr>
        </p:nvSpPr>
        <p:spPr/>
        <p:txBody>
          <a:bodyPr/>
          <a:lstStyle/>
          <a:p>
            <a:r>
              <a:rPr lang="en-US" dirty="0"/>
              <a:t>There are various ways to </a:t>
            </a:r>
            <a:r>
              <a:rPr lang="en-US" b="1" dirty="0"/>
              <a:t>evaluate</a:t>
            </a:r>
            <a:r>
              <a:rPr lang="en-US" dirty="0"/>
              <a:t> word embeddings</a:t>
            </a:r>
          </a:p>
          <a:p>
            <a:r>
              <a:rPr lang="en-US" dirty="0"/>
              <a:t>Word similarity scores can be correlated to human judgements of similarity</a:t>
            </a:r>
          </a:p>
          <a:p>
            <a:r>
              <a:rPr lang="en-US" dirty="0"/>
              <a:t>The embeddings can be evaluated with word analogy tasks</a:t>
            </a:r>
          </a:p>
          <a:p>
            <a:r>
              <a:rPr lang="en-US" dirty="0"/>
              <a:t>The embeddings can be used for other, more complex tasks, and the performance on those tasks can then be evaluated</a:t>
            </a:r>
          </a:p>
          <a:p>
            <a:r>
              <a:rPr lang="en-US" dirty="0"/>
              <a:t>This would be an example of </a:t>
            </a:r>
            <a:r>
              <a:rPr lang="en-US" i="1" dirty="0"/>
              <a:t>extrinsic evaluation</a:t>
            </a:r>
          </a:p>
          <a:p>
            <a:r>
              <a:rPr lang="en-US" dirty="0"/>
              <a:t>Examples of tasks that rely on embeddings include sentence classification, machine translation, question answering, etc.</a:t>
            </a:r>
          </a:p>
        </p:txBody>
      </p:sp>
    </p:spTree>
    <p:extLst>
      <p:ext uri="{BB962C8B-B14F-4D97-AF65-F5344CB8AC3E}">
        <p14:creationId xmlns:p14="http://schemas.microsoft.com/office/powerpoint/2010/main" val="548004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D3FD-B2BF-462B-A9E7-5336AE275417}"/>
              </a:ext>
            </a:extLst>
          </p:cNvPr>
          <p:cNvSpPr>
            <a:spLocks noGrp="1"/>
          </p:cNvSpPr>
          <p:nvPr>
            <p:ph type="title"/>
          </p:nvPr>
        </p:nvSpPr>
        <p:spPr/>
        <p:txBody>
          <a:bodyPr/>
          <a:lstStyle/>
          <a:p>
            <a:r>
              <a:rPr lang="en-US" dirty="0"/>
              <a:t>Using Word Embeddings with NNs</a:t>
            </a:r>
          </a:p>
        </p:txBody>
      </p:sp>
      <p:sp>
        <p:nvSpPr>
          <p:cNvPr id="3" name="Content Placeholder 2">
            <a:extLst>
              <a:ext uri="{FF2B5EF4-FFF2-40B4-BE49-F238E27FC236}">
                <a16:creationId xmlns:a16="http://schemas.microsoft.com/office/drawing/2014/main" id="{C55DBE1F-052B-4CA8-8EA4-E11936427231}"/>
              </a:ext>
            </a:extLst>
          </p:cNvPr>
          <p:cNvSpPr>
            <a:spLocks noGrp="1"/>
          </p:cNvSpPr>
          <p:nvPr>
            <p:ph idx="1"/>
          </p:nvPr>
        </p:nvSpPr>
        <p:spPr/>
        <p:txBody>
          <a:bodyPr>
            <a:normAutofit fontScale="70000" lnSpcReduction="20000"/>
          </a:bodyPr>
          <a:lstStyle/>
          <a:p>
            <a:r>
              <a:rPr lang="en-US" dirty="0"/>
              <a:t>Word embeddings can now be used as inputs to various forms of NNs, including feedforward neural networks, convolutional neural networks, and </a:t>
            </a:r>
            <a:r>
              <a:rPr lang="en-US" b="1" dirty="0"/>
              <a:t>recurrent neural networks </a:t>
            </a:r>
            <a:r>
              <a:rPr lang="en-US" dirty="0"/>
              <a:t>(</a:t>
            </a:r>
            <a:r>
              <a:rPr lang="en-US" b="1" dirty="0"/>
              <a:t>RNNs</a:t>
            </a:r>
            <a:r>
              <a:rPr lang="en-US" dirty="0"/>
              <a:t>)</a:t>
            </a:r>
          </a:p>
          <a:p>
            <a:r>
              <a:rPr lang="en-US" dirty="0"/>
              <a:t>In this course, we will focus on recurrent neural networks, because these are unusually different from other neural networks, and have been used in NLP more than other fields</a:t>
            </a:r>
          </a:p>
          <a:p>
            <a:r>
              <a:rPr lang="en-US" dirty="0"/>
              <a:t>Until a few years ago, they also dominated the field for many NLP tasks</a:t>
            </a:r>
          </a:p>
          <a:p>
            <a:r>
              <a:rPr lang="en-US" dirty="0"/>
              <a:t>More recently, transformer-based architectures have performed even better for most of these tasks)</a:t>
            </a:r>
          </a:p>
          <a:p>
            <a:r>
              <a:rPr lang="en-US" dirty="0"/>
              <a:t>Depending on the task, either pre-trained word embeddings (e.g., from word2vec) can be used, or lower layers of the networks can learn task-specific and domain-specific embeddings</a:t>
            </a:r>
          </a:p>
          <a:p>
            <a:r>
              <a:rPr lang="en-US" dirty="0"/>
              <a:t>For some tasks, such as </a:t>
            </a:r>
            <a:r>
              <a:rPr lang="en-US" i="1" dirty="0"/>
              <a:t>POS-tagging</a:t>
            </a:r>
            <a:r>
              <a:rPr lang="en-US" dirty="0"/>
              <a:t>, each input word gets mapped to a predicted token (e.g., a POS tag or an IOB tag)</a:t>
            </a:r>
          </a:p>
          <a:p>
            <a:r>
              <a:rPr lang="en-US" dirty="0"/>
              <a:t>For other tasks, such as </a:t>
            </a:r>
            <a:r>
              <a:rPr lang="en-US" i="1" dirty="0"/>
              <a:t>text categorization</a:t>
            </a:r>
            <a:r>
              <a:rPr lang="en-US" dirty="0"/>
              <a:t>, a document or a sentence gets mapped to a category</a:t>
            </a:r>
          </a:p>
          <a:p>
            <a:r>
              <a:rPr lang="en-US" dirty="0"/>
              <a:t>For other tasks, such as </a:t>
            </a:r>
            <a:r>
              <a:rPr lang="en-US" i="1" dirty="0"/>
              <a:t>machine translation</a:t>
            </a:r>
            <a:r>
              <a:rPr lang="en-US" dirty="0"/>
              <a:t>, where we want to map an input sequence to an output sequence, an encoder-decoder model is used</a:t>
            </a:r>
          </a:p>
        </p:txBody>
      </p:sp>
    </p:spTree>
    <p:extLst>
      <p:ext uri="{BB962C8B-B14F-4D97-AF65-F5344CB8AC3E}">
        <p14:creationId xmlns:p14="http://schemas.microsoft.com/office/powerpoint/2010/main" val="388031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6B43-5BFD-4151-B5FB-8612D0243784}"/>
              </a:ext>
            </a:extLst>
          </p:cNvPr>
          <p:cNvSpPr>
            <a:spLocks noGrp="1"/>
          </p:cNvSpPr>
          <p:nvPr>
            <p:ph type="title"/>
          </p:nvPr>
        </p:nvSpPr>
        <p:spPr/>
        <p:txBody>
          <a:bodyPr/>
          <a:lstStyle/>
          <a:p>
            <a:r>
              <a:rPr lang="en-US" dirty="0"/>
              <a:t>Simple RNN</a:t>
            </a:r>
          </a:p>
        </p:txBody>
      </p:sp>
      <p:sp>
        <p:nvSpPr>
          <p:cNvPr id="3" name="Content Placeholder 2">
            <a:extLst>
              <a:ext uri="{FF2B5EF4-FFF2-40B4-BE49-F238E27FC236}">
                <a16:creationId xmlns:a16="http://schemas.microsoft.com/office/drawing/2014/main" id="{8E366B94-85F6-4C5B-86B2-D9248187B228}"/>
              </a:ext>
            </a:extLst>
          </p:cNvPr>
          <p:cNvSpPr>
            <a:spLocks noGrp="1"/>
          </p:cNvSpPr>
          <p:nvPr>
            <p:ph idx="1"/>
          </p:nvPr>
        </p:nvSpPr>
        <p:spPr/>
        <p:txBody>
          <a:bodyPr/>
          <a:lstStyle/>
          <a:p>
            <a:r>
              <a:rPr lang="en-US" dirty="0"/>
              <a:t>A </a:t>
            </a:r>
            <a:r>
              <a:rPr lang="en-US" b="1" dirty="0"/>
              <a:t>recurrent neural network</a:t>
            </a:r>
            <a:r>
              <a:rPr lang="en-US" dirty="0"/>
              <a:t> (</a:t>
            </a:r>
            <a:r>
              <a:rPr lang="en-US" b="1" dirty="0"/>
              <a:t>RNN</a:t>
            </a:r>
            <a:r>
              <a:rPr lang="en-US" dirty="0"/>
              <a:t>) "is any network that contains a cycle within its network connections"</a:t>
            </a:r>
          </a:p>
          <a:p>
            <a:r>
              <a:rPr lang="en-US" dirty="0"/>
              <a:t>We will start by covering </a:t>
            </a:r>
            <a:r>
              <a:rPr lang="en-US" i="1" dirty="0"/>
              <a:t>simple recurrent networks</a:t>
            </a:r>
            <a:r>
              <a:rPr lang="en-US" dirty="0"/>
              <a:t>, a.k.a. </a:t>
            </a:r>
            <a:r>
              <a:rPr lang="en-US" i="1" dirty="0"/>
              <a:t>Elman networks</a:t>
            </a:r>
            <a:r>
              <a:rPr lang="en-US" dirty="0"/>
              <a:t> or </a:t>
            </a:r>
            <a:r>
              <a:rPr lang="en-US" i="1" dirty="0"/>
              <a:t>vanilla RNNs</a:t>
            </a:r>
          </a:p>
          <a:p>
            <a:r>
              <a:rPr lang="en-US" dirty="0"/>
              <a:t>A simple RNN has a single hidden layer, with outputs that lead back to its own inputs; the J&amp;M textbook calls this a recurrent link</a:t>
            </a:r>
          </a:p>
          <a:p>
            <a:r>
              <a:rPr lang="en-US" dirty="0"/>
              <a:t>As with feedforward neural networks, layers can be implemented as vectors, and weights between layers can be implemented as matrices</a:t>
            </a:r>
          </a:p>
          <a:p>
            <a:r>
              <a:rPr lang="en-US" dirty="0"/>
              <a:t>The recurrent link can also be implemented as a matrix</a:t>
            </a:r>
          </a:p>
        </p:txBody>
      </p:sp>
    </p:spTree>
    <p:extLst>
      <p:ext uri="{BB962C8B-B14F-4D97-AF65-F5344CB8AC3E}">
        <p14:creationId xmlns:p14="http://schemas.microsoft.com/office/powerpoint/2010/main" val="402044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FFEE-2321-4720-936B-7873B29EAF11}"/>
              </a:ext>
            </a:extLst>
          </p:cNvPr>
          <p:cNvSpPr>
            <a:spLocks noGrp="1"/>
          </p:cNvSpPr>
          <p:nvPr>
            <p:ph type="title"/>
          </p:nvPr>
        </p:nvSpPr>
        <p:spPr/>
        <p:txBody>
          <a:bodyPr/>
          <a:lstStyle/>
          <a:p>
            <a:r>
              <a:rPr lang="en-US" dirty="0"/>
              <a:t>Simple RNN: Diagram</a:t>
            </a:r>
          </a:p>
        </p:txBody>
      </p:sp>
      <p:pic>
        <p:nvPicPr>
          <p:cNvPr id="5" name="Content Placeholder 4" descr="A screenshot of a cell phone&#10;&#10;Description automatically generated">
            <a:extLst>
              <a:ext uri="{FF2B5EF4-FFF2-40B4-BE49-F238E27FC236}">
                <a16:creationId xmlns:a16="http://schemas.microsoft.com/office/drawing/2014/main" id="{619E5BEA-9DA6-4E50-B58F-0D6E99ED3C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995" y="1690688"/>
            <a:ext cx="8148009" cy="4829604"/>
          </a:xfrm>
        </p:spPr>
      </p:pic>
    </p:spTree>
    <p:extLst>
      <p:ext uri="{BB962C8B-B14F-4D97-AF65-F5344CB8AC3E}">
        <p14:creationId xmlns:p14="http://schemas.microsoft.com/office/powerpoint/2010/main" val="37924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7531-9EF7-40F2-BC43-3664ABB04653}"/>
              </a:ext>
            </a:extLst>
          </p:cNvPr>
          <p:cNvSpPr>
            <a:spLocks noGrp="1"/>
          </p:cNvSpPr>
          <p:nvPr>
            <p:ph type="title"/>
          </p:nvPr>
        </p:nvSpPr>
        <p:spPr/>
        <p:txBody>
          <a:bodyPr/>
          <a:lstStyle/>
          <a:p>
            <a:r>
              <a:rPr lang="en-US" dirty="0"/>
              <a:t>Simple RNN: Equations</a:t>
            </a:r>
          </a:p>
        </p:txBody>
      </p:sp>
      <p:sp>
        <p:nvSpPr>
          <p:cNvPr id="3" name="Content Placeholder 2">
            <a:extLst>
              <a:ext uri="{FF2B5EF4-FFF2-40B4-BE49-F238E27FC236}">
                <a16:creationId xmlns:a16="http://schemas.microsoft.com/office/drawing/2014/main" id="{F50C46A1-21A4-45B8-BC87-D2D63448C29E}"/>
              </a:ext>
            </a:extLst>
          </p:cNvPr>
          <p:cNvSpPr>
            <a:spLocks noGrp="1"/>
          </p:cNvSpPr>
          <p:nvPr>
            <p:ph idx="1"/>
          </p:nvPr>
        </p:nvSpPr>
        <p:spPr/>
        <p:txBody>
          <a:bodyPr/>
          <a:lstStyle/>
          <a:p>
            <a:r>
              <a:rPr lang="en-US" dirty="0"/>
              <a:t>The equations describing what happens at each time step are:</a:t>
            </a:r>
          </a:p>
          <a:p>
            <a:pPr marL="457200" lvl="1" indent="0">
              <a:buNone/>
            </a:pPr>
            <a:r>
              <a:rPr lang="en-US" dirty="0" err="1"/>
              <a:t>h</a:t>
            </a:r>
            <a:r>
              <a:rPr lang="en-US" baseline="-25000" dirty="0" err="1"/>
              <a:t>t</a:t>
            </a:r>
            <a:r>
              <a:rPr lang="en-US" dirty="0"/>
              <a:t> = g(Uh</a:t>
            </a:r>
            <a:r>
              <a:rPr lang="en-US" baseline="-25000" dirty="0"/>
              <a:t>t-1</a:t>
            </a:r>
            <a:r>
              <a:rPr lang="en-US" dirty="0"/>
              <a:t> + </a:t>
            </a:r>
            <a:r>
              <a:rPr lang="en-US" dirty="0" err="1"/>
              <a:t>Wx</a:t>
            </a:r>
            <a:r>
              <a:rPr lang="en-US" baseline="-25000" dirty="0" err="1"/>
              <a:t>t</a:t>
            </a:r>
            <a:r>
              <a:rPr lang="en-US" dirty="0"/>
              <a:t>)</a:t>
            </a:r>
          </a:p>
          <a:p>
            <a:pPr marL="457200" lvl="1" indent="0">
              <a:buNone/>
            </a:pPr>
            <a:r>
              <a:rPr lang="en-US" dirty="0" err="1"/>
              <a:t>y</a:t>
            </a:r>
            <a:r>
              <a:rPr lang="en-US" baseline="-25000" dirty="0" err="1"/>
              <a:t>t</a:t>
            </a:r>
            <a:r>
              <a:rPr lang="en-US" dirty="0"/>
              <a:t> = f(</a:t>
            </a:r>
            <a:r>
              <a:rPr lang="en-US" dirty="0" err="1"/>
              <a:t>Vh</a:t>
            </a:r>
            <a:r>
              <a:rPr lang="en-US" baseline="-25000" dirty="0" err="1"/>
              <a:t>t</a:t>
            </a:r>
            <a:r>
              <a:rPr lang="en-US" dirty="0"/>
              <a:t>)</a:t>
            </a:r>
          </a:p>
          <a:p>
            <a:r>
              <a:rPr lang="en-US" dirty="0"/>
              <a:t>If the output layer is assumed to be a softmax layer, we can write:</a:t>
            </a:r>
          </a:p>
          <a:p>
            <a:pPr marL="457200" lvl="1" indent="0">
              <a:buNone/>
            </a:pPr>
            <a:r>
              <a:rPr lang="en-US" dirty="0" err="1"/>
              <a:t>y</a:t>
            </a:r>
            <a:r>
              <a:rPr lang="en-US" baseline="-25000" dirty="0" err="1"/>
              <a:t>t</a:t>
            </a:r>
            <a:r>
              <a:rPr lang="en-US" dirty="0"/>
              <a:t> = softmax(</a:t>
            </a:r>
            <a:r>
              <a:rPr lang="en-US" dirty="0" err="1"/>
              <a:t>Vh</a:t>
            </a:r>
            <a:r>
              <a:rPr lang="en-US" baseline="-25000" dirty="0" err="1"/>
              <a:t>t</a:t>
            </a:r>
            <a:r>
              <a:rPr lang="en-US" dirty="0"/>
              <a:t>)</a:t>
            </a:r>
          </a:p>
          <a:p>
            <a:r>
              <a:rPr lang="en-US" dirty="0"/>
              <a:t>Sometimes you will see additional terms in the parentheses representing bias weights; for example:</a:t>
            </a:r>
          </a:p>
          <a:p>
            <a:pPr marL="457200" lvl="1" indent="0">
              <a:buNone/>
            </a:pPr>
            <a:r>
              <a:rPr lang="en-US" dirty="0" err="1"/>
              <a:t>h</a:t>
            </a:r>
            <a:r>
              <a:rPr lang="en-US" baseline="-25000" dirty="0" err="1"/>
              <a:t>t</a:t>
            </a:r>
            <a:r>
              <a:rPr lang="en-US" dirty="0"/>
              <a:t> = g(Uh</a:t>
            </a:r>
            <a:r>
              <a:rPr lang="en-US" baseline="-25000" dirty="0"/>
              <a:t>t-1</a:t>
            </a:r>
            <a:r>
              <a:rPr lang="en-US" dirty="0"/>
              <a:t> + </a:t>
            </a:r>
            <a:r>
              <a:rPr lang="en-US" dirty="0" err="1"/>
              <a:t>Wx</a:t>
            </a:r>
            <a:r>
              <a:rPr lang="en-US" baseline="-25000" dirty="0" err="1"/>
              <a:t>t</a:t>
            </a:r>
            <a:r>
              <a:rPr lang="en-US" dirty="0"/>
              <a:t> + </a:t>
            </a:r>
            <a:r>
              <a:rPr lang="en-US" dirty="0" err="1"/>
              <a:t>b</a:t>
            </a:r>
            <a:r>
              <a:rPr lang="en-US" baseline="-25000" dirty="0" err="1"/>
              <a:t>h</a:t>
            </a:r>
            <a:r>
              <a:rPr lang="en-US" dirty="0"/>
              <a:t>)</a:t>
            </a:r>
          </a:p>
          <a:p>
            <a:pPr marL="457200" lvl="1" indent="0">
              <a:buNone/>
            </a:pPr>
            <a:r>
              <a:rPr lang="en-US" dirty="0" err="1"/>
              <a:t>y</a:t>
            </a:r>
            <a:r>
              <a:rPr lang="en-US" baseline="-25000" dirty="0" err="1"/>
              <a:t>t</a:t>
            </a:r>
            <a:r>
              <a:rPr lang="en-US" dirty="0"/>
              <a:t> = f(</a:t>
            </a:r>
            <a:r>
              <a:rPr lang="en-US" dirty="0" err="1"/>
              <a:t>Vh</a:t>
            </a:r>
            <a:r>
              <a:rPr lang="en-US" baseline="-25000" dirty="0" err="1"/>
              <a:t>t</a:t>
            </a:r>
            <a:r>
              <a:rPr lang="en-US" dirty="0"/>
              <a:t> + b</a:t>
            </a:r>
            <a:r>
              <a:rPr lang="en-US" baseline="-25000" dirty="0"/>
              <a:t>y</a:t>
            </a:r>
            <a:r>
              <a:rPr lang="en-US" dirty="0"/>
              <a:t>)</a:t>
            </a:r>
          </a:p>
        </p:txBody>
      </p:sp>
    </p:spTree>
    <p:extLst>
      <p:ext uri="{BB962C8B-B14F-4D97-AF65-F5344CB8AC3E}">
        <p14:creationId xmlns:p14="http://schemas.microsoft.com/office/powerpoint/2010/main" val="1444046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6EDE-561C-49DF-B080-F42F19C5FA8C}"/>
              </a:ext>
            </a:extLst>
          </p:cNvPr>
          <p:cNvSpPr>
            <a:spLocks noGrp="1"/>
          </p:cNvSpPr>
          <p:nvPr>
            <p:ph type="title"/>
          </p:nvPr>
        </p:nvSpPr>
        <p:spPr/>
        <p:txBody>
          <a:bodyPr/>
          <a:lstStyle/>
          <a:p>
            <a:r>
              <a:rPr lang="en-US" dirty="0"/>
              <a:t>Simple RNN: Single Time Step</a:t>
            </a:r>
          </a:p>
        </p:txBody>
      </p:sp>
      <p:pic>
        <p:nvPicPr>
          <p:cNvPr id="5" name="Content Placeholder 4" descr="A picture containing clock&#10;&#10;Description automatically generated">
            <a:extLst>
              <a:ext uri="{FF2B5EF4-FFF2-40B4-BE49-F238E27FC236}">
                <a16:creationId xmlns:a16="http://schemas.microsoft.com/office/drawing/2014/main" id="{2C236712-195B-4678-9F32-E5B4865ECA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054" y="1690688"/>
            <a:ext cx="9449188" cy="4615983"/>
          </a:xfrm>
        </p:spPr>
      </p:pic>
    </p:spTree>
    <p:extLst>
      <p:ext uri="{BB962C8B-B14F-4D97-AF65-F5344CB8AC3E}">
        <p14:creationId xmlns:p14="http://schemas.microsoft.com/office/powerpoint/2010/main" val="212966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C358-7AAD-46AD-892A-66C92DF63C93}"/>
              </a:ext>
            </a:extLst>
          </p:cNvPr>
          <p:cNvSpPr>
            <a:spLocks noGrp="1"/>
          </p:cNvSpPr>
          <p:nvPr>
            <p:ph type="title"/>
          </p:nvPr>
        </p:nvSpPr>
        <p:spPr/>
        <p:txBody>
          <a:bodyPr/>
          <a:lstStyle/>
          <a:p>
            <a:r>
              <a:rPr lang="en-US" dirty="0"/>
              <a:t>Simple RNN: Unrolling an RNN</a:t>
            </a:r>
          </a:p>
        </p:txBody>
      </p:sp>
      <p:sp>
        <p:nvSpPr>
          <p:cNvPr id="3" name="Content Placeholder 2">
            <a:extLst>
              <a:ext uri="{FF2B5EF4-FFF2-40B4-BE49-F238E27FC236}">
                <a16:creationId xmlns:a16="http://schemas.microsoft.com/office/drawing/2014/main" id="{254A57D7-B4CB-42D9-8DD9-6528023AA91F}"/>
              </a:ext>
            </a:extLst>
          </p:cNvPr>
          <p:cNvSpPr>
            <a:spLocks noGrp="1"/>
          </p:cNvSpPr>
          <p:nvPr>
            <p:ph idx="1"/>
          </p:nvPr>
        </p:nvSpPr>
        <p:spPr/>
        <p:txBody>
          <a:bodyPr>
            <a:normAutofit fontScale="77500" lnSpcReduction="20000"/>
          </a:bodyPr>
          <a:lstStyle/>
          <a:p>
            <a:r>
              <a:rPr lang="en-US" dirty="0"/>
              <a:t>It is common to depict an RNN as unrolled (e.g., see the next slide)</a:t>
            </a:r>
          </a:p>
          <a:p>
            <a:r>
              <a:rPr lang="en-US" dirty="0"/>
              <a:t>Basically, each time step (for some fixed number of time steps) is drawn separately</a:t>
            </a:r>
          </a:p>
          <a:p>
            <a:r>
              <a:rPr lang="en-US" dirty="0"/>
              <a:t>The number of depicted time steps shown in the unrolled network is arbitrary</a:t>
            </a:r>
          </a:p>
          <a:p>
            <a:r>
              <a:rPr lang="en-US" dirty="0"/>
              <a:t>When a simple RNN is applied to input, it keeps taking inputs until there are no more</a:t>
            </a:r>
          </a:p>
          <a:p>
            <a:r>
              <a:rPr lang="en-US" dirty="0"/>
              <a:t>Such a diagram helps intuit how </a:t>
            </a:r>
            <a:r>
              <a:rPr lang="en-US" i="1" dirty="0"/>
              <a:t>forward inference </a:t>
            </a:r>
            <a:r>
              <a:rPr lang="en-US" dirty="0"/>
              <a:t>in an RNN proceeds</a:t>
            </a:r>
          </a:p>
          <a:p>
            <a:r>
              <a:rPr lang="en-US" dirty="0"/>
              <a:t>The values at the hidden layers and output nodes are changing, but the U, W, and V matrices are not (they change during training, but not during forward inference)</a:t>
            </a:r>
          </a:p>
          <a:p>
            <a:r>
              <a:rPr lang="en-US" dirty="0"/>
              <a:t>As with feedforward neural networks, the network can be trained using stochastic gradient descent and backpropagation!</a:t>
            </a:r>
          </a:p>
          <a:p>
            <a:r>
              <a:rPr lang="en-US" dirty="0"/>
              <a:t>The matrices change multiple times during the backpropagation of a single example or batch; for RNNs, this is sometimes called </a:t>
            </a:r>
            <a:r>
              <a:rPr lang="en-US" i="1" dirty="0"/>
              <a:t>backpropagation through time</a:t>
            </a:r>
          </a:p>
        </p:txBody>
      </p:sp>
    </p:spTree>
    <p:extLst>
      <p:ext uri="{BB962C8B-B14F-4D97-AF65-F5344CB8AC3E}">
        <p14:creationId xmlns:p14="http://schemas.microsoft.com/office/powerpoint/2010/main" val="878231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AD36-C777-4385-84EA-E3509F2DFE1E}"/>
              </a:ext>
            </a:extLst>
          </p:cNvPr>
          <p:cNvSpPr>
            <a:spLocks noGrp="1"/>
          </p:cNvSpPr>
          <p:nvPr>
            <p:ph type="title"/>
          </p:nvPr>
        </p:nvSpPr>
        <p:spPr/>
        <p:txBody>
          <a:bodyPr/>
          <a:lstStyle/>
          <a:p>
            <a:r>
              <a:rPr lang="en-US" dirty="0"/>
              <a:t>Simple RNN: Unrolled</a:t>
            </a:r>
          </a:p>
        </p:txBody>
      </p:sp>
      <p:pic>
        <p:nvPicPr>
          <p:cNvPr id="5" name="Content Placeholder 4" descr="A close up of a map&#10;&#10;Description automatically generated">
            <a:extLst>
              <a:ext uri="{FF2B5EF4-FFF2-40B4-BE49-F238E27FC236}">
                <a16:creationId xmlns:a16="http://schemas.microsoft.com/office/drawing/2014/main" id="{AB631B26-F770-4340-933A-D9589012BF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447" y="1398281"/>
            <a:ext cx="7817105" cy="5277474"/>
          </a:xfrm>
        </p:spPr>
      </p:pic>
    </p:spTree>
    <p:extLst>
      <p:ext uri="{BB962C8B-B14F-4D97-AF65-F5344CB8AC3E}">
        <p14:creationId xmlns:p14="http://schemas.microsoft.com/office/powerpoint/2010/main" val="52798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4615-B44A-4D8E-93DB-3E3078944DAF}"/>
              </a:ext>
            </a:extLst>
          </p:cNvPr>
          <p:cNvSpPr>
            <a:spLocks noGrp="1"/>
          </p:cNvSpPr>
          <p:nvPr>
            <p:ph type="title"/>
          </p:nvPr>
        </p:nvSpPr>
        <p:spPr/>
        <p:txBody>
          <a:bodyPr/>
          <a:lstStyle/>
          <a:p>
            <a:r>
              <a:rPr lang="en-US" dirty="0"/>
              <a:t>Word Embeddings</a:t>
            </a:r>
          </a:p>
        </p:txBody>
      </p:sp>
      <p:sp>
        <p:nvSpPr>
          <p:cNvPr id="3" name="Content Placeholder 2">
            <a:extLst>
              <a:ext uri="{FF2B5EF4-FFF2-40B4-BE49-F238E27FC236}">
                <a16:creationId xmlns:a16="http://schemas.microsoft.com/office/drawing/2014/main" id="{D3A56039-74B4-4ED5-8043-CDAD4E26A3BB}"/>
              </a:ext>
            </a:extLst>
          </p:cNvPr>
          <p:cNvSpPr>
            <a:spLocks noGrp="1"/>
          </p:cNvSpPr>
          <p:nvPr>
            <p:ph idx="1"/>
          </p:nvPr>
        </p:nvSpPr>
        <p:spPr/>
        <p:txBody>
          <a:bodyPr>
            <a:normAutofit fontScale="70000" lnSpcReduction="20000"/>
          </a:bodyPr>
          <a:lstStyle/>
          <a:p>
            <a:r>
              <a:rPr lang="en-US" dirty="0"/>
              <a:t>Many modern approaches rely heavily on </a:t>
            </a:r>
            <a:r>
              <a:rPr lang="en-US" b="1" dirty="0"/>
              <a:t>word embeddings </a:t>
            </a:r>
            <a:r>
              <a:rPr lang="en-US" dirty="0"/>
              <a:t>(a.k.a. </a:t>
            </a:r>
            <a:r>
              <a:rPr lang="en-US" i="1" dirty="0"/>
              <a:t>word embedding vectors </a:t>
            </a:r>
            <a:r>
              <a:rPr lang="en-US" dirty="0"/>
              <a:t>or </a:t>
            </a:r>
            <a:r>
              <a:rPr lang="en-US" i="1" dirty="0"/>
              <a:t>word vectors</a:t>
            </a:r>
            <a:r>
              <a:rPr lang="en-US" dirty="0"/>
              <a:t>)</a:t>
            </a:r>
          </a:p>
          <a:p>
            <a:r>
              <a:rPr lang="en-US" dirty="0"/>
              <a:t>This means that each word is represented by a learned numerical vector</a:t>
            </a:r>
          </a:p>
          <a:p>
            <a:r>
              <a:rPr lang="en-US" dirty="0"/>
              <a:t>To gain intuition as to why a vector of values might serve as a reasonable representation of a word, recall the notion of a </a:t>
            </a:r>
            <a:r>
              <a:rPr lang="en-US" b="1" dirty="0"/>
              <a:t>term-document matrix</a:t>
            </a:r>
            <a:r>
              <a:rPr lang="en-US" dirty="0"/>
              <a:t>, discussed during a previous topic</a:t>
            </a:r>
          </a:p>
          <a:p>
            <a:r>
              <a:rPr lang="en-US" dirty="0"/>
              <a:t>This is a matrix in which rows represent words and columns represent documents</a:t>
            </a:r>
          </a:p>
          <a:p>
            <a:r>
              <a:rPr lang="en-US" dirty="0"/>
              <a:t>In practice, we do not store the entire matrix, since it is sparse</a:t>
            </a:r>
          </a:p>
          <a:p>
            <a:r>
              <a:rPr lang="en-US" dirty="0"/>
              <a:t>Rather, for each term, we store an </a:t>
            </a:r>
            <a:r>
              <a:rPr lang="en-US" b="1" dirty="0"/>
              <a:t>inverted index </a:t>
            </a:r>
            <a:r>
              <a:rPr lang="en-US" dirty="0"/>
              <a:t>that maps the term to the documents in which it is contained</a:t>
            </a:r>
          </a:p>
          <a:p>
            <a:r>
              <a:rPr lang="en-US" dirty="0"/>
              <a:t>The inverted index can also include positions and/or term weights (such as TF*IDF)</a:t>
            </a:r>
          </a:p>
          <a:p>
            <a:r>
              <a:rPr lang="en-US" dirty="0"/>
              <a:t>It stands to reason that words with similar rows in the term-document matrix are likely to have similar meanings</a:t>
            </a:r>
          </a:p>
          <a:p>
            <a:r>
              <a:rPr lang="en-US" dirty="0"/>
              <a:t>The </a:t>
            </a:r>
            <a:r>
              <a:rPr lang="en-US" b="1" dirty="0"/>
              <a:t>distributional hypothesis </a:t>
            </a:r>
            <a:r>
              <a:rPr lang="en-US" dirty="0"/>
              <a:t>more generally predicts that words with similar semantic meaning will occur in similar contexts</a:t>
            </a:r>
          </a:p>
          <a:p>
            <a:endParaRPr lang="en-US" dirty="0"/>
          </a:p>
        </p:txBody>
      </p:sp>
    </p:spTree>
    <p:extLst>
      <p:ext uri="{BB962C8B-B14F-4D97-AF65-F5344CB8AC3E}">
        <p14:creationId xmlns:p14="http://schemas.microsoft.com/office/powerpoint/2010/main" val="2812662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A3AB-FF5E-4EF6-A112-635D12F4574D}"/>
              </a:ext>
            </a:extLst>
          </p:cNvPr>
          <p:cNvSpPr>
            <a:spLocks noGrp="1"/>
          </p:cNvSpPr>
          <p:nvPr>
            <p:ph type="title"/>
          </p:nvPr>
        </p:nvSpPr>
        <p:spPr/>
        <p:txBody>
          <a:bodyPr/>
          <a:lstStyle/>
          <a:p>
            <a:r>
              <a:rPr lang="en-US" dirty="0"/>
              <a:t>Simple RNN: Sequence labelling</a:t>
            </a:r>
          </a:p>
        </p:txBody>
      </p:sp>
      <p:sp>
        <p:nvSpPr>
          <p:cNvPr id="3" name="Content Placeholder 2">
            <a:extLst>
              <a:ext uri="{FF2B5EF4-FFF2-40B4-BE49-F238E27FC236}">
                <a16:creationId xmlns:a16="http://schemas.microsoft.com/office/drawing/2014/main" id="{EF41570F-1633-4CDD-BC5C-8AB7C199D313}"/>
              </a:ext>
            </a:extLst>
          </p:cNvPr>
          <p:cNvSpPr>
            <a:spLocks noGrp="1"/>
          </p:cNvSpPr>
          <p:nvPr>
            <p:ph idx="1"/>
          </p:nvPr>
        </p:nvSpPr>
        <p:spPr/>
        <p:txBody>
          <a:bodyPr>
            <a:normAutofit fontScale="77500" lnSpcReduction="20000"/>
          </a:bodyPr>
          <a:lstStyle/>
          <a:p>
            <a:r>
              <a:rPr lang="en-US" b="1" dirty="0"/>
              <a:t>Sequence labeling</a:t>
            </a:r>
            <a:r>
              <a:rPr lang="en-US" dirty="0"/>
              <a:t> refers to any task that involves categorizing every item in a sequence</a:t>
            </a:r>
          </a:p>
          <a:p>
            <a:r>
              <a:rPr lang="en-US" dirty="0"/>
              <a:t>One example is </a:t>
            </a:r>
            <a:r>
              <a:rPr lang="en-US" b="1" dirty="0"/>
              <a:t>part-of-speech tagging </a:t>
            </a:r>
            <a:r>
              <a:rPr lang="en-US" dirty="0"/>
              <a:t>(POS tagging)</a:t>
            </a:r>
          </a:p>
          <a:p>
            <a:r>
              <a:rPr lang="en-US" dirty="0"/>
              <a:t>See the next slide for a diagram of a simple RNN that can be used for POS tagging</a:t>
            </a:r>
          </a:p>
          <a:p>
            <a:r>
              <a:rPr lang="en-US" dirty="0"/>
              <a:t>The softmax layer is used to here pick the single most likely tag, given the current hidden state</a:t>
            </a:r>
          </a:p>
          <a:p>
            <a:r>
              <a:rPr lang="en-US" dirty="0"/>
              <a:t>The current hidden state, in turn, is based on the current word’s embedding and the previous hidden state</a:t>
            </a:r>
          </a:p>
          <a:p>
            <a:r>
              <a:rPr lang="en-US" dirty="0"/>
              <a:t>Recall that conventional approaches for POS tagging include </a:t>
            </a:r>
            <a:r>
              <a:rPr lang="en-US" i="1" dirty="0"/>
              <a:t>hidden Markov models</a:t>
            </a:r>
            <a:r>
              <a:rPr lang="en-US" dirty="0"/>
              <a:t> (HMMs) and </a:t>
            </a:r>
            <a:r>
              <a:rPr lang="en-US" i="1" dirty="0"/>
              <a:t>maximum entropy Markov models</a:t>
            </a:r>
            <a:r>
              <a:rPr lang="en-US" dirty="0"/>
              <a:t> (MEMMs)</a:t>
            </a:r>
            <a:endParaRPr lang="en-US" i="1" dirty="0"/>
          </a:p>
          <a:p>
            <a:r>
              <a:rPr lang="en-US" dirty="0"/>
              <a:t>In general, state-of-the-art deep learning POS taggers do a bit better than state-of-the-art MEMM POS taggers which do a bit better than state-of-the-art HMM POS taggers</a:t>
            </a:r>
          </a:p>
          <a:p>
            <a:r>
              <a:rPr lang="en-US" dirty="0"/>
              <a:t>State-of-the-art deep learning taggers do not use simple RNNs, but rather use variations of RNNs that we have not discussed yet</a:t>
            </a:r>
          </a:p>
        </p:txBody>
      </p:sp>
    </p:spTree>
    <p:extLst>
      <p:ext uri="{BB962C8B-B14F-4D97-AF65-F5344CB8AC3E}">
        <p14:creationId xmlns:p14="http://schemas.microsoft.com/office/powerpoint/2010/main" val="2205636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8070-8994-4029-83C4-E7D4E263C6F3}"/>
              </a:ext>
            </a:extLst>
          </p:cNvPr>
          <p:cNvSpPr>
            <a:spLocks noGrp="1"/>
          </p:cNvSpPr>
          <p:nvPr>
            <p:ph type="title"/>
          </p:nvPr>
        </p:nvSpPr>
        <p:spPr/>
        <p:txBody>
          <a:bodyPr/>
          <a:lstStyle/>
          <a:p>
            <a:r>
              <a:rPr lang="en-US" dirty="0"/>
              <a:t>Simple RNN: POS tagging</a:t>
            </a:r>
          </a:p>
        </p:txBody>
      </p:sp>
      <p:pic>
        <p:nvPicPr>
          <p:cNvPr id="4" name="Content Placeholder 3">
            <a:extLst>
              <a:ext uri="{FF2B5EF4-FFF2-40B4-BE49-F238E27FC236}">
                <a16:creationId xmlns:a16="http://schemas.microsoft.com/office/drawing/2014/main" id="{6A79F96B-3C2D-402A-8A48-548FBD1AF300}"/>
              </a:ext>
            </a:extLst>
          </p:cNvPr>
          <p:cNvPicPr>
            <a:picLocks noGrp="1" noChangeAspect="1"/>
          </p:cNvPicPr>
          <p:nvPr>
            <p:ph idx="1"/>
          </p:nvPr>
        </p:nvPicPr>
        <p:blipFill>
          <a:blip r:embed="rId2"/>
          <a:stretch>
            <a:fillRect/>
          </a:stretch>
        </p:blipFill>
        <p:spPr>
          <a:xfrm>
            <a:off x="2619583" y="1670100"/>
            <a:ext cx="6952834" cy="4822775"/>
          </a:xfrm>
          <a:prstGeom prst="rect">
            <a:avLst/>
          </a:prstGeom>
        </p:spPr>
      </p:pic>
    </p:spTree>
    <p:extLst>
      <p:ext uri="{BB962C8B-B14F-4D97-AF65-F5344CB8AC3E}">
        <p14:creationId xmlns:p14="http://schemas.microsoft.com/office/powerpoint/2010/main" val="3872637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48A0-6740-4A0A-9A95-5E3C540021DB}"/>
              </a:ext>
            </a:extLst>
          </p:cNvPr>
          <p:cNvSpPr>
            <a:spLocks noGrp="1"/>
          </p:cNvSpPr>
          <p:nvPr>
            <p:ph type="title"/>
          </p:nvPr>
        </p:nvSpPr>
        <p:spPr/>
        <p:txBody>
          <a:bodyPr/>
          <a:lstStyle/>
          <a:p>
            <a:r>
              <a:rPr lang="en-US" dirty="0"/>
              <a:t>Simple RNN: Text Categorization</a:t>
            </a:r>
          </a:p>
        </p:txBody>
      </p:sp>
      <p:sp>
        <p:nvSpPr>
          <p:cNvPr id="3" name="Content Placeholder 2">
            <a:extLst>
              <a:ext uri="{FF2B5EF4-FFF2-40B4-BE49-F238E27FC236}">
                <a16:creationId xmlns:a16="http://schemas.microsoft.com/office/drawing/2014/main" id="{90047960-5F6D-4503-9DA4-304C9B3D6419}"/>
              </a:ext>
            </a:extLst>
          </p:cNvPr>
          <p:cNvSpPr>
            <a:spLocks noGrp="1"/>
          </p:cNvSpPr>
          <p:nvPr>
            <p:ph idx="1"/>
          </p:nvPr>
        </p:nvSpPr>
        <p:spPr/>
        <p:txBody>
          <a:bodyPr>
            <a:normAutofit fontScale="92500" lnSpcReduction="10000"/>
          </a:bodyPr>
          <a:lstStyle/>
          <a:p>
            <a:r>
              <a:rPr lang="en-US" dirty="0"/>
              <a:t>Simple RNNs can be applied for </a:t>
            </a:r>
            <a:r>
              <a:rPr lang="en-US" b="1" dirty="0"/>
              <a:t>text categorization</a:t>
            </a:r>
            <a:r>
              <a:rPr lang="en-US" dirty="0"/>
              <a:t> (TC)</a:t>
            </a:r>
          </a:p>
          <a:p>
            <a:pPr lvl="1"/>
            <a:r>
              <a:rPr lang="en-US" dirty="0"/>
              <a:t>As with other tasks we have discussed, state-of-the-art RNN results involve variations of RNNs that we haven’t yet discussed</a:t>
            </a:r>
          </a:p>
          <a:p>
            <a:pPr lvl="1"/>
            <a:r>
              <a:rPr lang="en-US" dirty="0"/>
              <a:t>RNNs, in general, have mostly been successful for the categorization of short sequences of text, such as tweets or individual sentences</a:t>
            </a:r>
          </a:p>
          <a:p>
            <a:r>
              <a:rPr lang="en-US" dirty="0"/>
              <a:t>See the next slide for a diagram of a simple RNN that can be used for TC</a:t>
            </a:r>
          </a:p>
          <a:p>
            <a:r>
              <a:rPr lang="en-US" dirty="0"/>
              <a:t>When an RNN is applied for TC, a common approach is to have the final hidden state become the input to a feedforward neural network</a:t>
            </a:r>
          </a:p>
          <a:p>
            <a:r>
              <a:rPr lang="en-US" dirty="0"/>
              <a:t>It is common to think of the final hidden state as representing the meaning of the text</a:t>
            </a:r>
          </a:p>
          <a:p>
            <a:r>
              <a:rPr lang="en-US" dirty="0"/>
              <a:t>As with all neural networks we have looked at, the network can be trained </a:t>
            </a:r>
            <a:r>
              <a:rPr lang="en-US" i="1" dirty="0"/>
              <a:t>end-to-end</a:t>
            </a:r>
            <a:r>
              <a:rPr lang="en-US" dirty="0"/>
              <a:t> using stochastic gradient descent and backpropagation</a:t>
            </a:r>
          </a:p>
          <a:p>
            <a:endParaRPr lang="en-US" dirty="0"/>
          </a:p>
        </p:txBody>
      </p:sp>
    </p:spTree>
    <p:extLst>
      <p:ext uri="{BB962C8B-B14F-4D97-AF65-F5344CB8AC3E}">
        <p14:creationId xmlns:p14="http://schemas.microsoft.com/office/powerpoint/2010/main" val="2564244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0FA5-81AB-42E4-BB7F-C7F56B5EFB81}"/>
              </a:ext>
            </a:extLst>
          </p:cNvPr>
          <p:cNvSpPr>
            <a:spLocks noGrp="1"/>
          </p:cNvSpPr>
          <p:nvPr>
            <p:ph type="title"/>
          </p:nvPr>
        </p:nvSpPr>
        <p:spPr/>
        <p:txBody>
          <a:bodyPr/>
          <a:lstStyle/>
          <a:p>
            <a:r>
              <a:rPr lang="en-US" dirty="0"/>
              <a:t>Simple RNN: TC Example Network</a:t>
            </a:r>
          </a:p>
        </p:txBody>
      </p:sp>
      <p:pic>
        <p:nvPicPr>
          <p:cNvPr id="5" name="Content Placeholder 4" descr="A picture containing screenshot&#10;&#10;Description automatically generated">
            <a:extLst>
              <a:ext uri="{FF2B5EF4-FFF2-40B4-BE49-F238E27FC236}">
                <a16:creationId xmlns:a16="http://schemas.microsoft.com/office/drawing/2014/main" id="{A7F832E1-4896-4A4E-AD4E-2DD61493D8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729" y="1358153"/>
            <a:ext cx="6994541" cy="5134722"/>
          </a:xfrm>
        </p:spPr>
      </p:pic>
    </p:spTree>
    <p:extLst>
      <p:ext uri="{BB962C8B-B14F-4D97-AF65-F5344CB8AC3E}">
        <p14:creationId xmlns:p14="http://schemas.microsoft.com/office/powerpoint/2010/main" val="212344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3829-05AA-4890-8806-888969674AE3}"/>
              </a:ext>
            </a:extLst>
          </p:cNvPr>
          <p:cNvSpPr>
            <a:spLocks noGrp="1"/>
          </p:cNvSpPr>
          <p:nvPr>
            <p:ph type="title"/>
          </p:nvPr>
        </p:nvSpPr>
        <p:spPr/>
        <p:txBody>
          <a:bodyPr/>
          <a:lstStyle/>
          <a:p>
            <a:r>
              <a:rPr lang="en-US" dirty="0"/>
              <a:t>Stacked RNNs</a:t>
            </a:r>
          </a:p>
        </p:txBody>
      </p:sp>
      <p:sp>
        <p:nvSpPr>
          <p:cNvPr id="3" name="Content Placeholder 2">
            <a:extLst>
              <a:ext uri="{FF2B5EF4-FFF2-40B4-BE49-F238E27FC236}">
                <a16:creationId xmlns:a16="http://schemas.microsoft.com/office/drawing/2014/main" id="{1D16976E-452C-4619-80F0-8DCEF6B4783E}"/>
              </a:ext>
            </a:extLst>
          </p:cNvPr>
          <p:cNvSpPr>
            <a:spLocks noGrp="1"/>
          </p:cNvSpPr>
          <p:nvPr>
            <p:ph idx="1"/>
          </p:nvPr>
        </p:nvSpPr>
        <p:spPr/>
        <p:txBody>
          <a:bodyPr/>
          <a:lstStyle/>
          <a:p>
            <a:r>
              <a:rPr lang="en-US" dirty="0"/>
              <a:t>A </a:t>
            </a:r>
            <a:r>
              <a:rPr lang="en-US" b="1" dirty="0"/>
              <a:t>stacked RNN </a:t>
            </a:r>
            <a:r>
              <a:rPr lang="en-US" dirty="0"/>
              <a:t>uses the hidden stated produced by one RNN as the inputs to the next</a:t>
            </a:r>
          </a:p>
          <a:p>
            <a:r>
              <a:rPr lang="en-US" dirty="0"/>
              <a:t>We can then refer to each RNN as a layer</a:t>
            </a:r>
          </a:p>
          <a:p>
            <a:r>
              <a:rPr lang="en-US" dirty="0"/>
              <a:t>The final RNN in the stack produces the final outputs for the stack</a:t>
            </a:r>
          </a:p>
          <a:p>
            <a:r>
              <a:rPr lang="en-US" dirty="0"/>
              <a:t>Stacks RNNs have outperformed single-layer RNNs for many tasks</a:t>
            </a:r>
          </a:p>
          <a:p>
            <a:r>
              <a:rPr lang="en-US" dirty="0"/>
              <a:t>The optimal number of RNN layers varies according to the task and the training set</a:t>
            </a:r>
          </a:p>
          <a:p>
            <a:r>
              <a:rPr lang="en-US" dirty="0"/>
              <a:t>Adding additional layers of RNNs can significantly increase the training time</a:t>
            </a:r>
          </a:p>
        </p:txBody>
      </p:sp>
    </p:spTree>
    <p:extLst>
      <p:ext uri="{BB962C8B-B14F-4D97-AF65-F5344CB8AC3E}">
        <p14:creationId xmlns:p14="http://schemas.microsoft.com/office/powerpoint/2010/main" val="1608002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C8BE-8520-4032-935A-B51392598E60}"/>
              </a:ext>
            </a:extLst>
          </p:cNvPr>
          <p:cNvSpPr>
            <a:spLocks noGrp="1"/>
          </p:cNvSpPr>
          <p:nvPr>
            <p:ph type="title"/>
          </p:nvPr>
        </p:nvSpPr>
        <p:spPr/>
        <p:txBody>
          <a:bodyPr/>
          <a:lstStyle/>
          <a:p>
            <a:r>
              <a:rPr lang="en-US" dirty="0"/>
              <a:t>Stacked RNN Diagram</a:t>
            </a:r>
          </a:p>
        </p:txBody>
      </p:sp>
      <p:pic>
        <p:nvPicPr>
          <p:cNvPr id="4" name="Content Placeholder 3">
            <a:extLst>
              <a:ext uri="{FF2B5EF4-FFF2-40B4-BE49-F238E27FC236}">
                <a16:creationId xmlns:a16="http://schemas.microsoft.com/office/drawing/2014/main" id="{A02BD1D8-79FC-4A8B-B339-E62E7B370F3C}"/>
              </a:ext>
            </a:extLst>
          </p:cNvPr>
          <p:cNvPicPr>
            <a:picLocks noGrp="1" noChangeAspect="1"/>
          </p:cNvPicPr>
          <p:nvPr>
            <p:ph idx="1"/>
          </p:nvPr>
        </p:nvPicPr>
        <p:blipFill>
          <a:blip r:embed="rId2"/>
          <a:stretch>
            <a:fillRect/>
          </a:stretch>
        </p:blipFill>
        <p:spPr>
          <a:xfrm>
            <a:off x="2677432" y="1821052"/>
            <a:ext cx="6837135" cy="4671823"/>
          </a:xfrm>
          <a:prstGeom prst="rect">
            <a:avLst/>
          </a:prstGeom>
        </p:spPr>
      </p:pic>
    </p:spTree>
    <p:extLst>
      <p:ext uri="{BB962C8B-B14F-4D97-AF65-F5344CB8AC3E}">
        <p14:creationId xmlns:p14="http://schemas.microsoft.com/office/powerpoint/2010/main" val="4230742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AE59-AD41-47C7-9106-298399F509D4}"/>
              </a:ext>
            </a:extLst>
          </p:cNvPr>
          <p:cNvSpPr>
            <a:spLocks noGrp="1"/>
          </p:cNvSpPr>
          <p:nvPr>
            <p:ph type="title"/>
          </p:nvPr>
        </p:nvSpPr>
        <p:spPr/>
        <p:txBody>
          <a:bodyPr/>
          <a:lstStyle/>
          <a:p>
            <a:r>
              <a:rPr lang="en-US" dirty="0"/>
              <a:t>Bidirectional RNNs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89F532-F5D2-4EF0-8757-C98B4C0F3CA6}"/>
                  </a:ext>
                </a:extLst>
              </p:cNvPr>
              <p:cNvSpPr>
                <a:spLocks noGrp="1"/>
              </p:cNvSpPr>
              <p:nvPr>
                <p:ph idx="1"/>
              </p:nvPr>
            </p:nvSpPr>
            <p:spPr/>
            <p:txBody>
              <a:bodyPr>
                <a:normAutofit fontScale="92500" lnSpcReduction="20000"/>
              </a:bodyPr>
              <a:lstStyle/>
              <a:p>
                <a:r>
                  <a:rPr lang="en-US" dirty="0"/>
                  <a:t>As discussed so far, RNNs process inputs sequentially in one direction</a:t>
                </a:r>
              </a:p>
              <a:p>
                <a:r>
                  <a:rPr lang="en-US" dirty="0"/>
                  <a:t>The hidden state produced at step t represents combined information about inputs from time 1 through time t</a:t>
                </a:r>
              </a:p>
              <a:p>
                <a:r>
                  <a:rPr lang="en-US" dirty="0"/>
                  <a:t>We can refer to the hidden state at step t as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𝑓</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𝑅𝑁𝑁</m:t>
                        </m:r>
                      </m:e>
                      <m:sub>
                        <m:r>
                          <a:rPr lang="en-US" i="1">
                            <a:latin typeface="Cambria Math" panose="02040503050406030204" pitchFamily="18" charset="0"/>
                          </a:rPr>
                          <m:t>𝑓𝑜𝑟𝑤𝑎𝑟𝑑</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𝑡</m:t>
                            </m:r>
                          </m:sup>
                        </m:sSubSup>
                      </m:e>
                    </m:d>
                  </m:oMath>
                </a14:m>
                <a:endParaRPr lang="en-US" dirty="0"/>
              </a:p>
              <a:p>
                <a:r>
                  <a:rPr lang="en-US" dirty="0"/>
                  <a:t>If all of the input is available at once, we can create another RNN that processes the inputs in the opposite, or backward, direction</a:t>
                </a:r>
              </a:p>
              <a:p>
                <a:r>
                  <a:rPr lang="en-US" dirty="0"/>
                  <a:t>We can refer to the hidden state at step t as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𝑏</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𝑅𝑁𝑁</m:t>
                        </m:r>
                      </m:e>
                      <m:sub>
                        <m:r>
                          <a:rPr lang="en-US" b="0" i="1" smtClean="0">
                            <a:latin typeface="Cambria Math" panose="02040503050406030204" pitchFamily="18" charset="0"/>
                          </a:rPr>
                          <m:t>𝑏𝑎𝑐𝑘𝑤𝑎𝑟𝑑</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𝑛</m:t>
                            </m:r>
                          </m:sup>
                        </m:sSubSup>
                      </m:e>
                    </m:d>
                  </m:oMath>
                </a14:m>
                <a:endParaRPr lang="en-US" dirty="0"/>
              </a:p>
              <a:p>
                <a:r>
                  <a:rPr lang="en-US" dirty="0"/>
                  <a:t>Combining these two RNNs results in a </a:t>
                </a:r>
                <a:r>
                  <a:rPr lang="en-US" b="1" dirty="0"/>
                  <a:t>bidirectional RNN</a:t>
                </a:r>
                <a:r>
                  <a:rPr lang="en-US" dirty="0"/>
                  <a:t> (Bi-RNN)</a:t>
                </a:r>
              </a:p>
              <a:p>
                <a:r>
                  <a:rPr lang="en-US" dirty="0"/>
                  <a:t>At each time step, it is typical to concatenate the hidden states from each direction, although other methods of combining them are possible</a:t>
                </a:r>
              </a:p>
              <a:p>
                <a:r>
                  <a:rPr lang="en-US" dirty="0"/>
                  <a:t>Bi-RNNs can also be stacked!</a:t>
                </a:r>
              </a:p>
            </p:txBody>
          </p:sp>
        </mc:Choice>
        <mc:Fallback xmlns="">
          <p:sp>
            <p:nvSpPr>
              <p:cNvPr id="3" name="Content Placeholder 2">
                <a:extLst>
                  <a:ext uri="{FF2B5EF4-FFF2-40B4-BE49-F238E27FC236}">
                    <a16:creationId xmlns:a16="http://schemas.microsoft.com/office/drawing/2014/main" id="{1289F532-F5D2-4EF0-8757-C98B4C0F3CA6}"/>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269170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44E5-2473-4804-BD0B-92B7845AEFE0}"/>
              </a:ext>
            </a:extLst>
          </p:cNvPr>
          <p:cNvSpPr>
            <a:spLocks noGrp="1"/>
          </p:cNvSpPr>
          <p:nvPr>
            <p:ph type="title"/>
          </p:nvPr>
        </p:nvSpPr>
        <p:spPr/>
        <p:txBody>
          <a:bodyPr/>
          <a:lstStyle/>
          <a:p>
            <a:r>
              <a:rPr lang="en-US" dirty="0"/>
              <a:t>Bi-RNN for Sequence Labelling</a:t>
            </a:r>
          </a:p>
        </p:txBody>
      </p:sp>
      <p:pic>
        <p:nvPicPr>
          <p:cNvPr id="5" name="Content Placeholder 4" descr="A screenshot of a video game&#10;&#10;Description automatically generated">
            <a:extLst>
              <a:ext uri="{FF2B5EF4-FFF2-40B4-BE49-F238E27FC236}">
                <a16:creationId xmlns:a16="http://schemas.microsoft.com/office/drawing/2014/main" id="{9DAF3F76-4692-4828-BADF-2E197E123D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5611" y="1690688"/>
            <a:ext cx="8840777" cy="4802187"/>
          </a:xfrm>
        </p:spPr>
      </p:pic>
    </p:spTree>
    <p:extLst>
      <p:ext uri="{BB962C8B-B14F-4D97-AF65-F5344CB8AC3E}">
        <p14:creationId xmlns:p14="http://schemas.microsoft.com/office/powerpoint/2010/main" val="2700274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D64E-60C6-4EC1-8C0D-9D9C7C4FB3AC}"/>
              </a:ext>
            </a:extLst>
          </p:cNvPr>
          <p:cNvSpPr>
            <a:spLocks noGrp="1"/>
          </p:cNvSpPr>
          <p:nvPr>
            <p:ph type="title"/>
          </p:nvPr>
        </p:nvSpPr>
        <p:spPr/>
        <p:txBody>
          <a:bodyPr/>
          <a:lstStyle/>
          <a:p>
            <a:r>
              <a:rPr lang="en-US" dirty="0"/>
              <a:t>Bi-RNN for Text Categorization</a:t>
            </a:r>
          </a:p>
        </p:txBody>
      </p:sp>
      <p:pic>
        <p:nvPicPr>
          <p:cNvPr id="4" name="Content Placeholder 3">
            <a:extLst>
              <a:ext uri="{FF2B5EF4-FFF2-40B4-BE49-F238E27FC236}">
                <a16:creationId xmlns:a16="http://schemas.microsoft.com/office/drawing/2014/main" id="{BCCDF3FB-D104-4591-9A27-F0E3B0AD39B0}"/>
              </a:ext>
            </a:extLst>
          </p:cNvPr>
          <p:cNvPicPr>
            <a:picLocks noGrp="1" noChangeAspect="1"/>
          </p:cNvPicPr>
          <p:nvPr>
            <p:ph idx="1"/>
          </p:nvPr>
        </p:nvPicPr>
        <p:blipFill>
          <a:blip r:embed="rId2"/>
          <a:stretch>
            <a:fillRect/>
          </a:stretch>
        </p:blipFill>
        <p:spPr>
          <a:xfrm>
            <a:off x="2679724" y="1690688"/>
            <a:ext cx="6832552" cy="4638251"/>
          </a:xfrm>
          <a:prstGeom prst="rect">
            <a:avLst/>
          </a:prstGeom>
        </p:spPr>
      </p:pic>
    </p:spTree>
    <p:extLst>
      <p:ext uri="{BB962C8B-B14F-4D97-AF65-F5344CB8AC3E}">
        <p14:creationId xmlns:p14="http://schemas.microsoft.com/office/powerpoint/2010/main" val="4189281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7623-A95D-4A38-BD81-6BF19A7F639D}"/>
              </a:ext>
            </a:extLst>
          </p:cNvPr>
          <p:cNvSpPr>
            <a:spLocks noGrp="1"/>
          </p:cNvSpPr>
          <p:nvPr>
            <p:ph type="title"/>
          </p:nvPr>
        </p:nvSpPr>
        <p:spPr/>
        <p:txBody>
          <a:bodyPr/>
          <a:lstStyle/>
          <a:p>
            <a:r>
              <a:rPr lang="en-US" dirty="0"/>
              <a:t>The Vanishing Gradient Problem</a:t>
            </a:r>
          </a:p>
        </p:txBody>
      </p:sp>
      <p:sp>
        <p:nvSpPr>
          <p:cNvPr id="3" name="Content Placeholder 2">
            <a:extLst>
              <a:ext uri="{FF2B5EF4-FFF2-40B4-BE49-F238E27FC236}">
                <a16:creationId xmlns:a16="http://schemas.microsoft.com/office/drawing/2014/main" id="{D9DE2166-3D86-4F49-8A46-C341F57E98AE}"/>
              </a:ext>
            </a:extLst>
          </p:cNvPr>
          <p:cNvSpPr>
            <a:spLocks noGrp="1"/>
          </p:cNvSpPr>
          <p:nvPr>
            <p:ph idx="1"/>
          </p:nvPr>
        </p:nvSpPr>
        <p:spPr/>
        <p:txBody>
          <a:bodyPr>
            <a:normAutofit fontScale="92500" lnSpcReduction="10000"/>
          </a:bodyPr>
          <a:lstStyle/>
          <a:p>
            <a:r>
              <a:rPr lang="en-US" dirty="0"/>
              <a:t>During backpropagation, for each layer or time step that error is backpropagated, there is a multiplication taking place</a:t>
            </a:r>
          </a:p>
          <a:p>
            <a:r>
              <a:rPr lang="en-US" dirty="0"/>
              <a:t>Typically, these multiplications reduce the gradients; that is, the further back we go, the less significant layers or states seem to be</a:t>
            </a:r>
          </a:p>
          <a:p>
            <a:r>
              <a:rPr lang="en-US" dirty="0"/>
              <a:t>This leads to the </a:t>
            </a:r>
            <a:r>
              <a:rPr lang="en-US" b="1" dirty="0"/>
              <a:t>vanishing gradient problem</a:t>
            </a:r>
            <a:r>
              <a:rPr lang="en-US" dirty="0"/>
              <a:t>; it affects all deep neural network architectures (not just RNNs)</a:t>
            </a:r>
          </a:p>
          <a:p>
            <a:r>
              <a:rPr lang="en-US" dirty="0"/>
              <a:t>For other sorts of architectures (e.g., CNNs and feed-forward NNs), rectified linear units (ReLUs) mitigate the problem to an extent</a:t>
            </a:r>
          </a:p>
          <a:p>
            <a:r>
              <a:rPr lang="en-US" dirty="0"/>
              <a:t>However, </a:t>
            </a:r>
            <a:r>
              <a:rPr lang="en-US" dirty="0" err="1"/>
              <a:t>ReLUs</a:t>
            </a:r>
            <a:r>
              <a:rPr lang="en-US" dirty="0"/>
              <a:t> are not typically used for RNNs</a:t>
            </a:r>
          </a:p>
          <a:p>
            <a:r>
              <a:rPr lang="en-US" dirty="0"/>
              <a:t>There is a related problem known as the </a:t>
            </a:r>
            <a:r>
              <a:rPr lang="en-US" i="1" dirty="0"/>
              <a:t>exploding gradient problem</a:t>
            </a:r>
          </a:p>
          <a:p>
            <a:r>
              <a:rPr lang="en-US" dirty="0"/>
              <a:t>That can be dealt with very simply, by just placing a cap on the gradients</a:t>
            </a:r>
          </a:p>
        </p:txBody>
      </p:sp>
    </p:spTree>
    <p:extLst>
      <p:ext uri="{BB962C8B-B14F-4D97-AF65-F5344CB8AC3E}">
        <p14:creationId xmlns:p14="http://schemas.microsoft.com/office/powerpoint/2010/main" val="5412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1133-FC6A-4E6C-A828-77952D33CC35}"/>
              </a:ext>
            </a:extLst>
          </p:cNvPr>
          <p:cNvSpPr>
            <a:spLocks noGrp="1"/>
          </p:cNvSpPr>
          <p:nvPr>
            <p:ph type="title"/>
          </p:nvPr>
        </p:nvSpPr>
        <p:spPr/>
        <p:txBody>
          <a:bodyPr/>
          <a:lstStyle/>
          <a:p>
            <a:r>
              <a:rPr lang="en-US" dirty="0"/>
              <a:t>Term-document Matrix Example (from J&amp;M)</a:t>
            </a:r>
          </a:p>
        </p:txBody>
      </p:sp>
      <p:pic>
        <p:nvPicPr>
          <p:cNvPr id="5" name="Content Placeholder 4" descr="A screenshot of a social media post&#10;&#10;Description automatically generated">
            <a:extLst>
              <a:ext uri="{FF2B5EF4-FFF2-40B4-BE49-F238E27FC236}">
                <a16:creationId xmlns:a16="http://schemas.microsoft.com/office/drawing/2014/main" id="{9F4E38D4-7420-48AF-927B-101ED5B7B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551" y="2460811"/>
            <a:ext cx="9764897" cy="2366683"/>
          </a:xfrm>
        </p:spPr>
      </p:pic>
    </p:spTree>
    <p:extLst>
      <p:ext uri="{BB962C8B-B14F-4D97-AF65-F5344CB8AC3E}">
        <p14:creationId xmlns:p14="http://schemas.microsoft.com/office/powerpoint/2010/main" val="1259154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732D-14A4-4310-A08B-A42592991EC7}"/>
              </a:ext>
            </a:extLst>
          </p:cNvPr>
          <p:cNvSpPr>
            <a:spLocks noGrp="1"/>
          </p:cNvSpPr>
          <p:nvPr>
            <p:ph type="title"/>
          </p:nvPr>
        </p:nvSpPr>
        <p:spPr/>
        <p:txBody>
          <a:bodyPr/>
          <a:lstStyle/>
          <a:p>
            <a:r>
              <a:rPr lang="en-US" dirty="0"/>
              <a:t>Non-local Context</a:t>
            </a:r>
          </a:p>
        </p:txBody>
      </p:sp>
      <p:sp>
        <p:nvSpPr>
          <p:cNvPr id="3" name="Content Placeholder 2">
            <a:extLst>
              <a:ext uri="{FF2B5EF4-FFF2-40B4-BE49-F238E27FC236}">
                <a16:creationId xmlns:a16="http://schemas.microsoft.com/office/drawing/2014/main" id="{04023833-2468-4769-9391-6503492A169A}"/>
              </a:ext>
            </a:extLst>
          </p:cNvPr>
          <p:cNvSpPr>
            <a:spLocks noGrp="1"/>
          </p:cNvSpPr>
          <p:nvPr>
            <p:ph idx="1"/>
          </p:nvPr>
        </p:nvSpPr>
        <p:spPr/>
        <p:txBody>
          <a:bodyPr/>
          <a:lstStyle/>
          <a:p>
            <a:r>
              <a:rPr lang="en-US" dirty="0"/>
              <a:t>Without any solution to mitigate the vanishing gradient problem, only very local context winds up being significant</a:t>
            </a:r>
          </a:p>
          <a:p>
            <a:r>
              <a:rPr lang="en-US" dirty="0"/>
              <a:t>I have read that, for NLP tasks, hidden states in a simple RNN are only significantly influenced by the previous two or three words</a:t>
            </a:r>
          </a:p>
          <a:p>
            <a:r>
              <a:rPr lang="en-US" dirty="0"/>
              <a:t>Sometimes that is not enough</a:t>
            </a:r>
          </a:p>
          <a:p>
            <a:r>
              <a:rPr lang="en-US" dirty="0"/>
              <a:t>Consider: "The flights the airline was cancelling were full."</a:t>
            </a:r>
          </a:p>
          <a:p>
            <a:r>
              <a:rPr lang="en-US" dirty="0"/>
              <a:t>In order to know that "were" is the appropriate word, we need to recognize that the subject of the sentence, "flights", is plural</a:t>
            </a:r>
          </a:p>
          <a:p>
            <a:r>
              <a:rPr lang="en-US" dirty="0"/>
              <a:t>Note that the only other noun in between, "airline", is singular</a:t>
            </a:r>
          </a:p>
        </p:txBody>
      </p:sp>
    </p:spTree>
    <p:extLst>
      <p:ext uri="{BB962C8B-B14F-4D97-AF65-F5344CB8AC3E}">
        <p14:creationId xmlns:p14="http://schemas.microsoft.com/office/powerpoint/2010/main" val="857175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DA8C-B3CB-41BD-A478-D17D909B7CC1}"/>
              </a:ext>
            </a:extLst>
          </p:cNvPr>
          <p:cNvSpPr>
            <a:spLocks noGrp="1"/>
          </p:cNvSpPr>
          <p:nvPr>
            <p:ph type="title"/>
          </p:nvPr>
        </p:nvSpPr>
        <p:spPr/>
        <p:txBody>
          <a:bodyPr/>
          <a:lstStyle/>
          <a:p>
            <a:r>
              <a:rPr lang="en-US" dirty="0"/>
              <a:t>Long Short-Term Memory Units</a:t>
            </a:r>
          </a:p>
        </p:txBody>
      </p:sp>
      <p:sp>
        <p:nvSpPr>
          <p:cNvPr id="3" name="Content Placeholder 2">
            <a:extLst>
              <a:ext uri="{FF2B5EF4-FFF2-40B4-BE49-F238E27FC236}">
                <a16:creationId xmlns:a16="http://schemas.microsoft.com/office/drawing/2014/main" id="{DD8E1D18-17C7-411C-9778-11A99BA328E4}"/>
              </a:ext>
            </a:extLst>
          </p:cNvPr>
          <p:cNvSpPr>
            <a:spLocks noGrp="1"/>
          </p:cNvSpPr>
          <p:nvPr>
            <p:ph idx="1"/>
          </p:nvPr>
        </p:nvSpPr>
        <p:spPr/>
        <p:txBody>
          <a:bodyPr/>
          <a:lstStyle/>
          <a:p>
            <a:r>
              <a:rPr lang="en-US" b="1" dirty="0"/>
              <a:t>Long short-term memory </a:t>
            </a:r>
            <a:r>
              <a:rPr lang="en-US" dirty="0"/>
              <a:t>(</a:t>
            </a:r>
            <a:r>
              <a:rPr lang="en-US" b="1" dirty="0"/>
              <a:t>LSTM</a:t>
            </a:r>
            <a:r>
              <a:rPr lang="en-US" dirty="0"/>
              <a:t>) networks provide one solution for mitigating the vanishing gradient problem</a:t>
            </a:r>
          </a:p>
          <a:p>
            <a:r>
              <a:rPr lang="en-US" dirty="0"/>
              <a:t>Often, the network or layer as a whole is just referred to as an LSTM</a:t>
            </a:r>
          </a:p>
          <a:p>
            <a:r>
              <a:rPr lang="en-US" dirty="0"/>
              <a:t>It is common to depict LSTMs graphically in terms of </a:t>
            </a:r>
            <a:r>
              <a:rPr lang="en-US" b="1" dirty="0"/>
              <a:t>cells</a:t>
            </a:r>
            <a:r>
              <a:rPr lang="en-US" dirty="0"/>
              <a:t>, also sometimes called </a:t>
            </a:r>
            <a:r>
              <a:rPr lang="en-US" i="1" dirty="0"/>
              <a:t>units</a:t>
            </a:r>
            <a:endParaRPr lang="en-US" b="1" i="1" dirty="0"/>
          </a:p>
          <a:p>
            <a:r>
              <a:rPr lang="en-US" dirty="0"/>
              <a:t>Such depictions show the LSTM unrolled; the cell is the component of the architecture that repeats</a:t>
            </a:r>
          </a:p>
          <a:p>
            <a:r>
              <a:rPr lang="en-US" dirty="0"/>
              <a:t>We can also depict simple RNNs as cells, for a quick comparison</a:t>
            </a:r>
          </a:p>
          <a:p>
            <a:r>
              <a:rPr lang="en-US" dirty="0"/>
              <a:t>We will only discuss LSTMs briefly in this course</a:t>
            </a:r>
          </a:p>
        </p:txBody>
      </p:sp>
    </p:spTree>
    <p:extLst>
      <p:ext uri="{BB962C8B-B14F-4D97-AF65-F5344CB8AC3E}">
        <p14:creationId xmlns:p14="http://schemas.microsoft.com/office/powerpoint/2010/main" val="1988786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D6F6-8090-4C49-85B5-0D26C21C7AC2}"/>
              </a:ext>
            </a:extLst>
          </p:cNvPr>
          <p:cNvSpPr>
            <a:spLocks noGrp="1"/>
          </p:cNvSpPr>
          <p:nvPr>
            <p:ph type="title"/>
          </p:nvPr>
        </p:nvSpPr>
        <p:spPr/>
        <p:txBody>
          <a:bodyPr/>
          <a:lstStyle/>
          <a:p>
            <a:r>
              <a:rPr lang="en-US" dirty="0"/>
              <a:t>A Simple RNN Viewed in Terms of Cells</a:t>
            </a:r>
          </a:p>
        </p:txBody>
      </p:sp>
      <p:pic>
        <p:nvPicPr>
          <p:cNvPr id="5" name="Content Placeholder 4" descr="A close up of a sign&#10;&#10;Description automatically generated">
            <a:extLst>
              <a:ext uri="{FF2B5EF4-FFF2-40B4-BE49-F238E27FC236}">
                <a16:creationId xmlns:a16="http://schemas.microsoft.com/office/drawing/2014/main" id="{E4445035-7E4E-43F1-AB43-46E8C898B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778" y="2083336"/>
            <a:ext cx="10250444" cy="3835916"/>
          </a:xfrm>
        </p:spPr>
      </p:pic>
      <p:sp>
        <p:nvSpPr>
          <p:cNvPr id="6" name="Rectangle 5">
            <a:extLst>
              <a:ext uri="{FF2B5EF4-FFF2-40B4-BE49-F238E27FC236}">
                <a16:creationId xmlns:a16="http://schemas.microsoft.com/office/drawing/2014/main" id="{2CD47CB8-4F6C-4874-9819-F51A5F7F85A6}"/>
              </a:ext>
            </a:extLst>
          </p:cNvPr>
          <p:cNvSpPr/>
          <p:nvPr/>
        </p:nvSpPr>
        <p:spPr>
          <a:xfrm>
            <a:off x="5476485" y="6308209"/>
            <a:ext cx="587731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https://colah.github.io/posts/2015-08-Understanding-LSTMs</a:t>
            </a:r>
            <a:endParaRPr lang="en-US" dirty="0"/>
          </a:p>
        </p:txBody>
      </p:sp>
    </p:spTree>
    <p:extLst>
      <p:ext uri="{BB962C8B-B14F-4D97-AF65-F5344CB8AC3E}">
        <p14:creationId xmlns:p14="http://schemas.microsoft.com/office/powerpoint/2010/main" val="3375009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CF53-2393-4C2A-8179-A478BD448B3D}"/>
              </a:ext>
            </a:extLst>
          </p:cNvPr>
          <p:cNvSpPr>
            <a:spLocks noGrp="1"/>
          </p:cNvSpPr>
          <p:nvPr>
            <p:ph type="title"/>
          </p:nvPr>
        </p:nvSpPr>
        <p:spPr/>
        <p:txBody>
          <a:bodyPr/>
          <a:lstStyle/>
          <a:p>
            <a:r>
              <a:rPr lang="en-US" dirty="0"/>
              <a:t>An LSTM Viewed in Terms of Cells</a:t>
            </a:r>
          </a:p>
        </p:txBody>
      </p:sp>
      <p:pic>
        <p:nvPicPr>
          <p:cNvPr id="9" name="Content Placeholder 8" descr="A screen shot of a clock&#10;&#10;Description automatically generated">
            <a:extLst>
              <a:ext uri="{FF2B5EF4-FFF2-40B4-BE49-F238E27FC236}">
                <a16:creationId xmlns:a16="http://schemas.microsoft.com/office/drawing/2014/main" id="{520F6A0E-74B2-492D-AAF7-A21A7D8AAE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352" y="2083336"/>
            <a:ext cx="10209296" cy="3835916"/>
          </a:xfrm>
        </p:spPr>
      </p:pic>
      <p:sp>
        <p:nvSpPr>
          <p:cNvPr id="10" name="Rectangle 9">
            <a:extLst>
              <a:ext uri="{FF2B5EF4-FFF2-40B4-BE49-F238E27FC236}">
                <a16:creationId xmlns:a16="http://schemas.microsoft.com/office/drawing/2014/main" id="{61B1AADB-7A0F-4BDB-A90D-E384554977C5}"/>
              </a:ext>
            </a:extLst>
          </p:cNvPr>
          <p:cNvSpPr/>
          <p:nvPr/>
        </p:nvSpPr>
        <p:spPr>
          <a:xfrm>
            <a:off x="5476485" y="6311900"/>
            <a:ext cx="587731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https://colah.github.io/posts/2015-08-Understanding-LSTMs</a:t>
            </a:r>
            <a:endParaRPr lang="en-US" dirty="0"/>
          </a:p>
        </p:txBody>
      </p:sp>
    </p:spTree>
    <p:extLst>
      <p:ext uri="{BB962C8B-B14F-4D97-AF65-F5344CB8AC3E}">
        <p14:creationId xmlns:p14="http://schemas.microsoft.com/office/powerpoint/2010/main" val="2130285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D35E-A1E7-4B29-A0BB-F7EC6252476F}"/>
              </a:ext>
            </a:extLst>
          </p:cNvPr>
          <p:cNvSpPr>
            <a:spLocks noGrp="1"/>
          </p:cNvSpPr>
          <p:nvPr>
            <p:ph type="title"/>
          </p:nvPr>
        </p:nvSpPr>
        <p:spPr/>
        <p:txBody>
          <a:bodyPr/>
          <a:lstStyle/>
          <a:p>
            <a:r>
              <a:rPr lang="en-US" dirty="0"/>
              <a:t>LSTM Cells</a:t>
            </a:r>
          </a:p>
        </p:txBody>
      </p:sp>
      <p:sp>
        <p:nvSpPr>
          <p:cNvPr id="3" name="Content Placeholder 2">
            <a:extLst>
              <a:ext uri="{FF2B5EF4-FFF2-40B4-BE49-F238E27FC236}">
                <a16:creationId xmlns:a16="http://schemas.microsoft.com/office/drawing/2014/main" id="{90CE5F68-2CF5-4276-9DF1-1DDBA0B371CF}"/>
              </a:ext>
            </a:extLst>
          </p:cNvPr>
          <p:cNvSpPr>
            <a:spLocks noGrp="1"/>
          </p:cNvSpPr>
          <p:nvPr>
            <p:ph idx="1"/>
          </p:nvPr>
        </p:nvSpPr>
        <p:spPr/>
        <p:txBody>
          <a:bodyPr>
            <a:normAutofit fontScale="70000" lnSpcReduction="20000"/>
          </a:bodyPr>
          <a:lstStyle/>
          <a:p>
            <a:r>
              <a:rPr lang="en-US" dirty="0"/>
              <a:t>LSTM cells have two sets of values (which we can think of as vectors) that are passed between cells (really being passed as feedback between one time step and the next)</a:t>
            </a:r>
          </a:p>
          <a:p>
            <a:r>
              <a:rPr lang="en-US" dirty="0"/>
              <a:t>One set of values (the one on top in the figure) is typically referred to as the </a:t>
            </a:r>
            <a:r>
              <a:rPr lang="en-US" i="1" dirty="0"/>
              <a:t>cell state</a:t>
            </a:r>
          </a:p>
          <a:p>
            <a:r>
              <a:rPr lang="en-US" dirty="0"/>
              <a:t>The other set of values is the cell's </a:t>
            </a:r>
            <a:r>
              <a:rPr lang="en-US" i="1" dirty="0"/>
              <a:t>hidden state</a:t>
            </a:r>
            <a:endParaRPr lang="en-US" dirty="0"/>
          </a:p>
          <a:p>
            <a:pPr lvl="0"/>
            <a:r>
              <a:rPr lang="en-US" dirty="0"/>
              <a:t>A single LSTM cell/unit accepts as input the previous cell's state, the previous cell's hidden state, and the current input (which is also a vector)</a:t>
            </a:r>
          </a:p>
          <a:p>
            <a:pPr lvl="0"/>
            <a:r>
              <a:rPr lang="en-US" dirty="0"/>
              <a:t>The cell generates an updated cell state and an updated hidden state, which are passed to the next cell (really the same unit at the next time step)</a:t>
            </a:r>
          </a:p>
          <a:p>
            <a:pPr lvl="0"/>
            <a:r>
              <a:rPr lang="en-US" dirty="0"/>
              <a:t>The hidden state can also serve as the cell's output (i.e., it is visible outside the cell and can be used for classification, as input to a stacked LSTM layer, etc.)</a:t>
            </a:r>
          </a:p>
          <a:p>
            <a:r>
              <a:rPr lang="en-US" dirty="0"/>
              <a:t>Certain components of each cell are referred to as </a:t>
            </a:r>
            <a:r>
              <a:rPr lang="en-US" i="1" dirty="0"/>
              <a:t>gates</a:t>
            </a:r>
          </a:p>
          <a:p>
            <a:r>
              <a:rPr lang="en-US" dirty="0"/>
              <a:t>The gates, along with the previous hidden state and the current input, help to determine which parts of the previous cell state to keep and/or forgot</a:t>
            </a:r>
          </a:p>
          <a:p>
            <a:r>
              <a:rPr lang="en-US" dirty="0"/>
              <a:t>As with other NN architectures that we have covered, we can learn the weights (i.e., train the LSTM) using stochastic gradient descent and backpropagation</a:t>
            </a:r>
          </a:p>
        </p:txBody>
      </p:sp>
    </p:spTree>
    <p:extLst>
      <p:ext uri="{BB962C8B-B14F-4D97-AF65-F5344CB8AC3E}">
        <p14:creationId xmlns:p14="http://schemas.microsoft.com/office/powerpoint/2010/main" val="483000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CBED-4A36-47AE-9223-3049DEBA79AD}"/>
              </a:ext>
            </a:extLst>
          </p:cNvPr>
          <p:cNvSpPr>
            <a:spLocks noGrp="1"/>
          </p:cNvSpPr>
          <p:nvPr>
            <p:ph type="title"/>
          </p:nvPr>
        </p:nvSpPr>
        <p:spPr/>
        <p:txBody>
          <a:bodyPr/>
          <a:lstStyle/>
          <a:p>
            <a:r>
              <a:rPr lang="en-US" dirty="0"/>
              <a:t>Encoder Decoder Networks</a:t>
            </a:r>
          </a:p>
        </p:txBody>
      </p:sp>
      <p:sp>
        <p:nvSpPr>
          <p:cNvPr id="3" name="Content Placeholder 2">
            <a:extLst>
              <a:ext uri="{FF2B5EF4-FFF2-40B4-BE49-F238E27FC236}">
                <a16:creationId xmlns:a16="http://schemas.microsoft.com/office/drawing/2014/main" id="{EA088748-B799-4ADC-B9F4-3CAB7FCF62D9}"/>
              </a:ext>
            </a:extLst>
          </p:cNvPr>
          <p:cNvSpPr>
            <a:spLocks noGrp="1"/>
          </p:cNvSpPr>
          <p:nvPr>
            <p:ph idx="1"/>
          </p:nvPr>
        </p:nvSpPr>
        <p:spPr/>
        <p:txBody>
          <a:bodyPr>
            <a:normAutofit fontScale="92500" lnSpcReduction="10000"/>
          </a:bodyPr>
          <a:lstStyle/>
          <a:p>
            <a:r>
              <a:rPr lang="en-US" dirty="0"/>
              <a:t>Many NLP tasks involve mapping a sequence of text to another sequence of text</a:t>
            </a:r>
          </a:p>
          <a:p>
            <a:r>
              <a:rPr lang="en-US" dirty="0"/>
              <a:t>Examples include machine translation (MT), summarization, and (in some sense) question-answering (QA)</a:t>
            </a:r>
          </a:p>
          <a:p>
            <a:r>
              <a:rPr lang="en-US" b="1" dirty="0"/>
              <a:t>Encoder-decoder networks</a:t>
            </a:r>
            <a:r>
              <a:rPr lang="en-US" dirty="0"/>
              <a:t>, also known as </a:t>
            </a:r>
            <a:r>
              <a:rPr lang="en-US" i="1" dirty="0"/>
              <a:t>sequence-to-sequence</a:t>
            </a:r>
            <a:r>
              <a:rPr lang="en-US" dirty="0"/>
              <a:t> (seq2seq) models are capable of this</a:t>
            </a:r>
          </a:p>
          <a:p>
            <a:r>
              <a:rPr lang="en-US" dirty="0"/>
              <a:t>The first portion of such a network is the </a:t>
            </a:r>
            <a:r>
              <a:rPr lang="en-US" i="1" dirty="0"/>
              <a:t>encoder</a:t>
            </a:r>
            <a:r>
              <a:rPr lang="en-US" dirty="0"/>
              <a:t>, which processes the input sequence, resulting in a </a:t>
            </a:r>
            <a:r>
              <a:rPr lang="en-US" i="1" dirty="0"/>
              <a:t>context</a:t>
            </a:r>
          </a:p>
          <a:p>
            <a:r>
              <a:rPr lang="en-US" dirty="0"/>
              <a:t>The second part of a network, called the </a:t>
            </a:r>
            <a:r>
              <a:rPr lang="en-US" i="1" dirty="0"/>
              <a:t>decoder</a:t>
            </a:r>
            <a:r>
              <a:rPr lang="en-US" dirty="0"/>
              <a:t>, starts with the context and generates the output sequence</a:t>
            </a:r>
          </a:p>
          <a:p>
            <a:r>
              <a:rPr lang="en-US" dirty="0"/>
              <a:t>We will not discuss encoder-decoder networks in detail in this course</a:t>
            </a:r>
          </a:p>
        </p:txBody>
      </p:sp>
    </p:spTree>
    <p:extLst>
      <p:ext uri="{BB962C8B-B14F-4D97-AF65-F5344CB8AC3E}">
        <p14:creationId xmlns:p14="http://schemas.microsoft.com/office/powerpoint/2010/main" val="3297177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A34E-8737-4511-BBE7-78077DE48243}"/>
              </a:ext>
            </a:extLst>
          </p:cNvPr>
          <p:cNvSpPr>
            <a:spLocks noGrp="1"/>
          </p:cNvSpPr>
          <p:nvPr>
            <p:ph type="title"/>
          </p:nvPr>
        </p:nvSpPr>
        <p:spPr/>
        <p:txBody>
          <a:bodyPr/>
          <a:lstStyle/>
          <a:p>
            <a:r>
              <a:rPr lang="en-US" dirty="0"/>
              <a:t>Basic Encoder-Decoder Network</a:t>
            </a:r>
          </a:p>
        </p:txBody>
      </p:sp>
      <p:pic>
        <p:nvPicPr>
          <p:cNvPr id="5" name="Content Placeholder 4" descr="A screenshot of a cell phone&#10;&#10;Description automatically generated">
            <a:extLst>
              <a:ext uri="{FF2B5EF4-FFF2-40B4-BE49-F238E27FC236}">
                <a16:creationId xmlns:a16="http://schemas.microsoft.com/office/drawing/2014/main" id="{32DE860C-589C-4463-B81D-169751CF54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56" y="1690688"/>
            <a:ext cx="8497288" cy="4557932"/>
          </a:xfrm>
        </p:spPr>
      </p:pic>
    </p:spTree>
    <p:extLst>
      <p:ext uri="{BB962C8B-B14F-4D97-AF65-F5344CB8AC3E}">
        <p14:creationId xmlns:p14="http://schemas.microsoft.com/office/powerpoint/2010/main" val="208175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5BE5-1662-4D28-B3D2-3EA99A671033}"/>
              </a:ext>
            </a:extLst>
          </p:cNvPr>
          <p:cNvSpPr>
            <a:spLocks noGrp="1"/>
          </p:cNvSpPr>
          <p:nvPr>
            <p:ph type="title"/>
          </p:nvPr>
        </p:nvSpPr>
        <p:spPr/>
        <p:txBody>
          <a:bodyPr/>
          <a:lstStyle/>
          <a:p>
            <a:r>
              <a:rPr lang="en-US" dirty="0"/>
              <a:t>Attention</a:t>
            </a:r>
          </a:p>
        </p:txBody>
      </p:sp>
      <p:sp>
        <p:nvSpPr>
          <p:cNvPr id="3" name="Content Placeholder 2">
            <a:extLst>
              <a:ext uri="{FF2B5EF4-FFF2-40B4-BE49-F238E27FC236}">
                <a16:creationId xmlns:a16="http://schemas.microsoft.com/office/drawing/2014/main" id="{6A7D657E-B3C5-4064-B7EC-EB9C0181E35D}"/>
              </a:ext>
            </a:extLst>
          </p:cNvPr>
          <p:cNvSpPr>
            <a:spLocks noGrp="1"/>
          </p:cNvSpPr>
          <p:nvPr>
            <p:ph idx="1"/>
          </p:nvPr>
        </p:nvSpPr>
        <p:spPr/>
        <p:txBody>
          <a:bodyPr>
            <a:normAutofit lnSpcReduction="10000"/>
          </a:bodyPr>
          <a:lstStyle/>
          <a:p>
            <a:r>
              <a:rPr lang="en-US" dirty="0"/>
              <a:t>One issue is that, as the output sequence is generated, the relative importance of different portions of the input sequence change</a:t>
            </a:r>
          </a:p>
          <a:p>
            <a:r>
              <a:rPr lang="en-US" dirty="0"/>
              <a:t>A very important concept known as </a:t>
            </a:r>
            <a:r>
              <a:rPr lang="en-US" b="1" dirty="0"/>
              <a:t>attention</a:t>
            </a:r>
            <a:r>
              <a:rPr lang="en-US" dirty="0"/>
              <a:t> can help to deal with this</a:t>
            </a:r>
          </a:p>
          <a:p>
            <a:r>
              <a:rPr lang="en-US" dirty="0"/>
              <a:t>Instead of having a static context vector, a different context vector is generated at each time step of the decoder</a:t>
            </a:r>
          </a:p>
          <a:p>
            <a:r>
              <a:rPr lang="en-US" dirty="0"/>
              <a:t>The next slide shows a graphical depiction of attention from the J&amp;M textbook</a:t>
            </a:r>
          </a:p>
          <a:p>
            <a:r>
              <a:rPr lang="en-US" dirty="0"/>
              <a:t>Circa 2016, LSTMs with attention dominated the field of NLP</a:t>
            </a:r>
          </a:p>
          <a:p>
            <a:r>
              <a:rPr lang="en-US" dirty="0"/>
              <a:t>We will not discuss attention in detail in this course</a:t>
            </a:r>
          </a:p>
        </p:txBody>
      </p:sp>
    </p:spTree>
    <p:extLst>
      <p:ext uri="{BB962C8B-B14F-4D97-AF65-F5344CB8AC3E}">
        <p14:creationId xmlns:p14="http://schemas.microsoft.com/office/powerpoint/2010/main" val="2007775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3A49-9D71-4171-BCFC-EE898A75C076}"/>
              </a:ext>
            </a:extLst>
          </p:cNvPr>
          <p:cNvSpPr>
            <a:spLocks noGrp="1"/>
          </p:cNvSpPr>
          <p:nvPr>
            <p:ph type="title"/>
          </p:nvPr>
        </p:nvSpPr>
        <p:spPr/>
        <p:txBody>
          <a:bodyPr/>
          <a:lstStyle/>
          <a:p>
            <a:r>
              <a:rPr lang="en-US" dirty="0"/>
              <a:t>Attention: Graphical Depiction</a:t>
            </a:r>
          </a:p>
        </p:txBody>
      </p:sp>
      <p:pic>
        <p:nvPicPr>
          <p:cNvPr id="5" name="Content Placeholder 4" descr="A close up of a map&#10;&#10;Description automatically generated">
            <a:extLst>
              <a:ext uri="{FF2B5EF4-FFF2-40B4-BE49-F238E27FC236}">
                <a16:creationId xmlns:a16="http://schemas.microsoft.com/office/drawing/2014/main" id="{0C04A33F-AB44-4FBF-8C1E-7495827EF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5130" y="1825625"/>
            <a:ext cx="4841739" cy="4351338"/>
          </a:xfrm>
        </p:spPr>
      </p:pic>
    </p:spTree>
    <p:extLst>
      <p:ext uri="{BB962C8B-B14F-4D97-AF65-F5344CB8AC3E}">
        <p14:creationId xmlns:p14="http://schemas.microsoft.com/office/powerpoint/2010/main" val="1882020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4574-B877-4AC1-99B3-9F807CA41586}"/>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5939AA2D-E652-4804-8372-FD877F8A44E2}"/>
              </a:ext>
            </a:extLst>
          </p:cNvPr>
          <p:cNvSpPr>
            <a:spLocks noGrp="1"/>
          </p:cNvSpPr>
          <p:nvPr>
            <p:ph idx="1"/>
          </p:nvPr>
        </p:nvSpPr>
        <p:spPr/>
        <p:txBody>
          <a:bodyPr>
            <a:normAutofit fontScale="85000" lnSpcReduction="10000"/>
          </a:bodyPr>
          <a:lstStyle/>
          <a:p>
            <a:r>
              <a:rPr lang="en-US" dirty="0"/>
              <a:t>In December 2017, a paper titled "Attention is All You Need" was published by a group of researchers from Google</a:t>
            </a:r>
          </a:p>
          <a:p>
            <a:r>
              <a:rPr lang="en-US" dirty="0"/>
              <a:t>The paper introduces a new neural architecture called a Transformer, which does not rely on any recurrence or convolutions</a:t>
            </a:r>
          </a:p>
          <a:p>
            <a:r>
              <a:rPr lang="en-US" dirty="0"/>
              <a:t>A Transformer is another example of an encoder-decoder network</a:t>
            </a:r>
          </a:p>
          <a:p>
            <a:r>
              <a:rPr lang="en-US" dirty="0"/>
              <a:t>The encoder and decoder rely on stacked layers, and each layer has sub-layers</a:t>
            </a:r>
          </a:p>
          <a:p>
            <a:r>
              <a:rPr lang="en-US" dirty="0"/>
              <a:t>Some sublayers rely on a concept called </a:t>
            </a:r>
            <a:r>
              <a:rPr lang="en-US" b="1" dirty="0"/>
              <a:t>self-attention</a:t>
            </a:r>
          </a:p>
          <a:p>
            <a:r>
              <a:rPr lang="en-US" dirty="0"/>
              <a:t>Other sublayers are pointwise, fully-connected, feed-forward NNs</a:t>
            </a:r>
          </a:p>
          <a:p>
            <a:r>
              <a:rPr lang="en-US" dirty="0"/>
              <a:t>The decoder also uses attention applied to the encoder output</a:t>
            </a:r>
          </a:p>
          <a:p>
            <a:r>
              <a:rPr lang="en-US" dirty="0"/>
              <a:t>Since the publication, variations of transformers have dominated the field of NLP</a:t>
            </a:r>
          </a:p>
          <a:p>
            <a:r>
              <a:rPr lang="en-US" dirty="0"/>
              <a:t>We will not discuss Transformers in detail in this course</a:t>
            </a:r>
          </a:p>
          <a:p>
            <a:endParaRPr lang="en-US" dirty="0"/>
          </a:p>
        </p:txBody>
      </p:sp>
    </p:spTree>
    <p:extLst>
      <p:ext uri="{BB962C8B-B14F-4D97-AF65-F5344CB8AC3E}">
        <p14:creationId xmlns:p14="http://schemas.microsoft.com/office/powerpoint/2010/main" val="291552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647D-C877-467A-90A5-C58B2BBFFD18}"/>
              </a:ext>
            </a:extLst>
          </p:cNvPr>
          <p:cNvSpPr>
            <a:spLocks noGrp="1"/>
          </p:cNvSpPr>
          <p:nvPr>
            <p:ph type="title"/>
          </p:nvPr>
        </p:nvSpPr>
        <p:spPr/>
        <p:txBody>
          <a:bodyPr/>
          <a:lstStyle/>
          <a:p>
            <a:r>
              <a:rPr lang="en-US" dirty="0"/>
              <a:t>Latent Semantic Analysis</a:t>
            </a:r>
          </a:p>
        </p:txBody>
      </p:sp>
      <p:sp>
        <p:nvSpPr>
          <p:cNvPr id="3" name="Content Placeholder 2">
            <a:extLst>
              <a:ext uri="{FF2B5EF4-FFF2-40B4-BE49-F238E27FC236}">
                <a16:creationId xmlns:a16="http://schemas.microsoft.com/office/drawing/2014/main" id="{F043C630-B2E6-4A7D-B907-0F35732E7E93}"/>
              </a:ext>
            </a:extLst>
          </p:cNvPr>
          <p:cNvSpPr>
            <a:spLocks noGrp="1"/>
          </p:cNvSpPr>
          <p:nvPr>
            <p:ph idx="1"/>
          </p:nvPr>
        </p:nvSpPr>
        <p:spPr/>
        <p:txBody>
          <a:bodyPr>
            <a:normAutofit fontScale="77500" lnSpcReduction="20000"/>
          </a:bodyPr>
          <a:lstStyle/>
          <a:p>
            <a:r>
              <a:rPr lang="en-US" dirty="0"/>
              <a:t>The idea of representing words as vectors has a long history in NLP</a:t>
            </a:r>
          </a:p>
          <a:p>
            <a:r>
              <a:rPr lang="en-US" dirty="0"/>
              <a:t>For example, when I was a graduate student, </a:t>
            </a:r>
            <a:r>
              <a:rPr lang="en-US" i="1" dirty="0"/>
              <a:t>latent semantic analysis </a:t>
            </a:r>
            <a:r>
              <a:rPr lang="en-US" dirty="0"/>
              <a:t>(LSA) was popular</a:t>
            </a:r>
          </a:p>
          <a:p>
            <a:r>
              <a:rPr lang="en-US" dirty="0"/>
              <a:t>The technique would learn, based on a corpus, vectors that could be thought of as abstract "concepts" that are important to the corpus</a:t>
            </a:r>
          </a:p>
          <a:p>
            <a:r>
              <a:rPr lang="en-US" dirty="0"/>
              <a:t>All text-based sequences (including, for example, documents, queries, and single words) could then be represented as weighted sums of these concepts</a:t>
            </a:r>
          </a:p>
          <a:p>
            <a:r>
              <a:rPr lang="en-US" dirty="0"/>
              <a:t>Without getting into any details, LSA involved the use of singular value decomposition (SVD) applied to a matrix that is related to the term-document matrix</a:t>
            </a:r>
          </a:p>
          <a:p>
            <a:r>
              <a:rPr lang="en-US" dirty="0"/>
              <a:t>When LSA was used in the context of IR, the approach was known as latent semantic indexing</a:t>
            </a:r>
          </a:p>
          <a:p>
            <a:r>
              <a:rPr lang="en-US" dirty="0"/>
              <a:t>While interesting, my impression was that LSA did not seem to perform as well, empirically, as other approaches for IR or other NLP tasks such as text categorization</a:t>
            </a:r>
          </a:p>
        </p:txBody>
      </p:sp>
    </p:spTree>
    <p:extLst>
      <p:ext uri="{BB962C8B-B14F-4D97-AF65-F5344CB8AC3E}">
        <p14:creationId xmlns:p14="http://schemas.microsoft.com/office/powerpoint/2010/main" val="297116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FAC7-E4FC-4489-B2E9-3D0477E498CE}"/>
              </a:ext>
            </a:extLst>
          </p:cNvPr>
          <p:cNvSpPr>
            <a:spLocks noGrp="1"/>
          </p:cNvSpPr>
          <p:nvPr>
            <p:ph type="title"/>
          </p:nvPr>
        </p:nvSpPr>
        <p:spPr/>
        <p:txBody>
          <a:bodyPr/>
          <a:lstStyle/>
          <a:p>
            <a:r>
              <a:rPr lang="en-US" dirty="0"/>
              <a:t>Modern Word Embeddings</a:t>
            </a:r>
          </a:p>
        </p:txBody>
      </p:sp>
      <p:sp>
        <p:nvSpPr>
          <p:cNvPr id="3" name="Content Placeholder 2">
            <a:extLst>
              <a:ext uri="{FF2B5EF4-FFF2-40B4-BE49-F238E27FC236}">
                <a16:creationId xmlns:a16="http://schemas.microsoft.com/office/drawing/2014/main" id="{D70ED59D-E7D9-448B-873A-7C6B91A0135C}"/>
              </a:ext>
            </a:extLst>
          </p:cNvPr>
          <p:cNvSpPr>
            <a:spLocks noGrp="1"/>
          </p:cNvSpPr>
          <p:nvPr>
            <p:ph idx="1"/>
          </p:nvPr>
        </p:nvSpPr>
        <p:spPr/>
        <p:txBody>
          <a:bodyPr>
            <a:normAutofit fontScale="70000" lnSpcReduction="20000"/>
          </a:bodyPr>
          <a:lstStyle/>
          <a:p>
            <a:r>
              <a:rPr lang="en-US" dirty="0"/>
              <a:t>Starting in around 2013, </a:t>
            </a:r>
            <a:r>
              <a:rPr lang="en-US" b="1" dirty="0"/>
              <a:t>deep learning </a:t>
            </a:r>
            <a:r>
              <a:rPr lang="en-US" dirty="0"/>
              <a:t>has transformed the field of NLP</a:t>
            </a:r>
          </a:p>
          <a:p>
            <a:r>
              <a:rPr lang="en-US" dirty="0"/>
              <a:t>Part of what made this possible was effective methods of learning useful word embeddings</a:t>
            </a:r>
          </a:p>
          <a:p>
            <a:r>
              <a:rPr lang="en-US" dirty="0"/>
              <a:t>As with some previous approaches, the idea is to create a d-dimensional vector, with a fixed d, to represent each word in a vocabulary</a:t>
            </a:r>
          </a:p>
          <a:p>
            <a:r>
              <a:rPr lang="en-US" dirty="0"/>
              <a:t>Typically, d is in the range of 50 to 500</a:t>
            </a:r>
          </a:p>
          <a:p>
            <a:r>
              <a:rPr lang="en-US" dirty="0"/>
              <a:t>The break-through approach to word embeddings was </a:t>
            </a:r>
            <a:r>
              <a:rPr lang="en-US" b="1" dirty="0"/>
              <a:t>word2vec</a:t>
            </a:r>
            <a:r>
              <a:rPr lang="en-US" dirty="0"/>
              <a:t>, and this is the approach we will discuss in this course (we will not cover most of the technical details)</a:t>
            </a:r>
          </a:p>
          <a:p>
            <a:r>
              <a:rPr lang="en-US" dirty="0"/>
              <a:t>More recent approaches, including one known as </a:t>
            </a:r>
            <a:r>
              <a:rPr lang="en-US" i="1" dirty="0"/>
              <a:t>GloVe</a:t>
            </a:r>
            <a:r>
              <a:rPr lang="en-US" dirty="0"/>
              <a:t>, may work better for many tasks</a:t>
            </a:r>
          </a:p>
          <a:p>
            <a:r>
              <a:rPr lang="en-US" dirty="0"/>
              <a:t>Some approaches learn embeddings for subwords or characters instead of words</a:t>
            </a:r>
          </a:p>
          <a:p>
            <a:r>
              <a:rPr lang="en-US" dirty="0"/>
              <a:t>Even more recently, contextual word embeddings such as those produced by </a:t>
            </a:r>
            <a:r>
              <a:rPr lang="en-US" i="1" dirty="0"/>
              <a:t>BERT</a:t>
            </a:r>
            <a:r>
              <a:rPr lang="en-US" dirty="0"/>
              <a:t> have led to state-of-the-art results for many NLP tasks</a:t>
            </a:r>
          </a:p>
          <a:p>
            <a:r>
              <a:rPr lang="en-US" dirty="0"/>
              <a:t>All these approaches involve </a:t>
            </a:r>
            <a:r>
              <a:rPr lang="en-US" b="1" dirty="0"/>
              <a:t>pre-training</a:t>
            </a:r>
            <a:r>
              <a:rPr lang="en-US" dirty="0"/>
              <a:t> using a large, unlabeled corpus; this is a form of </a:t>
            </a:r>
            <a:r>
              <a:rPr lang="en-US" i="1" dirty="0"/>
              <a:t>unsupervised machine learning</a:t>
            </a:r>
          </a:p>
        </p:txBody>
      </p:sp>
    </p:spTree>
    <p:extLst>
      <p:ext uri="{BB962C8B-B14F-4D97-AF65-F5344CB8AC3E}">
        <p14:creationId xmlns:p14="http://schemas.microsoft.com/office/powerpoint/2010/main" val="338996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EEC1-7A8E-4DC9-80C3-7E6E21DA2182}"/>
              </a:ext>
            </a:extLst>
          </p:cNvPr>
          <p:cNvSpPr>
            <a:spLocks noGrp="1"/>
          </p:cNvSpPr>
          <p:nvPr>
            <p:ph type="title"/>
          </p:nvPr>
        </p:nvSpPr>
        <p:spPr/>
        <p:txBody>
          <a:bodyPr/>
          <a:lstStyle/>
          <a:p>
            <a:r>
              <a:rPr lang="en-US" dirty="0"/>
              <a:t>Pre-word-embedding Neural Networks</a:t>
            </a:r>
          </a:p>
        </p:txBody>
      </p:sp>
      <p:sp>
        <p:nvSpPr>
          <p:cNvPr id="3" name="Content Placeholder 2">
            <a:extLst>
              <a:ext uri="{FF2B5EF4-FFF2-40B4-BE49-F238E27FC236}">
                <a16:creationId xmlns:a16="http://schemas.microsoft.com/office/drawing/2014/main" id="{B9AD8EF8-CFE5-4F2E-A63E-F2D6697AF7C6}"/>
              </a:ext>
            </a:extLst>
          </p:cNvPr>
          <p:cNvSpPr>
            <a:spLocks noGrp="1"/>
          </p:cNvSpPr>
          <p:nvPr>
            <p:ph idx="1"/>
          </p:nvPr>
        </p:nvSpPr>
        <p:spPr/>
        <p:txBody>
          <a:bodyPr>
            <a:normAutofit fontScale="92500"/>
          </a:bodyPr>
          <a:lstStyle/>
          <a:p>
            <a:r>
              <a:rPr lang="en-US" dirty="0"/>
              <a:t>Consider neural networks (NNs) applied to NLP tasks (such as text categorization) without word embeddings</a:t>
            </a:r>
          </a:p>
          <a:p>
            <a:r>
              <a:rPr lang="en-US" dirty="0"/>
              <a:t>A typical conventional approach was to have an input node for every word in the vocabulary</a:t>
            </a:r>
          </a:p>
          <a:p>
            <a:r>
              <a:rPr lang="en-US" dirty="0"/>
              <a:t>If the size of the vocabular were V, there would be V input nodes</a:t>
            </a:r>
          </a:p>
          <a:p>
            <a:r>
              <a:rPr lang="en-US" dirty="0"/>
              <a:t>The values of the inputs could be Boolean, word counts, or TF*IDF values</a:t>
            </a:r>
          </a:p>
          <a:p>
            <a:r>
              <a:rPr lang="en-US" dirty="0"/>
              <a:t>Of course, this was a </a:t>
            </a:r>
            <a:r>
              <a:rPr lang="en-US" b="1" dirty="0"/>
              <a:t>bag-of-words</a:t>
            </a:r>
            <a:r>
              <a:rPr lang="en-US" dirty="0"/>
              <a:t> approach; the order of the words in the input document does not affect the input to the neural network</a:t>
            </a:r>
          </a:p>
          <a:p>
            <a:r>
              <a:rPr lang="en-US" dirty="0"/>
              <a:t>Optionally, other input features could also be included</a:t>
            </a:r>
          </a:p>
        </p:txBody>
      </p:sp>
    </p:spTree>
    <p:extLst>
      <p:ext uri="{BB962C8B-B14F-4D97-AF65-F5344CB8AC3E}">
        <p14:creationId xmlns:p14="http://schemas.microsoft.com/office/powerpoint/2010/main" val="361722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AE81-F31C-4A8B-A0DC-1E7EA1A76809}"/>
              </a:ext>
            </a:extLst>
          </p:cNvPr>
          <p:cNvSpPr>
            <a:spLocks noGrp="1"/>
          </p:cNvSpPr>
          <p:nvPr>
            <p:ph type="title"/>
          </p:nvPr>
        </p:nvSpPr>
        <p:spPr/>
        <p:txBody>
          <a:bodyPr/>
          <a:lstStyle/>
          <a:p>
            <a:r>
              <a:rPr lang="en-US" dirty="0"/>
              <a:t>Problems with Pre-word-embedding NNs</a:t>
            </a:r>
          </a:p>
        </p:txBody>
      </p:sp>
      <p:sp>
        <p:nvSpPr>
          <p:cNvPr id="3" name="Content Placeholder 2">
            <a:extLst>
              <a:ext uri="{FF2B5EF4-FFF2-40B4-BE49-F238E27FC236}">
                <a16:creationId xmlns:a16="http://schemas.microsoft.com/office/drawing/2014/main" id="{1A67501A-E0DD-415D-A388-65CAEE255137}"/>
              </a:ext>
            </a:extLst>
          </p:cNvPr>
          <p:cNvSpPr>
            <a:spLocks noGrp="1"/>
          </p:cNvSpPr>
          <p:nvPr>
            <p:ph idx="1"/>
          </p:nvPr>
        </p:nvSpPr>
        <p:spPr/>
        <p:txBody>
          <a:bodyPr>
            <a:normAutofit fontScale="92500"/>
          </a:bodyPr>
          <a:lstStyle/>
          <a:p>
            <a:pPr lvl="0"/>
            <a:r>
              <a:rPr lang="en-US" dirty="0"/>
              <a:t>There were a lot of weights between the inputs and the first hidden layer (this could lead to </a:t>
            </a:r>
            <a:r>
              <a:rPr lang="en-US" b="1" dirty="0"/>
              <a:t>overfitting</a:t>
            </a:r>
            <a:r>
              <a:rPr lang="en-US" dirty="0"/>
              <a:t>)</a:t>
            </a:r>
          </a:p>
          <a:p>
            <a:pPr lvl="0"/>
            <a:r>
              <a:rPr lang="en-US" dirty="0"/>
              <a:t>There is no simple way to incorporate word order into the methodology</a:t>
            </a:r>
          </a:p>
          <a:p>
            <a:pPr lvl="0"/>
            <a:r>
              <a:rPr lang="en-US" dirty="0"/>
              <a:t>Even Incorporating bigrams would blow up the number of input nodes</a:t>
            </a:r>
          </a:p>
          <a:p>
            <a:pPr lvl="0"/>
            <a:r>
              <a:rPr lang="en-US" dirty="0"/>
              <a:t>Two very similar words are represented by entirely different nodes</a:t>
            </a:r>
          </a:p>
          <a:p>
            <a:pPr lvl="1"/>
            <a:r>
              <a:rPr lang="en-US" dirty="0"/>
              <a:t>Of course, techniques such as stemming or lemmatization could be used</a:t>
            </a:r>
          </a:p>
          <a:p>
            <a:pPr lvl="1"/>
            <a:r>
              <a:rPr lang="en-US" dirty="0"/>
              <a:t>Still, any two tokens would be treated as being identical or totally different</a:t>
            </a:r>
          </a:p>
          <a:p>
            <a:pPr lvl="0"/>
            <a:r>
              <a:rPr lang="en-US" dirty="0"/>
              <a:t>It is my impression that, previous to word embeddings, NNs did not achieve state-of-the-art results for most (possible all) NLP tasks</a:t>
            </a:r>
          </a:p>
          <a:p>
            <a:endParaRPr lang="en-US" dirty="0"/>
          </a:p>
        </p:txBody>
      </p:sp>
    </p:spTree>
    <p:extLst>
      <p:ext uri="{BB962C8B-B14F-4D97-AF65-F5344CB8AC3E}">
        <p14:creationId xmlns:p14="http://schemas.microsoft.com/office/powerpoint/2010/main" val="34515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5BCD-F797-4AF3-A79B-1CEE2574C830}"/>
              </a:ext>
            </a:extLst>
          </p:cNvPr>
          <p:cNvSpPr>
            <a:spLocks noGrp="1"/>
          </p:cNvSpPr>
          <p:nvPr>
            <p:ph type="title"/>
          </p:nvPr>
        </p:nvSpPr>
        <p:spPr/>
        <p:txBody>
          <a:bodyPr/>
          <a:lstStyle/>
          <a:p>
            <a:r>
              <a:rPr lang="en-US" dirty="0"/>
              <a:t>Advantages of Word Embeddings for NNs</a:t>
            </a:r>
          </a:p>
        </p:txBody>
      </p:sp>
      <p:sp>
        <p:nvSpPr>
          <p:cNvPr id="3" name="Content Placeholder 2">
            <a:extLst>
              <a:ext uri="{FF2B5EF4-FFF2-40B4-BE49-F238E27FC236}">
                <a16:creationId xmlns:a16="http://schemas.microsoft.com/office/drawing/2014/main" id="{09E6C0A1-02BB-49CB-B4AF-D411D23DE0A3}"/>
              </a:ext>
            </a:extLst>
          </p:cNvPr>
          <p:cNvSpPr>
            <a:spLocks noGrp="1"/>
          </p:cNvSpPr>
          <p:nvPr>
            <p:ph idx="1"/>
          </p:nvPr>
        </p:nvSpPr>
        <p:spPr/>
        <p:txBody>
          <a:bodyPr/>
          <a:lstStyle/>
          <a:p>
            <a:pPr lvl="0"/>
            <a:r>
              <a:rPr lang="en-US" dirty="0"/>
              <a:t>The number of input nodes is related to d, the dimension of the word embeddings</a:t>
            </a:r>
          </a:p>
          <a:p>
            <a:pPr lvl="1"/>
            <a:r>
              <a:rPr lang="en-US" dirty="0"/>
              <a:t>For different tasks and architectures, the input might be one word embedding at a time or a fixed number of word embeddings at a time</a:t>
            </a:r>
          </a:p>
          <a:p>
            <a:pPr lvl="1"/>
            <a:r>
              <a:rPr lang="en-US" dirty="0"/>
              <a:t>The input to </a:t>
            </a:r>
            <a:r>
              <a:rPr lang="en-US" b="1" dirty="0"/>
              <a:t>feedforward neural networks</a:t>
            </a:r>
            <a:r>
              <a:rPr lang="en-US" dirty="0"/>
              <a:t>, </a:t>
            </a:r>
            <a:r>
              <a:rPr lang="en-US" b="1" dirty="0"/>
              <a:t>convolutional neural networks</a:t>
            </a:r>
            <a:r>
              <a:rPr lang="en-US" dirty="0"/>
              <a:t>, </a:t>
            </a:r>
            <a:r>
              <a:rPr lang="en-US" sz="2400" dirty="0">
                <a:effectLst/>
                <a:latin typeface="Times New Roman" panose="02020603050405020304" pitchFamily="18" charset="0"/>
                <a:ea typeface="Times New Roman" panose="02020603050405020304" pitchFamily="18" charset="0"/>
              </a:rPr>
              <a:t>or </a:t>
            </a:r>
            <a:r>
              <a:rPr lang="en-US" sz="2400" b="1" dirty="0">
                <a:effectLst/>
                <a:latin typeface="Times New Roman" panose="02020603050405020304" pitchFamily="18" charset="0"/>
                <a:ea typeface="Times New Roman" panose="02020603050405020304" pitchFamily="18" charset="0"/>
              </a:rPr>
              <a:t>transformers</a:t>
            </a:r>
            <a:r>
              <a:rPr lang="en-US" dirty="0"/>
              <a:t> might be word embeddings from one padded sentence</a:t>
            </a:r>
          </a:p>
          <a:p>
            <a:pPr lvl="1"/>
            <a:r>
              <a:rPr lang="en-US" dirty="0"/>
              <a:t>The input to </a:t>
            </a:r>
            <a:r>
              <a:rPr lang="en-US" b="1" dirty="0"/>
              <a:t>recurrent neural networks</a:t>
            </a:r>
            <a:r>
              <a:rPr lang="en-US" dirty="0"/>
              <a:t> is typically one word embedding at a time, and the words of a sentence are traversed in a sequence</a:t>
            </a:r>
          </a:p>
          <a:p>
            <a:pPr lvl="0"/>
            <a:r>
              <a:rPr lang="en-US" dirty="0"/>
              <a:t>Similar (but non-identical) words will have similar word embeddings</a:t>
            </a:r>
          </a:p>
        </p:txBody>
      </p:sp>
    </p:spTree>
    <p:extLst>
      <p:ext uri="{BB962C8B-B14F-4D97-AF65-F5344CB8AC3E}">
        <p14:creationId xmlns:p14="http://schemas.microsoft.com/office/powerpoint/2010/main" val="278992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72368BE58B44429D6B46D1A42D2F30" ma:contentTypeVersion="6" ma:contentTypeDescription="Create a new document." ma:contentTypeScope="" ma:versionID="1778200803c946f4681e0400873d81e7">
  <xsd:schema xmlns:xsd="http://www.w3.org/2001/XMLSchema" xmlns:xs="http://www.w3.org/2001/XMLSchema" xmlns:p="http://schemas.microsoft.com/office/2006/metadata/properties" xmlns:ns2="678805b2-c094-4aa9-8ef2-8f364c7e25e1" targetNamespace="http://schemas.microsoft.com/office/2006/metadata/properties" ma:root="true" ma:fieldsID="297bce0743f27cf42e5b218278459e9a" ns2:_="">
    <xsd:import namespace="678805b2-c094-4aa9-8ef2-8f364c7e25e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8805b2-c094-4aa9-8ef2-8f364c7e2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D2AC0F-1F8F-4C2A-B9EE-05932EF1D4DC}"/>
</file>

<file path=customXml/itemProps2.xml><?xml version="1.0" encoding="utf-8"?>
<ds:datastoreItem xmlns:ds="http://schemas.openxmlformats.org/officeDocument/2006/customXml" ds:itemID="{75C343B6-566C-4B11-B009-127EBCDA87F5}"/>
</file>

<file path=customXml/itemProps3.xml><?xml version="1.0" encoding="utf-8"?>
<ds:datastoreItem xmlns:ds="http://schemas.openxmlformats.org/officeDocument/2006/customXml" ds:itemID="{F88031F8-4A77-4BF7-B133-2DC8DE0D12EA}"/>
</file>

<file path=docProps/app.xml><?xml version="1.0" encoding="utf-8"?>
<Properties xmlns="http://schemas.openxmlformats.org/officeDocument/2006/extended-properties" xmlns:vt="http://schemas.openxmlformats.org/officeDocument/2006/docPropsVTypes">
  <TotalTime>678</TotalTime>
  <Words>4197</Words>
  <Application>Microsoft Office PowerPoint</Application>
  <PresentationFormat>Widescreen</PresentationFormat>
  <Paragraphs>270</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Times New Roman</vt:lpstr>
      <vt:lpstr>Office Theme</vt:lpstr>
      <vt:lpstr>ECE469: Artificial Intelligence</vt:lpstr>
      <vt:lpstr>Conventional Statistical NLP</vt:lpstr>
      <vt:lpstr>Word Embeddings</vt:lpstr>
      <vt:lpstr>Term-document Matrix Example (from J&amp;M)</vt:lpstr>
      <vt:lpstr>Latent Semantic Analysis</vt:lpstr>
      <vt:lpstr>Modern Word Embeddings</vt:lpstr>
      <vt:lpstr>Pre-word-embedding Neural Networks</vt:lpstr>
      <vt:lpstr>Problems with Pre-word-embedding NNs</vt:lpstr>
      <vt:lpstr>Advantages of Word Embeddings for NNs</vt:lpstr>
      <vt:lpstr>Word2vec</vt:lpstr>
      <vt:lpstr>The Skip-gram Model Learns Two Embeddings</vt:lpstr>
      <vt:lpstr>Learning the Skip-Gram Model Matrices</vt:lpstr>
      <vt:lpstr>Word2vec Matrices Depiction (from J&amp;M)</vt:lpstr>
      <vt:lpstr>Word2vec Skim-gram Model as a NN</vt:lpstr>
      <vt:lpstr>Word2vec as NN (from older draft of J&amp;M)</vt:lpstr>
      <vt:lpstr>Skip-gram with Negative Sampling</vt:lpstr>
      <vt:lpstr>Embeddings for Word Similarity</vt:lpstr>
      <vt:lpstr>Visualizing Word Embeddings</vt:lpstr>
      <vt:lpstr>Visualizing Embeddings (t-SNE plot from J&amp;M)</vt:lpstr>
      <vt:lpstr>Differences Between Embeddings (examples)</vt:lpstr>
      <vt:lpstr>Historical Semantics and Embeddings (t-SNE)</vt:lpstr>
      <vt:lpstr>Evaluating Word Embeddings</vt:lpstr>
      <vt:lpstr>Using Word Embeddings with NNs</vt:lpstr>
      <vt:lpstr>Simple RNN</vt:lpstr>
      <vt:lpstr>Simple RNN: Diagram</vt:lpstr>
      <vt:lpstr>Simple RNN: Equations</vt:lpstr>
      <vt:lpstr>Simple RNN: Single Time Step</vt:lpstr>
      <vt:lpstr>Simple RNN: Unrolling an RNN</vt:lpstr>
      <vt:lpstr>Simple RNN: Unrolled</vt:lpstr>
      <vt:lpstr>Simple RNN: Sequence labelling</vt:lpstr>
      <vt:lpstr>Simple RNN: POS tagging</vt:lpstr>
      <vt:lpstr>Simple RNN: Text Categorization</vt:lpstr>
      <vt:lpstr>Simple RNN: TC Example Network</vt:lpstr>
      <vt:lpstr>Stacked RNNs</vt:lpstr>
      <vt:lpstr>Stacked RNN Diagram</vt:lpstr>
      <vt:lpstr>Bidirectional RNNs</vt:lpstr>
      <vt:lpstr>Bi-RNN for Sequence Labelling</vt:lpstr>
      <vt:lpstr>Bi-RNN for Text Categorization</vt:lpstr>
      <vt:lpstr>The Vanishing Gradient Problem</vt:lpstr>
      <vt:lpstr>Non-local Context</vt:lpstr>
      <vt:lpstr>Long Short-Term Memory Units</vt:lpstr>
      <vt:lpstr>A Simple RNN Viewed in Terms of Cells</vt:lpstr>
      <vt:lpstr>An LSTM Viewed in Terms of Cells</vt:lpstr>
      <vt:lpstr>LSTM Cells</vt:lpstr>
      <vt:lpstr>Encoder Decoder Networks</vt:lpstr>
      <vt:lpstr>Basic Encoder-Decoder Network</vt:lpstr>
      <vt:lpstr>Attention</vt:lpstr>
      <vt:lpstr>Attention: Graphical Depiction</vt:lpstr>
      <vt:lpstr>Transformers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ECE469: Artificial Intelligence</dc:title>
  <dc:creator>Carl</dc:creator>
  <cp:lastModifiedBy>Carl</cp:lastModifiedBy>
  <cp:revision>27</cp:revision>
  <dcterms:created xsi:type="dcterms:W3CDTF">2020-12-07T20:45:44Z</dcterms:created>
  <dcterms:modified xsi:type="dcterms:W3CDTF">2020-12-09T17:47:53Z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0x010100EF72368BE58B44429D6B46D1A42D2F30</vt:lpwstr>
  </property>
</Properties>
</file>