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D8673-C216-4326-B10E-153E6CCD55E0}" v="6" dt="2020-12-06T16:33:0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a Dushaj" userId="S::dushaj@cooper.edu::60be455a-bb5f-4942-8b46-5de5647c09ec" providerId="AD" clId="Web-{ACAD8673-C216-4326-B10E-153E6CCD55E0}"/>
    <pc:docChg chg="modSld">
      <pc:chgData name="Enea Dushaj" userId="S::dushaj@cooper.edu::60be455a-bb5f-4942-8b46-5de5647c09ec" providerId="AD" clId="Web-{ACAD8673-C216-4326-B10E-153E6CCD55E0}" dt="2020-12-06T16:33:00.466" v="5" actId="1076"/>
      <pc:docMkLst>
        <pc:docMk/>
      </pc:docMkLst>
      <pc:sldChg chg="modSp">
        <pc:chgData name="Enea Dushaj" userId="S::dushaj@cooper.edu::60be455a-bb5f-4942-8b46-5de5647c09ec" providerId="AD" clId="Web-{ACAD8673-C216-4326-B10E-153E6CCD55E0}" dt="2020-12-06T16:33:00.466" v="5" actId="1076"/>
        <pc:sldMkLst>
          <pc:docMk/>
          <pc:sldMk cId="1753324378" sldId="285"/>
        </pc:sldMkLst>
        <pc:spChg chg="mod">
          <ac:chgData name="Enea Dushaj" userId="S::dushaj@cooper.edu::60be455a-bb5f-4942-8b46-5de5647c09ec" providerId="AD" clId="Web-{ACAD8673-C216-4326-B10E-153E6CCD55E0}" dt="2020-12-06T16:33:00.466" v="5" actId="1076"/>
          <ac:spMkLst>
            <pc:docMk/>
            <pc:sldMk cId="1753324378" sldId="285"/>
            <ac:spMk id="12" creationId="{074C5F5A-DBA8-452B-9F1F-381A40E08971}"/>
          </ac:spMkLst>
        </pc:spChg>
        <pc:picChg chg="mod">
          <ac:chgData name="Enea Dushaj" userId="S::dushaj@cooper.edu::60be455a-bb5f-4942-8b46-5de5647c09ec" providerId="AD" clId="Web-{ACAD8673-C216-4326-B10E-153E6CCD55E0}" dt="2020-12-06T16:32:59.481" v="4" actId="14100"/>
          <ac:picMkLst>
            <pc:docMk/>
            <pc:sldMk cId="1753324378" sldId="285"/>
            <ac:picMk id="8" creationId="{031F7CC7-BA86-4813-9BAD-B3EEE4A9A6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2C6B-D9E0-4674-B715-46BD9D1B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4A316-46BB-40DB-8F9B-D6A891DD6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1274-B99D-4C30-8125-8F400DBC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3003-E3C5-49CE-9AED-3543944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6AB4-74FA-43E1-95A3-1634873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4F42-0AD9-4B85-A19A-6545B08F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B768-01D2-4134-9600-896EF2C0F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C4AA-BFF8-4E06-AFC4-D90CFE6B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5874-C3DF-4A28-8442-67A60DB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0A74-6E66-45A5-9C63-D905D4EA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4FF56-94E3-425A-BB7A-6ACF78564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C0A4-413E-437E-93E2-8B873E78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789E-A771-4491-B5EE-73083529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8183-1ADA-4A68-8928-2670387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9C6D-2B46-4E6A-80A2-D03D5596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03D-7302-4B0E-8981-CE8EE14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A602-9A76-4775-9601-72EF24E0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F754-D3D3-49AE-8FCF-CFBAD24D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FA42-F95C-4B3B-8160-706802AB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4EBE-4206-45AC-82D5-182AFA29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164E-B20C-43D0-A437-3A4AC39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3A68-7FD1-48B1-87F9-BD9EC8C0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6999-2229-49FB-BA9C-015E8A8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5180-F71F-4B30-8FE6-3FAC24C6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A9BE-7752-4544-B06D-A8B0C320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79D6-7A5B-4AE8-B256-37F2DDC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0D35-7259-41EB-8C3B-62EAD8C46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C47E-07F6-453A-A08A-934A2FCE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080A-B8A0-4A13-A312-EC9A324C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DBD0-8FF1-4B26-9218-B180C87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95B93-A40E-4197-B129-F9B4141B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12E2-9381-491C-BD6E-EABEC903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27BC-0EBE-4D04-88D6-D423D669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5FAA-7431-4886-A774-982D2A4E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9BC68-01BC-4139-B871-06D543EA0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E185-902F-4AD9-BB06-8F630AE0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92568-D994-4033-8E9B-3082A56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982F9-D949-4B2A-AB96-46B1EF9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49EE7-1664-45B1-84A4-2924025F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55-C7CF-4128-AC00-290D57F4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72FF3-A9B0-4C5A-801A-E6626B09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B4E11-363E-4899-9B13-11B3049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3BADA-5CCE-4E06-BAE5-F98BE7E6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482A0-0D9C-4517-BE67-8E27517D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8326D-61F0-4BED-B5F1-801A22E8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29AC-E713-44BB-B8F0-DED80614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DB8E-20DE-40A5-A001-6E2EBD62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156-E789-4996-AD03-EF0E0923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A0FF-9844-4D5F-BA84-2DC17FBA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A48C8-5BA2-4D78-9E30-9567F54C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CFD09-D33C-4AF7-8522-D5EF5FFB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3574-08C7-4835-AFA7-93923D5B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179-45F1-4A45-82AE-A6BA552D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3AA3D-C606-412C-9AF2-13F33CE8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01CE9-F5BE-4C89-8E31-665BC3D1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A2FFE-F1C8-4B67-A8B5-0A1E1B6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53D0-3E6A-4291-850C-E67B793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3E29-069E-45AF-9C80-104411F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44D16-B1AF-454D-8D9B-D569A239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FECD-92CD-40A0-A014-474E9284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02A9-7034-480E-86F8-66D0EE9F9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864B-047F-41A3-8268-81E61B75D26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6956-73FD-4EE9-BC16-C99490F88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12E8-BA4E-4449-99B8-2CD1F63CB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392E-BD0F-47EB-B60F-F6F699C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077" y="3602038"/>
            <a:ext cx="9695145" cy="1655762"/>
          </a:xfrm>
        </p:spPr>
        <p:txBody>
          <a:bodyPr>
            <a:normAutofit/>
          </a:bodyPr>
          <a:lstStyle/>
          <a:p>
            <a:r>
              <a:rPr lang="en-US" sz="6000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6B8-2D49-4D98-BCB3-FC671FB2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DB2E-7232-4575-A0B5-3A28D7AA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Single threshold units (which are no longer common) can be used to represent AND, OR, and NOT</a:t>
            </a:r>
          </a:p>
          <a:p>
            <a:r>
              <a:rPr lang="en-US" dirty="0"/>
              <a:t>We are assuming that the inputs are 1 (meaning true) or 0 (meaning false); we are also assuming here that the fixed input is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=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that a network of such units can represent any Boolean function of its inputs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EC7D1-2214-4D33-9D95-33D9BB9933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31" y="3115850"/>
            <a:ext cx="5175337" cy="2170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4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9284-79A9-401C-8DC4-9D76BEF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5C38-181D-4013-9BDE-08448ABB9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Neural networks </a:t>
                </a:r>
                <a:r>
                  <a:rPr lang="en-US" dirty="0"/>
                  <a:t>are composed </a:t>
                </a:r>
                <a:r>
                  <a:rPr lang="en-US" i="1" dirty="0"/>
                  <a:t>multiple units</a:t>
                </a:r>
                <a:r>
                  <a:rPr lang="en-US" dirty="0"/>
                  <a:t> (a.k.a. </a:t>
                </a:r>
                <a:r>
                  <a:rPr lang="en-US" i="1" dirty="0"/>
                  <a:t>nodes</a:t>
                </a:r>
                <a:r>
                  <a:rPr lang="en-US" dirty="0"/>
                  <a:t>) connected by </a:t>
                </a:r>
                <a:r>
                  <a:rPr lang="en-US" i="1" dirty="0"/>
                  <a:t>directed links</a:t>
                </a:r>
              </a:p>
              <a:p>
                <a:r>
                  <a:rPr lang="en-US" dirty="0"/>
                  <a:t>A link from unit </a:t>
                </a:r>
                <a:r>
                  <a:rPr lang="en-US" i="1" dirty="0"/>
                  <a:t>i</a:t>
                </a:r>
                <a:r>
                  <a:rPr lang="en-US" dirty="0"/>
                  <a:t> to unit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  <a:r>
                  <a:rPr lang="en-US" i="1" dirty="0"/>
                  <a:t>propagates</a:t>
                </a:r>
                <a:r>
                  <a:rPr lang="en-US" dirty="0"/>
                  <a:t> the </a:t>
                </a:r>
                <a:r>
                  <a:rPr lang="en-US" i="1" dirty="0"/>
                  <a:t>activation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dirty="0"/>
                  <a:t> (the output of unit </a:t>
                </a:r>
                <a:r>
                  <a:rPr lang="en-US" i="1" dirty="0"/>
                  <a:t>i</a:t>
                </a:r>
                <a:r>
                  <a:rPr lang="en-US" dirty="0"/>
                  <a:t>’s activation function) from unit </a:t>
                </a:r>
                <a:r>
                  <a:rPr lang="en-US" i="1" dirty="0"/>
                  <a:t>i</a:t>
                </a:r>
                <a:r>
                  <a:rPr lang="en-US" dirty="0"/>
                  <a:t> to unit </a:t>
                </a:r>
                <a:r>
                  <a:rPr lang="en-US" i="1" dirty="0"/>
                  <a:t>j</a:t>
                </a:r>
              </a:p>
              <a:p>
                <a:r>
                  <a:rPr lang="en-US" dirty="0"/>
                  <a:t>Each link has an associated </a:t>
                </a:r>
                <a:r>
                  <a:rPr lang="en-US" b="1" dirty="0"/>
                  <a:t>weight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  <a:r>
                  <a:rPr lang="en-US" baseline="-25000" dirty="0"/>
                  <a:t>,j</a:t>
                </a:r>
                <a:endParaRPr lang="en-US" dirty="0"/>
              </a:p>
              <a:p>
                <a:r>
                  <a:rPr lang="en-US" dirty="0"/>
                  <a:t>Every unit also has a </a:t>
                </a:r>
                <a:r>
                  <a:rPr lang="en-US" i="1" dirty="0"/>
                  <a:t>bias weight</a:t>
                </a:r>
                <a:r>
                  <a:rPr lang="en-US" dirty="0"/>
                  <a:t>,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0</a:t>
                </a:r>
                <a:r>
                  <a:rPr lang="en-US" baseline="-25000" dirty="0"/>
                  <a:t>,j</a:t>
                </a:r>
                <a:r>
                  <a:rPr lang="en-US" dirty="0"/>
                  <a:t> connected to a </a:t>
                </a:r>
                <a:r>
                  <a:rPr lang="en-US" i="1" dirty="0"/>
                  <a:t>fixed input</a:t>
                </a:r>
                <a:r>
                  <a:rPr lang="en-US" dirty="0"/>
                  <a:t>, or </a:t>
                </a:r>
                <a:r>
                  <a:rPr lang="en-US" i="1" dirty="0"/>
                  <a:t>dummy input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0</a:t>
                </a:r>
              </a:p>
              <a:p>
                <a:r>
                  <a:rPr lang="en-US" dirty="0"/>
                  <a:t>Although our textbook (Edition 3 onward) uses the convention that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0</a:t>
                </a:r>
                <a:r>
                  <a:rPr lang="en-US" dirty="0"/>
                  <a:t> has the value of 1, we will use the convention that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0</a:t>
                </a:r>
                <a:r>
                  <a:rPr lang="en-US" dirty="0"/>
                  <a:t> has the value of -1</a:t>
                </a:r>
              </a:p>
              <a:p>
                <a:r>
                  <a:rPr lang="en-US" dirty="0"/>
                  <a:t>Each unit j computes a weighted sum of its inputs and then applies an activation function, which we will label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j</a:t>
                </a:r>
              </a:p>
              <a:p>
                <a:r>
                  <a:rPr lang="en-US" dirty="0"/>
                  <a:t>Note that we are allowing different nodes in a network to use different activation functions</a:t>
                </a:r>
              </a:p>
              <a:p>
                <a:r>
                  <a:rPr lang="en-US" dirty="0"/>
                  <a:t>Then for a network with n total nodes,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convention, if there is no link from node </a:t>
                </a:r>
                <a:r>
                  <a:rPr lang="en-US" i="1" dirty="0"/>
                  <a:t>i</a:t>
                </a:r>
                <a:r>
                  <a:rPr lang="en-US" dirty="0"/>
                  <a:t> to node </a:t>
                </a:r>
                <a:r>
                  <a:rPr lang="en-US" i="1" dirty="0"/>
                  <a:t>j</a:t>
                </a:r>
                <a:r>
                  <a:rPr lang="en-US" dirty="0"/>
                  <a:t>, we say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  <a:r>
                  <a:rPr lang="en-US" baseline="-25000" dirty="0"/>
                  <a:t>,j</a:t>
                </a:r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5C38-181D-4013-9BDE-08448ABB9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464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4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5FDD-A3A9-43BF-A82B-02B78AB8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4028-2B5F-4457-8574-042D9B715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239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the right, we see an example of a neural network</a:t>
            </a:r>
          </a:p>
          <a:p>
            <a:r>
              <a:rPr lang="en-US" dirty="0"/>
              <a:t>The bias weights and fixed inputs are not shown here for simplicity</a:t>
            </a:r>
          </a:p>
          <a:p>
            <a:r>
              <a:rPr lang="en-US" dirty="0"/>
              <a:t>As is common convention, the input nodes are shown as boxes</a:t>
            </a:r>
          </a:p>
          <a:p>
            <a:pPr lvl="1"/>
            <a:r>
              <a:rPr lang="en-US" dirty="0"/>
              <a:t>Some sources assume that activation functions are applied directly to the inputs</a:t>
            </a:r>
          </a:p>
          <a:p>
            <a:pPr lvl="1"/>
            <a:r>
              <a:rPr lang="en-US" dirty="0"/>
              <a:t>We will not (neither does the textbook)</a:t>
            </a:r>
          </a:p>
          <a:p>
            <a:r>
              <a:rPr lang="en-US" dirty="0"/>
              <a:t>Other units are shown as ovals</a:t>
            </a:r>
          </a:p>
          <a:p>
            <a:r>
              <a:rPr lang="en-US" dirty="0"/>
              <a:t>This neural network has a single output, </a:t>
            </a:r>
            <a:r>
              <a:rPr lang="cy-GB" i="1" dirty="0"/>
              <a:t>ŷ</a:t>
            </a:r>
            <a:r>
              <a:rPr lang="cy-GB" dirty="0"/>
              <a:t>, which is the activation of unit 5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AB741-67B9-4474-9C51-05DE4175A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4117" y="2289784"/>
            <a:ext cx="3589683" cy="34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B853-8DF2-40A0-A393-F3684CEC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0290-22A7-4FFE-962C-327D5917A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5111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Computation graphs</a:t>
            </a:r>
            <a:r>
              <a:rPr lang="en-US" dirty="0"/>
              <a:t> can be used to represent general mathematical computations</a:t>
            </a:r>
          </a:p>
          <a:p>
            <a:r>
              <a:rPr lang="en-US" dirty="0"/>
              <a:t>Some nodes represent values, others represent mathematical operations</a:t>
            </a:r>
          </a:p>
          <a:p>
            <a:r>
              <a:rPr lang="en-US" dirty="0"/>
              <a:t>In modern sources, neural networks are often depicted as computation graphs</a:t>
            </a:r>
          </a:p>
          <a:p>
            <a:pPr lvl="1"/>
            <a:r>
              <a:rPr lang="en-US" dirty="0"/>
              <a:t>The example on the right is equivalent to the neural network from the previous slide</a:t>
            </a:r>
          </a:p>
          <a:p>
            <a:pPr lvl="1"/>
            <a:r>
              <a:rPr lang="en-US" dirty="0"/>
              <a:t>Color codes can distinguish adjustable values (e.g., weights) from other values (e.g., inputs)</a:t>
            </a:r>
          </a:p>
          <a:p>
            <a:pPr lvl="1"/>
            <a:r>
              <a:rPr lang="en-US" dirty="0"/>
              <a:t>The g-nodes represent activation functions</a:t>
            </a:r>
          </a:p>
          <a:p>
            <a:r>
              <a:rPr lang="en-US" dirty="0"/>
              <a:t>Some modern neural network libraries take advantage of computation graph representations</a:t>
            </a:r>
          </a:p>
          <a:p>
            <a:pPr lvl="1"/>
            <a:r>
              <a:rPr lang="en-US" dirty="0"/>
              <a:t>NN functionality can be implemented in a general way for computation graphs</a:t>
            </a:r>
          </a:p>
          <a:p>
            <a:pPr lvl="1"/>
            <a:r>
              <a:rPr lang="en-US" dirty="0"/>
              <a:t>Any NN that can be represented as a computation graph can be easily trained and tested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4055A-1121-41AF-8021-3F67AE9B5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350" y="1972469"/>
            <a:ext cx="4362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7A9AD-A2CB-43FF-A5E4-3FA59F9A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Neural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74A78-F4D9-4873-881B-3086452B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 main categories of neural networks are </a:t>
            </a:r>
            <a:r>
              <a:rPr lang="en-US" b="1" dirty="0"/>
              <a:t>feedforward neural networks</a:t>
            </a:r>
            <a:r>
              <a:rPr lang="en-US" dirty="0"/>
              <a:t> and </a:t>
            </a:r>
            <a:r>
              <a:rPr lang="en-US" i="1" dirty="0"/>
              <a:t>recurrent neural networks </a:t>
            </a:r>
            <a:r>
              <a:rPr lang="en-US" dirty="0"/>
              <a:t>(</a:t>
            </a:r>
            <a:r>
              <a:rPr lang="en-US" i="1" dirty="0"/>
              <a:t>RNNs</a:t>
            </a:r>
            <a:r>
              <a:rPr lang="en-US" dirty="0"/>
              <a:t>)</a:t>
            </a:r>
          </a:p>
          <a:p>
            <a:r>
              <a:rPr lang="en-US" dirty="0"/>
              <a:t>A feedforward network has connections only in one direction, and therefore it is an example of a directed acyclic graph</a:t>
            </a:r>
          </a:p>
          <a:p>
            <a:r>
              <a:rPr lang="en-US" dirty="0"/>
              <a:t>Such a network represents a function of its current inputs</a:t>
            </a:r>
          </a:p>
          <a:p>
            <a:r>
              <a:rPr lang="en-US" dirty="0"/>
              <a:t>An RNN passes the outputs of some nodes back to their inputs (either directly or indirectly)</a:t>
            </a:r>
          </a:p>
          <a:p>
            <a:r>
              <a:rPr lang="en-US" dirty="0"/>
              <a:t>This means that there are cycles in the computation graph, and feedback in the neural network</a:t>
            </a:r>
          </a:p>
          <a:p>
            <a:r>
              <a:rPr lang="en-US" dirty="0"/>
              <a:t>In this topic, we will focus on feedforward networks</a:t>
            </a:r>
          </a:p>
          <a:p>
            <a:r>
              <a:rPr lang="en-US" dirty="0"/>
              <a:t>We'll discuss various types of RNNs during our unit on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04277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E35F-4E72-4BC7-B9C7-14F03B42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567E-3B1A-47F7-BD28-6690000F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Conventionally, feedforward neural networks are usually arranged in </a:t>
            </a:r>
            <a:r>
              <a:rPr lang="en-US" b="1" dirty="0"/>
              <a:t>layers</a:t>
            </a:r>
          </a:p>
          <a:p>
            <a:r>
              <a:rPr lang="en-US" dirty="0"/>
              <a:t>A common type of layer is a </a:t>
            </a:r>
            <a:r>
              <a:rPr lang="en-US" b="1" dirty="0"/>
              <a:t>fully connected </a:t>
            </a:r>
            <a:r>
              <a:rPr lang="en-US" dirty="0"/>
              <a:t>layer, meaning that each unit in the layer has an incoming link from every unit in the previous layer</a:t>
            </a:r>
          </a:p>
          <a:p>
            <a:r>
              <a:rPr lang="en-US" dirty="0"/>
              <a:t>Some modern feedforward neural networks also include </a:t>
            </a:r>
            <a:r>
              <a:rPr lang="en-US" i="1" dirty="0"/>
              <a:t>residual connections</a:t>
            </a:r>
            <a:r>
              <a:rPr lang="en-US" dirty="0"/>
              <a:t>, a.k.a. </a:t>
            </a:r>
            <a:r>
              <a:rPr lang="en-US" i="1" dirty="0"/>
              <a:t>skip connections</a:t>
            </a:r>
          </a:p>
          <a:p>
            <a:r>
              <a:rPr lang="en-US" dirty="0"/>
              <a:t>This means that units at some layers receive input from additional prior layers (not just the previous one)</a:t>
            </a:r>
          </a:p>
          <a:p>
            <a:r>
              <a:rPr lang="en-US" dirty="0"/>
              <a:t>Sources differ on whether the inputs constitute a layer (e.g., our textbook does not count the inputs when counting the number of layers)</a:t>
            </a:r>
          </a:p>
          <a:p>
            <a:r>
              <a:rPr lang="en-US" dirty="0"/>
              <a:t>We will consider the </a:t>
            </a:r>
            <a:r>
              <a:rPr lang="en-US" b="1" dirty="0"/>
              <a:t>input layer </a:t>
            </a:r>
            <a:r>
              <a:rPr lang="en-US" dirty="0"/>
              <a:t>to be a layer consisting of the input nodes, and we will include it when counting layers; however, we will not apply activation functions to the inputs</a:t>
            </a:r>
          </a:p>
          <a:p>
            <a:r>
              <a:rPr lang="en-US" dirty="0"/>
              <a:t>The output nodes constitute the </a:t>
            </a:r>
            <a:r>
              <a:rPr lang="en-US" b="1" dirty="0"/>
              <a:t>output layer</a:t>
            </a:r>
            <a:r>
              <a:rPr lang="en-US" dirty="0"/>
              <a:t>; the nodes in this layer do have activation functions applied</a:t>
            </a:r>
          </a:p>
          <a:p>
            <a:r>
              <a:rPr lang="en-US" dirty="0"/>
              <a:t>In between the input layer and the output layer, there can be one or more </a:t>
            </a:r>
            <a:r>
              <a:rPr lang="en-US" b="1" dirty="0"/>
              <a:t>hidden layers </a:t>
            </a:r>
            <a:r>
              <a:rPr lang="en-US" dirty="0"/>
              <a:t>containing </a:t>
            </a:r>
            <a:r>
              <a:rPr lang="en-US" b="1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261579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7985-7CEF-4A6E-80EC-8D663A2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6716-842C-4A17-884A-BFF6B717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Neural networks without hidden layers are called </a:t>
            </a:r>
            <a:r>
              <a:rPr lang="en-US" b="1" dirty="0"/>
              <a:t>perceptrons</a:t>
            </a:r>
            <a:r>
              <a:rPr lang="en-US" dirty="0"/>
              <a:t>, sometimes called single-layer perceptrons (by sources that don't count the inputs as a layer)</a:t>
            </a:r>
          </a:p>
          <a:p>
            <a:r>
              <a:rPr lang="en-US" dirty="0"/>
              <a:t>The input units are directly connected to units at the output layer</a:t>
            </a:r>
          </a:p>
          <a:p>
            <a:r>
              <a:rPr lang="en-US" dirty="0"/>
              <a:t>Note that the output nodes are independent of each other, although they share common inputs, since each weight in the network affects only a single output</a:t>
            </a:r>
          </a:p>
          <a:p>
            <a:r>
              <a:rPr lang="en-US" dirty="0"/>
              <a:t>We can therefore limit our discussion to perceptrons with just one output unit, which basically means we are dealing with one node at a time</a:t>
            </a:r>
          </a:p>
          <a:p>
            <a:r>
              <a:rPr lang="en-US" dirty="0"/>
              <a:t>We have already seen that threshold perceptrons can represent AND, OR, and NOT</a:t>
            </a:r>
          </a:p>
          <a:p>
            <a:r>
              <a:rPr lang="en-US" dirty="0"/>
              <a:t>A perceptron can also represent the majority function by setting </a:t>
            </a:r>
            <a:r>
              <a:rPr lang="en-US" i="1" dirty="0"/>
              <a:t>w</a:t>
            </a:r>
            <a:r>
              <a:rPr lang="en-US" i="1" baseline="-25000" dirty="0"/>
              <a:t>0</a:t>
            </a:r>
            <a:r>
              <a:rPr lang="en-US" dirty="0"/>
              <a:t> = n/2 (assuming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= -1) and all other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= 1, where n is the number of inputs</a:t>
            </a:r>
          </a:p>
          <a:p>
            <a:r>
              <a:rPr lang="en-US" dirty="0"/>
              <a:t>A decision tree would need θ(2</a:t>
            </a:r>
            <a:r>
              <a:rPr lang="en-US" baseline="30000" dirty="0"/>
              <a:t>n</a:t>
            </a:r>
            <a:r>
              <a:rPr lang="en-US" dirty="0"/>
              <a:t>) nodes to represent the majority function!</a:t>
            </a:r>
          </a:p>
          <a:p>
            <a:r>
              <a:rPr lang="en-US" dirty="0"/>
              <a:t>However, there are many Boolean functions that a perceptron cannot represent</a:t>
            </a:r>
          </a:p>
        </p:txBody>
      </p:sp>
    </p:spTree>
    <p:extLst>
      <p:ext uri="{BB962C8B-B14F-4D97-AF65-F5344CB8AC3E}">
        <p14:creationId xmlns:p14="http://schemas.microsoft.com/office/powerpoint/2010/main" val="273336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CCC2-E988-4C94-A1A0-EF699D96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Perceptrons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5ECB-1D00-4DE9-BABB-F8D29AE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a very influential 1969 publication, Minsky and Papert proved that perceptrons cannot represent XOR; more generally, </a:t>
            </a:r>
            <a:r>
              <a:rPr lang="en-US" i="1" dirty="0"/>
              <a:t>perceptrons can only represent linearly separable functions</a:t>
            </a:r>
          </a:p>
          <a:p>
            <a:r>
              <a:rPr lang="en-US" dirty="0"/>
              <a:t>Let the vector, x, represent the inputs to a particular threshold unit (including the fixed input, and the vector, W, represent the incoming weights (including the bias weight); then the node fires if and only if </a:t>
            </a:r>
            <a:r>
              <a:rPr lang="en-US" dirty="0" err="1"/>
              <a:t>W∙x</a:t>
            </a:r>
            <a:r>
              <a:rPr lang="en-US" dirty="0"/>
              <a:t> &gt; 0</a:t>
            </a:r>
          </a:p>
          <a:p>
            <a:r>
              <a:rPr lang="en-US" dirty="0"/>
              <a:t>The equation </a:t>
            </a:r>
            <a:r>
              <a:rPr lang="en-US" dirty="0" err="1"/>
              <a:t>W∙x</a:t>
            </a:r>
            <a:r>
              <a:rPr lang="en-US" dirty="0"/>
              <a:t> = 0 defines a </a:t>
            </a:r>
            <a:r>
              <a:rPr lang="en-US" i="1" dirty="0"/>
              <a:t>hyperplane</a:t>
            </a:r>
            <a:r>
              <a:rPr lang="en-US" dirty="0"/>
              <a:t> in the input space, so the perceptron returns 1 if and only if the input is on one side of the hyperplane</a:t>
            </a:r>
          </a:p>
          <a:p>
            <a:r>
              <a:rPr lang="en-US" dirty="0"/>
              <a:t>The figure on the next slide show that perceptrons can represent AND and OR; such functions are linearly separable</a:t>
            </a:r>
          </a:p>
          <a:p>
            <a:r>
              <a:rPr lang="en-US" dirty="0"/>
              <a:t>The third part of the figure, however, shows that a threshold perceptron cannot represent XOR, which means that this function cannot be represented or learned; sigmoid perceptrons are similarly limited</a:t>
            </a:r>
          </a:p>
          <a:p>
            <a:r>
              <a:rPr lang="en-US" dirty="0"/>
              <a:t>It was this sort of limitation, discussed by Minsky and Papert in their highly influential 1969 paper, that lead to a near total abandonment of research on neural networks until the mid-1980s</a:t>
            </a:r>
          </a:p>
          <a:p>
            <a:r>
              <a:rPr lang="en-US" dirty="0"/>
              <a:t>Threshold perceptrons do have a nice advantage: There is a simple, fast learning algorithm that will quickly fit a perceptron to any linearly separable training set</a:t>
            </a:r>
          </a:p>
          <a:p>
            <a:r>
              <a:rPr lang="en-US" dirty="0"/>
              <a:t>Feed-forward NNs with fully connected hidden layers (sometimes called multilayer perceptrons) do not have the limitations as perceptrons; however, in 1969, a method for training them was not widely recognized</a:t>
            </a:r>
          </a:p>
        </p:txBody>
      </p:sp>
    </p:spTree>
    <p:extLst>
      <p:ext uri="{BB962C8B-B14F-4D97-AF65-F5344CB8AC3E}">
        <p14:creationId xmlns:p14="http://schemas.microsoft.com/office/powerpoint/2010/main" val="165698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6A96-A77B-4A3D-A62B-97E6D9D0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Examples (none for XOR)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DC822-E13B-49E1-9976-1BBF0864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09" y="2029968"/>
            <a:ext cx="9913139" cy="39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497-C6FD-48ED-85C7-5FA4C2BB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NNs with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E7C1-9504-44FF-8379-F5671A05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Adding hidden layers effectively enlarges the hypothesis space that a neural network can represent</a:t>
            </a:r>
          </a:p>
          <a:p>
            <a:r>
              <a:rPr lang="en-US" dirty="0"/>
              <a:t>This also assumes that the hidden nodes use non-linear activation functions</a:t>
            </a:r>
          </a:p>
          <a:p>
            <a:r>
              <a:rPr lang="en-US" dirty="0"/>
              <a:t>Before the era of deep learning, it was typical to use neural networks with exactly one hidden layer</a:t>
            </a:r>
          </a:p>
          <a:p>
            <a:r>
              <a:rPr lang="en-US" dirty="0"/>
              <a:t>Any continuous function of inputs can be represented with a single hidden layer</a:t>
            </a:r>
          </a:p>
          <a:p>
            <a:r>
              <a:rPr lang="en-US" dirty="0"/>
              <a:t>With two hidden layers, discontinuous functions can be represented as well</a:t>
            </a:r>
          </a:p>
          <a:p>
            <a:r>
              <a:rPr lang="en-US" dirty="0"/>
              <a:t>If vector x represents the input to the network, and W represents the weights of the network, the network computes a function </a:t>
            </a:r>
            <a:r>
              <a:rPr lang="en-US" i="1" dirty="0"/>
              <a:t>h</a:t>
            </a:r>
            <a:r>
              <a:rPr lang="en-US" i="1" baseline="-25000" dirty="0"/>
              <a:t>W</a:t>
            </a:r>
            <a:r>
              <a:rPr lang="en-US" dirty="0"/>
              <a:t>(x)</a:t>
            </a:r>
          </a:p>
          <a:p>
            <a:r>
              <a:rPr lang="en-US" dirty="0"/>
              <a:t>The weights can be considered parameters of the network</a:t>
            </a:r>
          </a:p>
          <a:p>
            <a:r>
              <a:rPr lang="en-US" dirty="0"/>
              <a:t>Adjusting the weights changes the function; this will be used for learning</a:t>
            </a:r>
          </a:p>
        </p:txBody>
      </p:sp>
    </p:spTree>
    <p:extLst>
      <p:ext uri="{BB962C8B-B14F-4D97-AF65-F5344CB8AC3E}">
        <p14:creationId xmlns:p14="http://schemas.microsoft.com/office/powerpoint/2010/main" val="20842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631F-E4C0-4946-A2DC-5B0B277E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155F-30E4-4107-9D67-A390BF4C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neural network </a:t>
            </a:r>
            <a:r>
              <a:rPr lang="en-US" dirty="0"/>
              <a:t>(NN), a.k.a. </a:t>
            </a:r>
            <a:r>
              <a:rPr lang="en-US" i="1" dirty="0"/>
              <a:t>artificial neural network </a:t>
            </a:r>
            <a:r>
              <a:rPr lang="en-US" dirty="0"/>
              <a:t>(ANN), is a </a:t>
            </a:r>
            <a:r>
              <a:rPr lang="en-US" b="1" dirty="0"/>
              <a:t>machine learning </a:t>
            </a:r>
            <a:r>
              <a:rPr lang="en-US" dirty="0"/>
              <a:t>model loosely inspired by (at least originally) the </a:t>
            </a:r>
            <a:r>
              <a:rPr lang="en-US" i="1" dirty="0"/>
              <a:t>human brain</a:t>
            </a:r>
          </a:p>
          <a:p>
            <a:r>
              <a:rPr lang="en-US" dirty="0"/>
              <a:t>From the 2</a:t>
            </a:r>
            <a:r>
              <a:rPr lang="en-US" baseline="30000" dirty="0"/>
              <a:t>nd</a:t>
            </a:r>
            <a:r>
              <a:rPr lang="en-US" dirty="0"/>
              <a:t> edition of the textbook: “A </a:t>
            </a:r>
            <a:r>
              <a:rPr lang="en-US" b="1" dirty="0"/>
              <a:t>neuron</a:t>
            </a:r>
            <a:r>
              <a:rPr lang="en-US" dirty="0"/>
              <a:t> is a cell in the brain whose principal function is the collection, processing, and dissemination of electrical signals”</a:t>
            </a:r>
          </a:p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of the textbook talks about “the hypothesis that mental activity consists primarily of electrochemical activity in networks of brain cells called neurons”</a:t>
            </a:r>
          </a:p>
          <a:p>
            <a:r>
              <a:rPr lang="en-US" dirty="0"/>
              <a:t>Both the 3rd and 4th editions (in Chapter 1) state that “a collection of simple cells can lead to thought, action, and consciousness”</a:t>
            </a:r>
          </a:p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states this as a hypothesis, the 4</a:t>
            </a:r>
            <a:r>
              <a:rPr lang="en-US" baseline="30000" dirty="0"/>
              <a:t>th</a:t>
            </a:r>
            <a:r>
              <a:rPr lang="en-US" dirty="0"/>
              <a:t> edition says it is “now widely accepted”</a:t>
            </a:r>
          </a:p>
          <a:p>
            <a:r>
              <a:rPr lang="en-US" dirty="0"/>
              <a:t>We will question this conclusion in our final topic</a:t>
            </a:r>
          </a:p>
          <a:p>
            <a:r>
              <a:rPr lang="en-US" dirty="0"/>
              <a:t>Although (most) modern neural networks are no longer modeled after the human brain, I still think it is worthy to look at a high-level diagram of a neuron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826D-51A1-45AC-8A96-1CCB1308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0B38-96CE-44E2-BD7F-631AEFAB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with other machine learning models, when neural networks are used for </a:t>
            </a:r>
            <a:r>
              <a:rPr lang="en-US" b="1" dirty="0"/>
              <a:t>supervised machine learning</a:t>
            </a:r>
            <a:r>
              <a:rPr lang="en-US" dirty="0"/>
              <a:t>, they are generally trained on a </a:t>
            </a:r>
            <a:r>
              <a:rPr lang="en-US" b="1" dirty="0"/>
              <a:t>training set</a:t>
            </a:r>
          </a:p>
          <a:p>
            <a:pPr lvl="1"/>
            <a:r>
              <a:rPr lang="en-US" dirty="0"/>
              <a:t>We have learned that a training set consist of a collection of </a:t>
            </a:r>
            <a:r>
              <a:rPr lang="en-US" i="1" dirty="0"/>
              <a:t>examples</a:t>
            </a:r>
            <a:r>
              <a:rPr lang="en-US" dirty="0"/>
              <a:t> of input/output pairs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classification</a:t>
            </a:r>
            <a:r>
              <a:rPr lang="en-US" dirty="0"/>
              <a:t>, a.k.a. </a:t>
            </a:r>
            <a:r>
              <a:rPr lang="en-US" b="1" dirty="0"/>
              <a:t>categorization</a:t>
            </a:r>
            <a:r>
              <a:rPr lang="en-US" dirty="0"/>
              <a:t>, each example specifies a </a:t>
            </a:r>
            <a:r>
              <a:rPr lang="en-US" i="1" dirty="0"/>
              <a:t>label</a:t>
            </a:r>
            <a:r>
              <a:rPr lang="en-US" dirty="0"/>
              <a:t> indicating the category of the example</a:t>
            </a:r>
          </a:p>
          <a:p>
            <a:pPr lvl="1"/>
            <a:r>
              <a:rPr lang="en-US" dirty="0"/>
              <a:t>When a neural network is used for classification, it is typical to have each category represented by one output node</a:t>
            </a:r>
          </a:p>
          <a:p>
            <a:r>
              <a:rPr lang="en-US" dirty="0"/>
              <a:t>We will first consider a neural network being used for </a:t>
            </a:r>
            <a:r>
              <a:rPr lang="en-US" i="1" dirty="0"/>
              <a:t>k-way Boolean classification</a:t>
            </a:r>
            <a:r>
              <a:rPr lang="en-US" dirty="0"/>
              <a:t>, meaning that each of k output units represent separate decisions</a:t>
            </a:r>
          </a:p>
          <a:p>
            <a:pPr lvl="1"/>
            <a:r>
              <a:rPr lang="en-US" dirty="0"/>
              <a:t>If an output unit fires, that represents the prediction that the example belongs to the corresponding class</a:t>
            </a:r>
          </a:p>
          <a:p>
            <a:pPr lvl="1"/>
            <a:r>
              <a:rPr lang="en-US" dirty="0"/>
              <a:t>In the case of a sigmoid unit, we'll say it fires of the output is greater than 0.5</a:t>
            </a:r>
          </a:p>
          <a:p>
            <a:r>
              <a:rPr lang="en-US" dirty="0"/>
              <a:t>Things are  a bit more difficult when dealing with </a:t>
            </a:r>
            <a:r>
              <a:rPr lang="en-US" i="1" dirty="0"/>
              <a:t>k mutually exclusive and exhaustive categories</a:t>
            </a:r>
          </a:p>
          <a:p>
            <a:pPr lvl="1"/>
            <a:r>
              <a:rPr lang="en-US" dirty="0"/>
              <a:t>If sigmoid units are used at the output layer, you would have to check which one outputs the highest value</a:t>
            </a:r>
          </a:p>
          <a:p>
            <a:pPr lvl="1"/>
            <a:r>
              <a:rPr lang="en-US" dirty="0"/>
              <a:t>With modern neural networks, when performing classification with mutually exclusive and exhaustive categories, it is common to make the output layer a </a:t>
            </a:r>
            <a:r>
              <a:rPr lang="en-US" b="1" dirty="0"/>
              <a:t>softmax layer</a:t>
            </a:r>
          </a:p>
        </p:txBody>
      </p:sp>
    </p:spTree>
    <p:extLst>
      <p:ext uri="{BB962C8B-B14F-4D97-AF65-F5344CB8AC3E}">
        <p14:creationId xmlns:p14="http://schemas.microsoft.com/office/powerpoint/2010/main" val="83290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C128-1290-4718-83A5-2896BB8E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ECAB6-AC3D-429C-99AD-E0ED9ED37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 previously stated, modern NNs often rely on a softmax layer as the output layer for classification into mutually exclusive and exhaustive categories</a:t>
                </a:r>
              </a:p>
              <a:p>
                <a:r>
                  <a:rPr lang="en-US" dirty="0"/>
                  <a:t>A softmax layer implements the </a:t>
                </a:r>
                <a:r>
                  <a:rPr lang="en-US" b="1" dirty="0"/>
                  <a:t>softmax function</a:t>
                </a:r>
                <a:r>
                  <a:rPr lang="en-US" dirty="0"/>
                  <a:t>, which converts a vector of real numbers into a vector of floating-point values between 0 and 1 that add up to 1</a:t>
                </a:r>
              </a:p>
              <a:p>
                <a:r>
                  <a:rPr lang="en-US" dirty="0"/>
                  <a:t>This can be considered is a type of normalization</a:t>
                </a:r>
              </a:p>
              <a:p>
                <a:r>
                  <a:rPr lang="en-US" dirty="0"/>
                  <a:t>The formula to compute the softmax is as follows: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softmax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e>
                          </m:d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𝑖𝑛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Here, </a:t>
                </a:r>
                <a:r>
                  <a:rPr lang="en-US" i="1" dirty="0"/>
                  <a:t>in</a:t>
                </a:r>
                <a:r>
                  <a:rPr lang="en-US" dirty="0"/>
                  <a:t> is the vector the softmax function is applied to (in our case, the values of </a:t>
                </a:r>
                <a:r>
                  <a:rPr lang="en-US"/>
                  <a:t>the weighted </a:t>
                </a:r>
                <a:r>
                  <a:rPr lang="en-US" dirty="0"/>
                  <a:t>inputs of the output nodes), and d is the dimension </a:t>
                </a:r>
                <a:r>
                  <a:rPr lang="en-US"/>
                  <a:t>of the </a:t>
                </a:r>
                <a:r>
                  <a:rPr lang="en-US" dirty="0"/>
                  <a:t>vector</a:t>
                </a:r>
              </a:p>
              <a:p>
                <a:r>
                  <a:rPr lang="en-US" dirty="0"/>
                  <a:t>The output of the softmax function is often interpreted as a </a:t>
                </a:r>
                <a:r>
                  <a:rPr lang="en-US" i="1" dirty="0"/>
                  <a:t>probability distribution</a:t>
                </a:r>
                <a:r>
                  <a:rPr lang="en-US" dirty="0"/>
                  <a:t> (although I personally think this can be overstated)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ECAB6-AC3D-429C-99AD-E0ED9ED37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333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6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4469-FFD1-4C89-89AB-765BF20D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for the Restaurant Problem (from 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90DD9-C8FC-4603-A797-A72E88A5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62" y="1690688"/>
            <a:ext cx="8488275" cy="45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5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550-FAE3-4A39-9E96-829AC19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5F1C-C4C7-4812-8FD3-BB951F82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we have discussed, the weights of a neural network are adjustable, and this can be used for learning</a:t>
            </a:r>
          </a:p>
          <a:p>
            <a:r>
              <a:rPr lang="en-US" dirty="0"/>
              <a:t>The main idea behind the algorithm we will cover is to adjust the weight to minimize some measure of error on the training set</a:t>
            </a:r>
          </a:p>
          <a:p>
            <a:r>
              <a:rPr lang="en-US" dirty="0"/>
              <a:t>We can minimize a </a:t>
            </a:r>
            <a:r>
              <a:rPr lang="en-US" b="1" dirty="0"/>
              <a:t>loss function</a:t>
            </a:r>
            <a:r>
              <a:rPr lang="en-US" dirty="0"/>
              <a:t>, or a more general </a:t>
            </a:r>
            <a:r>
              <a:rPr lang="en-US" i="1" dirty="0"/>
              <a:t>cost function </a:t>
            </a:r>
            <a:r>
              <a:rPr lang="en-US" dirty="0"/>
              <a:t>that also includes a </a:t>
            </a:r>
            <a:r>
              <a:rPr lang="en-US" i="1" dirty="0"/>
              <a:t>regularization term</a:t>
            </a:r>
          </a:p>
          <a:p>
            <a:r>
              <a:rPr lang="en-US" dirty="0"/>
              <a:t>When the output units are sigmoid units (typical for Boolean classification), a common loss function is </a:t>
            </a:r>
            <a:r>
              <a:rPr lang="en-US" i="1" dirty="0"/>
              <a:t>sum of squared error</a:t>
            </a:r>
            <a:r>
              <a:rPr lang="en-US" dirty="0"/>
              <a:t>, a.k.a. the 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i="1" dirty="0"/>
              <a:t> loss function</a:t>
            </a:r>
            <a:r>
              <a:rPr lang="en-US" dirty="0"/>
              <a:t>:</a:t>
            </a:r>
          </a:p>
          <a:p>
            <a:r>
              <a:rPr lang="en-US" dirty="0"/>
              <a:t>When the output layer is a softmax layer, and the outputs represent a probability distribution, a common loss function is the </a:t>
            </a:r>
            <a:r>
              <a:rPr lang="en-US" i="1" dirty="0"/>
              <a:t>cross-entropy loss function</a:t>
            </a:r>
          </a:p>
          <a:p>
            <a:r>
              <a:rPr lang="en-US" dirty="0"/>
              <a:t>We will use sum of squared error for our loss function</a:t>
            </a:r>
          </a:p>
          <a:p>
            <a:r>
              <a:rPr lang="en-US" dirty="0"/>
              <a:t>However, the basic algorithm that we cover for learning neural networks is general, and works regardless of the loss function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5F45-6685-412E-BBF1-B3788F4D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C8C9-AB19-490D-90DE-F10E73D0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sum of squared error, or L</a:t>
            </a:r>
            <a:r>
              <a:rPr lang="en-US" baseline="-25000" dirty="0"/>
              <a:t>2</a:t>
            </a:r>
            <a:r>
              <a:rPr lang="en-US" dirty="0"/>
              <a:t> loss, when a neural network is applied to a single training can be computed as follows:</a:t>
            </a:r>
          </a:p>
          <a:p>
            <a:pPr marL="457200" lvl="1" indent="0">
              <a:buNone/>
            </a:pPr>
            <a:r>
              <a:rPr lang="en-US" dirty="0"/>
              <a:t>Loss(</a:t>
            </a:r>
            <a:r>
              <a:rPr lang="en-US" i="1" dirty="0"/>
              <a:t>h</a:t>
            </a:r>
            <a:r>
              <a:rPr lang="en-US" i="1" baseline="-25000" dirty="0"/>
              <a:t>W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(y, </a:t>
            </a:r>
            <a:r>
              <a:rPr lang="en-US" i="1" dirty="0"/>
              <a:t>h</a:t>
            </a:r>
            <a:r>
              <a:rPr lang="en-US" i="1" baseline="-25000" dirty="0"/>
              <a:t>W</a:t>
            </a:r>
            <a:r>
              <a:rPr lang="en-US" dirty="0"/>
              <a:t>(x)) = |y – h</a:t>
            </a:r>
            <a:r>
              <a:rPr lang="en-US" baseline="-25000" dirty="0"/>
              <a:t>W</a:t>
            </a:r>
            <a:r>
              <a:rPr lang="en-US" dirty="0"/>
              <a:t>(x)|</a:t>
            </a:r>
            <a:r>
              <a:rPr lang="en-US" baseline="30000" dirty="0"/>
              <a:t>2</a:t>
            </a:r>
            <a:r>
              <a:rPr lang="en-US" dirty="0"/>
              <a:t> = ∑</a:t>
            </a:r>
            <a:r>
              <a:rPr lang="en-US" baseline="-25000" dirty="0"/>
              <a:t>k</a:t>
            </a:r>
            <a:r>
              <a:rPr lang="en-US" dirty="0"/>
              <a:t> (</a:t>
            </a:r>
            <a:r>
              <a:rPr lang="en-US" i="1" dirty="0"/>
              <a:t>y</a:t>
            </a:r>
            <a:r>
              <a:rPr lang="en-US" i="1" baseline="-25000" dirty="0"/>
              <a:t>k</a:t>
            </a:r>
            <a:r>
              <a:rPr lang="en-US" dirty="0"/>
              <a:t> –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r>
              <a:rPr lang="en-US" dirty="0"/>
              <a:t>In this formula:</a:t>
            </a:r>
          </a:p>
          <a:p>
            <a:pPr lvl="1"/>
            <a:r>
              <a:rPr lang="en-US" i="1" dirty="0"/>
              <a:t>h</a:t>
            </a:r>
            <a:r>
              <a:rPr lang="en-US" i="1" baseline="-25000" dirty="0"/>
              <a:t>W</a:t>
            </a:r>
            <a:r>
              <a:rPr lang="en-US" dirty="0"/>
              <a:t>(x) is the output of the neural network, with weights W, applied to input vector x</a:t>
            </a:r>
          </a:p>
          <a:p>
            <a:pPr lvl="1"/>
            <a:r>
              <a:rPr lang="en-US" dirty="0"/>
              <a:t>y is the desired output vector, specified by the training example</a:t>
            </a:r>
          </a:p>
          <a:p>
            <a:pPr lvl="1"/>
            <a:r>
              <a:rPr lang="en-US" dirty="0"/>
              <a:t>|y – h</a:t>
            </a:r>
            <a:r>
              <a:rPr lang="en-US" baseline="-25000" dirty="0"/>
              <a:t>W</a:t>
            </a:r>
            <a:r>
              <a:rPr lang="en-US" dirty="0"/>
              <a:t>(x)|</a:t>
            </a:r>
            <a:r>
              <a:rPr lang="en-US" baseline="30000" dirty="0"/>
              <a:t>2</a:t>
            </a:r>
            <a:r>
              <a:rPr lang="en-US" dirty="0"/>
              <a:t> is the square of the Euclidean distance between the two vectors</a:t>
            </a:r>
          </a:p>
          <a:p>
            <a:pPr lvl="1"/>
            <a:r>
              <a:rPr lang="en-US" dirty="0"/>
              <a:t>This is equivalent to ∑</a:t>
            </a:r>
            <a:r>
              <a:rPr lang="en-US" baseline="-25000" dirty="0"/>
              <a:t>k</a:t>
            </a:r>
            <a:r>
              <a:rPr lang="en-US" dirty="0"/>
              <a:t> (</a:t>
            </a:r>
            <a:r>
              <a:rPr lang="en-US" i="1" dirty="0"/>
              <a:t>y</a:t>
            </a:r>
            <a:r>
              <a:rPr lang="en-US" i="1" baseline="-25000" dirty="0"/>
              <a:t>k</a:t>
            </a:r>
            <a:r>
              <a:rPr lang="en-US" dirty="0"/>
              <a:t> –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, where we are looping through the dimensions of the vector and squaring the distance between each dimension</a:t>
            </a:r>
          </a:p>
          <a:p>
            <a:pPr lvl="1"/>
            <a:r>
              <a:rPr lang="en-US" dirty="0"/>
              <a:t>Here, </a:t>
            </a:r>
            <a:r>
              <a:rPr lang="en-US" i="1" dirty="0"/>
              <a:t>y</a:t>
            </a:r>
            <a:r>
              <a:rPr lang="en-US" i="1" baseline="-25000" dirty="0"/>
              <a:t>k</a:t>
            </a:r>
            <a:r>
              <a:rPr lang="en-US" dirty="0"/>
              <a:t> is the value of the k</a:t>
            </a:r>
            <a:r>
              <a:rPr lang="en-US" baseline="30000" dirty="0"/>
              <a:t>th</a:t>
            </a:r>
            <a:r>
              <a:rPr lang="en-US" dirty="0"/>
              <a:t> dimension of y, and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is the activation of the k</a:t>
            </a:r>
            <a:r>
              <a:rPr lang="en-US" baseline="30000" dirty="0"/>
              <a:t>th</a:t>
            </a:r>
            <a:r>
              <a:rPr lang="en-US" dirty="0"/>
              <a:t> output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42F9-49F8-40C7-A4B4-6006CE7E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Learning Algorithm: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0E0F-9261-4809-AA39-74E2C8D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Decide the topology of your neural network and start with randomly initialized weights</a:t>
            </a:r>
          </a:p>
          <a:p>
            <a:r>
              <a:rPr lang="en-US" dirty="0"/>
              <a:t>Given a training set of examples with labeled inputs and outputs:</a:t>
            </a:r>
          </a:p>
          <a:p>
            <a:pPr lvl="1"/>
            <a:r>
              <a:rPr lang="en-US" dirty="0"/>
              <a:t>For each example in the training set, use </a:t>
            </a:r>
            <a:r>
              <a:rPr lang="en-US" i="1" dirty="0"/>
              <a:t>forward propagation </a:t>
            </a:r>
            <a:r>
              <a:rPr lang="en-US" dirty="0"/>
              <a:t>to determine the predicted output of the neural network for the example</a:t>
            </a:r>
          </a:p>
          <a:p>
            <a:pPr lvl="1"/>
            <a:r>
              <a:rPr lang="en-US" dirty="0"/>
              <a:t>Measure the loss by comparing this output to the true output</a:t>
            </a:r>
          </a:p>
          <a:p>
            <a:pPr lvl="1"/>
            <a:r>
              <a:rPr lang="en-US" dirty="0"/>
              <a:t>Compute the </a:t>
            </a:r>
            <a:r>
              <a:rPr lang="en-US" i="1" dirty="0"/>
              <a:t>gradient</a:t>
            </a:r>
            <a:r>
              <a:rPr lang="en-US" dirty="0"/>
              <a:t> of the loss with respect to each weight in the network</a:t>
            </a:r>
          </a:p>
          <a:p>
            <a:pPr lvl="1"/>
            <a:r>
              <a:rPr lang="en-US" dirty="0"/>
              <a:t>Modify the weights in the network to reduce the loss</a:t>
            </a:r>
          </a:p>
          <a:p>
            <a:r>
              <a:rPr lang="en-US" dirty="0"/>
              <a:t>The entire process is repeated multiple times (each is called an </a:t>
            </a:r>
            <a:r>
              <a:rPr lang="en-US" i="1" dirty="0"/>
              <a:t>epoch</a:t>
            </a:r>
            <a:r>
              <a:rPr lang="en-US" dirty="0"/>
              <a:t>) until there is some sort of convergence</a:t>
            </a:r>
          </a:p>
          <a:p>
            <a:r>
              <a:rPr lang="en-US" dirty="0"/>
              <a:t>The gradient of the loss with respect to the weights can be calculated for a single example, a </a:t>
            </a:r>
            <a:r>
              <a:rPr lang="en-US" i="1" dirty="0"/>
              <a:t>mini-batch</a:t>
            </a:r>
            <a:r>
              <a:rPr lang="en-US" dirty="0"/>
              <a:t> of examples, or the entire training set</a:t>
            </a:r>
          </a:p>
          <a:p>
            <a:pPr lvl="1"/>
            <a:r>
              <a:rPr lang="en-US" dirty="0"/>
              <a:t>If the entire training set is used, the process is called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small batches or individual examples are used, the process is called </a:t>
            </a:r>
            <a:r>
              <a:rPr lang="en-US" b="1" dirty="0"/>
              <a:t>stochastic gradient descent </a:t>
            </a:r>
            <a:r>
              <a:rPr lang="en-US" dirty="0"/>
              <a:t>(SGD); ‘stochastic’ generally implies that the examples or mini-batches are picked randomly</a:t>
            </a:r>
          </a:p>
        </p:txBody>
      </p:sp>
    </p:spTree>
    <p:extLst>
      <p:ext uri="{BB962C8B-B14F-4D97-AF65-F5344CB8AC3E}">
        <p14:creationId xmlns:p14="http://schemas.microsoft.com/office/powerpoint/2010/main" val="303885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EDA8-A3E2-49E9-B4A2-A8E4EAB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of Weights to the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129FC-0F4E-41EE-89A9-40F356545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In a conventional feedforward neural network with fully connected layers, each weight of links to the output layer affects only one output node</a:t>
                </a:r>
              </a:p>
              <a:p>
                <a:r>
                  <a:rPr lang="en-US" dirty="0"/>
                  <a:t>Assume we are using sum of squared error as our loss function, the loss associated with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node is: </a:t>
                </a:r>
                <a:r>
                  <a:rPr lang="en-US" i="1" dirty="0"/>
                  <a:t>Loss</a:t>
                </a:r>
                <a:r>
                  <a:rPr lang="en-US" i="1" baseline="-25000" dirty="0"/>
                  <a:t>k</a:t>
                </a:r>
                <a:r>
                  <a:rPr lang="en-US" dirty="0"/>
                  <a:t> = (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 –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k</a:t>
                </a:r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Here, y</a:t>
                </a:r>
                <a:r>
                  <a:rPr lang="en-US" baseline="-25000" dirty="0"/>
                  <a:t>k</a:t>
                </a:r>
                <a:r>
                  <a:rPr lang="en-US" dirty="0"/>
                  <a:t> is the true value of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unit, and a</a:t>
                </a:r>
                <a:r>
                  <a:rPr lang="en-US" baseline="-25000" dirty="0"/>
                  <a:t>k</a:t>
                </a:r>
                <a:r>
                  <a:rPr lang="en-US" dirty="0"/>
                  <a:t> is the activation of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unit (i.e., its output)</a:t>
                </a:r>
              </a:p>
              <a:p>
                <a:r>
                  <a:rPr lang="en-US" dirty="0"/>
                  <a:t>Suppose that w</a:t>
                </a:r>
                <a:r>
                  <a:rPr lang="en-US" baseline="-25000" dirty="0"/>
                  <a:t>j,k</a:t>
                </a:r>
                <a:r>
                  <a:rPr lang="en-US" dirty="0"/>
                  <a:t> is the weight of the incoming link to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node, coming from the j</a:t>
                </a:r>
                <a:r>
                  <a:rPr lang="en-US" baseline="30000" dirty="0"/>
                  <a:t>th</a:t>
                </a:r>
                <a:r>
                  <a:rPr lang="en-US" dirty="0"/>
                  <a:t> node at the previous layer</a:t>
                </a:r>
              </a:p>
              <a:p>
                <a:r>
                  <a:rPr lang="en-US" dirty="0"/>
                  <a:t>We can compute the gradient of the loss at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node with respect to this weight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700" dirty="0"/>
              </a:p>
              <a:p>
                <a:r>
                  <a:rPr lang="en-US" dirty="0"/>
                  <a:t>The term g’(in</a:t>
                </a:r>
                <a:r>
                  <a:rPr lang="en-US" baseline="-25000" dirty="0"/>
                  <a:t>k</a:t>
                </a:r>
                <a:r>
                  <a:rPr lang="en-US" dirty="0"/>
                  <a:t>) is the derivative of the k</a:t>
                </a:r>
                <a:r>
                  <a:rPr lang="en-US" baseline="30000" dirty="0"/>
                  <a:t>th</a:t>
                </a:r>
                <a:r>
                  <a:rPr lang="en-US" dirty="0"/>
                  <a:t> output node’s activation with respect to its input</a:t>
                </a:r>
              </a:p>
              <a:p>
                <a:r>
                  <a:rPr lang="en-US" dirty="0"/>
                  <a:t>If g is the sigmoid function,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g(x) = σ(x) = 1 / (1 + e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-x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), it turns out that g'(x) = g(x) [1 – g(x)], which makes it very simple to compute</a:t>
                </a:r>
                <a:endParaRPr lang="en-US" dirty="0"/>
              </a:p>
              <a:p>
                <a:r>
                  <a:rPr lang="en-US" dirty="0"/>
                  <a:t>In practice, the 2 is ignorable, because our algorithm that updates weight will multiply this value by an adjustable constant; also, we could arbitrarily have defined Loss</a:t>
                </a:r>
                <a:r>
                  <a:rPr lang="en-US" baseline="-25000" dirty="0"/>
                  <a:t>k</a:t>
                </a:r>
                <a:r>
                  <a:rPr lang="en-US" dirty="0"/>
                  <a:t> to be ½ (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 –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k</a:t>
                </a:r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r>
                  <a:rPr lang="en-US" dirty="0"/>
                  <a:t>To simplify notation, we can define </a:t>
                </a:r>
                <a:r>
                  <a:rPr lang="el-GR" dirty="0"/>
                  <a:t>Δ</a:t>
                </a:r>
                <a:r>
                  <a:rPr lang="en-US" baseline="-25000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we can write: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Our textbook calls </a:t>
                </a:r>
                <a:r>
                  <a:rPr lang="el-GR" dirty="0"/>
                  <a:t>Δ</a:t>
                </a:r>
                <a:r>
                  <a:rPr lang="en-US" baseline="-25000" dirty="0"/>
                  <a:t>k</a:t>
                </a:r>
                <a:r>
                  <a:rPr lang="en-US" dirty="0"/>
                  <a:t> a “modified error” (3</a:t>
                </a:r>
                <a:r>
                  <a:rPr lang="en-US" baseline="30000" dirty="0"/>
                  <a:t>rd</a:t>
                </a:r>
                <a:r>
                  <a:rPr lang="en-US" dirty="0"/>
                  <a:t> Edition) or a “perceived error” (4</a:t>
                </a:r>
                <a:r>
                  <a:rPr lang="en-US" baseline="30000" dirty="0"/>
                  <a:t>th</a:t>
                </a:r>
                <a:r>
                  <a:rPr lang="en-US" dirty="0"/>
                  <a:t> Edition)</a:t>
                </a:r>
              </a:p>
              <a:p>
                <a:r>
                  <a:rPr lang="en-US" dirty="0"/>
                  <a:t>Our learning algorithm will adjust each weight by a small amount in a direction to reduce the perceived error</a:t>
                </a:r>
              </a:p>
              <a:p>
                <a:r>
                  <a:rPr lang="en-US" dirty="0"/>
                  <a:t>The magnitude of the adjustment is determined by a constant called the </a:t>
                </a:r>
                <a:r>
                  <a:rPr lang="en-US" b="1" dirty="0"/>
                  <a:t>learning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129FC-0F4E-41EE-89A9-40F356545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1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D425-8D50-4BFE-857A-96B7B05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to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B8B6-1EEF-4580-8D04-892EB1F8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Updating weights to output nodes is all that is necessary for a perceptron</a:t>
            </a:r>
          </a:p>
          <a:p>
            <a:r>
              <a:rPr lang="en-US" dirty="0"/>
              <a:t>However, for neural networks with hidden layers, we also must update weights leading to hidden nodes</a:t>
            </a:r>
          </a:p>
          <a:p>
            <a:r>
              <a:rPr lang="en-US" dirty="0"/>
              <a:t>This is more difficult for at least two reasons</a:t>
            </a:r>
          </a:p>
          <a:p>
            <a:pPr lvl="1"/>
            <a:r>
              <a:rPr lang="en-US" dirty="0"/>
              <a:t>First, these weights affect multiple output nodes</a:t>
            </a:r>
          </a:p>
          <a:p>
            <a:pPr lvl="1"/>
            <a:r>
              <a:rPr lang="en-US" dirty="0"/>
              <a:t>Second, the appropriate values, and therefore the error values, for the hidden nodes are unknown (i.e., in a training set, only input values and output values are indicated)</a:t>
            </a:r>
          </a:p>
          <a:p>
            <a:r>
              <a:rPr lang="en-US" dirty="0"/>
              <a:t>The first revival of neural nets occurred in the mid- to late-1980s due to </a:t>
            </a:r>
            <a:r>
              <a:rPr lang="en-US" b="1" dirty="0"/>
              <a:t>backpropagation</a:t>
            </a:r>
          </a:p>
          <a:p>
            <a:r>
              <a:rPr lang="en-US" dirty="0"/>
              <a:t>This technique was originally discovered in the 1960s</a:t>
            </a:r>
          </a:p>
          <a:p>
            <a:pPr lvl="1"/>
            <a:r>
              <a:rPr lang="en-US" dirty="0"/>
              <a:t>For example, Bryson and Ho published a paper related to backpropagation in 1969</a:t>
            </a:r>
          </a:p>
          <a:p>
            <a:pPr lvl="1"/>
            <a:r>
              <a:rPr lang="en-US" dirty="0"/>
              <a:t>However, the technique went largely unnoticed until much later</a:t>
            </a:r>
          </a:p>
          <a:p>
            <a:r>
              <a:rPr lang="en-US" dirty="0"/>
              <a:t>We are focusing on feedforward neural networks with fully connected layers</a:t>
            </a:r>
          </a:p>
          <a:p>
            <a:r>
              <a:rPr lang="en-US" dirty="0"/>
              <a:t>However, backpropagation with stochastic gradient descent is applicable to all modern forms of NNs</a:t>
            </a:r>
          </a:p>
        </p:txBody>
      </p:sp>
    </p:spTree>
    <p:extLst>
      <p:ext uri="{BB962C8B-B14F-4D97-AF65-F5344CB8AC3E}">
        <p14:creationId xmlns:p14="http://schemas.microsoft.com/office/powerpoint/2010/main" val="336263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66D7-BD32-4DE9-ABF6-477654E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B2DCF-D565-4F9D-A259-974C6918F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We need to update weights between the inputs and the first layer of hidden units or between one hidden layer and the next</a:t>
                </a:r>
              </a:p>
              <a:p>
                <a:r>
                  <a:rPr lang="en-US" dirty="0"/>
                  <a:t>To do this, we need a quantity analogous to the perceived error term for output nodes; we will therefore </a:t>
                </a:r>
                <a:r>
                  <a:rPr lang="en-US" b="1" dirty="0"/>
                  <a:t>backpropagate</a:t>
                </a:r>
                <a:r>
                  <a:rPr lang="en-US" dirty="0"/>
                  <a:t> the error from the output layer to the hidden layers (this is what backpropagation refers to)</a:t>
                </a:r>
              </a:p>
              <a:p>
                <a:r>
                  <a:rPr lang="en-US" dirty="0"/>
                  <a:t>Thus, the error of each node gets divided among the hidden nodes at the previous layer according to the strengths of their connections</a:t>
                </a:r>
              </a:p>
              <a:p>
                <a:r>
                  <a:rPr lang="en-US" dirty="0"/>
                  <a:t>Another way to look at this is that each hidden node is held responsible for a part of the error of each node in the next layer</a:t>
                </a:r>
              </a:p>
              <a:p>
                <a:r>
                  <a:rPr lang="en-US" dirty="0"/>
                  <a:t>The error term for the j</a:t>
                </a:r>
                <a:r>
                  <a:rPr lang="en-US" baseline="30000" dirty="0"/>
                  <a:t>th</a:t>
                </a:r>
                <a:r>
                  <a:rPr lang="en-US" dirty="0"/>
                  <a:t> node at one layer (we will refer to it as the current layer) can be computed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700" dirty="0"/>
              </a:p>
              <a:p>
                <a:r>
                  <a:rPr lang="en-US" dirty="0"/>
                  <a:t>Here, the summation is looping through all nodes in the next layer (after the current layer); we are thus computing a weighted sum of the error terms of all nodes at the next layer</a:t>
                </a:r>
              </a:p>
              <a:p>
                <a:r>
                  <a:rPr lang="en-US" dirty="0"/>
                  <a:t>The term g’(in</a:t>
                </a:r>
                <a:r>
                  <a:rPr lang="en-US" baseline="-25000" dirty="0"/>
                  <a:t>j</a:t>
                </a:r>
                <a:r>
                  <a:rPr lang="en-US" dirty="0"/>
                  <a:t>) is the derivative of the j</a:t>
                </a:r>
                <a:r>
                  <a:rPr lang="en-US" baseline="30000" dirty="0"/>
                  <a:t>th</a:t>
                </a:r>
                <a:r>
                  <a:rPr lang="en-US" dirty="0"/>
                  <a:t> node’s activation with respect to its input</a:t>
                </a:r>
              </a:p>
              <a:p>
                <a:r>
                  <a:rPr lang="en-US" dirty="0"/>
                  <a:t>Now consider a weight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i,j</a:t>
                </a:r>
                <a:r>
                  <a:rPr lang="en-US" dirty="0"/>
                  <a:t> from the i</a:t>
                </a:r>
                <a:r>
                  <a:rPr lang="en-US" baseline="30000" dirty="0"/>
                  <a:t>th</a:t>
                </a:r>
                <a:r>
                  <a:rPr lang="en-US" dirty="0"/>
                  <a:t> node the previous layer to the j</a:t>
                </a:r>
                <a:r>
                  <a:rPr lang="en-US" baseline="30000" dirty="0"/>
                  <a:t>th</a:t>
                </a:r>
                <a:r>
                  <a:rPr lang="en-US" dirty="0"/>
                  <a:t> node in the current layer, and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dirty="0"/>
                  <a:t> is the activation (output) of the ith node at the previous layer</a:t>
                </a:r>
              </a:p>
              <a:p>
                <a:r>
                  <a:rPr lang="en-US" dirty="0"/>
                  <a:t>It can be shown that the gradient of the total loss (assuming we are using square error)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i,j</a:t>
                </a:r>
                <a:r>
                  <a:rPr lang="en-US" dirty="0"/>
                  <a:t>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are not going to prove that, but it can be derived using repeated use of the chain rule for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B2DCF-D565-4F9D-A259-974C6918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1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5C86-5312-409D-9389-31B13813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Pseudo-code (from 3</a:t>
            </a:r>
            <a:r>
              <a:rPr lang="en-US" baseline="30000" dirty="0"/>
              <a:t>rd</a:t>
            </a:r>
            <a:r>
              <a:rPr lang="en-US" dirty="0"/>
              <a:t> Ed.)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1F7CC7-BA86-4813-9BAD-B3EEE4A9A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346721"/>
            <a:ext cx="5754336" cy="514615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4C5F5A-DBA8-452B-9F1F-381A40E08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the right, you see pseudo-code for the backpropagation algorithm</a:t>
            </a:r>
          </a:p>
          <a:p>
            <a:r>
              <a:rPr lang="en-US" dirty="0"/>
              <a:t>This trains a given neural network based on a training set consisting of labeled examples</a:t>
            </a:r>
          </a:p>
          <a:p>
            <a:r>
              <a:rPr lang="en-US" dirty="0"/>
              <a:t>The pseudo-code assumes squared error is used as the loss function</a:t>
            </a:r>
          </a:p>
          <a:p>
            <a:r>
              <a:rPr lang="en-US" dirty="0"/>
              <a:t>Each iteration of the repeat/until loop does one full epoch of training</a:t>
            </a:r>
          </a:p>
          <a:p>
            <a:pPr lvl="1"/>
            <a:r>
              <a:rPr lang="en-US" dirty="0"/>
              <a:t>Each epoch loops through the entire training set, using one example at a time</a:t>
            </a:r>
          </a:p>
          <a:p>
            <a:pPr lvl="1"/>
            <a:r>
              <a:rPr lang="en-US" dirty="0"/>
              <a:t>There is no randomization of the order</a:t>
            </a:r>
          </a:p>
          <a:p>
            <a:r>
              <a:rPr lang="en-US" dirty="0"/>
              <a:t>The indexes are a bit sloppy (I will explain them)</a:t>
            </a:r>
          </a:p>
          <a:p>
            <a:r>
              <a:rPr lang="en-US" dirty="0"/>
              <a:t>There are a couple of errors (I fixed them)</a:t>
            </a:r>
          </a:p>
          <a:p>
            <a:r>
              <a:rPr lang="en-US" dirty="0"/>
              <a:t>The pseudo-code with my comments and fixes will be posted on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175332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B641-D7D2-4174-90B2-460959A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a Neuron (Figure 1.1!)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44C55-6FE3-4333-B0E4-0007367E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78" y="1690688"/>
            <a:ext cx="8960243" cy="40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9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52FD1-A5B5-4EE0-A4F8-B1F89216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NN to the Restaurant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B590F7-D05A-49BA-969E-A77642F0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36" y="1690688"/>
            <a:ext cx="8460128" cy="49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08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2B1D-7621-40BF-929F-56240333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NNs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2CDB-6AE4-40DB-90B9-C721D5FA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Like all statistical machine learning methods, conventional neural nets are subject to </a:t>
            </a:r>
            <a:r>
              <a:rPr lang="en-US" i="1" dirty="0"/>
              <a:t>overfitting</a:t>
            </a:r>
            <a:r>
              <a:rPr lang="en-US" dirty="0"/>
              <a:t> when there are too many parameters in the model (i.e., if there are too many hidden units)</a:t>
            </a:r>
          </a:p>
          <a:p>
            <a:r>
              <a:rPr lang="en-US" dirty="0"/>
              <a:t>If there are too few hidden nodes, the network won't be able to learn well either</a:t>
            </a:r>
          </a:p>
          <a:p>
            <a:r>
              <a:rPr lang="en-US" dirty="0"/>
              <a:t>A certain amount of twiddling is often needed to get the network structure right; for example:</a:t>
            </a:r>
          </a:p>
          <a:p>
            <a:pPr lvl="1"/>
            <a:r>
              <a:rPr lang="en-US" dirty="0"/>
              <a:t>You have to manually experiment both with the number of hidden nodes and with the learning rate to find values that work well for a given problem</a:t>
            </a:r>
          </a:p>
          <a:p>
            <a:pPr lvl="1"/>
            <a:r>
              <a:rPr lang="en-US" dirty="0"/>
              <a:t>If you are considering networks with multiple fully connected hidden layers, you also need to experiment with the number of layers and the number of nodes in each layer</a:t>
            </a:r>
          </a:p>
          <a:p>
            <a:pPr lvl="1"/>
            <a:r>
              <a:rPr lang="en-US" dirty="0"/>
              <a:t>With deep neural networks, there are different types of layers, possibly different activation functions at different layers, and even very different categories of network architectures</a:t>
            </a:r>
          </a:p>
          <a:p>
            <a:pPr lvl="1"/>
            <a:r>
              <a:rPr lang="en-US" dirty="0"/>
              <a:t>The learning rate (if static) should be a somewhat small constant; for example, in conventional NNs, a good value might be somewhere between 0.01 and 0.1 if a sigmoid function is used for the activation function</a:t>
            </a:r>
          </a:p>
          <a:p>
            <a:pPr lvl="1"/>
            <a:r>
              <a:rPr lang="en-US" dirty="0"/>
              <a:t>You can use a validation set or cross-validation to determine the various </a:t>
            </a:r>
            <a:r>
              <a:rPr lang="en-US" i="1" dirty="0"/>
              <a:t>hyperparameters</a:t>
            </a:r>
          </a:p>
          <a:p>
            <a:pPr lvl="1"/>
            <a:r>
              <a:rPr lang="en-US" dirty="0"/>
              <a:t>You can also use a validation set or cross-validation to help with feature selection; conventionally, this is a very important component of any machine learning approach</a:t>
            </a:r>
          </a:p>
          <a:p>
            <a:pPr lvl="1"/>
            <a:r>
              <a:rPr lang="en-US" dirty="0"/>
              <a:t>The initial values of the weights can also make a significant difference; often initial weights are randomly generated, for example as fractions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4382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7E8739-BEC8-40F1-9A53-8E1FAF8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NNs with Vectors and Matrices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A1D30-6DBF-4CD3-9430-8040D3D3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With modern neural networks, it is common represent all the nodes in a layer with a single vector</a:t>
            </a:r>
          </a:p>
          <a:p>
            <a:r>
              <a:rPr lang="en-US" dirty="0"/>
              <a:t>Then all the weights between two consecutive layers can be represented with a matrix</a:t>
            </a:r>
          </a:p>
          <a:p>
            <a:r>
              <a:rPr lang="en-US" dirty="0"/>
              <a:t>For example, one example formula from Ed. 4 of the textbook representing what happens in a fully connected feedforward neural network with one hidden layer is: </a:t>
            </a:r>
            <a:r>
              <a:rPr lang="en-US" i="1" dirty="0"/>
              <a:t>h</a:t>
            </a:r>
            <a:r>
              <a:rPr lang="en-US" i="1" baseline="-25000" dirty="0"/>
              <a:t>W</a:t>
            </a:r>
            <a:r>
              <a:rPr lang="en-US" dirty="0"/>
              <a:t>(x) = g</a:t>
            </a:r>
            <a:r>
              <a:rPr lang="en-US" baseline="30000" dirty="0"/>
              <a:t>(2)</a:t>
            </a:r>
            <a:r>
              <a:rPr lang="en-US" dirty="0"/>
              <a:t>(W</a:t>
            </a:r>
            <a:r>
              <a:rPr lang="en-US" baseline="30000" dirty="0"/>
              <a:t>(2)</a:t>
            </a:r>
            <a:r>
              <a:rPr lang="en-US" dirty="0"/>
              <a:t>g</a:t>
            </a:r>
            <a:r>
              <a:rPr lang="en-US" baseline="30000" dirty="0"/>
              <a:t>(1)</a:t>
            </a:r>
            <a:r>
              <a:rPr lang="en-US" dirty="0"/>
              <a:t>(W</a:t>
            </a:r>
            <a:r>
              <a:rPr lang="en-US" baseline="30000" dirty="0"/>
              <a:t>(1)</a:t>
            </a:r>
            <a:r>
              <a:rPr lang="en-US" dirty="0"/>
              <a:t>x))</a:t>
            </a:r>
          </a:p>
          <a:p>
            <a:pPr lvl="1"/>
            <a:r>
              <a:rPr lang="en-US" dirty="0"/>
              <a:t>The vector x is the input vector</a:t>
            </a:r>
          </a:p>
          <a:p>
            <a:pPr lvl="1"/>
            <a:r>
              <a:rPr lang="en-US" dirty="0"/>
              <a:t>The matrix W</a:t>
            </a:r>
            <a:r>
              <a:rPr lang="en-US" baseline="30000" dirty="0"/>
              <a:t>(1)</a:t>
            </a:r>
            <a:r>
              <a:rPr lang="en-US" dirty="0"/>
              <a:t> is the weight matrix representing the weights between the inputs and the hidden layer</a:t>
            </a:r>
          </a:p>
          <a:p>
            <a:pPr lvl="1"/>
            <a:r>
              <a:rPr lang="en-US" dirty="0"/>
              <a:t>The function g</a:t>
            </a:r>
            <a:r>
              <a:rPr lang="en-US" baseline="30000" dirty="0"/>
              <a:t>(1)</a:t>
            </a:r>
            <a:r>
              <a:rPr lang="en-US" dirty="0"/>
              <a:t> is the activation function for nodes in the hidden layer (it applies pointwise to the vector representing  the inputs to the hidden layer)</a:t>
            </a:r>
          </a:p>
          <a:p>
            <a:pPr lvl="1"/>
            <a:r>
              <a:rPr lang="en-US" dirty="0"/>
              <a:t>The matrix W</a:t>
            </a:r>
            <a:r>
              <a:rPr lang="en-US" baseline="30000" dirty="0"/>
              <a:t>(2)</a:t>
            </a:r>
            <a:r>
              <a:rPr lang="en-US" dirty="0"/>
              <a:t> is the weight matrix representing the weights between the hidden layer and the output layer</a:t>
            </a:r>
          </a:p>
          <a:p>
            <a:pPr lvl="1"/>
            <a:r>
              <a:rPr lang="en-US" dirty="0"/>
              <a:t>The function g</a:t>
            </a:r>
            <a:r>
              <a:rPr lang="en-US" baseline="30000" dirty="0"/>
              <a:t>(2)</a:t>
            </a:r>
            <a:r>
              <a:rPr lang="en-US" dirty="0"/>
              <a:t> is the activation function for nodes in the output layer (it applies pointwise to the vector representing the inputs to the output layer)</a:t>
            </a:r>
          </a:p>
          <a:p>
            <a:r>
              <a:rPr lang="en-US" dirty="0"/>
              <a:t>This allows the use of linear algebra libraries to implement neural networks; modern neural network libraries are built on top of these</a:t>
            </a:r>
          </a:p>
          <a:p>
            <a:r>
              <a:rPr lang="en-US" dirty="0"/>
              <a:t>Such libraries are highly optimized, allowing for faster training and testing; they allow for parallelization of operations, which can take advantage of modern GPUs</a:t>
            </a:r>
          </a:p>
          <a:p>
            <a:r>
              <a:rPr lang="en-US" dirty="0"/>
              <a:t>This all becomes more important when training very large neural networks; such training is referred to as </a:t>
            </a:r>
            <a:r>
              <a:rPr lang="en-US" b="1" dirty="0"/>
              <a:t>deep learning</a:t>
            </a:r>
            <a:r>
              <a:rPr lang="en-US" dirty="0"/>
              <a:t>, which we will discuss as a separate topic</a:t>
            </a:r>
          </a:p>
        </p:txBody>
      </p:sp>
    </p:spTree>
    <p:extLst>
      <p:ext uri="{BB962C8B-B14F-4D97-AF65-F5344CB8AC3E}">
        <p14:creationId xmlns:p14="http://schemas.microsoft.com/office/powerpoint/2010/main" val="351706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371-1C2C-4208-ACAF-452BB47D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vs.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E111-52BE-42B1-82CF-A7387B29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roughly 10</a:t>
            </a:r>
            <a:r>
              <a:rPr lang="en-US" baseline="30000" dirty="0"/>
              <a:t>11</a:t>
            </a:r>
            <a:r>
              <a:rPr lang="en-US" dirty="0"/>
              <a:t> neurons in the human brain</a:t>
            </a:r>
          </a:p>
          <a:p>
            <a:r>
              <a:rPr lang="en-US" dirty="0"/>
              <a:t>There are roughly 10</a:t>
            </a:r>
            <a:r>
              <a:rPr lang="en-US" baseline="30000" dirty="0"/>
              <a:t>14</a:t>
            </a:r>
            <a:r>
              <a:rPr lang="en-US" dirty="0"/>
              <a:t> synapses</a:t>
            </a:r>
          </a:p>
          <a:p>
            <a:r>
              <a:rPr lang="en-US" dirty="0"/>
              <a:t>Both of those estimates vary somewhat from source to source</a:t>
            </a:r>
          </a:p>
          <a:p>
            <a:r>
              <a:rPr lang="en-US" dirty="0"/>
              <a:t>A modern computer has roughly 10</a:t>
            </a:r>
            <a:r>
              <a:rPr lang="en-US" baseline="30000" dirty="0"/>
              <a:t>10</a:t>
            </a:r>
            <a:r>
              <a:rPr lang="en-US" dirty="0"/>
              <a:t> transistors</a:t>
            </a:r>
          </a:p>
          <a:p>
            <a:r>
              <a:rPr lang="en-US" dirty="0"/>
              <a:t>The number of transistors in computers had been increasing exponentially for decades roughly according to </a:t>
            </a:r>
            <a:r>
              <a:rPr lang="en-US" i="1" dirty="0"/>
              <a:t>Moore's law</a:t>
            </a:r>
          </a:p>
          <a:p>
            <a:r>
              <a:rPr lang="en-US" dirty="0"/>
              <a:t>However, this pace has slowed in recent years</a:t>
            </a:r>
          </a:p>
          <a:p>
            <a:r>
              <a:rPr lang="en-US" dirty="0"/>
              <a:t>The brain has a much higher degree of parallelism compared to computers, although with GPUs, computers rely on more parallelism than they used to</a:t>
            </a:r>
          </a:p>
          <a:p>
            <a:r>
              <a:rPr lang="en-US" dirty="0"/>
              <a:t>Relative to modern NNs, the human brain also relies more heavily on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7634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B761-53C0-4660-B229-79F2F2B7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vs. Brain (more details)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BA83A-A5CD-43C6-84AC-7335CBD3E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18" y="1690688"/>
            <a:ext cx="9011164" cy="43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A627-CB16-4167-ACA8-276E465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of Neuron (from 3</a:t>
            </a:r>
            <a:r>
              <a:rPr lang="en-US" baseline="30000" dirty="0"/>
              <a:t>rd</a:t>
            </a:r>
            <a:r>
              <a:rPr lang="en-US" dirty="0"/>
              <a:t> Ed.)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09F60F-225D-4528-8F97-F0F4C5A20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64" y="1853853"/>
            <a:ext cx="9302672" cy="40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E614-9C85-43A8-9ED9-365201AC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8310-1E15-4CFE-A22C-9B1453FB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simple, mathematical model of a neuron can also serve as a </a:t>
            </a:r>
            <a:r>
              <a:rPr lang="en-US" b="1" dirty="0"/>
              <a:t>unit</a:t>
            </a:r>
            <a:r>
              <a:rPr lang="en-US" dirty="0"/>
              <a:t> (a.k.a. </a:t>
            </a:r>
            <a:r>
              <a:rPr lang="en-US" i="1" dirty="0"/>
              <a:t>node</a:t>
            </a:r>
            <a:r>
              <a:rPr lang="en-US" dirty="0"/>
              <a:t>) in a neural network</a:t>
            </a:r>
          </a:p>
          <a:p>
            <a:pPr lvl="1"/>
            <a:r>
              <a:rPr lang="en-US" dirty="0"/>
              <a:t>Each unit multiplies incoming numerical </a:t>
            </a:r>
            <a:r>
              <a:rPr lang="en-US" b="1" dirty="0"/>
              <a:t>inputs</a:t>
            </a:r>
            <a:r>
              <a:rPr lang="en-US" dirty="0"/>
              <a:t> by </a:t>
            </a:r>
            <a:r>
              <a:rPr lang="en-US" b="1" dirty="0"/>
              <a:t>weights</a:t>
            </a:r>
          </a:p>
          <a:p>
            <a:pPr lvl="1"/>
            <a:r>
              <a:rPr lang="en-US" dirty="0"/>
              <a:t>A special weight called a </a:t>
            </a:r>
            <a:r>
              <a:rPr lang="en-US" b="1" dirty="0"/>
              <a:t>bias weight</a:t>
            </a:r>
            <a:r>
              <a:rPr lang="en-US" dirty="0"/>
              <a:t> is connected to a </a:t>
            </a:r>
            <a:r>
              <a:rPr lang="en-US" i="1" dirty="0"/>
              <a:t>fixed input</a:t>
            </a:r>
          </a:p>
          <a:p>
            <a:pPr lvl="1"/>
            <a:r>
              <a:rPr lang="en-US" dirty="0"/>
              <a:t>The weight sum of inputs (including the bias weight times the fixed input) is applied to an </a:t>
            </a:r>
            <a:r>
              <a:rPr lang="en-US" b="1" dirty="0"/>
              <a:t>activation function</a:t>
            </a:r>
          </a:p>
          <a:p>
            <a:pPr lvl="1"/>
            <a:r>
              <a:rPr lang="en-US" dirty="0"/>
              <a:t>The result of the activation function is the </a:t>
            </a:r>
            <a:r>
              <a:rPr lang="en-US" i="1" dirty="0"/>
              <a:t>output</a:t>
            </a:r>
            <a:r>
              <a:rPr lang="en-US" dirty="0"/>
              <a:t> of the unit, also called its </a:t>
            </a:r>
            <a:r>
              <a:rPr lang="en-US" i="1" dirty="0"/>
              <a:t>activation</a:t>
            </a:r>
          </a:p>
          <a:p>
            <a:r>
              <a:rPr lang="en-US" dirty="0"/>
              <a:t>This is similar to the original model of a neuron proposed by McCulloch and Pitts in 1943, but they used a </a:t>
            </a:r>
            <a:r>
              <a:rPr lang="en-US" i="1" dirty="0"/>
              <a:t>threshold</a:t>
            </a:r>
            <a:r>
              <a:rPr lang="en-US" dirty="0"/>
              <a:t> instead of a bias weight</a:t>
            </a:r>
          </a:p>
          <a:p>
            <a:pPr lvl="1"/>
            <a:r>
              <a:rPr lang="en-US" dirty="0"/>
              <a:t>With a simple </a:t>
            </a:r>
            <a:r>
              <a:rPr lang="en-US" i="1" dirty="0"/>
              <a:t>threshold activation function</a:t>
            </a:r>
            <a:r>
              <a:rPr lang="en-US" dirty="0"/>
              <a:t>, the output is 1 if the weighted sum of inputs exceeds the threshold, and 0 otherwise (we can call such a unit a </a:t>
            </a:r>
            <a:r>
              <a:rPr lang="en-US" i="1" dirty="0"/>
              <a:t>threshold unit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fixed input in our model is -1 instead of +1, the bias weight is equivalent to the threshold</a:t>
            </a:r>
          </a:p>
          <a:p>
            <a:pPr lvl="1"/>
            <a:r>
              <a:rPr lang="en-US" dirty="0"/>
              <a:t>We can say that a threshold unit </a:t>
            </a:r>
            <a:r>
              <a:rPr lang="en-US" i="1" dirty="0"/>
              <a:t>fires</a:t>
            </a:r>
            <a:r>
              <a:rPr lang="en-US" dirty="0"/>
              <a:t> when the weighted sum of its inputs exceeds the threshold</a:t>
            </a:r>
          </a:p>
          <a:p>
            <a:r>
              <a:rPr lang="en-US" dirty="0"/>
              <a:t>More realistic models of neurons have been developed as part of the field of computational neuroscience</a:t>
            </a:r>
          </a:p>
          <a:p>
            <a:r>
              <a:rPr lang="en-US" dirty="0"/>
              <a:t>AI is generally more interested in developing neural networks that work well for certain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931-005F-44B2-A817-7B0660A5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Common Activation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409CE-FBFF-4C8B-A332-A6AED4642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706" y="1690688"/>
            <a:ext cx="9408587" cy="40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52D7-104F-4A09-96EF-460FEFC8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EB6F-1B6A-438C-A230-95230393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four activation functions shown in three graphs on the previous slide are: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</a:t>
            </a:r>
            <a:r>
              <a:rPr lang="en-US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sigmoid function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(a.k.a. the </a:t>
            </a:r>
            <a:r>
              <a:rPr lang="en-US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logistic function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): g(x) = σ(x) = 1 / (1 + e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-x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)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</a:t>
            </a:r>
            <a:r>
              <a:rPr lang="en-US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rectified linear unit function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(</a:t>
            </a:r>
            <a:r>
              <a:rPr lang="en-US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ReLU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): g(x) = ReLU(x) = max(0, x)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</a:t>
            </a:r>
            <a:r>
              <a:rPr lang="en-US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softplus function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differentiable approximation of ReLU: g(x) = softplus(x) = log(1 + e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x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)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</a:t>
            </a:r>
            <a:r>
              <a:rPr lang="en-US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tanh function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: tanh(x) = [(e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2x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-1)/(e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2x</a:t>
            </a:r>
            <a:r>
              <a:rPr lang="en-US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+1)]</a:t>
            </a:r>
          </a:p>
          <a:p>
            <a:r>
              <a:rPr lang="en-US" dirty="0"/>
              <a:t>Other than ReLU, the other activation functions are related to each other:</a:t>
            </a:r>
          </a:p>
          <a:p>
            <a:pPr lvl="1"/>
            <a:r>
              <a:rPr lang="en-US" dirty="0"/>
              <a:t>The derivative of the softplus function is the sigmoid function</a:t>
            </a:r>
          </a:p>
          <a:p>
            <a:pPr lvl="1"/>
            <a:r>
              <a:rPr lang="en-US" dirty="0"/>
              <a:t>The tanh function is a scaled, shifted version of sigmoid: tanh(x) = 2σ(2x) – 1</a:t>
            </a:r>
          </a:p>
          <a:p>
            <a:pPr lvl="1"/>
            <a:r>
              <a:rPr lang="en-US" dirty="0"/>
              <a:t>The sigmoid function can also be thought of as an approximation of a threshold function</a:t>
            </a:r>
          </a:p>
        </p:txBody>
      </p:sp>
    </p:spTree>
    <p:extLst>
      <p:ext uri="{BB962C8B-B14F-4D97-AF65-F5344CB8AC3E}">
        <p14:creationId xmlns:p14="http://schemas.microsoft.com/office/powerpoint/2010/main" val="386626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6" ma:contentTypeDescription="Create a new document." ma:contentTypeScope="" ma:versionID="1778200803c946f4681e0400873d81e7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297bce0743f27cf42e5b218278459e9a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277E7-7B33-4555-9C80-53ED95090D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8805b2-c094-4aa9-8ef2-8f364c7e25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4DEBE4-9563-4440-B79A-81586270F0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9E8897-DE58-4C1C-A917-E93606D5A1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4418</Words>
  <Application>Microsoft Office PowerPoint</Application>
  <PresentationFormat>Widescreen</PresentationFormat>
  <Paragraphs>249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ECE469: Artificial Intelligence</vt:lpstr>
      <vt:lpstr>Neural Networks and Brains</vt:lpstr>
      <vt:lpstr>Diagram of a Neuron (Figure 1.1!)</vt:lpstr>
      <vt:lpstr>Computer vs. Brain</vt:lpstr>
      <vt:lpstr>Computer vs. Brain (more details)</vt:lpstr>
      <vt:lpstr>Mathematical Model of Neuron (from 3rd Ed.)</vt:lpstr>
      <vt:lpstr>Units in a Neural Network</vt:lpstr>
      <vt:lpstr>Four Common Activation Functions</vt:lpstr>
      <vt:lpstr>Details About the Activation Functions</vt:lpstr>
      <vt:lpstr>AND, OR, NOT</vt:lpstr>
      <vt:lpstr>Neural Networks</vt:lpstr>
      <vt:lpstr>Neural Network Example</vt:lpstr>
      <vt:lpstr>Computation Graph Example</vt:lpstr>
      <vt:lpstr>Categories of Neural Networks</vt:lpstr>
      <vt:lpstr>Layers</vt:lpstr>
      <vt:lpstr>Perceptrons</vt:lpstr>
      <vt:lpstr>Limitations of Perceptrons</vt:lpstr>
      <vt:lpstr>Hyperplane Examples (none for XOR)</vt:lpstr>
      <vt:lpstr>Feedforward NNs with Hidden Layers</vt:lpstr>
      <vt:lpstr>Classification with Neural Networks</vt:lpstr>
      <vt:lpstr>Softmax</vt:lpstr>
      <vt:lpstr>NN for the Restaurant Problem (from 2nd Ed.)</vt:lpstr>
      <vt:lpstr>Loss Functions for Neural Networks</vt:lpstr>
      <vt:lpstr>Sum of Squared Error</vt:lpstr>
      <vt:lpstr>NN Learning Algorithm: General Idea</vt:lpstr>
      <vt:lpstr>The Gradient of Weights to the Output Layer</vt:lpstr>
      <vt:lpstr>Updating Weights to Hidden Layers</vt:lpstr>
      <vt:lpstr>Backpropagation</vt:lpstr>
      <vt:lpstr>Back-Propagation Pseudo-code (from 3rd Ed.)</vt:lpstr>
      <vt:lpstr>Applying an NN to the Restaurant Problem</vt:lpstr>
      <vt:lpstr>Conventional NNs and Overfitting</vt:lpstr>
      <vt:lpstr>Representing NNs with Vectors and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80</cp:revision>
  <dcterms:created xsi:type="dcterms:W3CDTF">2020-10-30T21:08:36Z</dcterms:created>
  <dcterms:modified xsi:type="dcterms:W3CDTF">2020-12-06T16:33:09Z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