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C2DA-97A8-421D-80B9-E9B9145E5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42228-E195-42BE-8914-B3F7F471B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9493C-92E5-4AC3-AF01-60FFBA5E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716E-7244-4793-8908-F2BD5F0A35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92F79-4B69-4048-96C3-D6644274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40894-47E5-496F-A129-43CAC530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E2CD-1143-466D-8D49-D8B79997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0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1D5C-35D6-426C-8973-61CC46B4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CD25D-AA8B-4F74-BE8B-4028DBFE7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EA8CF-A75B-480F-B013-BC7AF7AC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716E-7244-4793-8908-F2BD5F0A35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5BDA-9385-4899-83D7-E28E50B8F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65A85-9C38-46D3-B1D2-259AF478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E2CD-1143-466D-8D49-D8B79997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8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C00D2-B171-435A-B565-5371CED9F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25185-B9BE-4D0A-8EA0-56ADC09A4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CFAD5-B087-4FD3-A4ED-7E7C2316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716E-7244-4793-8908-F2BD5F0A35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E6BEC-64A0-4409-A364-85B26EAB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31AC7-9417-4D18-9ED7-8350AA11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E2CD-1143-466D-8D49-D8B79997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0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32FB-12A6-498E-A145-40EC9A17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1E777-1441-4C03-B469-0688B85D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08D97-A7AF-4359-92BF-8F59EBAD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716E-7244-4793-8908-F2BD5F0A35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B37BE-6F59-47D7-B549-3D21E1FA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B9BC8-F813-4FCE-928C-3845F1AD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E2CD-1143-466D-8D49-D8B79997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1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7FA8-DBF2-4F63-93DF-522F40BF9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E69B7-6E5D-48BB-9870-E30745A4E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69901-987D-4A2D-9B1B-BD62C193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716E-7244-4793-8908-F2BD5F0A35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AF914-F5BC-4EB7-8460-458C33BB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E848D-C6F1-4C31-9979-5F7C8B4A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E2CD-1143-466D-8D49-D8B79997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4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3496-B506-496D-A7EA-06272AFB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9C5F-ECFB-492C-A178-B9464B9F4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AE9B-8458-4055-90DD-F8F1A7659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6784B-2664-482B-9F78-DE3FD313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716E-7244-4793-8908-F2BD5F0A35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38130-A58C-4DD1-B1BD-2DE43A90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EF14F-A79D-4C89-919F-95A948D4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E2CD-1143-466D-8D49-D8B79997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0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7346F-DB73-41B3-83F2-EE542EA5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E7A50-CC36-41AF-8036-41E16B725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60CE4-5261-4F0E-8809-42024E3BA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16C1A-07F6-4A51-95DA-0C1876BEC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20D2F-EA64-408C-98E9-4BA04F4D8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97D413-BFB1-479D-9C39-248A05047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716E-7244-4793-8908-F2BD5F0A35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77514-D8CD-4F0F-A640-A1A64517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526F83-02C9-4711-B1E5-93E79720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E2CD-1143-466D-8D49-D8B79997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6918-3920-4C24-AF10-0F42A4A5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158C1-CFAB-4960-939E-CEEA56F3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716E-7244-4793-8908-F2BD5F0A35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721D8-836D-4A6E-93EF-8CADA719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04C94-4439-42C4-BF5D-C57EB2CB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E2CD-1143-466D-8D49-D8B79997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3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2DD52B-D824-4073-B5EA-B6B52A0F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716E-7244-4793-8908-F2BD5F0A35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BE265C-A132-408A-AE49-605BAFD0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A9958-5133-4369-B79E-FDD0AB94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E2CD-1143-466D-8D49-D8B79997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1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A71ED-ADA5-4FFC-B56E-2B1076AA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3FB2-05AF-4822-909C-DC033CB16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8BB60-13CF-4E5D-ACF8-BFF7E574B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241DE-A06F-43A5-A7C7-4BA19614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716E-7244-4793-8908-F2BD5F0A35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85DEC-6F0A-4BFD-B7CA-0100150DE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B210D-E31A-4C1F-8720-DC8A03D3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E2CD-1143-466D-8D49-D8B79997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E5CE-47C1-4055-A165-DCB531FC3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9EA73D-F030-49AE-A564-E412D21F4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95593-D206-428D-806F-9C49CFD5E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3C44F-391E-454A-BA3D-13545098C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716E-7244-4793-8908-F2BD5F0A35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3D4B4-75E9-4F08-A475-80B65E0F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20020-2732-4CAB-9696-5BDC201B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E2CD-1143-466D-8D49-D8B79997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D0229-DC9A-482B-9128-2F2F402D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09D2D-C94F-4A93-B6AF-57809749B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D2E5F-8A66-4C43-BA27-444E38C1C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2716E-7244-4793-8908-F2BD5F0A35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2840D-B9A5-4641-9DCE-D4F3BFF8D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966D-1E37-447F-8DF6-45F6A99A3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9E2CD-1143-466D-8D49-D8B79997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9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CCC6-D114-4F19-B4BE-FE6CEEFE4F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ECE469: 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D227C-75C9-4EAE-9247-33217E5CB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143" y="3602038"/>
            <a:ext cx="10889673" cy="1655762"/>
          </a:xfrm>
        </p:spPr>
        <p:txBody>
          <a:bodyPr>
            <a:normAutofit/>
          </a:bodyPr>
          <a:lstStyle/>
          <a:p>
            <a:r>
              <a:rPr lang="en-US" sz="6000" dirty="0"/>
              <a:t>Non-parametric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924831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2C290-781C-41CA-9136-F7D3DCD2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Dimensional Feature Spaces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149207-DE1E-44EB-BCF0-9B73C2785B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No hyperplane can separate the positive and negative examples in the original space unless the data is linearly separable</a:t>
                </a:r>
              </a:p>
              <a:p>
                <a:r>
                  <a:rPr lang="en-US" dirty="0"/>
                  <a:t>In practice, an SVM maps all training examples to a high-dimensional feature space and then determines the maximum margin hyperplane</a:t>
                </a:r>
              </a:p>
              <a:p>
                <a:r>
                  <a:rPr lang="en-US" dirty="0"/>
                  <a:t>We will soon look at an example in which a point (</a:t>
                </a:r>
                <a:r>
                  <a:rPr lang="en-US" i="1" dirty="0"/>
                  <a:t>x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i="1" dirty="0"/>
                  <a:t>x</a:t>
                </a:r>
                <a:r>
                  <a:rPr lang="en-US" baseline="-25000" dirty="0"/>
                  <a:t>2</a:t>
                </a:r>
                <a:r>
                  <a:rPr lang="en-US" dirty="0"/>
                  <a:t>) in 2D space is mapped to the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we have N data points, then, except in special cases, they will be separable in a space of N-1 dimensions</a:t>
                </a:r>
              </a:p>
              <a:p>
                <a:r>
                  <a:rPr lang="en-US" dirty="0"/>
                  <a:t>A linear separator in a space of d dimensions requires d parameters</a:t>
                </a:r>
              </a:p>
              <a:p>
                <a:r>
                  <a:rPr lang="en-US" dirty="0"/>
                  <a:t>If d ≈ N, it seems that we should be in serious danger of overfitting</a:t>
                </a:r>
              </a:p>
              <a:p>
                <a:r>
                  <a:rPr lang="en-US" dirty="0"/>
                  <a:t>The fact that we choose the maximum margin hyperplane, as opposed to any linear separator, tends to avoid this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149207-DE1E-44EB-BCF0-9B73C2785B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1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8167-F335-42F4-A9EE-6D9D144A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Dimensional Feature Space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10C28F-B76F-46C7-96EF-4DE7D6C58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444" y="1690688"/>
            <a:ext cx="7629111" cy="428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9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214B-1D95-4677-9443-F1C4B3C75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Kernel Trick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5522-3D0E-4934-B3E9-14DB276F4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So far, it would seem that </a:t>
            </a:r>
            <a:r>
              <a:rPr lang="en-US" dirty="0" err="1"/>
              <a:t>x∙x</a:t>
            </a:r>
            <a:r>
              <a:rPr lang="en-US" baseline="-25000" dirty="0" err="1"/>
              <a:t>j</a:t>
            </a:r>
            <a:r>
              <a:rPr lang="en-US" dirty="0"/>
              <a:t> in the formula needs to be replaced with F(x) ∙F(x</a:t>
            </a:r>
            <a:r>
              <a:rPr lang="en-US" baseline="-25000" dirty="0"/>
              <a:t>j</a:t>
            </a:r>
            <a:r>
              <a:rPr lang="en-US" dirty="0"/>
              <a:t>), where F is a function that maps a vector from the original input space to the new feature space</a:t>
            </a:r>
          </a:p>
          <a:p>
            <a:r>
              <a:rPr lang="en-US" dirty="0"/>
              <a:t>This could be very expensive computationally, but it turns out it is not necessary</a:t>
            </a:r>
          </a:p>
          <a:p>
            <a:r>
              <a:rPr lang="en-US" dirty="0"/>
              <a:t>In many cases, a </a:t>
            </a:r>
            <a:r>
              <a:rPr lang="en-US" b="1" dirty="0"/>
              <a:t>kernel function </a:t>
            </a:r>
            <a:r>
              <a:rPr lang="en-US" dirty="0"/>
              <a:t>can be applied to data in the input space to evaluate dot products in some feature space</a:t>
            </a:r>
          </a:p>
          <a:p>
            <a:r>
              <a:rPr lang="en-US" dirty="0"/>
              <a:t>Different kernel functions correspond to different feature spaces</a:t>
            </a:r>
          </a:p>
          <a:p>
            <a:r>
              <a:rPr lang="en-US" dirty="0"/>
              <a:t>The kernel function is usually expressed as K(x</a:t>
            </a:r>
            <a:r>
              <a:rPr lang="en-US" baseline="-25000" dirty="0"/>
              <a:t>i</a:t>
            </a:r>
            <a:r>
              <a:rPr lang="en-US" dirty="0"/>
              <a:t>, x</a:t>
            </a:r>
            <a:r>
              <a:rPr lang="en-US" baseline="-25000" dirty="0"/>
              <a:t>j</a:t>
            </a:r>
            <a:r>
              <a:rPr lang="en-US" dirty="0"/>
              <a:t>)</a:t>
            </a:r>
          </a:p>
          <a:p>
            <a:r>
              <a:rPr lang="en-US" dirty="0"/>
              <a:t>For example, for the 2D to 3D mapping we looked at, K(x</a:t>
            </a:r>
            <a:r>
              <a:rPr lang="en-US" baseline="-25000" dirty="0"/>
              <a:t>i</a:t>
            </a:r>
            <a:r>
              <a:rPr lang="en-US" dirty="0"/>
              <a:t>, x</a:t>
            </a:r>
            <a:r>
              <a:rPr lang="en-US" baseline="-25000" dirty="0"/>
              <a:t>j</a:t>
            </a:r>
            <a:r>
              <a:rPr lang="en-US" dirty="0"/>
              <a:t>) = F(x</a:t>
            </a:r>
            <a:r>
              <a:rPr lang="en-US" baseline="-25000" dirty="0"/>
              <a:t>i</a:t>
            </a:r>
            <a:r>
              <a:rPr lang="en-US" dirty="0"/>
              <a:t>) ∙F(x</a:t>
            </a:r>
            <a:r>
              <a:rPr lang="en-US" baseline="-25000" dirty="0"/>
              <a:t>j</a:t>
            </a:r>
            <a:r>
              <a:rPr lang="en-US" dirty="0"/>
              <a:t>) = (x</a:t>
            </a:r>
            <a:r>
              <a:rPr lang="en-US" baseline="-25000" dirty="0"/>
              <a:t>i</a:t>
            </a:r>
            <a:r>
              <a:rPr lang="en-US" dirty="0"/>
              <a:t> ∙x</a:t>
            </a:r>
            <a:r>
              <a:rPr lang="en-US" baseline="-25000" dirty="0"/>
              <a:t>j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  <a:p>
            <a:r>
              <a:rPr lang="en-US" dirty="0"/>
              <a:t>Kernel functions are also used during training to make the learning more efficient</a:t>
            </a:r>
          </a:p>
          <a:p>
            <a:r>
              <a:rPr lang="en-US" dirty="0"/>
              <a:t>Some sources (including our textbook) refer to this use of a kernel as “the kernel trick”</a:t>
            </a:r>
          </a:p>
          <a:p>
            <a:r>
              <a:rPr lang="en-US" dirty="0"/>
              <a:t>According to the textbook, “optimal linear separators can be found efficiently in feature spaces with billions of (or, in some cases, infinitely many) dimensions”</a:t>
            </a:r>
          </a:p>
          <a:p>
            <a:r>
              <a:rPr lang="en-US" dirty="0"/>
              <a:t>The book continues: “The resulting linear separators, when mapped back to the original input space, can correspond to arbitrarily wiggly, non-linear decision boundaries…”</a:t>
            </a:r>
          </a:p>
        </p:txBody>
      </p:sp>
    </p:spTree>
    <p:extLst>
      <p:ext uri="{BB962C8B-B14F-4D97-AF65-F5344CB8AC3E}">
        <p14:creationId xmlns:p14="http://schemas.microsoft.com/office/powerpoint/2010/main" val="4160290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CD22-93CC-4A13-B9EA-70AE3C63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Notes about SVMs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9EB6A-6746-494A-8DA6-B644F60AC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Choosing a kernel function (which corresponds to a feature space) is sometimes a bit arbitrary in practice</a:t>
            </a:r>
          </a:p>
          <a:p>
            <a:r>
              <a:rPr lang="en-US" dirty="0"/>
              <a:t>For example, certain functions tend to do well for text categorization</a:t>
            </a:r>
          </a:p>
          <a:p>
            <a:r>
              <a:rPr lang="en-US" dirty="0"/>
              <a:t>Even in the new feature space, the examples will often not be entirely linearly separable</a:t>
            </a:r>
          </a:p>
          <a:p>
            <a:r>
              <a:rPr lang="en-US" dirty="0"/>
              <a:t>Then the algorithm actually finds a hyperplane that does a good, but not a perfect, job separating positive from negative examples</a:t>
            </a:r>
          </a:p>
          <a:p>
            <a:r>
              <a:rPr lang="en-US" dirty="0"/>
              <a:t>At one point, SVMs led to state-of-the-art performance for many classification tasks</a:t>
            </a:r>
          </a:p>
          <a:p>
            <a:r>
              <a:rPr lang="en-US" dirty="0"/>
              <a:t>I personally found in my own research that they generally performed very well for Boolean classification</a:t>
            </a:r>
          </a:p>
          <a:p>
            <a:r>
              <a:rPr lang="en-US" dirty="0"/>
              <a:t>Using SVMs for mutually exclusive, exhaustive categories is somewhat hacky</a:t>
            </a:r>
          </a:p>
          <a:p>
            <a:r>
              <a:rPr lang="en-US" dirty="0"/>
              <a:t>For example, a system may need choose the category leading to the largest positive distance (or smallest negative distance) from the hyperplane computed for that category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70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7A3DF-C974-4151-9E30-7606159E5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Non-parametric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5311B-8A2A-4A51-B9E6-71A6A603E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Parametric models </a:t>
            </a:r>
            <a:r>
              <a:rPr lang="en-US" dirty="0"/>
              <a:t>of </a:t>
            </a:r>
            <a:r>
              <a:rPr lang="en-US" b="1" dirty="0"/>
              <a:t>machine learning</a:t>
            </a:r>
            <a:r>
              <a:rPr lang="en-US" dirty="0"/>
              <a:t> (ML) summarize training data using learned parameters; </a:t>
            </a:r>
            <a:r>
              <a:rPr lang="en-US" b="1" dirty="0"/>
              <a:t>non-parametric models </a:t>
            </a:r>
            <a:r>
              <a:rPr lang="en-US" dirty="0"/>
              <a:t>do not</a:t>
            </a:r>
          </a:p>
          <a:p>
            <a:r>
              <a:rPr lang="en-US" dirty="0"/>
              <a:t>Most of the ML approaches we have learned about so far have been parametric</a:t>
            </a:r>
          </a:p>
          <a:p>
            <a:r>
              <a:rPr lang="en-US" dirty="0"/>
              <a:t>Decision trees are generally considered non-parametric, but the two methods we cover in this topic are interestingly different</a:t>
            </a:r>
          </a:p>
          <a:p>
            <a:r>
              <a:rPr lang="en-US" dirty="0"/>
              <a:t>In this topic, we will discuss two non-parametric models of ML</a:t>
            </a:r>
          </a:p>
          <a:p>
            <a:pPr lvl="1"/>
            <a:r>
              <a:rPr lang="en-US" dirty="0"/>
              <a:t>First, we will discuss the </a:t>
            </a:r>
            <a:r>
              <a:rPr lang="en-US" i="1" dirty="0"/>
              <a:t>k-nearest neighbor </a:t>
            </a:r>
            <a:r>
              <a:rPr lang="en-US" dirty="0"/>
              <a:t>approach</a:t>
            </a:r>
          </a:p>
          <a:p>
            <a:pPr lvl="1"/>
            <a:r>
              <a:rPr lang="en-US" dirty="0"/>
              <a:t>Second, we will discuss </a:t>
            </a:r>
            <a:r>
              <a:rPr lang="en-US" i="1" dirty="0"/>
              <a:t>support vector machines</a:t>
            </a:r>
          </a:p>
        </p:txBody>
      </p:sp>
    </p:spTree>
    <p:extLst>
      <p:ext uri="{BB962C8B-B14F-4D97-AF65-F5344CB8AC3E}">
        <p14:creationId xmlns:p14="http://schemas.microsoft.com/office/powerpoint/2010/main" val="152041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1C8AD-A473-40D9-9369-B9137F0F3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E26D3-CBC6-4F0E-B30F-30168DD98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/>
              <a:t>Instance-based learning </a:t>
            </a:r>
            <a:r>
              <a:rPr lang="en-US" dirty="0"/>
              <a:t>(a.k.a. </a:t>
            </a:r>
            <a:r>
              <a:rPr lang="en-US" i="1" dirty="0"/>
              <a:t>memory-based learning</a:t>
            </a:r>
            <a:r>
              <a:rPr lang="en-US" dirty="0"/>
              <a:t>) is sub-category of learning algorithms that store all training examples in memory</a:t>
            </a:r>
          </a:p>
          <a:p>
            <a:r>
              <a:rPr lang="en-US" dirty="0"/>
              <a:t>One example of such an approach is called </a:t>
            </a:r>
            <a:r>
              <a:rPr lang="en-US" b="1" dirty="0"/>
              <a:t>k-nearest neighbors </a:t>
            </a:r>
            <a:r>
              <a:rPr lang="en-US" dirty="0"/>
              <a:t>(kNN); we will discuss this approach in the context of </a:t>
            </a:r>
            <a:r>
              <a:rPr lang="en-US" i="1" dirty="0"/>
              <a:t>classification</a:t>
            </a:r>
            <a:r>
              <a:rPr lang="en-US" dirty="0"/>
              <a:t> (a.k.a. </a:t>
            </a:r>
            <a:r>
              <a:rPr lang="en-US" i="1" dirty="0"/>
              <a:t>categorization</a:t>
            </a:r>
            <a:r>
              <a:rPr lang="en-US" dirty="0"/>
              <a:t>)</a:t>
            </a:r>
            <a:endParaRPr lang="en-US" b="1" dirty="0"/>
          </a:p>
          <a:p>
            <a:r>
              <a:rPr lang="en-US" dirty="0"/>
              <a:t>My description of the general idea: To predict the category of an example based on its properties, use the known labels of examples with similar properties</a:t>
            </a:r>
          </a:p>
          <a:p>
            <a:r>
              <a:rPr lang="en-US" dirty="0"/>
              <a:t>Given an example for which an agent needs to make a prediction:</a:t>
            </a:r>
          </a:p>
          <a:p>
            <a:pPr lvl="1"/>
            <a:r>
              <a:rPr lang="en-US" dirty="0"/>
              <a:t>First, the approach compares the example to every training example</a:t>
            </a:r>
          </a:p>
          <a:p>
            <a:pPr lvl="1"/>
            <a:r>
              <a:rPr lang="en-US" dirty="0"/>
              <a:t>Next, it retrieves the k-nearest training examples</a:t>
            </a:r>
          </a:p>
          <a:p>
            <a:pPr lvl="1"/>
            <a:r>
              <a:rPr lang="en-US" dirty="0"/>
              <a:t>Then, it uses these k training examples to predict the category of the new example</a:t>
            </a:r>
          </a:p>
          <a:p>
            <a:r>
              <a:rPr lang="en-US" dirty="0"/>
              <a:t>The value of k can be hard-coded, or it can vary based on the size of the training set</a:t>
            </a:r>
          </a:p>
          <a:p>
            <a:r>
              <a:rPr lang="en-US" dirty="0"/>
              <a:t>If hard-coded, the decision can be based on a validation set or cross-validation experiments</a:t>
            </a:r>
          </a:p>
          <a:p>
            <a:r>
              <a:rPr lang="en-US" dirty="0"/>
              <a:t>If we are dealing with Boolean categories, the new example can be predicted to belong to every category that is assigned to over half of the nearest training examples</a:t>
            </a:r>
          </a:p>
          <a:p>
            <a:r>
              <a:rPr lang="en-US" dirty="0"/>
              <a:t>If we are dealing with mutually exclusive and exhaustive categories, it can be predicted to belong to the single category that is most common for the nearest training examples</a:t>
            </a:r>
          </a:p>
        </p:txBody>
      </p:sp>
    </p:spTree>
    <p:extLst>
      <p:ext uri="{BB962C8B-B14F-4D97-AF65-F5344CB8AC3E}">
        <p14:creationId xmlns:p14="http://schemas.microsoft.com/office/powerpoint/2010/main" val="337550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167E-FC69-4B52-9907-DF94D83E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Nearest Neighbors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2CF76F-B66D-47B1-8DD8-EC4E80268A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The </a:t>
                </a:r>
                <a:r>
                  <a:rPr lang="en-US" i="1" dirty="0"/>
                  <a:t>Minkowski distance</a:t>
                </a:r>
                <a:r>
                  <a:rPr lang="en-US" dirty="0"/>
                  <a:t> is a general distance metric that can be used to determine nearest neighbors:</a:t>
                </a: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p = 2, this is the same as Euclidean distance</a:t>
                </a:r>
              </a:p>
              <a:p>
                <a:r>
                  <a:rPr lang="en-US" dirty="0"/>
                  <a:t>If p = 1, this is the Manhattan distance</a:t>
                </a:r>
              </a:p>
              <a:p>
                <a:r>
                  <a:rPr lang="en-US" dirty="0"/>
                  <a:t>If we use raw numbers, the total distance is affected by a change in scale; it is therefore common to normalize each dimension (or feature) based on means and standard deviations</a:t>
                </a:r>
              </a:p>
              <a:p>
                <a:r>
                  <a:rPr lang="en-US" dirty="0"/>
                  <a:t>The simpler Hamming distance is the number of features that differ between two points; this can be used if many of the attributes are Boolean</a:t>
                </a:r>
              </a:p>
              <a:p>
                <a:r>
                  <a:rPr lang="en-US" dirty="0"/>
                  <a:t>For text categorization with kNN, I have found that it is often better to use similarity (e.g., using the dot product or the cosine metric) instead of distance</a:t>
                </a:r>
              </a:p>
              <a:p>
                <a:r>
                  <a:rPr lang="en-US" dirty="0"/>
                  <a:t>Optionally, </a:t>
                </a:r>
                <a:r>
                  <a:rPr lang="en-US" i="1" dirty="0"/>
                  <a:t>kNN approaches can weight examples inversely proportional to distance, or proportional to similarity</a:t>
                </a:r>
                <a:r>
                  <a:rPr lang="en-US" dirty="0"/>
                  <a:t>; this generally improves results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2CF76F-B66D-47B1-8DD8-EC4E80268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77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C5D24-368D-4F12-A89A-60678E10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Efficiency (or lack thereof)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FB6BB-0494-49F4-B357-71BD88BC0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Although kNN is very simple to implement, for some tasks, it achieves very good results</a:t>
            </a:r>
          </a:p>
          <a:p>
            <a:r>
              <a:rPr lang="en-US" dirty="0"/>
              <a:t>The training of a kNN system is virtually non-existent; the system basically just remembers the training examples</a:t>
            </a:r>
          </a:p>
          <a:p>
            <a:r>
              <a:rPr lang="en-US" dirty="0"/>
              <a:t>Unfortunately, applying a kNN system can be inefficient (to make predictions) in high-dimensional spaces (e.g., text categorization)</a:t>
            </a:r>
          </a:p>
          <a:p>
            <a:r>
              <a:rPr lang="en-US" dirty="0"/>
              <a:t>The textbook discusses how to use k-d trees to make this somewhat more efficient</a:t>
            </a:r>
          </a:p>
          <a:p>
            <a:r>
              <a:rPr lang="en-US" dirty="0"/>
              <a:t>There are also techniques for finding approximate nearest neighbors that are faster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7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3C20-7C80-4582-9A81-F517786E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2D9AE-7EBB-462A-904A-F8548EF6D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very successful machine learning approach relies on </a:t>
            </a:r>
            <a:r>
              <a:rPr lang="en-US" b="1" dirty="0"/>
              <a:t>support vector machines </a:t>
            </a:r>
            <a:r>
              <a:rPr lang="en-US" dirty="0"/>
              <a:t>(SVMs)</a:t>
            </a:r>
          </a:p>
          <a:p>
            <a:r>
              <a:rPr lang="en-US" dirty="0"/>
              <a:t>The 3rd Edition of the book calls SVMs “currently the most popular approach for off-the-shelf supervised learning”</a:t>
            </a:r>
          </a:p>
          <a:p>
            <a:r>
              <a:rPr lang="en-US" dirty="0"/>
              <a:t>The 4th Edition says this “was the most popular approach” in the early 2000s</a:t>
            </a:r>
          </a:p>
          <a:p>
            <a:r>
              <a:rPr lang="en-US" dirty="0"/>
              <a:t>We are not going to cover this subtopic in detail; the mathematical analysis of SVMs is somewhat complex</a:t>
            </a:r>
          </a:p>
          <a:p>
            <a:r>
              <a:rPr lang="en-US" dirty="0"/>
              <a:t>SVMs allow efficient training and the ability to represent complex, non-linear functions (in effect, giving us the best of both worlds of machine learning approaches)</a:t>
            </a:r>
          </a:p>
          <a:p>
            <a:r>
              <a:rPr lang="en-US" dirty="0"/>
              <a:t>As with kNN learning, SVM learning is considered a non-parametric method</a:t>
            </a:r>
          </a:p>
          <a:p>
            <a:r>
              <a:rPr lang="en-US" dirty="0"/>
              <a:t>SVMs also retain the training examples, but often only a small fraction of them are needed</a:t>
            </a:r>
          </a:p>
          <a:p>
            <a:r>
              <a:rPr lang="en-US" dirty="0"/>
              <a:t>There has also been extensive mathematical analysis deriving expected error bounds when SVMs are used (although various assumptions are built into these analyses)</a:t>
            </a:r>
          </a:p>
        </p:txBody>
      </p:sp>
    </p:spTree>
    <p:extLst>
      <p:ext uri="{BB962C8B-B14F-4D97-AF65-F5344CB8AC3E}">
        <p14:creationId xmlns:p14="http://schemas.microsoft.com/office/powerpoint/2010/main" val="2426182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55D3-ABC5-47D7-BAEF-D2AE86A2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Margin Separators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6010A-FA34-4A3E-ACCC-D34B102C4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Support vector machines find the </a:t>
            </a:r>
            <a:r>
              <a:rPr lang="en-US" b="1" dirty="0"/>
              <a:t>maximum margin separator</a:t>
            </a:r>
          </a:p>
          <a:p>
            <a:r>
              <a:rPr lang="en-US" dirty="0"/>
              <a:t>This is defined as the linear separating hyperplane with the largest </a:t>
            </a:r>
            <a:r>
              <a:rPr lang="en-US" b="1" dirty="0"/>
              <a:t>margin</a:t>
            </a:r>
            <a:r>
              <a:rPr lang="en-US" dirty="0"/>
              <a:t> between the positive examples on one side and the negative examples on the other side</a:t>
            </a:r>
          </a:p>
          <a:p>
            <a:r>
              <a:rPr lang="en-US" dirty="0"/>
              <a:t>Finding the optimal linear separator is a quadratic programming optimization problem</a:t>
            </a:r>
          </a:p>
          <a:p>
            <a:r>
              <a:rPr lang="en-US" dirty="0"/>
              <a:t>We are not going to cover the details (neither does the book)</a:t>
            </a:r>
          </a:p>
          <a:p>
            <a:r>
              <a:rPr lang="en-US" dirty="0"/>
              <a:t>So far, this might sound like SVMs would be severely limited in expressivity, the same as perceptrons</a:t>
            </a:r>
          </a:p>
          <a:p>
            <a:r>
              <a:rPr lang="en-US" dirty="0"/>
              <a:t>However, we will see that SVMs do not find linear separators in the original feature space</a:t>
            </a:r>
          </a:p>
          <a:p>
            <a:r>
              <a:rPr lang="en-US" dirty="0"/>
              <a:t>The principal idea behind SVMs: Data that is not linearly separable can be mapped to a feature space of higher dimension in which it is linearly separable (or close to it)</a:t>
            </a:r>
          </a:p>
        </p:txBody>
      </p:sp>
    </p:spTree>
    <p:extLst>
      <p:ext uri="{BB962C8B-B14F-4D97-AF65-F5344CB8AC3E}">
        <p14:creationId xmlns:p14="http://schemas.microsoft.com/office/powerpoint/2010/main" val="241056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3BD5-B33A-4FE0-97DA-A8E33929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Margin Separator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16C163-D640-4FEB-96DC-71E5B3B9C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1690688"/>
            <a:ext cx="71913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61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E208-BF73-4B1A-80B4-5A9BF9EB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New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8EFFA-3046-40C7-A856-351F3141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Assume for now that we are computing a hyperplane in the original feature space, and the data is linearly separable</a:t>
            </a:r>
          </a:p>
          <a:p>
            <a:r>
              <a:rPr lang="en-US" dirty="0"/>
              <a:t>Classification of a new data point can be performed by mapping the data point to the feature space and determining on which side of the hyperplane it falls</a:t>
            </a:r>
          </a:p>
          <a:p>
            <a:r>
              <a:rPr lang="en-US" dirty="0"/>
              <a:t>Determining on which side of a hyperplane some data point falls can be determined by the sign of a weighted sum of dot products: </a:t>
            </a:r>
            <a:r>
              <a:rPr lang="en-US" noProof="1">
                <a:latin typeface="Cambria Math" panose="02040503050406030204" pitchFamily="18" charset="0"/>
                <a:ea typeface="Cambria Math" panose="02040503050406030204" pitchFamily="18" charset="0"/>
              </a:rPr>
              <a:t>h(x) = sign(∑</a:t>
            </a:r>
            <a:r>
              <a:rPr lang="en-US" baseline="-25000" noProof="1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noProof="1">
                <a:latin typeface="Cambria Math" panose="02040503050406030204" pitchFamily="18" charset="0"/>
                <a:ea typeface="Cambria Math" panose="02040503050406030204" pitchFamily="18" charset="0"/>
              </a:rPr>
              <a:t> α</a:t>
            </a:r>
            <a:r>
              <a:rPr lang="en-US" baseline="-25000" noProof="1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noProof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baseline="-25000" noProof="1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noProof="1">
                <a:latin typeface="Cambria Math" panose="02040503050406030204" pitchFamily="18" charset="0"/>
                <a:ea typeface="Cambria Math" panose="02040503050406030204" pitchFamily="18" charset="0"/>
              </a:rPr>
              <a:t>(x∙x</a:t>
            </a:r>
            <a:r>
              <a:rPr lang="en-US" baseline="-25000" noProof="1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noProof="1">
                <a:latin typeface="Cambria Math" panose="02040503050406030204" pitchFamily="18" charset="0"/>
                <a:ea typeface="Cambria Math" panose="02040503050406030204" pitchFamily="18" charset="0"/>
              </a:rPr>
              <a:t>)-b)</a:t>
            </a:r>
          </a:p>
          <a:p>
            <a:r>
              <a:rPr lang="en-US" dirty="0"/>
              <a:t>Here, we are looping through the training examples; for the training example x</a:t>
            </a:r>
            <a:r>
              <a:rPr lang="en-US" baseline="-25000" dirty="0"/>
              <a:t>j</a:t>
            </a:r>
            <a:r>
              <a:rPr lang="en-US" dirty="0"/>
              <a:t>, its class, y</a:t>
            </a:r>
            <a:r>
              <a:rPr lang="en-US" baseline="-25000" dirty="0"/>
              <a:t>j</a:t>
            </a:r>
            <a:r>
              <a:rPr lang="en-US" dirty="0"/>
              <a:t>, is either +1 or -1 and </a:t>
            </a:r>
            <a:r>
              <a:rPr lang="en-US" noProof="1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baseline="-25000" noProof="1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noProof="1">
                <a:latin typeface="Cambria Math" panose="02040503050406030204" pitchFamily="18" charset="0"/>
                <a:ea typeface="Cambria Math" panose="02040503050406030204" pitchFamily="18" charset="0"/>
              </a:rPr>
              <a:t> is the example’s weight</a:t>
            </a:r>
            <a:endParaRPr lang="en-US" dirty="0"/>
          </a:p>
          <a:p>
            <a:r>
              <a:rPr lang="en-US" dirty="0"/>
              <a:t>Important: The weights of all points are zero except for those points that are closest to the hyperplane</a:t>
            </a:r>
          </a:p>
          <a:p>
            <a:r>
              <a:rPr lang="en-US" dirty="0"/>
              <a:t>These closest points are called </a:t>
            </a:r>
            <a:r>
              <a:rPr lang="en-US" b="1" dirty="0"/>
              <a:t>support vectors</a:t>
            </a:r>
            <a:r>
              <a:rPr lang="en-US" dirty="0"/>
              <a:t>, and they define the margin</a:t>
            </a:r>
          </a:p>
          <a:p>
            <a:r>
              <a:rPr lang="en-US" dirty="0"/>
              <a:t>If you remove all the other training examples (except for the support vectors), the hyperplane would not change</a:t>
            </a:r>
          </a:p>
          <a:p>
            <a:r>
              <a:rPr lang="en-US" dirty="0"/>
              <a:t>This may seem counter-intuitive; but another thing that many descriptions of SVMs do not make clear is that, in practice, there are often many support vectors</a:t>
            </a:r>
          </a:p>
        </p:txBody>
      </p:sp>
    </p:spTree>
    <p:extLst>
      <p:ext uri="{BB962C8B-B14F-4D97-AF65-F5344CB8AC3E}">
        <p14:creationId xmlns:p14="http://schemas.microsoft.com/office/powerpoint/2010/main" val="3129993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72368BE58B44429D6B46D1A42D2F30" ma:contentTypeVersion="6" ma:contentTypeDescription="Create a new document." ma:contentTypeScope="" ma:versionID="1778200803c946f4681e0400873d81e7">
  <xsd:schema xmlns:xsd="http://www.w3.org/2001/XMLSchema" xmlns:xs="http://www.w3.org/2001/XMLSchema" xmlns:p="http://schemas.microsoft.com/office/2006/metadata/properties" xmlns:ns2="678805b2-c094-4aa9-8ef2-8f364c7e25e1" targetNamespace="http://schemas.microsoft.com/office/2006/metadata/properties" ma:root="true" ma:fieldsID="297bce0743f27cf42e5b218278459e9a" ns2:_="">
    <xsd:import namespace="678805b2-c094-4aa9-8ef2-8f364c7e25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8805b2-c094-4aa9-8ef2-8f364c7e25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18C523-3E16-48A3-9A7B-57F834437F1A}"/>
</file>

<file path=customXml/itemProps2.xml><?xml version="1.0" encoding="utf-8"?>
<ds:datastoreItem xmlns:ds="http://schemas.openxmlformats.org/officeDocument/2006/customXml" ds:itemID="{3C49CE84-6408-43E5-823D-FF27418D988A}"/>
</file>

<file path=customXml/itemProps3.xml><?xml version="1.0" encoding="utf-8"?>
<ds:datastoreItem xmlns:ds="http://schemas.openxmlformats.org/officeDocument/2006/customXml" ds:itemID="{9D12D8F9-84BF-4820-84B1-540C338E2E56}"/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1603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ECE469: Artificial Intelligence</vt:lpstr>
      <vt:lpstr>Non-parametric Machine Learning</vt:lpstr>
      <vt:lpstr>K-Nearest Neighbors</vt:lpstr>
      <vt:lpstr>Determining Nearest Neighbors</vt:lpstr>
      <vt:lpstr>kNN Efficiency (or lack thereof)</vt:lpstr>
      <vt:lpstr>Support Vector Machines</vt:lpstr>
      <vt:lpstr>Maximum Margin Separators</vt:lpstr>
      <vt:lpstr>Maximum Margin Separator Example</vt:lpstr>
      <vt:lpstr>Classifying New Examples</vt:lpstr>
      <vt:lpstr>Higher Dimensional Feature Spaces</vt:lpstr>
      <vt:lpstr>Higher Dimensional Feature Space Example</vt:lpstr>
      <vt:lpstr>The Kernel Trick</vt:lpstr>
      <vt:lpstr>Other Notes about SVMs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ECE469: Artificial Intelligence</dc:title>
  <dc:creator>Carl</dc:creator>
  <cp:lastModifiedBy>Carl</cp:lastModifiedBy>
  <cp:revision>15</cp:revision>
  <dcterms:created xsi:type="dcterms:W3CDTF">2020-11-10T20:48:16Z</dcterms:created>
  <dcterms:modified xsi:type="dcterms:W3CDTF">2020-11-11T17:45:01Z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0x010100EF72368BE58B44429D6B46D1A42D2F30</vt:lpwstr>
  </property>
</Properties>
</file>