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4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68A65-513A-4ABA-B186-A6FC1D8FF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435F1F-CD89-42E8-89FA-D886D104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152A0-B6EC-4912-9B40-6F20F231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B0FC-6860-4A6E-9344-CACE10B18BE6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BDF79-621C-40C2-8035-ECC4A3D56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B4885-E374-482E-AC43-B8FA7AC78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BB74-4805-4FC5-BB92-B18B15793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9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6D37-3F5C-4606-A9BB-D5461A45A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7B600D-89D1-4A29-896D-686F517D9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37507-F519-4DAA-BF5D-416298E90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B0FC-6860-4A6E-9344-CACE10B18BE6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FBD2E-6F51-406D-B9C3-E307A56EB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0AABA-5FB3-43E2-B9CF-17AC4E5B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BB74-4805-4FC5-BB92-B18B15793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2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A68008-7D94-4D66-94E6-C11E88180B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F09846-B19E-40C0-BC62-16C013F7B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24A91-6793-4005-9EBA-9A81C2ADB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B0FC-6860-4A6E-9344-CACE10B18BE6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76F70-14FC-4D15-AE92-50A625F73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9250E-4C8D-44C7-9183-C8DE93458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BB74-4805-4FC5-BB92-B18B15793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72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99F9E-01E7-4F62-9DC6-82F823FC9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21935-A811-4E3A-9D35-47B56AE5C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09258-41AA-4F10-848B-6D539F7F9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B0FC-6860-4A6E-9344-CACE10B18BE6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A067C-41D6-4847-93CC-B8E2557AB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43587-C789-4B00-B5B7-676B971CA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BB74-4805-4FC5-BB92-B18B15793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51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D3255-78BA-4132-AC1B-E41DE66C8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2670E-5BF7-464B-9042-76B7AC39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28504-1CA5-4C33-98BF-C217E4EE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B0FC-6860-4A6E-9344-CACE10B18BE6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40BDE-817E-47F1-AEC2-F7CCD9845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195CE-2D8F-4E69-AC58-AC2B44B02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BB74-4805-4FC5-BB92-B18B15793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98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665F9-9D2D-45D1-891C-D10779956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17A2D-73D2-4230-A62F-83D0290F9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02B1C-3490-4053-8779-3135C41E2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77BF0-9CAA-4747-BA3A-9DA76E502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B0FC-6860-4A6E-9344-CACE10B18BE6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07129-BCE0-44CF-94B4-9CE1E97D1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A2431-008C-4B85-8AFA-CA7F5CDA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BB74-4805-4FC5-BB92-B18B15793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32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1F415-80DC-4FEB-AD3D-08065518B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F40D2-AE6A-4EA5-BF91-FF0D25A09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434E31-636B-4041-9768-E1DFE64D8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6A2B6F-C5DB-45AF-AEB2-F4EA7EA527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A56F1F-0FF4-4FDF-A2FB-9FB828A9D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A5F8C5-D2A7-4BB1-A7BB-F60A1DDB1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B0FC-6860-4A6E-9344-CACE10B18BE6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AA620D-743F-4B24-863B-575B0605C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A20AF6-CC90-49B0-AA6E-0737D35F4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BB74-4805-4FC5-BB92-B18B15793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70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19A53-83FD-45DB-AA05-6F3C54D8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51EF8-90BE-4035-B80D-5D46C4B74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B0FC-6860-4A6E-9344-CACE10B18BE6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A727C9-36EA-45DB-8E7D-FF710052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ED6CC0-46A8-4DE4-A10F-4155C5272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BB74-4805-4FC5-BB92-B18B15793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23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745788-CA7D-4C83-AC91-C24E9E536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B0FC-6860-4A6E-9344-CACE10B18BE6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F864DA-F349-4F6D-BA84-6B4C814C0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07C645-0C16-466A-BD9A-F1121003F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BB74-4805-4FC5-BB92-B18B15793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95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73977-F13C-45EC-A134-BD12BE491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D1AE3-C1C9-494D-8922-6AEB8527F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C632E-D8C3-4207-8635-2F3731EFC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3C80E-0D6C-445F-97D0-25D6D4143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B0FC-6860-4A6E-9344-CACE10B18BE6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80999-380B-43DD-896B-21274455C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76D3C-BFD6-41D7-AD0A-AD577D6D0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BB74-4805-4FC5-BB92-B18B15793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42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66821-1B8A-4751-900C-9DE0072C4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609C38-B29E-47D1-A7BF-8E112477AE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C6044-8157-43D2-9CD8-160B9454F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B673E-BD36-4493-8954-08316F17A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B0FC-6860-4A6E-9344-CACE10B18BE6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08229-0829-44F1-951C-13A8E801C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37552-F797-447A-8B7F-BEC9B0BAB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BB74-4805-4FC5-BB92-B18B15793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97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840B26-5EF0-4534-8739-2B8AA79E6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A5564-3ACF-414C-94B9-3F2F439A4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3B0FF-976F-4C3A-B026-0A8BF9620C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B0FC-6860-4A6E-9344-CACE10B18BE6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074C0-94F8-4952-B729-EC2597A45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0BDB8-E28A-459F-8792-86A96B54A1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BBB74-4805-4FC5-BB92-B18B15793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79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1CCC6-D114-4F19-B4BE-FE6CEEFE4F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ECE469: Artificial Intelligence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0D227C-75C9-4EAE-9247-33217E5CBB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Philosophy and AI</a:t>
            </a:r>
          </a:p>
        </p:txBody>
      </p:sp>
    </p:spTree>
    <p:extLst>
      <p:ext uri="{BB962C8B-B14F-4D97-AF65-F5344CB8AC3E}">
        <p14:creationId xmlns:p14="http://schemas.microsoft.com/office/powerpoint/2010/main" val="2924831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54298-F727-4E42-8FA0-C363654F2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Ethics of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574DA-AABF-4643-B01A-A6FB609F9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AI raises many </a:t>
            </a:r>
            <a:r>
              <a:rPr lang="en-US" i="1" dirty="0"/>
              <a:t>ethical concerns</a:t>
            </a:r>
            <a:endParaRPr lang="en-US" dirty="0"/>
          </a:p>
          <a:p>
            <a:r>
              <a:rPr lang="en-US" dirty="0"/>
              <a:t>Many new technologies have unintended, negative side effects; e.g., Chernobyl, global warming, gun-related deaths, identify theft, etc.</a:t>
            </a:r>
          </a:p>
          <a:p>
            <a:r>
              <a:rPr lang="en-US" dirty="0"/>
              <a:t>Possible negative side effects of AI include:</a:t>
            </a:r>
          </a:p>
          <a:p>
            <a:pPr lvl="1"/>
            <a:r>
              <a:rPr lang="en-US" dirty="0"/>
              <a:t>Autonomous weapons and machines that make the decisions to kill people</a:t>
            </a:r>
          </a:p>
          <a:p>
            <a:pPr lvl="1"/>
            <a:r>
              <a:rPr lang="en-US" dirty="0"/>
              <a:t>Lack of privacy, security breaches, wiretapping, government surveillance, etc.</a:t>
            </a:r>
          </a:p>
          <a:p>
            <a:pPr lvl="1"/>
            <a:r>
              <a:rPr lang="en-US" dirty="0"/>
              <a:t>Loss of accountability and lack of transparency (e.g., who is responsible when a doctor relies on an incorrect medical diagnosis system when a patient dies?)</a:t>
            </a:r>
          </a:p>
          <a:p>
            <a:pPr lvl="1"/>
            <a:r>
              <a:rPr lang="en-US" dirty="0"/>
              <a:t>Loss of jobs to automation (some recent politicians have talked about this)</a:t>
            </a:r>
          </a:p>
          <a:p>
            <a:pPr lvl="1"/>
            <a:r>
              <a:rPr lang="en-US" dirty="0"/>
              <a:t>People might lose their sense of being unique (this reminds me of the Turing's "head in the sand" objection; consolation would be more appropriate than refutation)</a:t>
            </a:r>
          </a:p>
          <a:p>
            <a:pPr lvl="1"/>
            <a:r>
              <a:rPr lang="en-US" dirty="0"/>
              <a:t>Learned prejudicial beliefs and biases (e.g., NLP systems trained with unsupervised ML using English corpora tend to produce texts exhibiting typical human biases)</a:t>
            </a:r>
          </a:p>
          <a:p>
            <a:pPr lvl="1"/>
            <a:r>
              <a:rPr lang="en-US" dirty="0"/>
              <a:t>Robotic slaves (proponents of strong AI may be worried about this)</a:t>
            </a:r>
          </a:p>
          <a:p>
            <a:pPr lvl="1"/>
            <a:r>
              <a:rPr lang="en-US" dirty="0"/>
              <a:t>Maybe the end of humanity? (Think about The Matrix, The Terminator, War Games,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386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D3C3-FF09-4E28-A90C-1DB19036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Transhumanism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DA024-4840-48D7-90C7-8CF9C93C1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book mentions </a:t>
            </a:r>
            <a:r>
              <a:rPr lang="en-US" i="1" dirty="0"/>
              <a:t>transhumanism</a:t>
            </a:r>
            <a:r>
              <a:rPr lang="en-US" dirty="0"/>
              <a:t>, a movement that looks forward to a future in which humans have been replaced by a merger of man and machine</a:t>
            </a:r>
          </a:p>
          <a:p>
            <a:r>
              <a:rPr lang="en-US" dirty="0"/>
              <a:t>This field has been partially led by Ray Kurzweil</a:t>
            </a:r>
          </a:p>
          <a:p>
            <a:r>
              <a:rPr lang="en-US" dirty="0"/>
              <a:t>I first heard of Kurzweil when I saw a documentary about him at the 2009 Tribeca Film Festival, called "Transcendent Man"</a:t>
            </a:r>
          </a:p>
          <a:p>
            <a:r>
              <a:rPr lang="en-US" dirty="0"/>
              <a:t>Kurzweil believes that we are close to what he calls "the Singularity", referring to the point at which the point at which the first intelligent machines are produced </a:t>
            </a:r>
          </a:p>
          <a:p>
            <a:r>
              <a:rPr lang="en-US" dirty="0"/>
              <a:t>Kurzweil believes that after this, progress might grow exponentially fast due to an "intelligence explosion"</a:t>
            </a:r>
          </a:p>
          <a:p>
            <a:r>
              <a:rPr lang="en-US" dirty="0"/>
              <a:t>The state of technology shortly afterward is not entirely predictable or even imaginable</a:t>
            </a:r>
          </a:p>
          <a:p>
            <a:r>
              <a:rPr lang="en-US" dirty="0"/>
              <a:t>Kurzweil thinks that we are not far off from a time when humans will be able to more-or-less upload their consciousnesses to machines and live forever in cyberspace</a:t>
            </a:r>
          </a:p>
        </p:txBody>
      </p:sp>
    </p:spTree>
    <p:extLst>
      <p:ext uri="{BB962C8B-B14F-4D97-AF65-F5344CB8AC3E}">
        <p14:creationId xmlns:p14="http://schemas.microsoft.com/office/powerpoint/2010/main" val="311471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3DC68-8A01-41D5-A64A-ADE7DE5A2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Roger Penrose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76AE2-4C65-4B37-8B9F-E17A8C6D0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Roger Penrose is a Nobel-Prize-winning physicist who thinks that the human brain is not equivalent to a Turing machine</a:t>
            </a:r>
          </a:p>
          <a:p>
            <a:r>
              <a:rPr lang="en-US" dirty="0"/>
              <a:t>He believes that the viewpoints of both strong AI and weak AI are wrong</a:t>
            </a:r>
          </a:p>
          <a:p>
            <a:r>
              <a:rPr lang="en-US" dirty="0"/>
              <a:t>He wrote two books (and other articles) in support of his viewpoint</a:t>
            </a:r>
          </a:p>
          <a:p>
            <a:r>
              <a:rPr lang="en-US" dirty="0"/>
              <a:t>The first, called "The Emperor’s New Mind" became my favorite book when I read it (although I disagreed with its conclusion at the time)</a:t>
            </a:r>
          </a:p>
          <a:p>
            <a:r>
              <a:rPr lang="en-US" dirty="0"/>
              <a:t>The second, called "Shadows of the Mind" is less entertaining and more difficult to read, but in my opinion, makes a much strong case</a:t>
            </a:r>
          </a:p>
        </p:txBody>
      </p:sp>
    </p:spTree>
    <p:extLst>
      <p:ext uri="{BB962C8B-B14F-4D97-AF65-F5344CB8AC3E}">
        <p14:creationId xmlns:p14="http://schemas.microsoft.com/office/powerpoint/2010/main" val="1211380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6A43C-A19A-4EDF-9D0D-7CDC2EAF2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Emperor’s New Mind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AA0C3-EB7E-435A-A997-BD8602802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Here is my personal, very brief summary of "The Emperor’s New Mind" (possibly mixing in things from other sources or my own thoughts):</a:t>
            </a:r>
          </a:p>
          <a:p>
            <a:pPr lvl="1"/>
            <a:r>
              <a:rPr lang="en-US" dirty="0"/>
              <a:t>There are things in science that cannot be simulated by a regular Turing machine (e.g., the collapse of the Schrödinger wave equation, anything analog, etc.)</a:t>
            </a:r>
          </a:p>
          <a:p>
            <a:pPr lvl="1"/>
            <a:r>
              <a:rPr lang="en-US" dirty="0"/>
              <a:t>Science cannot be complete as it exists today (since general relativity and quantum physics contradict each other about certain phenomena)</a:t>
            </a:r>
          </a:p>
          <a:p>
            <a:pPr lvl="1"/>
            <a:r>
              <a:rPr lang="en-US" dirty="0"/>
              <a:t>There are certain things that algorithms (i.e., Turing machines) cannot do (e.g., solve the halting problem)</a:t>
            </a:r>
          </a:p>
          <a:p>
            <a:pPr lvl="1"/>
            <a:r>
              <a:rPr lang="en-US" dirty="0"/>
              <a:t>In the history of science, new, significant paradigm shifts (i.e., fundamentally new theories of physics) were often necessary to explain unexplained phenomena</a:t>
            </a:r>
          </a:p>
          <a:p>
            <a:pPr lvl="1"/>
            <a:r>
              <a:rPr lang="en-US" dirty="0"/>
              <a:t>Some of these sciences (e.g., quantum physics) might have seemed outrageous or even mystical to scientists before they were discovered</a:t>
            </a:r>
          </a:p>
          <a:p>
            <a:pPr lvl="1"/>
            <a:r>
              <a:rPr lang="en-US" dirty="0"/>
              <a:t>Consciousness has not yet been fully explained (e.g., qualia)</a:t>
            </a:r>
          </a:p>
          <a:p>
            <a:pPr lvl="1"/>
            <a:r>
              <a:rPr lang="en-US" dirty="0"/>
              <a:t>Penrose believes that Gödel's theorem can be used to prove that it is impossible to simulate the human mind with a Turing machine</a:t>
            </a:r>
          </a:p>
          <a:p>
            <a:r>
              <a:rPr lang="en-US" dirty="0"/>
              <a:t>About the last point, Penrose greatly expands on this in "Shadows of the Mind"</a:t>
            </a:r>
          </a:p>
        </p:txBody>
      </p:sp>
    </p:spTree>
    <p:extLst>
      <p:ext uri="{BB962C8B-B14F-4D97-AF65-F5344CB8AC3E}">
        <p14:creationId xmlns:p14="http://schemas.microsoft.com/office/powerpoint/2010/main" val="700826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1661-DE0F-4B0E-8AB6-FAA6C5C6D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Shadows of the Mind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41E70-4083-42FF-B87F-860D0B0EC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Early on in "Shadows of the Mind", Penrose poses the following theorem: "Human mathematicians are not using a knowable sound algorithm in order to ascertain mathematical truth."</a:t>
            </a:r>
          </a:p>
          <a:p>
            <a:r>
              <a:rPr lang="en-US" dirty="0"/>
              <a:t>He then provides an informal "proof" of the theorem; he points out holes in his proof, and then attempts to fill them in; in all, about 200 pages (and about half of the book) are devoted to this argument</a:t>
            </a:r>
          </a:p>
          <a:p>
            <a:r>
              <a:rPr lang="en-US" dirty="0"/>
              <a:t>One major problem with Penrose's theory: If the mind, a function of the brain, is not equivalent to a Turing machine, what in the brain would allow this to be the case?</a:t>
            </a:r>
          </a:p>
          <a:p>
            <a:r>
              <a:rPr lang="en-US" dirty="0"/>
              <a:t>Neuroscientists almost uniformly agree that the fundamental building block of the brain is the neuron, which is, more or less, a macroscopic and well-understood entity</a:t>
            </a:r>
          </a:p>
          <a:p>
            <a:r>
              <a:rPr lang="en-US" dirty="0"/>
              <a:t>In the second half of the book, Penrose speculates that microtubules (part of the cytoskeletons of neurons and other animal cells) may be another fundamental component of the brain and mind</a:t>
            </a:r>
          </a:p>
          <a:p>
            <a:r>
              <a:rPr lang="en-US" dirty="0"/>
              <a:t>There are millions of microtubules on each neuron, primarily along the axons and dendrites, and they are small enough to be treated as quantum particles</a:t>
            </a:r>
          </a:p>
          <a:p>
            <a:r>
              <a:rPr lang="en-US" dirty="0"/>
              <a:t>Penrose speculates that something similar to quantum entanglement might be involved with consciousness (but not exactly quantum entanglement; he does not think quantum physics is a complete or correct theory)</a:t>
            </a:r>
          </a:p>
          <a:p>
            <a:r>
              <a:rPr lang="en-US" dirty="0"/>
              <a:t>Note that most neuroscientists, physicists, and scientists in general reject Penrose’s views for a variety of reasons (but in my opinion, none that I am aware of has given a satisfactory rebuttal of his informal proof)</a:t>
            </a:r>
          </a:p>
        </p:txBody>
      </p:sp>
    </p:spTree>
    <p:extLst>
      <p:ext uri="{BB962C8B-B14F-4D97-AF65-F5344CB8AC3E}">
        <p14:creationId xmlns:p14="http://schemas.microsoft.com/office/powerpoint/2010/main" val="2760773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651A2-2B0E-4684-9C04-C15E4E5C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Chinese room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B36DC-E97A-4C28-96C2-5AF96E16E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Chinese room argument was first proposed by Searle in his paper, "Minds, Brains, and Programs" (1980)</a:t>
            </a:r>
          </a:p>
          <a:p>
            <a:r>
              <a:rPr lang="en-US" dirty="0"/>
              <a:t>Searle imagines himself in a room with a rulebook describing how to communicate in Chinese (plus another notebook in which to write, as directed)</a:t>
            </a:r>
          </a:p>
          <a:p>
            <a:r>
              <a:rPr lang="en-US" dirty="0"/>
              <a:t>He posits that he would be able to accept incoming communications in Chinese, carefully follow the rules, and respond in Chinese</a:t>
            </a:r>
          </a:p>
          <a:p>
            <a:r>
              <a:rPr lang="en-US" dirty="0"/>
              <a:t>However, he claims there would clearly be no understanding of Chinese</a:t>
            </a:r>
          </a:p>
          <a:p>
            <a:r>
              <a:rPr lang="en-US" dirty="0"/>
              <a:t>Like Turing, Searle tried to address the possible objections to his argument in the paper (in my opinion, he did not do nearly as good a job as Turing in this endeavor)</a:t>
            </a:r>
          </a:p>
          <a:p>
            <a:r>
              <a:rPr lang="en-US" dirty="0"/>
              <a:t>Based on this thought experiment, Searle believes that it is clearly possible for a program to pass the Turing test, but that the program would not be conscious or truly intelligent</a:t>
            </a:r>
          </a:p>
          <a:p>
            <a:r>
              <a:rPr lang="en-US" dirty="0"/>
              <a:t>This is an argument against the strong AI point of view (but he supports the weak AI point of view)</a:t>
            </a:r>
          </a:p>
          <a:p>
            <a:r>
              <a:rPr lang="en-US" dirty="0"/>
              <a:t>In fact, it was Searle’s 1980 article that introduced the terms "strong AI" and "weak AI"</a:t>
            </a:r>
          </a:p>
        </p:txBody>
      </p:sp>
    </p:spTree>
    <p:extLst>
      <p:ext uri="{BB962C8B-B14F-4D97-AF65-F5344CB8AC3E}">
        <p14:creationId xmlns:p14="http://schemas.microsoft.com/office/powerpoint/2010/main" val="266427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745E0-084B-4F6B-A39C-7F96655B8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AF4C4-34FC-413B-B620-B9AC61754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Philosophy</a:t>
            </a:r>
            <a:r>
              <a:rPr lang="en-US" dirty="0"/>
              <a:t> and Philosophers have been around for much longer than computers</a:t>
            </a:r>
          </a:p>
          <a:p>
            <a:r>
              <a:rPr lang="en-US" dirty="0"/>
              <a:t>Questions that philosophers have posed that relate to </a:t>
            </a:r>
            <a:r>
              <a:rPr lang="en-US" b="1" dirty="0"/>
              <a:t>artificial intelligence </a:t>
            </a:r>
            <a:r>
              <a:rPr lang="en-US" dirty="0"/>
              <a:t>(</a:t>
            </a:r>
            <a:r>
              <a:rPr lang="en-US" b="1" dirty="0"/>
              <a:t>AI</a:t>
            </a:r>
            <a:r>
              <a:rPr lang="en-US" dirty="0"/>
              <a:t>) include:</a:t>
            </a:r>
          </a:p>
          <a:p>
            <a:pPr lvl="1"/>
            <a:r>
              <a:rPr lang="en-US" dirty="0"/>
              <a:t>How do minds work?</a:t>
            </a:r>
          </a:p>
          <a:p>
            <a:pPr lvl="1"/>
            <a:r>
              <a:rPr lang="en-US" dirty="0"/>
              <a:t>Is it possible for machines to act intelligently, and if they did, would they have minds?</a:t>
            </a:r>
          </a:p>
          <a:p>
            <a:pPr lvl="1"/>
            <a:r>
              <a:rPr lang="en-US" dirty="0"/>
              <a:t>What are the ethical implications of intelligent machines?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94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66E83-906C-4AB0-B232-285FD6EC7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AI Possible?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95B26-C1B8-4676-81CF-669959E59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Whether or not AI is possible depends on how it is defined</a:t>
            </a:r>
          </a:p>
          <a:p>
            <a:r>
              <a:rPr lang="en-US" dirty="0"/>
              <a:t>The assertion that machines can </a:t>
            </a:r>
            <a:r>
              <a:rPr lang="en-US" i="1" dirty="0"/>
              <a:t>act intelligently </a:t>
            </a:r>
            <a:r>
              <a:rPr lang="en-US" dirty="0"/>
              <a:t>is called the </a:t>
            </a:r>
            <a:r>
              <a:rPr lang="en-US" b="1" dirty="0"/>
              <a:t>weak AI </a:t>
            </a:r>
            <a:r>
              <a:rPr lang="en-US" dirty="0"/>
              <a:t>point of view</a:t>
            </a:r>
          </a:p>
          <a:p>
            <a:r>
              <a:rPr lang="en-US" dirty="0"/>
              <a:t>The assertion that such machines would </a:t>
            </a:r>
            <a:r>
              <a:rPr lang="en-US" i="1" dirty="0"/>
              <a:t>actually be thinking </a:t>
            </a:r>
            <a:r>
              <a:rPr lang="en-US" dirty="0"/>
              <a:t>is called the </a:t>
            </a:r>
            <a:r>
              <a:rPr lang="en-US" b="1" dirty="0"/>
              <a:t>strong AI </a:t>
            </a:r>
            <a:r>
              <a:rPr lang="en-US" dirty="0"/>
              <a:t>point of view</a:t>
            </a:r>
          </a:p>
          <a:p>
            <a:r>
              <a:rPr lang="en-US" dirty="0"/>
              <a:t>Consider a digital architecture consisting of k bits of storage; there are at most 2</a:t>
            </a:r>
            <a:r>
              <a:rPr lang="en-US" baseline="30000" dirty="0"/>
              <a:t>k</a:t>
            </a:r>
            <a:r>
              <a:rPr lang="en-US" dirty="0"/>
              <a:t> agents that could run on such a machine</a:t>
            </a:r>
          </a:p>
          <a:p>
            <a:r>
              <a:rPr lang="en-US" dirty="0"/>
              <a:t>We could imagine enumerating through all possible agents on such a machine and choosing the best one for a task</a:t>
            </a:r>
          </a:p>
          <a:p>
            <a:r>
              <a:rPr lang="en-US" dirty="0"/>
              <a:t>Would one of these agents, on a powerful machine, act intelligent? Would one of them be intelligent (or become intelligent over time)?</a:t>
            </a:r>
          </a:p>
          <a:p>
            <a:r>
              <a:rPr lang="en-US" dirty="0"/>
              <a:t>Consider the question, "Can machines think?"; compare this to the question, "Can machines fly?" or "Can machines swim?"</a:t>
            </a:r>
          </a:p>
        </p:txBody>
      </p:sp>
    </p:spTree>
    <p:extLst>
      <p:ext uri="{BB962C8B-B14F-4D97-AF65-F5344CB8AC3E}">
        <p14:creationId xmlns:p14="http://schemas.microsoft.com/office/powerpoint/2010/main" val="1960212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1219D-5EB8-46BC-AD5A-2FA70F8CD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Turing Test (revisited)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BEEEF-BC62-4EC9-A758-CAE93B47C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Turing published "Computing Machinery and Intelligence" in 1950</a:t>
            </a:r>
          </a:p>
          <a:p>
            <a:r>
              <a:rPr lang="en-US" dirty="0"/>
              <a:t>This paper defined </a:t>
            </a:r>
            <a:r>
              <a:rPr lang="en-US" b="1" dirty="0"/>
              <a:t>the Turing test </a:t>
            </a:r>
            <a:r>
              <a:rPr lang="en-US" dirty="0"/>
              <a:t>as a potential test for intelligence</a:t>
            </a:r>
          </a:p>
          <a:p>
            <a:r>
              <a:rPr lang="en-US" dirty="0"/>
              <a:t>Turing envisioned the computer (or person) communicating with the expert being in another room</a:t>
            </a:r>
          </a:p>
          <a:p>
            <a:r>
              <a:rPr lang="en-US" dirty="0"/>
              <a:t>Another human coordinator would be necessary to exchange messages between them</a:t>
            </a:r>
          </a:p>
          <a:p>
            <a:r>
              <a:rPr lang="en-US" dirty="0"/>
              <a:t>Today we can imagine the tester communicating with the computer over a network</a:t>
            </a:r>
          </a:p>
          <a:p>
            <a:r>
              <a:rPr lang="en-US" dirty="0"/>
              <a:t>Turing proposed that if a machine (or program) could fool an expert into thinking it was human, that we should consider it to be intelligent</a:t>
            </a:r>
          </a:p>
          <a:p>
            <a:r>
              <a:rPr lang="en-US" dirty="0"/>
              <a:t>No program has come close (in my opinion) to Turing's proposed criteria</a:t>
            </a:r>
          </a:p>
        </p:txBody>
      </p:sp>
    </p:spTree>
    <p:extLst>
      <p:ext uri="{BB962C8B-B14F-4D97-AF65-F5344CB8AC3E}">
        <p14:creationId xmlns:p14="http://schemas.microsoft.com/office/powerpoint/2010/main" val="2993619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4F77D-C435-4D9E-BDAB-044C354CF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 Against the Turing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E1A8E-EEA7-4531-8259-10C5BF45C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Turing's paper, he examined a wide variety of potential objections to the possibility of intelligent machines, and to the Turing test in general</a:t>
            </a:r>
          </a:p>
          <a:p>
            <a:r>
              <a:rPr lang="en-US" dirty="0"/>
              <a:t>For each possible object, he explained the objection, and presented his rebuttal to the objection</a:t>
            </a:r>
          </a:p>
          <a:p>
            <a:r>
              <a:rPr lang="en-US" dirty="0"/>
              <a:t>Our textbook examines three of the possible objections raised by Turing</a:t>
            </a:r>
          </a:p>
          <a:p>
            <a:pPr lvl="1"/>
            <a:r>
              <a:rPr lang="en-US" i="1" dirty="0"/>
              <a:t>Arguments from Various Disabilities</a:t>
            </a:r>
            <a:r>
              <a:rPr lang="en-US" dirty="0"/>
              <a:t>: "A machine can never X"; examples of X might include: fall in love, be the subject of its own thought, understand morality, etc.</a:t>
            </a:r>
          </a:p>
          <a:p>
            <a:pPr lvl="1"/>
            <a:r>
              <a:rPr lang="en-US" i="1" dirty="0"/>
              <a:t>The Mathematical Objection</a:t>
            </a:r>
            <a:r>
              <a:rPr lang="en-US" dirty="0"/>
              <a:t>: Math is inherently limited; are minds?</a:t>
            </a:r>
          </a:p>
          <a:p>
            <a:pPr lvl="1"/>
            <a:r>
              <a:rPr lang="en-US" i="1" dirty="0"/>
              <a:t>The Argument from Informality of Behavior</a:t>
            </a:r>
            <a:r>
              <a:rPr lang="en-US" dirty="0"/>
              <a:t>: Essentially, this is the claim that human behavior is far too complex to be captured by a simple set of rules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011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75D18-542B-48BF-945E-72C4C6982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Arguments Against the Turing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5799C-E8F1-4BD7-BECE-B87EC7685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Turing also brought up six additional potential arguments against the Turing test:</a:t>
            </a:r>
          </a:p>
          <a:p>
            <a:pPr lvl="1"/>
            <a:r>
              <a:rPr lang="en-US" i="1" dirty="0"/>
              <a:t>The Theological Objection</a:t>
            </a:r>
            <a:r>
              <a:rPr lang="en-US" dirty="0"/>
              <a:t>: "God has given an immortal soul to every man and woman, but not to any other animal or to machines. Hence no animal or machine can think."</a:t>
            </a:r>
          </a:p>
          <a:p>
            <a:pPr lvl="1"/>
            <a:r>
              <a:rPr lang="en-US" i="1" dirty="0"/>
              <a:t>The "Head in the Sand" Objection</a:t>
            </a:r>
            <a:r>
              <a:rPr lang="en-US" dirty="0"/>
              <a:t>: "The consequences of machine thinking would be too dreadful. Let us hope and believe they can not do so."</a:t>
            </a:r>
          </a:p>
          <a:p>
            <a:pPr lvl="1"/>
            <a:r>
              <a:rPr lang="en-US" i="1" dirty="0"/>
              <a:t>The Argument from Consciousness</a:t>
            </a:r>
            <a:r>
              <a:rPr lang="en-US" dirty="0"/>
              <a:t>: The test is not appropriate; look for a machine, instead, to write a poem or compose music, for example</a:t>
            </a:r>
          </a:p>
          <a:p>
            <a:pPr lvl="1"/>
            <a:r>
              <a:rPr lang="en-US" i="1" dirty="0"/>
              <a:t>Lady Lovelace's Objection</a:t>
            </a:r>
            <a:r>
              <a:rPr lang="en-US" dirty="0"/>
              <a:t>: "The Analytical Engine has no pretensions to originate anything. It can do whatever we know how to order it to perform."</a:t>
            </a:r>
          </a:p>
          <a:p>
            <a:pPr lvl="1"/>
            <a:r>
              <a:rPr lang="en-US" i="1" dirty="0"/>
              <a:t>The Argument from Continuity of the Nervous System</a:t>
            </a:r>
            <a:r>
              <a:rPr lang="en-US" dirty="0"/>
              <a:t>: The nervous system is not a discrete machine</a:t>
            </a:r>
          </a:p>
          <a:p>
            <a:pPr lvl="1"/>
            <a:r>
              <a:rPr lang="en-US" i="1" dirty="0"/>
              <a:t>The Argument from Extra-Sensory Perception</a:t>
            </a:r>
            <a:r>
              <a:rPr lang="en-US" dirty="0"/>
              <a:t>: Surprisingly to me, Turing seemed to think that this was the strongest argument against his test </a:t>
            </a:r>
          </a:p>
          <a:p>
            <a:r>
              <a:rPr lang="en-US" dirty="0"/>
              <a:t>In my opinion, Turing did a great job considering and responding to virtually all arguments that have been raised since the paper</a:t>
            </a:r>
          </a:p>
        </p:txBody>
      </p:sp>
    </p:spTree>
    <p:extLst>
      <p:ext uri="{BB962C8B-B14F-4D97-AF65-F5344CB8AC3E}">
        <p14:creationId xmlns:p14="http://schemas.microsoft.com/office/powerpoint/2010/main" val="274425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7FD39-D824-47C1-A9D9-F59682E07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Philosophical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E3A01-87DF-4E86-819A-0C48AAB89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The </a:t>
            </a:r>
            <a:r>
              <a:rPr lang="en-US" i="1" dirty="0"/>
              <a:t>mind-body problem </a:t>
            </a:r>
            <a:r>
              <a:rPr lang="en-US" dirty="0"/>
              <a:t>asks how mental states and processes are related to bodily (and specifically brain) states and processes</a:t>
            </a:r>
          </a:p>
          <a:p>
            <a:r>
              <a:rPr lang="en-US" dirty="0"/>
              <a:t>Rene Descartes believed that an immortal soul interacts with a mortal body; i.e., that the soul and the body are two different things; this theory is called </a:t>
            </a:r>
            <a:r>
              <a:rPr lang="en-US" i="1" dirty="0"/>
              <a:t>dualism</a:t>
            </a:r>
          </a:p>
          <a:p>
            <a:r>
              <a:rPr lang="en-US" dirty="0"/>
              <a:t>Contrary to this, the </a:t>
            </a:r>
            <a:r>
              <a:rPr lang="en-US" i="1" dirty="0"/>
              <a:t>monist</a:t>
            </a:r>
            <a:r>
              <a:rPr lang="en-US" dirty="0"/>
              <a:t> theory, a.k.a. </a:t>
            </a:r>
            <a:r>
              <a:rPr lang="en-US" i="1" dirty="0"/>
              <a:t>materialism</a:t>
            </a:r>
            <a:r>
              <a:rPr lang="en-US" dirty="0"/>
              <a:t>, says that there is no such thing as an immortal soul; consequently, according to materialism, mental states are brain states</a:t>
            </a:r>
          </a:p>
          <a:p>
            <a:r>
              <a:rPr lang="en-US" dirty="0"/>
              <a:t>This is summed up by John Searle: "brains cause minds" (I think a better phrasing of his idea would be "brains are minds")</a:t>
            </a:r>
          </a:p>
          <a:p>
            <a:r>
              <a:rPr lang="en-US" dirty="0"/>
              <a:t>Concepts that seem to pose problems for materialism include </a:t>
            </a:r>
            <a:r>
              <a:rPr lang="en-US" i="1" dirty="0"/>
              <a:t>free will</a:t>
            </a:r>
            <a:r>
              <a:rPr lang="en-US" dirty="0"/>
              <a:t>, </a:t>
            </a:r>
            <a:r>
              <a:rPr lang="en-US" i="1" dirty="0"/>
              <a:t>understanding</a:t>
            </a:r>
            <a:r>
              <a:rPr lang="en-US" dirty="0"/>
              <a:t>, and </a:t>
            </a:r>
            <a:r>
              <a:rPr lang="en-US" i="1" dirty="0"/>
              <a:t>self-awareness</a:t>
            </a:r>
          </a:p>
          <a:p>
            <a:r>
              <a:rPr lang="en-US" dirty="0"/>
              <a:t>Another important concept is </a:t>
            </a:r>
            <a:r>
              <a:rPr lang="en-US" i="1" dirty="0"/>
              <a:t>qualia</a:t>
            </a:r>
            <a:r>
              <a:rPr lang="en-US" dirty="0"/>
              <a:t>, which I personally think is hard to explain for supporters of strong AI</a:t>
            </a:r>
          </a:p>
          <a:p>
            <a:r>
              <a:rPr lang="en-US" dirty="0"/>
              <a:t>Others have questioned whether machines can have </a:t>
            </a:r>
            <a:r>
              <a:rPr lang="en-US" i="1" dirty="0"/>
              <a:t>intentionality</a:t>
            </a:r>
            <a:r>
              <a:rPr lang="en-US" dirty="0"/>
              <a:t> (i.e., are the machine's purported beliefs, desires, etc. actually about something in the real world?)</a:t>
            </a:r>
          </a:p>
          <a:p>
            <a:r>
              <a:rPr lang="en-US" i="1" dirty="0"/>
              <a:t>Functionalism</a:t>
            </a:r>
            <a:r>
              <a:rPr lang="en-US" dirty="0"/>
              <a:t> is a theory that implies that mental states are part of the thinking process, i.e., part of the algorithm</a:t>
            </a:r>
          </a:p>
          <a:p>
            <a:r>
              <a:rPr lang="en-US" dirty="0"/>
              <a:t>Contrary to functionalism is </a:t>
            </a:r>
            <a:r>
              <a:rPr lang="en-US" i="1" dirty="0"/>
              <a:t>biological naturalism</a:t>
            </a:r>
            <a:r>
              <a:rPr lang="en-US" dirty="0"/>
              <a:t>, which implies that the material is important; i.e., the same algorithm running on different materials may or may not produce consciousness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538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D29E4-EC2A-4FCA-98C1-C863829D6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E4BDC-C944-45CC-B730-979550360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textbook discusses three famous, relevant thought experiments (the 4</a:t>
            </a:r>
            <a:r>
              <a:rPr lang="en-US" baseline="30000" dirty="0"/>
              <a:t>th</a:t>
            </a:r>
            <a:r>
              <a:rPr lang="en-US" dirty="0"/>
              <a:t> Edition only discusses one of these)</a:t>
            </a:r>
          </a:p>
          <a:p>
            <a:pPr lvl="1"/>
            <a:r>
              <a:rPr lang="en-US" i="1" dirty="0"/>
              <a:t>The "brain in a vat" experiment</a:t>
            </a:r>
          </a:p>
          <a:p>
            <a:pPr lvl="1"/>
            <a:r>
              <a:rPr lang="en-US" i="1" dirty="0"/>
              <a:t>The "brain prosthesis" experiment</a:t>
            </a:r>
          </a:p>
          <a:p>
            <a:pPr lvl="1"/>
            <a:r>
              <a:rPr lang="en-US" i="1" dirty="0"/>
              <a:t>The Chinese room argument </a:t>
            </a:r>
            <a:r>
              <a:rPr lang="en-US" dirty="0"/>
              <a:t>(we’ll save this one for the end of the topic)</a:t>
            </a:r>
          </a:p>
          <a:p>
            <a:r>
              <a:rPr lang="en-US" dirty="0"/>
              <a:t>Other relevant thought experiments (although I am not familiar with catchy names for these):</a:t>
            </a:r>
          </a:p>
          <a:p>
            <a:pPr lvl="1"/>
            <a:r>
              <a:rPr lang="en-US" dirty="0"/>
              <a:t>Consideration of </a:t>
            </a:r>
            <a:r>
              <a:rPr lang="en-US" i="1" dirty="0"/>
              <a:t>transporters</a:t>
            </a:r>
          </a:p>
          <a:p>
            <a:pPr lvl="1"/>
            <a:r>
              <a:rPr lang="en-US" dirty="0"/>
              <a:t>Imagine a world without consciousness, but with conversations about consciousness</a:t>
            </a:r>
          </a:p>
          <a:p>
            <a:r>
              <a:rPr lang="en-US" dirty="0"/>
              <a:t>If weak-AI is correct, is consciousness an </a:t>
            </a:r>
            <a:r>
              <a:rPr lang="en-US" i="1" dirty="0"/>
              <a:t>epiphenomenon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97173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53EBB-BEB0-47B4-8C20-75BD04341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Split-brain Patients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18C5E-E4D1-485E-B249-D26F9DB66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/>
              <a:t>Split-brain patients </a:t>
            </a:r>
            <a:r>
              <a:rPr lang="en-US" dirty="0"/>
              <a:t>are patients who had their corpora callosa (singular, corpus callosum) split to lessen the effects of extreme epilepsy</a:t>
            </a:r>
          </a:p>
          <a:p>
            <a:r>
              <a:rPr lang="en-US" dirty="0"/>
              <a:t>At first, the surgery seemed to be successful without any negative side effects</a:t>
            </a:r>
          </a:p>
          <a:p>
            <a:r>
              <a:rPr lang="en-US" dirty="0"/>
              <a:t>However, some of these patients developed bizarre behaviors</a:t>
            </a:r>
          </a:p>
          <a:p>
            <a:r>
              <a:rPr lang="en-US" dirty="0"/>
              <a:t>For example, at times, their hands would act in very different ways in various situations</a:t>
            </a:r>
          </a:p>
          <a:p>
            <a:r>
              <a:rPr lang="en-US" dirty="0"/>
              <a:t>Further clinical study confirmed very odd behaviors</a:t>
            </a:r>
          </a:p>
          <a:p>
            <a:r>
              <a:rPr lang="en-US" dirty="0"/>
              <a:t>Perhaps we can gain some insight into consciousness by examining split-brain patients</a:t>
            </a:r>
          </a:p>
          <a:p>
            <a:r>
              <a:rPr lang="en-US" dirty="0"/>
              <a:t>However, I think we can interpret observations about these patients differently, depending on our philosophical beliefs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74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72368BE58B44429D6B46D1A42D2F30" ma:contentTypeVersion="6" ma:contentTypeDescription="Create a new document." ma:contentTypeScope="" ma:versionID="1778200803c946f4681e0400873d81e7">
  <xsd:schema xmlns:xsd="http://www.w3.org/2001/XMLSchema" xmlns:xs="http://www.w3.org/2001/XMLSchema" xmlns:p="http://schemas.microsoft.com/office/2006/metadata/properties" xmlns:ns2="678805b2-c094-4aa9-8ef2-8f364c7e25e1" targetNamespace="http://schemas.microsoft.com/office/2006/metadata/properties" ma:root="true" ma:fieldsID="297bce0743f27cf42e5b218278459e9a" ns2:_="">
    <xsd:import namespace="678805b2-c094-4aa9-8ef2-8f364c7e25e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8805b2-c094-4aa9-8ef2-8f364c7e25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E59B0A2-E8E2-4AE0-9255-CBE150A9F39D}"/>
</file>

<file path=customXml/itemProps2.xml><?xml version="1.0" encoding="utf-8"?>
<ds:datastoreItem xmlns:ds="http://schemas.openxmlformats.org/officeDocument/2006/customXml" ds:itemID="{DBE57004-6F97-4D81-AD96-C8CDF5268D76}"/>
</file>

<file path=customXml/itemProps3.xml><?xml version="1.0" encoding="utf-8"?>
<ds:datastoreItem xmlns:ds="http://schemas.openxmlformats.org/officeDocument/2006/customXml" ds:itemID="{F14DA335-F50F-4913-8C25-D179AE973766}"/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2266</Words>
  <Application>Microsoft Office PowerPoint</Application>
  <PresentationFormat>Widescreen</PresentationFormat>
  <Paragraphs>121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ECE469: Artificial Intelligence</vt:lpstr>
      <vt:lpstr>Philosophy</vt:lpstr>
      <vt:lpstr>Is AI Possible?</vt:lpstr>
      <vt:lpstr>The Turing Test (revisited)</vt:lpstr>
      <vt:lpstr>Arguments Against the Turing Test</vt:lpstr>
      <vt:lpstr>Other Arguments Against the Turing Test</vt:lpstr>
      <vt:lpstr>Relevant Philosophical Concepts</vt:lpstr>
      <vt:lpstr>Thought Experiments</vt:lpstr>
      <vt:lpstr>Split-brain Patients</vt:lpstr>
      <vt:lpstr>Ethics of AI</vt:lpstr>
      <vt:lpstr>Transhumanism</vt:lpstr>
      <vt:lpstr>Roger Penrose</vt:lpstr>
      <vt:lpstr>The Emperor’s New Mind</vt:lpstr>
      <vt:lpstr>Shadows of the Mind</vt:lpstr>
      <vt:lpstr>The Chinese room experiment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ECE469: Artificial Intelligence</dc:title>
  <dc:creator>Carl</dc:creator>
  <cp:lastModifiedBy>Carl</cp:lastModifiedBy>
  <cp:revision>29</cp:revision>
  <dcterms:created xsi:type="dcterms:W3CDTF">2020-12-14T19:34:23Z</dcterms:created>
  <dcterms:modified xsi:type="dcterms:W3CDTF">2020-12-16T17:52:40Z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0x010100EF72368BE58B44429D6B46D1A42D2F30</vt:lpwstr>
  </property>
</Properties>
</file>