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EF70E-098C-4F13-9A6E-DFE91DC62B2E}" v="1" dt="2020-11-20T11:31:41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un Kim" userId="S::kim79@cooper.edu::e8114a45-9b66-44d9-8a2f-d2e1e8988c80" providerId="AD" clId="Web-{73AEF70E-098C-4F13-9A6E-DFE91DC62B2E}"/>
    <pc:docChg chg="modSld">
      <pc:chgData name="Seyun Kim" userId="S::kim79@cooper.edu::e8114a45-9b66-44d9-8a2f-d2e1e8988c80" providerId="AD" clId="Web-{73AEF70E-098C-4F13-9A6E-DFE91DC62B2E}" dt="2020-11-20T11:31:41.036" v="0" actId="1076"/>
      <pc:docMkLst>
        <pc:docMk/>
      </pc:docMkLst>
      <pc:sldChg chg="modSp">
        <pc:chgData name="Seyun Kim" userId="S::kim79@cooper.edu::e8114a45-9b66-44d9-8a2f-d2e1e8988c80" providerId="AD" clId="Web-{73AEF70E-098C-4F13-9A6E-DFE91DC62B2E}" dt="2020-11-20T11:31:41.036" v="0" actId="1076"/>
        <pc:sldMkLst>
          <pc:docMk/>
          <pc:sldMk cId="4091354455" sldId="276"/>
        </pc:sldMkLst>
        <pc:spChg chg="mod">
          <ac:chgData name="Seyun Kim" userId="S::kim79@cooper.edu::e8114a45-9b66-44d9-8a2f-d2e1e8988c80" providerId="AD" clId="Web-{73AEF70E-098C-4F13-9A6E-DFE91DC62B2E}" dt="2020-11-20T11:31:41.036" v="0" actId="1076"/>
          <ac:spMkLst>
            <pc:docMk/>
            <pc:sldMk cId="4091354455" sldId="276"/>
            <ac:spMk id="3" creationId="{1EB8579C-5D25-4143-A051-FD799103B5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4592-A466-4696-ACC6-0C16AAE96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9758A-BCCF-4D57-90DF-A7A861D4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5B12-F7B0-4AD7-86E9-81CECB38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757F-50A2-47D6-B313-A48B96C1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6C2B-4E4A-4E3F-9925-5AD71E7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D6DF-6164-4D28-BFBB-FB45CCAB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9DAD6-057B-40FF-8DA3-6EB246BA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BA97-1581-4F52-84BB-AC83F03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D1A1-C8C6-45BE-895F-BD52BBE8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DFAD-2531-493F-B9A0-87083AE1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DB21A-49E0-4A3C-8D99-4211F2F06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D0FD4-B317-47FA-BC9E-A59297A1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EEA7-38EE-46C2-8A26-3B061462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D29E-F049-4DCD-A28A-025EE2E1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CB9B-BEED-46F3-983F-1A90A044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811B-470B-4C38-A3BD-8E0491F5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A6E1-1942-4198-842C-E191B39A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A7C2-B36C-47A2-9A15-2CEAE454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8557-4619-4545-B88F-B2F825DF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B954-1E98-4D00-B5D9-A4F1B37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6834-5F8E-49B8-AC5B-61EFB439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4065-3707-495B-BF78-BCCDA4A7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49DF-5F3B-4F66-A1F6-70FC31AE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983E-FA9C-4D89-BE88-2F90376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D154-EE8A-45BE-952B-CA11B00A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9D20-3ED9-4FC8-89D5-F88C460B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63C1-E90F-43A7-8CC9-F5E80CA5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9CBF2-7815-4156-A4B6-C532EA87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1A511-17AC-49D5-881B-5026B58E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C1ED-509A-48A6-9DE7-E65A09E5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B7773-87E0-449D-A025-22B414DF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EBC-4E5F-45F8-BBDD-F28F6D62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FFAB2-7310-4BF9-A3C4-E4A9AAFB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845D-1F97-4865-9452-2459AE1B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0B4EC-D43D-4B77-8738-3AA30B70B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A244-1048-49D7-A022-D8CAF4737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0E71-7AA6-482D-A1DB-73B0AC39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B0EF1-7ACB-40D8-8E9D-00CD305C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155A7-89B8-4B0A-9003-630D9D9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86EC-D227-4DF1-9E9D-903E3FE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7E765-8113-4167-91DF-F471AD4B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78155-341B-43E8-892A-9CB3552D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63790-6E77-46EF-A89B-565732D0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EFC6-B30A-4D64-B8E6-A51375A7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9608C-2A13-4400-8206-8F34EFAB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7350E-359C-44A9-9C89-7ED12649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74C4-D960-405E-A3AA-F77271A7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2876-1EB2-4DC0-867E-4A32281C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4A0BE-E1DB-476E-A29C-D4B36AF0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6A6FD-DB75-4062-8975-11F43ECB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6F74E-9672-4177-9332-6A7BA209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04B7-D198-4FE3-8820-E7718476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A8-1386-4B95-97F6-352D12EB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6404E-AEF3-425D-83CD-6EB51856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AFFE2-CC0F-43B3-B4D3-61854A06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69D3-34B2-4B92-A774-9136AA55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017A-A693-433A-877D-155224CA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5844-8E05-46CE-A8B7-601B23AD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F24F-0FBA-41B0-AEA0-F9B7982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4FEEA-E73B-480F-83CD-05D1E868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2DBF-E4B4-44A5-9DCE-E1875C3FE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693D-7AA9-44FA-887E-456F8467D1F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B760-1C2B-47D7-BAD1-3A900E83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5902-1551-4E98-9BB8-B37FB9B3A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4AA9-58D8-402A-BEF3-CAACC7A7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1FCC-2A99-4A37-80A8-4E83677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CB2D-5773-4608-A214-822AF7C2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Sometimes we want to express the probabilities of all possible values of a random variable</a:t>
            </a:r>
          </a:p>
          <a:p>
            <a:r>
              <a:rPr lang="en-US" dirty="0"/>
              <a:t>When dealing with a discrete random variable with a finite domain, this can be expressed as a vector</a:t>
            </a:r>
          </a:p>
          <a:p>
            <a:r>
              <a:rPr lang="en-US" dirty="0"/>
              <a:t>For example, suppose that P(</a:t>
            </a:r>
            <a:r>
              <a:rPr lang="en-US" i="1" dirty="0"/>
              <a:t>Weather</a:t>
            </a:r>
            <a:r>
              <a:rPr lang="en-US" dirty="0"/>
              <a:t> = </a:t>
            </a:r>
            <a:r>
              <a:rPr lang="en-US" i="1" dirty="0"/>
              <a:t>sun</a:t>
            </a:r>
            <a:r>
              <a:rPr lang="en-US" dirty="0"/>
              <a:t>) = 0.6, P(</a:t>
            </a:r>
            <a:r>
              <a:rPr lang="en-US" i="1" dirty="0"/>
              <a:t>Weather</a:t>
            </a:r>
            <a:r>
              <a:rPr lang="en-US" dirty="0"/>
              <a:t> = </a:t>
            </a:r>
            <a:r>
              <a:rPr lang="en-US" i="1" dirty="0"/>
              <a:t>rain</a:t>
            </a:r>
            <a:r>
              <a:rPr lang="en-US" dirty="0"/>
              <a:t>) = 0.1, P(</a:t>
            </a:r>
            <a:r>
              <a:rPr lang="en-US" i="1" dirty="0"/>
              <a:t>Weather</a:t>
            </a:r>
            <a:r>
              <a:rPr lang="en-US" dirty="0"/>
              <a:t> = </a:t>
            </a:r>
            <a:r>
              <a:rPr lang="en-US" i="1" dirty="0"/>
              <a:t>cloud</a:t>
            </a:r>
            <a:r>
              <a:rPr lang="en-US" dirty="0"/>
              <a:t>) = 0.29, and P(</a:t>
            </a:r>
            <a:r>
              <a:rPr lang="en-US" i="1" dirty="0"/>
              <a:t>Weather</a:t>
            </a:r>
            <a:r>
              <a:rPr lang="en-US" dirty="0"/>
              <a:t> = </a:t>
            </a:r>
            <a:r>
              <a:rPr lang="en-US" i="1" dirty="0"/>
              <a:t>snow</a:t>
            </a:r>
            <a:r>
              <a:rPr lang="en-US" dirty="0"/>
              <a:t>) = 0.01</a:t>
            </a:r>
          </a:p>
          <a:p>
            <a:r>
              <a:rPr lang="en-US" dirty="0"/>
              <a:t>We can write this as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Weather</a:t>
            </a:r>
            <a:r>
              <a:rPr lang="en-US" dirty="0"/>
              <a:t>) = &lt;0.6, 0.1, 0.29, 0.01&gt;, assuming we know which dimension of the vector corresponds to each possible value (also note the boldfaced ‘P’)</a:t>
            </a:r>
          </a:p>
          <a:p>
            <a:r>
              <a:rPr lang="en-US" dirty="0"/>
              <a:t>This defines a </a:t>
            </a:r>
            <a:r>
              <a:rPr lang="en-US" b="1" dirty="0"/>
              <a:t>probability distribution </a:t>
            </a:r>
            <a:r>
              <a:rPr lang="en-US" dirty="0"/>
              <a:t>for the random variable </a:t>
            </a:r>
            <a:r>
              <a:rPr lang="en-US" i="1" dirty="0"/>
              <a:t>Weather</a:t>
            </a:r>
          </a:p>
          <a:p>
            <a:r>
              <a:rPr lang="en-US" dirty="0"/>
              <a:t>For a continuous random variable, it is not possible to write out the distribution as a vector, but we can express a </a:t>
            </a:r>
            <a:r>
              <a:rPr lang="en-US" i="1" dirty="0"/>
              <a:t>probability density function</a:t>
            </a:r>
          </a:p>
          <a:p>
            <a:r>
              <a:rPr lang="en-US" dirty="0"/>
              <a:t>A </a:t>
            </a:r>
            <a:r>
              <a:rPr lang="en-US" i="1" dirty="0"/>
              <a:t>joint probability distribution </a:t>
            </a:r>
            <a:r>
              <a:rPr lang="en-US" dirty="0"/>
              <a:t>specifies the probabilities of all possible combinations of values for a set of random variables</a:t>
            </a:r>
          </a:p>
          <a:p>
            <a:r>
              <a:rPr lang="en-US" dirty="0"/>
              <a:t>The </a:t>
            </a:r>
            <a:r>
              <a:rPr lang="en-US" i="1" dirty="0"/>
              <a:t>full joint probability distribution </a:t>
            </a:r>
            <a:r>
              <a:rPr lang="en-US" dirty="0"/>
              <a:t>specifies probabilities for all random variables used to describe the world</a:t>
            </a:r>
          </a:p>
          <a:p>
            <a:r>
              <a:rPr lang="en-US" dirty="0"/>
              <a:t>If all the random variables are discrete with finite domains, then this can be specified by a table</a:t>
            </a:r>
          </a:p>
        </p:txBody>
      </p:sp>
    </p:spTree>
    <p:extLst>
      <p:ext uri="{BB962C8B-B14F-4D97-AF65-F5344CB8AC3E}">
        <p14:creationId xmlns:p14="http://schemas.microsoft.com/office/powerpoint/2010/main" val="106064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2CD0-1D6F-4243-BC73-6E7C48D5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Joint Probability Distribution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73CDA-963F-4CA4-A30E-4F025EA21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963" y="2312771"/>
            <a:ext cx="10536074" cy="28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2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F295-7D06-45BD-B86E-0806D228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7A919-7C62-4B26-AA81-38FCC070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axioms of probability</a:t>
                </a:r>
                <a:r>
                  <a:rPr lang="en-US" dirty="0"/>
                  <a:t>, sometimes called </a:t>
                </a:r>
                <a:r>
                  <a:rPr lang="en-US" i="1" dirty="0"/>
                  <a:t>Kolmogorov’s axioms</a:t>
                </a:r>
                <a:r>
                  <a:rPr lang="en-US" dirty="0"/>
                  <a:t>, are often listed as:</a:t>
                </a:r>
              </a:p>
              <a:p>
                <a:pPr lvl="1"/>
                <a:r>
                  <a:rPr lang="en-US" dirty="0"/>
                  <a:t>All probabilities range from 0 to 1, inclusive</a:t>
                </a:r>
              </a:p>
              <a:p>
                <a:pPr lvl="1"/>
                <a:r>
                  <a:rPr lang="en-US" dirty="0"/>
                  <a:t>The sum of the probabilities of all possible worlds is 1</a:t>
                </a:r>
              </a:p>
              <a:p>
                <a:pPr lvl="1"/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any set of mutually exclusive possible worlds,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dirty="0">
                    <a:effectLst/>
                    <a:ea typeface="Times New Roman" panose="02020603050405020304" pitchFamily="18" charset="0"/>
                  </a:rPr>
                  <a:t>, the probability of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ea typeface="Times New Roman" panose="02020603050405020304" pitchFamily="18" charset="0"/>
                  </a:rPr>
                  <a:t>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𝜔𝜀𝜑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From these, we can derive the </a:t>
                </a:r>
                <a:r>
                  <a:rPr lang="en-US" i="1" dirty="0"/>
                  <a:t>inclusion-exclusion principle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Note: Our textbook includes the inclusion-exclusion axiom as one of Kolmogorov’s axioms, but I think that is unusual</a:t>
                </a:r>
              </a:p>
              <a:p>
                <a:r>
                  <a:rPr lang="en-US" dirty="0"/>
                  <a:t>Not all sources define the axioms of probability and </a:t>
                </a:r>
                <a:r>
                  <a:rPr lang="en-US" dirty="0" err="1"/>
                  <a:t>Kolgomorov’s</a:t>
                </a:r>
                <a:r>
                  <a:rPr lang="en-US" dirty="0"/>
                  <a:t> axioms to be synonymous, and the specific rules in either list sometimes differ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7A919-7C62-4B26-AA81-38FCC070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8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E0EB-CF03-43B4-A7F4-C66D9BA9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Beliefs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22FD7-5B7A-482E-AD0D-6DAFA4109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following beliefs (example from textbook):</a:t>
                </a:r>
              </a:p>
              <a:p>
                <a:pPr marL="457200" lvl="1" indent="0">
                  <a:buNone/>
                </a:pPr>
                <a:r>
                  <a:rPr lang="en-US" dirty="0"/>
                  <a:t>P(</a:t>
                </a:r>
                <a:r>
                  <a:rPr lang="en-US" i="1" dirty="0"/>
                  <a:t>a</a:t>
                </a:r>
                <a:r>
                  <a:rPr lang="en-US" dirty="0"/>
                  <a:t>) = 0.4, P(</a:t>
                </a:r>
                <a:r>
                  <a:rPr lang="en-US" i="1" dirty="0"/>
                  <a:t>b</a:t>
                </a:r>
                <a:r>
                  <a:rPr lang="en-US" dirty="0"/>
                  <a:t>) = 0.3,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=0.8</a:t>
                </a:r>
              </a:p>
              <a:p>
                <a:r>
                  <a:rPr lang="en-US" dirty="0"/>
                  <a:t>Clearly these statements are inconsistent</a:t>
                </a:r>
              </a:p>
              <a:p>
                <a:r>
                  <a:rPr lang="en-US" dirty="0"/>
                  <a:t>If we define probabilities to be “degrees of belief”, however, why can’t an agent hold them?</a:t>
                </a:r>
              </a:p>
              <a:p>
                <a:r>
                  <a:rPr lang="en-US" dirty="0"/>
                  <a:t>The book states an example which basically explains that inconsistent beliefs can lead to gambling losses</a:t>
                </a:r>
              </a:p>
              <a:p>
                <a:r>
                  <a:rPr lang="en-US" dirty="0"/>
                  <a:t>I personally do not find that argument convincing; none-the-less, this set of beliefs is clearly not rational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22FD7-5B7A-482E-AD0D-6DAFA4109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9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5F90-E074-40B5-AC9F-059E09F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Prior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3A3A0-EFFB-4B57-95BF-AECBAA793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Remember that the probability of a proposition is equal to the sum of the probabilities of the possible worlds in which it holds</a:t>
                </a:r>
              </a:p>
              <a:p>
                <a:r>
                  <a:rPr lang="en-US" dirty="0"/>
                  <a:t>This leads to a method of computing the probability of any proposition given a full joint distribution</a:t>
                </a:r>
              </a:p>
              <a:p>
                <a:r>
                  <a:rPr lang="en-US" dirty="0"/>
                  <a:t>First, we will look at examples of computing prior probabilities given the full joint distribution we looked at earlier</a:t>
                </a:r>
              </a:p>
              <a:p>
                <a:pPr lvl="1"/>
                <a:r>
                  <a:rPr lang="en-US" dirty="0"/>
                  <a:t>Example 1: P(</a:t>
                </a:r>
                <a:r>
                  <a:rPr lang="en-US" i="1" dirty="0"/>
                  <a:t>cavity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toothache</a:t>
                </a:r>
                <a:r>
                  <a:rPr lang="en-US" dirty="0"/>
                  <a:t>) = 0.108 + 0.012 + 0.072 + 0.008 + 0.016 + 0.064 = 0.28</a:t>
                </a:r>
              </a:p>
              <a:p>
                <a:pPr lvl="1"/>
                <a:r>
                  <a:rPr lang="en-US" dirty="0"/>
                  <a:t>Example 2: P(</a:t>
                </a:r>
                <a:r>
                  <a:rPr lang="en-US" i="1" dirty="0"/>
                  <a:t>cavity</a:t>
                </a:r>
                <a:r>
                  <a:rPr lang="en-US" dirty="0"/>
                  <a:t>) = 0.108 + 0.012 + 0.072 + 0.008 = 0.2</a:t>
                </a:r>
              </a:p>
              <a:p>
                <a:r>
                  <a:rPr lang="en-US" dirty="0"/>
                  <a:t>The second example is an example of </a:t>
                </a:r>
                <a:r>
                  <a:rPr lang="en-US" i="1" dirty="0"/>
                  <a:t>marginalization</a:t>
                </a:r>
                <a:r>
                  <a:rPr lang="en-US" dirty="0"/>
                  <a:t>, or </a:t>
                </a:r>
                <a:r>
                  <a:rPr lang="en-US" i="1" dirty="0"/>
                  <a:t>summing out</a:t>
                </a:r>
                <a:r>
                  <a:rPr lang="en-US" dirty="0"/>
                  <a:t>, which basically means summing up all probabilities of a row or column in the table</a:t>
                </a:r>
              </a:p>
              <a:p>
                <a:r>
                  <a:rPr lang="en-US" dirty="0"/>
                  <a:t>This can be generalized to distributions as follows: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Y and Z are sets of variables</a:t>
                </a:r>
              </a:p>
              <a:p>
                <a:pPr>
                  <a:tabLst>
                    <a:tab pos="8915400" algn="l"/>
                  </a:tabLst>
                </a:pPr>
                <a:r>
                  <a:rPr lang="en-US" dirty="0"/>
                  <a:t>We can rewrite this using the </a:t>
                </a:r>
                <a:r>
                  <a:rPr lang="en-US" i="1" dirty="0"/>
                  <a:t>product rule for distributions </a:t>
                </a:r>
                <a:r>
                  <a:rPr lang="en-US" dirty="0"/>
                  <a:t>as follows: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tabLst>
                    <a:tab pos="8915400" algn="l"/>
                  </a:tabLst>
                </a:pPr>
                <a:r>
                  <a:rPr lang="en-US" dirty="0"/>
                  <a:t>Written in this form, this is called </a:t>
                </a:r>
                <a:r>
                  <a:rPr lang="en-US" i="1" dirty="0"/>
                  <a:t>conditioning</a:t>
                </a:r>
                <a:r>
                  <a:rPr lang="en-US" dirty="0"/>
                  <a:t>; note that the last term is not a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3A3A0-EFFB-4B57-95BF-AECBAA793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08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CFE3-39BA-4BBA-AEBC-C269C6CE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F3E0F-98F5-4E73-A7D7-B903A2E2E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Probabilistic inference </a:t>
                </a:r>
                <a:r>
                  <a:rPr lang="en-US" dirty="0"/>
                  <a:t>involves the computation of conditional probabilities for query propositions given observed evidence</a:t>
                </a:r>
              </a:p>
              <a:p>
                <a:r>
                  <a:rPr lang="en-US" dirty="0"/>
                  <a:t>Recall that conditional probabilities are defined in terms of prior probabilities, so these can also be computed from a full join distribution</a:t>
                </a:r>
              </a:p>
              <a:p>
                <a:pPr lvl="1"/>
                <a:r>
                  <a:rPr lang="en-US" sz="2200" dirty="0"/>
                  <a:t>Example 1: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𝑐𝑎𝑣𝑖𝑡𝑦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𝑡𝑜𝑜𝑡h𝑎𝑐h𝑒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𝑐𝑎𝑣𝑖𝑡𝑦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∧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𝑡𝑜𝑜𝑡h𝑎𝑐h𝑒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𝑡𝑜𝑜𝑡h𝑎𝑐h𝑒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0.108+0.012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0.108+0.012+0.016+0.064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Example 2: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200" smtClean="0"/>
                          <m:t>¬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𝑐𝑎𝑣𝑖𝑡𝑦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𝑡𝑜𝑜𝑡h𝑎𝑐h𝑒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smtClean="0"/>
                              <m:t>¬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𝑐𝑎𝑣𝑖𝑡𝑦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∧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𝑡𝑜𝑜𝑡h𝑎𝑐h𝑒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𝑡𝑜𝑜𝑡h𝑎𝑐h𝑒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0.016+0.064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0.108+0.012+0.016+0.064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2200" dirty="0"/>
              </a:p>
              <a:p>
                <a:r>
                  <a:rPr lang="en-US" dirty="0"/>
                  <a:t>Note that the two probabilities above add up to 1, which must be the case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F3E0F-98F5-4E73-A7D7-B903A2E2E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0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499E-90E8-4EB7-97DA-BD139FBD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64D03-C5E0-41BF-8081-172466BA6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the previous two equations, the denominator is the same; i.e., both numerators are multiplied by 1 / P(</a:t>
                </a:r>
                <a:r>
                  <a:rPr lang="en-US" i="1" dirty="0"/>
                  <a:t>toothache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We can view this as a </a:t>
                </a:r>
                <a:r>
                  <a:rPr lang="en-US" b="1" dirty="0"/>
                  <a:t>normalization constant</a:t>
                </a:r>
                <a:r>
                  <a:rPr lang="en-US" dirty="0"/>
                  <a:t>, </a:t>
                </a:r>
                <a:r>
                  <a:rPr lang="el-GR" dirty="0"/>
                  <a:t>α</a:t>
                </a:r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and generalize for conditional probability distributions</a:t>
                </a:r>
              </a:p>
              <a:p>
                <a:r>
                  <a:rPr lang="en-US" dirty="0"/>
                  <a:t>For this case, we can write:</a:t>
                </a:r>
              </a:p>
              <a:p>
                <a:pPr marL="457200" lvl="1" indent="0">
                  <a:buNone/>
                </a:pPr>
                <a:r>
                  <a:rPr lang="en-US" sz="2200" b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Cavity </a:t>
                </a:r>
                <a:r>
                  <a:rPr lang="en-US" sz="2200" dirty="0"/>
                  <a:t>| </a:t>
                </a:r>
                <a:r>
                  <a:rPr lang="en-US" sz="2200" i="1" dirty="0"/>
                  <a:t>toothache</a:t>
                </a:r>
                <a:r>
                  <a:rPr lang="en-US" sz="2200" dirty="0"/>
                  <a:t>) = </a:t>
                </a:r>
                <a:r>
                  <a:rPr lang="el-GR" sz="2200" dirty="0"/>
                  <a:t>α</a:t>
                </a:r>
                <a:r>
                  <a:rPr lang="en-US" sz="2200" b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Cavity</a:t>
                </a:r>
                <a:r>
                  <a:rPr lang="en-US" sz="2200" dirty="0"/>
                  <a:t>, </a:t>
                </a:r>
                <a:r>
                  <a:rPr lang="en-US" sz="2200" i="1" dirty="0"/>
                  <a:t>toothache</a:t>
                </a:r>
                <a:r>
                  <a:rPr lang="en-US" sz="2200" dirty="0"/>
                  <a:t>) = </a:t>
                </a:r>
                <a:r>
                  <a:rPr lang="el-GR" sz="2200" dirty="0"/>
                  <a:t>α</a:t>
                </a:r>
                <a:r>
                  <a:rPr lang="en-US" sz="2200" dirty="0"/>
                  <a:t>[</a:t>
                </a:r>
                <a:r>
                  <a:rPr lang="en-US" sz="2200" b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Cavity</a:t>
                </a:r>
                <a:r>
                  <a:rPr lang="en-US" sz="2200" dirty="0"/>
                  <a:t>, </a:t>
                </a:r>
                <a:r>
                  <a:rPr lang="en-US" sz="2200" i="1" dirty="0"/>
                  <a:t>toothache</a:t>
                </a:r>
                <a:r>
                  <a:rPr lang="en-US" sz="2200" dirty="0"/>
                  <a:t>, </a:t>
                </a:r>
                <a:r>
                  <a:rPr lang="en-US" sz="2200" i="1" dirty="0"/>
                  <a:t>catch</a:t>
                </a:r>
                <a:r>
                  <a:rPr lang="en-US" sz="2200" dirty="0"/>
                  <a:t>) + </a:t>
                </a:r>
                <a:r>
                  <a:rPr lang="en-US" sz="2200" b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Cavity</a:t>
                </a:r>
                <a:r>
                  <a:rPr lang="en-US" sz="2200" dirty="0"/>
                  <a:t>, </a:t>
                </a:r>
                <a:r>
                  <a:rPr lang="en-US" sz="2200" i="1" dirty="0"/>
                  <a:t>toothache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smtClean="0"/>
                      <m:t>¬</m:t>
                    </m:r>
                  </m:oMath>
                </a14:m>
                <a:r>
                  <a:rPr lang="en-US" sz="2200" i="1" dirty="0"/>
                  <a:t>catch</a:t>
                </a:r>
                <a:r>
                  <a:rPr lang="en-US" sz="2200" dirty="0"/>
                  <a:t>)] = </a:t>
                </a:r>
                <a:r>
                  <a:rPr lang="el-GR" sz="2200" dirty="0"/>
                  <a:t>α</a:t>
                </a:r>
                <a:r>
                  <a:rPr lang="en-US" sz="2200" dirty="0"/>
                  <a:t>[&lt;0.108, 0.016&gt; + &lt;0.012, 0.064&gt;] = </a:t>
                </a:r>
                <a:r>
                  <a:rPr lang="el-GR" sz="2200" dirty="0"/>
                  <a:t>α</a:t>
                </a:r>
                <a:r>
                  <a:rPr lang="en-US" sz="2200" dirty="0"/>
                  <a:t>&lt;0.12, .08&gt; = &lt;0.6, 0.4&gt;</a:t>
                </a:r>
              </a:p>
              <a:p>
                <a:r>
                  <a:rPr lang="en-US" dirty="0"/>
                  <a:t>Note that the capitalized tokens represent random variables, and the lowercase tokens represent abbreviations for specific propositions</a:t>
                </a:r>
              </a:p>
              <a:p>
                <a:r>
                  <a:rPr lang="en-US" dirty="0"/>
                  <a:t>Remember that when ‘P’ is boldfaced, it represents a distribution</a:t>
                </a:r>
              </a:p>
              <a:p>
                <a:r>
                  <a:rPr lang="en-US" dirty="0"/>
                  <a:t>For the final step in the computation, you could either computer the normalization constant, or scale the values to add up to one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64D03-C5E0-41BF-8081-172466BA6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24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F3C8-3A8A-4DA9-A446-26F65D68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Inference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7D259-6B6D-4A9E-9AF9-7A3526EB7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E</a:t>
                </a:r>
                <a:r>
                  <a:rPr lang="en-US" dirty="0"/>
                  <a:t> be the set of evidence variables and </a:t>
                </a:r>
                <a:r>
                  <a:rPr lang="en-US" i="1" dirty="0"/>
                  <a:t>e</a:t>
                </a:r>
                <a:r>
                  <a:rPr lang="en-US" dirty="0"/>
                  <a:t> represent their observed values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X</a:t>
                </a:r>
                <a:r>
                  <a:rPr lang="en-US" dirty="0"/>
                  <a:t> be the single random variable for which we want to calculate the probability distribution given the observed evidence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Y</a:t>
                </a:r>
                <a:r>
                  <a:rPr lang="en-US" dirty="0"/>
                  <a:t> represent the remaining unobserved random variables</a:t>
                </a:r>
              </a:p>
              <a:p>
                <a:r>
                  <a:rPr lang="en-US" dirty="0"/>
                  <a:t>We can compute: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|</a:t>
                </a:r>
                <a:r>
                  <a:rPr lang="en-US" i="1" dirty="0"/>
                  <a:t>e</a:t>
                </a:r>
                <a:r>
                  <a:rPr lang="en-US" dirty="0"/>
                  <a:t>) =</a:t>
                </a:r>
                <a:r>
                  <a:rPr lang="el-GR" dirty="0"/>
                  <a:t> α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e) = 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sty m:val="p"/>
                            <m:brk m:alnAt="7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is easy if we have a full joint probability distribution in the form of a table, but typically, we won’t</a:t>
                </a:r>
              </a:p>
              <a:p>
                <a:r>
                  <a:rPr lang="en-US" dirty="0"/>
                  <a:t>Even if all random variables are Boolean, n random variables would have a space requirement of 2</a:t>
                </a:r>
                <a:r>
                  <a:rPr lang="en-US" baseline="30000" dirty="0"/>
                  <a:t>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7D259-6B6D-4A9E-9AF9-7A3526EB7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72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9640-4EFB-40DF-B8B1-FAA3A7E9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7AC8-89FD-4BC7-977C-B2132123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Now we will introduce </a:t>
            </a:r>
            <a:r>
              <a:rPr lang="en-US" i="1" dirty="0"/>
              <a:t>Weather</a:t>
            </a:r>
            <a:r>
              <a:rPr lang="en-US" dirty="0"/>
              <a:t> to the world of </a:t>
            </a:r>
            <a:r>
              <a:rPr lang="en-US" i="1" dirty="0"/>
              <a:t>Cavity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and </a:t>
            </a:r>
            <a:r>
              <a:rPr lang="en-US" i="1" dirty="0"/>
              <a:t>Toothache</a:t>
            </a:r>
          </a:p>
          <a:p>
            <a:r>
              <a:rPr lang="en-US" dirty="0"/>
              <a:t>Suppose we want to calculate P(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, </a:t>
            </a:r>
            <a:r>
              <a:rPr lang="en-US" i="1" dirty="0"/>
              <a:t>cloud</a:t>
            </a:r>
            <a:r>
              <a:rPr lang="en-US" dirty="0"/>
              <a:t>)</a:t>
            </a:r>
          </a:p>
          <a:p>
            <a:r>
              <a:rPr lang="en-US" dirty="0"/>
              <a:t>Using the produce rule, we can equate this to P(</a:t>
            </a:r>
            <a:r>
              <a:rPr lang="en-US" i="1" dirty="0"/>
              <a:t>cloud</a:t>
            </a:r>
            <a:r>
              <a:rPr lang="en-US" dirty="0"/>
              <a:t> | 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) P(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 </a:t>
            </a:r>
            <a:r>
              <a:rPr lang="en-US" i="1" dirty="0"/>
              <a:t>cavity</a:t>
            </a:r>
            <a:r>
              <a:rPr lang="en-US" dirty="0"/>
              <a:t>)</a:t>
            </a:r>
          </a:p>
          <a:p>
            <a:r>
              <a:rPr lang="en-US" dirty="0"/>
              <a:t>It seems reasonably safe to conclude that the weather is not influenced by a patient’s dental conditions, and vice versa; with both assumptions, we can conclude that P(</a:t>
            </a:r>
            <a:r>
              <a:rPr lang="en-US" i="1" dirty="0"/>
              <a:t>cloud</a:t>
            </a:r>
            <a:r>
              <a:rPr lang="en-US" dirty="0"/>
              <a:t> | 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) = P(</a:t>
            </a:r>
            <a:r>
              <a:rPr lang="en-US" i="1" dirty="0"/>
              <a:t>cloud</a:t>
            </a:r>
            <a:r>
              <a:rPr lang="en-US" dirty="0"/>
              <a:t>)</a:t>
            </a:r>
          </a:p>
          <a:p>
            <a:r>
              <a:rPr lang="en-US" dirty="0"/>
              <a:t>From this, we can deduce that P(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, </a:t>
            </a:r>
            <a:r>
              <a:rPr lang="en-US" i="1" dirty="0"/>
              <a:t>cloud</a:t>
            </a:r>
            <a:r>
              <a:rPr lang="en-US" dirty="0"/>
              <a:t>) = P(</a:t>
            </a:r>
            <a:r>
              <a:rPr lang="en-US" i="1" dirty="0"/>
              <a:t>cloud</a:t>
            </a:r>
            <a:r>
              <a:rPr lang="en-US" dirty="0"/>
              <a:t>) P(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)</a:t>
            </a:r>
          </a:p>
          <a:p>
            <a:r>
              <a:rPr lang="en-US" dirty="0"/>
              <a:t>We can generalize this to distributions: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, </a:t>
            </a:r>
            <a:r>
              <a:rPr lang="en-US" i="1" dirty="0"/>
              <a:t>Weather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Weather</a:t>
            </a:r>
            <a:r>
              <a:rPr lang="en-US" dirty="0"/>
              <a:t> | 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)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Weather</a:t>
            </a:r>
            <a:r>
              <a:rPr lang="en-US" dirty="0"/>
              <a:t>)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Toothache</a:t>
            </a:r>
            <a:r>
              <a:rPr lang="en-US" dirty="0"/>
              <a:t>, </a:t>
            </a:r>
            <a:r>
              <a:rPr lang="en-US" i="1" dirty="0"/>
              <a:t>Catch</a:t>
            </a:r>
            <a:r>
              <a:rPr lang="en-US" dirty="0"/>
              <a:t>, </a:t>
            </a:r>
            <a:r>
              <a:rPr lang="en-US" i="1" dirty="0"/>
              <a:t>Cavity</a:t>
            </a:r>
            <a:r>
              <a:rPr lang="en-US" dirty="0"/>
              <a:t>)</a:t>
            </a:r>
          </a:p>
          <a:p>
            <a:r>
              <a:rPr lang="en-US" dirty="0"/>
              <a:t>This works because the weather is (presumably) independent of a patient’s dental conditions; the property is known as </a:t>
            </a:r>
            <a:r>
              <a:rPr lang="en-US" b="1" dirty="0"/>
              <a:t>independence</a:t>
            </a:r>
            <a:r>
              <a:rPr lang="en-US" dirty="0"/>
              <a:t> (a.k.a. marginal independence or absolute independence)</a:t>
            </a:r>
          </a:p>
          <a:p>
            <a:r>
              <a:rPr lang="en-US" dirty="0"/>
              <a:t>The definition of independence between random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can be written in any of these three ways: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or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or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r>
              <a:rPr lang="en-US" dirty="0"/>
              <a:t>Independence assertions are usually based on knowledge of the domain</a:t>
            </a:r>
          </a:p>
          <a:p>
            <a:r>
              <a:rPr lang="en-US" dirty="0"/>
              <a:t>If the complete set of random variables can be divided into independent subsets, the full joint distribution can be </a:t>
            </a:r>
            <a:r>
              <a:rPr lang="en-US" i="1" dirty="0"/>
              <a:t>factored</a:t>
            </a:r>
            <a:r>
              <a:rPr lang="en-US" dirty="0"/>
              <a:t> into separate joint distributions on each of those subsets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0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DCB7-AD16-42D0-8683-29F083E9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20F67-0C47-4F59-AB61-B4C9384B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95" y="1690688"/>
            <a:ext cx="7972410" cy="45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AC32-332C-4941-BDCC-9383870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Chapters we are Skipping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0C1A-9AB5-4BD3-A144-0C5C6D52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are skipping Chapter 6 from the "Problem-solving" section of the textbook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are skipping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chapters from the "Knowledge, reasoning, and planning" section of the textbook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4th Edition of the textbook, these chapters are: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 6: Constraint Satisfaction Problems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 7: Logical Agents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 8: First-Order Logic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 9: Inference in First-Order Logic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 10: Knowledge Representation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 11: Automated Planning</a:t>
            </a:r>
          </a:p>
          <a:p>
            <a:r>
              <a:rPr lang="en-US" dirty="0"/>
              <a:t>The textbook titles the next section, "Uncertain knowledge and reasoning"</a:t>
            </a:r>
          </a:p>
        </p:txBody>
      </p:sp>
    </p:spTree>
    <p:extLst>
      <p:ext uri="{BB962C8B-B14F-4D97-AF65-F5344CB8AC3E}">
        <p14:creationId xmlns:p14="http://schemas.microsoft.com/office/powerpoint/2010/main" val="307901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7EC9-AA05-40F8-8412-194D222A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12F17-B13B-45DA-873E-E4839A475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Recall the product rule in its simplest form: P(</a:t>
                </a:r>
                <a:r>
                  <a:rPr lang="en-US" i="1" dirty="0"/>
                  <a:t>a</a:t>
                </a:r>
                <a:r>
                  <a:rPr lang="en-US" dirty="0"/>
                  <a:t> ^ </a:t>
                </a:r>
                <a:r>
                  <a:rPr lang="en-US" i="1" dirty="0"/>
                  <a:t>b</a:t>
                </a:r>
                <a:r>
                  <a:rPr lang="en-US" dirty="0"/>
                  <a:t>) = P(</a:t>
                </a:r>
                <a:r>
                  <a:rPr lang="en-US" i="1" dirty="0"/>
                  <a:t>a</a:t>
                </a:r>
                <a:r>
                  <a:rPr lang="en-US" dirty="0"/>
                  <a:t> | </a:t>
                </a:r>
                <a:r>
                  <a:rPr lang="en-US" i="1" dirty="0"/>
                  <a:t>b</a:t>
                </a:r>
                <a:r>
                  <a:rPr lang="en-US" dirty="0"/>
                  <a:t>) * P(</a:t>
                </a:r>
                <a:r>
                  <a:rPr lang="en-US" i="1" dirty="0"/>
                  <a:t>b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This can also be written as: P(</a:t>
                </a:r>
                <a:r>
                  <a:rPr lang="en-US" i="1" dirty="0"/>
                  <a:t>a</a:t>
                </a:r>
                <a:r>
                  <a:rPr lang="en-US" dirty="0"/>
                  <a:t> ^ </a:t>
                </a:r>
                <a:r>
                  <a:rPr lang="en-US" i="1" dirty="0"/>
                  <a:t>b</a:t>
                </a:r>
                <a:r>
                  <a:rPr lang="en-US" dirty="0"/>
                  <a:t>) = P(</a:t>
                </a:r>
                <a:r>
                  <a:rPr lang="en-US" i="1" dirty="0"/>
                  <a:t>b</a:t>
                </a:r>
                <a:r>
                  <a:rPr lang="en-US" dirty="0"/>
                  <a:t> | </a:t>
                </a:r>
                <a:r>
                  <a:rPr lang="en-US" i="1" dirty="0"/>
                  <a:t>a</a:t>
                </a:r>
                <a:r>
                  <a:rPr lang="en-US" dirty="0"/>
                  <a:t>) * P(</a:t>
                </a:r>
                <a:r>
                  <a:rPr lang="en-US" i="1" dirty="0"/>
                  <a:t>a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Equating the two right-hand sides and dividing by P(</a:t>
                </a:r>
                <a:r>
                  <a:rPr lang="en-US" i="1" dirty="0"/>
                  <a:t>a</a:t>
                </a:r>
                <a:r>
                  <a:rPr lang="en-US" dirty="0"/>
                  <a:t>) gives: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equation is known as </a:t>
                </a:r>
                <a:r>
                  <a:rPr lang="en-US" b="1" dirty="0"/>
                  <a:t>Bayes’ rule </a:t>
                </a:r>
                <a:r>
                  <a:rPr lang="en-US" dirty="0"/>
                  <a:t>(a.k.a. </a:t>
                </a:r>
                <a:r>
                  <a:rPr lang="en-US" i="1" dirty="0"/>
                  <a:t>Bayes’ law </a:t>
                </a:r>
                <a:r>
                  <a:rPr lang="en-US" dirty="0"/>
                  <a:t>or </a:t>
                </a:r>
                <a:r>
                  <a:rPr lang="en-US" i="1" dirty="0"/>
                  <a:t>Bayes’ theorem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Book: “This simple equation underlies most general modern AI systems for probabilistic inference.”</a:t>
                </a:r>
              </a:p>
              <a:p>
                <a:r>
                  <a:rPr lang="en-US" dirty="0"/>
                  <a:t>We can generalize this for distributions as follows: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12F17-B13B-45DA-873E-E4839A475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6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A8B-2FD4-4A51-ADF8-9C8060B6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8579C-5D25-4143-A051-FD799103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15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a doctor knows these facts:</a:t>
                </a:r>
              </a:p>
              <a:p>
                <a:pPr lvl="1"/>
                <a:r>
                  <a:rPr lang="en-US" dirty="0"/>
                  <a:t>The disease meningitis causes a patient to have a stiff neck in 70% of cases</a:t>
                </a:r>
              </a:p>
              <a:p>
                <a:pPr lvl="1"/>
                <a:r>
                  <a:rPr lang="en-US" dirty="0"/>
                  <a:t>Approximately 1 out of 50,000 patients have meningitis (this is a prior probability)</a:t>
                </a:r>
              </a:p>
              <a:p>
                <a:pPr lvl="1"/>
                <a:r>
                  <a:rPr lang="en-US" dirty="0"/>
                  <a:t>Approximately 1 out of 100 patients have stiff necks (also a prior probability)</a:t>
                </a:r>
              </a:p>
              <a:p>
                <a:r>
                  <a:rPr lang="en-US" dirty="0"/>
                  <a:t>We can express these facts as: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P(s | m) = 0.7, P(m) = 1/50,000, P(s) = 0.01</a:t>
                </a:r>
              </a:p>
              <a:p>
                <a:r>
                  <a:rPr lang="en-US" dirty="0"/>
                  <a:t>We want to diagnose the patient with a stiff neck; i.e., to determine if they have meningitis</a:t>
                </a:r>
              </a:p>
              <a:p>
                <a:r>
                  <a:rPr lang="en-US" dirty="0"/>
                  <a:t>We can use Bayes’ rule as follows: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 ∗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50000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=0.0014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8579C-5D25-4143-A051-FD799103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158"/>
                <a:ext cx="10515600" cy="4351338"/>
              </a:xfrm>
              <a:blipFill>
                <a:blip r:embed="rId2"/>
                <a:stretch>
                  <a:fillRect l="-928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35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AFBF-9697-4738-B954-E894858D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Bayes’ Rule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2227-9918-4089-99BD-46A30910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Bayes’ rule is useful when we have estimates of the right-hand probabilities and we need to estimate the left-hand probability</a:t>
            </a:r>
          </a:p>
          <a:p>
            <a:r>
              <a:rPr lang="en-US" dirty="0"/>
              <a:t>Let’s think about this in relation to the previous example</a:t>
            </a:r>
          </a:p>
          <a:p>
            <a:r>
              <a:rPr lang="en-US" dirty="0"/>
              <a:t>The doctor may know that a stiff neck implies meningitis in 0.14% of the time; this is an example of </a:t>
            </a:r>
            <a:r>
              <a:rPr lang="en-US" i="1" dirty="0"/>
              <a:t>diagnostic knowledge</a:t>
            </a:r>
          </a:p>
          <a:p>
            <a:r>
              <a:rPr lang="en-US" dirty="0"/>
              <a:t>In practice, diagnostic knowledge is often more fragile than </a:t>
            </a:r>
            <a:r>
              <a:rPr lang="en-US" i="1" dirty="0"/>
              <a:t>causal knowledge</a:t>
            </a:r>
          </a:p>
          <a:p>
            <a:r>
              <a:rPr lang="en-US" dirty="0"/>
              <a:t>For example, the percentage of times that a patient with a stiff neck has meningitis, P(</a:t>
            </a:r>
            <a:r>
              <a:rPr lang="en-US" i="1" dirty="0"/>
              <a:t>m</a:t>
            </a:r>
            <a:r>
              <a:rPr lang="en-US" dirty="0"/>
              <a:t> | </a:t>
            </a:r>
            <a:r>
              <a:rPr lang="en-US" i="1" dirty="0"/>
              <a:t>s</a:t>
            </a:r>
            <a:r>
              <a:rPr lang="en-US" dirty="0"/>
              <a:t>), could change during an epidemic of meningitis</a:t>
            </a:r>
          </a:p>
          <a:p>
            <a:r>
              <a:rPr lang="en-US" dirty="0"/>
              <a:t>However, P(</a:t>
            </a:r>
            <a:r>
              <a:rPr lang="en-US" i="1" dirty="0"/>
              <a:t>s</a:t>
            </a:r>
            <a:r>
              <a:rPr lang="en-US" dirty="0"/>
              <a:t> | </a:t>
            </a:r>
            <a:r>
              <a:rPr lang="en-US" i="1" dirty="0"/>
              <a:t>m</a:t>
            </a:r>
            <a:r>
              <a:rPr lang="en-US" dirty="0"/>
              <a:t>) would presumably not change, because it reflects the way that meningitis works</a:t>
            </a:r>
          </a:p>
          <a:p>
            <a:r>
              <a:rPr lang="en-US" dirty="0"/>
              <a:t>Probabilistic information is often available in the form P(</a:t>
            </a:r>
            <a:r>
              <a:rPr lang="en-US" i="1" dirty="0"/>
              <a:t>effect</a:t>
            </a:r>
            <a:r>
              <a:rPr lang="en-US" dirty="0"/>
              <a:t> | </a:t>
            </a:r>
            <a:r>
              <a:rPr lang="en-US" i="1" dirty="0"/>
              <a:t>cause</a:t>
            </a:r>
            <a:r>
              <a:rPr lang="en-US" dirty="0"/>
              <a:t>), and these values are unlikely to change</a:t>
            </a:r>
          </a:p>
        </p:txBody>
      </p:sp>
    </p:spTree>
    <p:extLst>
      <p:ext uri="{BB962C8B-B14F-4D97-AF65-F5344CB8AC3E}">
        <p14:creationId xmlns:p14="http://schemas.microsoft.com/office/powerpoint/2010/main" val="206590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95AC-9975-40D7-9495-47E15457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4C36-5A7F-418E-B97C-03A778C8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let’s say a patient goes to the dentist, and the dentist notes the following two facts:</a:t>
            </a:r>
          </a:p>
          <a:p>
            <a:pPr lvl="1"/>
            <a:r>
              <a:rPr lang="en-US" dirty="0"/>
              <a:t>The patient has a toothache</a:t>
            </a:r>
          </a:p>
          <a:p>
            <a:pPr lvl="1"/>
            <a:r>
              <a:rPr lang="en-US" dirty="0"/>
              <a:t>The dentist’s stick with a metal hook gets caught on the patient’s tooth</a:t>
            </a:r>
          </a:p>
          <a:p>
            <a:r>
              <a:rPr lang="en-US" dirty="0"/>
              <a:t>The dentist want to calculate the probabilities that the patient does (or does not) have a cavity</a:t>
            </a:r>
          </a:p>
          <a:p>
            <a:r>
              <a:rPr lang="en-US" dirty="0"/>
              <a:t>Note: I realize that, in reality, a dentist can check with their little mirror, or rely on x-rays, so we are taking this example with a grain of salt</a:t>
            </a:r>
          </a:p>
          <a:p>
            <a:r>
              <a:rPr lang="en-US" dirty="0"/>
              <a:t>We want to calculate: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Cavity</a:t>
            </a:r>
            <a:r>
              <a:rPr lang="en-US" dirty="0"/>
              <a:t> | </a:t>
            </a:r>
            <a:r>
              <a:rPr lang="en-US" i="1" dirty="0"/>
              <a:t>toothache</a:t>
            </a:r>
            <a:r>
              <a:rPr lang="en-US" dirty="0"/>
              <a:t> ^ </a:t>
            </a:r>
            <a:r>
              <a:rPr lang="en-US" i="1" dirty="0"/>
              <a:t>catch</a:t>
            </a:r>
            <a:r>
              <a:rPr lang="en-US" dirty="0"/>
              <a:t>)</a:t>
            </a:r>
          </a:p>
          <a:p>
            <a:r>
              <a:rPr lang="en-US" dirty="0"/>
              <a:t>Given the values in our full joint distribution, this becomes:</a:t>
            </a:r>
          </a:p>
          <a:p>
            <a:pPr marL="457200" lvl="1" indent="0">
              <a:buNone/>
            </a:pP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Cavity</a:t>
            </a:r>
            <a:r>
              <a:rPr lang="en-US" dirty="0"/>
              <a:t> | </a:t>
            </a:r>
            <a:r>
              <a:rPr lang="en-US" i="1" dirty="0"/>
              <a:t>toothache</a:t>
            </a:r>
            <a:r>
              <a:rPr lang="en-US" dirty="0"/>
              <a:t> ^ </a:t>
            </a:r>
            <a:r>
              <a:rPr lang="en-US" i="1" dirty="0"/>
              <a:t>catch</a:t>
            </a:r>
            <a:r>
              <a:rPr lang="en-US" dirty="0"/>
              <a:t>) = </a:t>
            </a:r>
            <a:r>
              <a:rPr lang="el-GR" dirty="0"/>
              <a:t>α</a:t>
            </a:r>
            <a:r>
              <a:rPr lang="en-US" dirty="0"/>
              <a:t>&lt;0.018, 0.016&gt; ≈ &lt;0.871, 0.129&gt;</a:t>
            </a:r>
          </a:p>
          <a:p>
            <a:r>
              <a:rPr lang="en-US" dirty="0"/>
              <a:t>However, in practice, we do not typically have a full joint distribution; it is not feasible for real-world problems with many variables</a:t>
            </a:r>
          </a:p>
        </p:txBody>
      </p:sp>
    </p:spTree>
    <p:extLst>
      <p:ext uri="{BB962C8B-B14F-4D97-AF65-F5344CB8AC3E}">
        <p14:creationId xmlns:p14="http://schemas.microsoft.com/office/powerpoint/2010/main" val="235597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8A21-6962-434B-8CB4-9B2C891A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5B60-B630-4EC7-95AB-C40F03EA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can apply Bayes’ rule to the multiple-variable case and obtain:</a:t>
            </a:r>
          </a:p>
          <a:p>
            <a:pPr marL="457200" lvl="1" indent="0">
              <a:buNone/>
            </a:pP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Cavity</a:t>
            </a:r>
            <a:r>
              <a:rPr lang="en-US" dirty="0"/>
              <a:t> | </a:t>
            </a:r>
            <a:r>
              <a:rPr lang="en-US" i="1" dirty="0"/>
              <a:t>toothache</a:t>
            </a:r>
            <a:r>
              <a:rPr lang="en-US" dirty="0"/>
              <a:t> ^ </a:t>
            </a:r>
            <a:r>
              <a:rPr lang="en-US" i="1" dirty="0"/>
              <a:t>catch</a:t>
            </a:r>
            <a:r>
              <a:rPr lang="en-US" dirty="0"/>
              <a:t>) =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toothache</a:t>
            </a:r>
            <a:r>
              <a:rPr lang="en-US" dirty="0"/>
              <a:t> ^ </a:t>
            </a:r>
            <a:r>
              <a:rPr lang="en-US" i="1" dirty="0"/>
              <a:t>catch</a:t>
            </a:r>
            <a:r>
              <a:rPr lang="en-US" dirty="0"/>
              <a:t> | </a:t>
            </a:r>
            <a:r>
              <a:rPr lang="en-US" i="1" dirty="0"/>
              <a:t>Cavity</a:t>
            </a:r>
            <a:r>
              <a:rPr lang="en-US" dirty="0"/>
              <a:t>)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Cavity</a:t>
            </a:r>
            <a:r>
              <a:rPr lang="en-US" dirty="0"/>
              <a:t>)</a:t>
            </a:r>
          </a:p>
          <a:p>
            <a:r>
              <a:rPr lang="en-US" dirty="0"/>
              <a:t>To finish this, we would need to have an estimate of the conditional probability of</a:t>
            </a:r>
            <a:r>
              <a:rPr lang="en-US" i="1" dirty="0"/>
              <a:t> toothache</a:t>
            </a:r>
            <a:r>
              <a:rPr lang="en-US" dirty="0"/>
              <a:t> ^ </a:t>
            </a:r>
            <a:r>
              <a:rPr lang="en-US" i="1" dirty="0"/>
              <a:t>catch</a:t>
            </a:r>
            <a:r>
              <a:rPr lang="en-US" dirty="0"/>
              <a:t> for each value of Cavity</a:t>
            </a:r>
          </a:p>
          <a:p>
            <a:r>
              <a:rPr lang="en-US" dirty="0"/>
              <a:t>This would be simpler if </a:t>
            </a:r>
            <a:r>
              <a:rPr lang="en-US" i="1" dirty="0"/>
              <a:t>toothache</a:t>
            </a:r>
            <a:r>
              <a:rPr lang="en-US" dirty="0"/>
              <a:t> and </a:t>
            </a:r>
            <a:r>
              <a:rPr lang="en-US" i="1" dirty="0"/>
              <a:t>catch</a:t>
            </a:r>
            <a:r>
              <a:rPr lang="en-US" dirty="0"/>
              <a:t> were independent; if so, we could write:</a:t>
            </a:r>
          </a:p>
          <a:p>
            <a:pPr marL="457200" lvl="1" indent="0">
              <a:buNone/>
            </a:pP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toothache</a:t>
            </a:r>
            <a:r>
              <a:rPr lang="en-US" dirty="0"/>
              <a:t> ^ </a:t>
            </a:r>
            <a:r>
              <a:rPr lang="en-US" i="1" dirty="0"/>
              <a:t>catch</a:t>
            </a:r>
            <a:r>
              <a:rPr lang="en-US" dirty="0"/>
              <a:t> | </a:t>
            </a:r>
            <a:r>
              <a:rPr lang="en-US" i="1" dirty="0"/>
              <a:t>Cavity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toothache</a:t>
            </a:r>
            <a:r>
              <a:rPr lang="en-US" dirty="0"/>
              <a:t> | </a:t>
            </a:r>
            <a:r>
              <a:rPr lang="en-US" i="1" dirty="0"/>
              <a:t>Cavity</a:t>
            </a:r>
            <a:r>
              <a:rPr lang="en-US" dirty="0"/>
              <a:t>)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catch</a:t>
            </a:r>
            <a:r>
              <a:rPr lang="en-US" dirty="0"/>
              <a:t> | </a:t>
            </a:r>
            <a:r>
              <a:rPr lang="en-US" i="1" dirty="0"/>
              <a:t>Cavity</a:t>
            </a:r>
            <a:r>
              <a:rPr lang="en-US" dirty="0"/>
              <a:t>)</a:t>
            </a:r>
          </a:p>
          <a:p>
            <a:r>
              <a:rPr lang="en-US" dirty="0"/>
              <a:t>However, </a:t>
            </a:r>
            <a:r>
              <a:rPr lang="en-US" i="1" dirty="0"/>
              <a:t>toothache</a:t>
            </a:r>
            <a:r>
              <a:rPr lang="en-US" dirty="0"/>
              <a:t> and </a:t>
            </a:r>
            <a:r>
              <a:rPr lang="en-US" i="1" dirty="0"/>
              <a:t>catch</a:t>
            </a:r>
            <a:r>
              <a:rPr lang="en-US" dirty="0"/>
              <a:t> are clearly not independent; e.g., if the hook catches, a cavity is more likely, making a toothache more likely</a:t>
            </a:r>
          </a:p>
          <a:p>
            <a:r>
              <a:rPr lang="en-US" dirty="0"/>
              <a:t>Fortunately, we can make a less strict assumption, and still use the same simplification; namely, </a:t>
            </a:r>
            <a:r>
              <a:rPr lang="en-US" i="1" dirty="0"/>
              <a:t>toothache</a:t>
            </a:r>
            <a:r>
              <a:rPr lang="en-US" dirty="0"/>
              <a:t> and </a:t>
            </a:r>
            <a:r>
              <a:rPr lang="en-US" i="1" dirty="0"/>
              <a:t>catch</a:t>
            </a:r>
            <a:r>
              <a:rPr lang="en-US" dirty="0"/>
              <a:t> are </a:t>
            </a:r>
            <a:r>
              <a:rPr lang="en-US" b="1" dirty="0"/>
              <a:t>conditionally independent </a:t>
            </a:r>
            <a:r>
              <a:rPr lang="en-US" dirty="0"/>
              <a:t>given </a:t>
            </a:r>
            <a:r>
              <a:rPr lang="en-US" i="1" dirty="0"/>
              <a:t>Cavity</a:t>
            </a:r>
          </a:p>
          <a:p>
            <a:r>
              <a:rPr lang="en-US" dirty="0"/>
              <a:t>In this case, that means that once we know about the presence or absence of a cavity, knowing the value of toothache or catch provides no additional evidence of the other</a:t>
            </a:r>
          </a:p>
          <a:p>
            <a:r>
              <a:rPr lang="en-US" dirty="0"/>
              <a:t>Conditional independence assertions are more common in practice than absolute independence, and they allow probability systems to scale up</a:t>
            </a:r>
          </a:p>
          <a:p>
            <a:r>
              <a:rPr lang="en-US" dirty="0"/>
              <a:t>The definition of conditional independence of random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given random variable Z can be written in these three ways: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Z</a:t>
            </a:r>
            <a:r>
              <a:rPr lang="en-US" dirty="0"/>
              <a:t>) or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Z</a:t>
            </a:r>
            <a:r>
              <a:rPr lang="en-US" dirty="0"/>
              <a:t>) or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Z</a:t>
            </a:r>
            <a:r>
              <a:rPr lang="en-US" dirty="0"/>
              <a:t>)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35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591E-C99D-4101-9C4C-6050D040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0C604-AE78-4250-AC8F-D6FA8376F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commonly occurring pattern: A single cause directly influences several effects, all of which are conditionally independent given the cause</a:t>
                </a:r>
              </a:p>
              <a:p>
                <a:r>
                  <a:rPr lang="en-US" dirty="0"/>
                  <a:t>Using what we learned about conditional independence, we can write: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𝐶𝑎𝑢𝑠𝑒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  <m: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  <m:r>
                            <m:rPr>
                              <m:sty m:val="p"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  <m:r>
                            <m:rPr>
                              <m:sty m:val="p"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𝐶𝑎𝑢𝑠𝑒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called a </a:t>
                </a:r>
                <a:r>
                  <a:rPr lang="en-US" b="1" dirty="0"/>
                  <a:t>naïve Bayes </a:t>
                </a:r>
                <a:r>
                  <a:rPr lang="en-US" dirty="0"/>
                  <a:t>model</a:t>
                </a:r>
              </a:p>
              <a:p>
                <a:r>
                  <a:rPr lang="en-US" dirty="0"/>
                  <a:t>The word “naïve” is used because this often relies on a simplifying assumption</a:t>
                </a:r>
              </a:p>
              <a:p>
                <a:r>
                  <a:rPr lang="en-US" dirty="0"/>
                  <a:t>That is, the effects may not truly be conditionally independent of each other given the cause, but it is close enough that the equation is still useful</a:t>
                </a:r>
              </a:p>
              <a:p>
                <a:r>
                  <a:rPr lang="en-US" dirty="0"/>
                  <a:t>We will come back to this when we discuss Bayesian learning as part of our machine learning unit of the course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0C604-AE78-4250-AC8F-D6FA8376F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043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80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F374-4381-45CC-9F0F-229337DF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under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3E22-389F-43E5-AF6D-CC958569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Many agents must often act under </a:t>
            </a:r>
            <a:r>
              <a:rPr lang="en-US" b="1" dirty="0"/>
              <a:t>uncertainty</a:t>
            </a:r>
            <a:r>
              <a:rPr lang="en-US" dirty="0"/>
              <a:t> due to partial observability or non-determinism</a:t>
            </a:r>
          </a:p>
          <a:p>
            <a:r>
              <a:rPr lang="en-US" dirty="0"/>
              <a:t>Strictly speaking, if a </a:t>
            </a:r>
            <a:r>
              <a:rPr lang="en-US" i="1" dirty="0"/>
              <a:t>logical agent </a:t>
            </a:r>
            <a:r>
              <a:rPr lang="en-US" dirty="0"/>
              <a:t>cannot conclude that any particular cause of action will achieve its goal, it will be unable to act</a:t>
            </a:r>
          </a:p>
          <a:p>
            <a:pPr lvl="1"/>
            <a:r>
              <a:rPr lang="en-US" dirty="0"/>
              <a:t>A logical agent may rely on a </a:t>
            </a:r>
            <a:r>
              <a:rPr lang="en-US" i="1" dirty="0"/>
              <a:t>belief state</a:t>
            </a:r>
            <a:r>
              <a:rPr lang="en-US" dirty="0"/>
              <a:t>, representing the set of all possible world states that it might be in</a:t>
            </a:r>
          </a:p>
          <a:p>
            <a:pPr lvl="1"/>
            <a:r>
              <a:rPr lang="en-US" dirty="0"/>
              <a:t>It might be able to generate a contingency plan that handles every possibility</a:t>
            </a:r>
          </a:p>
          <a:p>
            <a:pPr lvl="1"/>
            <a:r>
              <a:rPr lang="en-US" dirty="0"/>
              <a:t>However, the belief states and the contingency plans themselves may become arbitrarily large, and there might not be any plan that is guaranteed to achieve the goal</a:t>
            </a:r>
          </a:p>
          <a:p>
            <a:r>
              <a:rPr lang="en-US" dirty="0"/>
              <a:t>The belief state of a </a:t>
            </a:r>
            <a:r>
              <a:rPr lang="en-US" b="1" dirty="0"/>
              <a:t>rational agent </a:t>
            </a:r>
            <a:r>
              <a:rPr lang="en-US" dirty="0"/>
              <a:t>also specifies the probabilities of all possible world states</a:t>
            </a:r>
          </a:p>
          <a:p>
            <a:r>
              <a:rPr lang="en-US" dirty="0"/>
              <a:t>Book: "The right thing to do – the rational decision – therefore depends on both the relative importance of various goals and the likeliness that, and degree to which, they will be achieved.“</a:t>
            </a:r>
          </a:p>
          <a:p>
            <a:r>
              <a:rPr lang="en-US" dirty="0"/>
              <a:t>One real-world example dealing with uncertainty: Getting to the airport on time</a:t>
            </a:r>
          </a:p>
          <a:p>
            <a:r>
              <a:rPr lang="en-US" dirty="0"/>
              <a:t>Another example: </a:t>
            </a:r>
            <a:r>
              <a:rPr lang="en-US" i="1" dirty="0"/>
              <a:t>diagnosis</a:t>
            </a:r>
            <a:r>
              <a:rPr lang="en-US" dirty="0"/>
              <a:t> in various domains (medicine, automobile repair, dental, etc.)</a:t>
            </a:r>
          </a:p>
        </p:txBody>
      </p:sp>
    </p:spTree>
    <p:extLst>
      <p:ext uri="{BB962C8B-B14F-4D97-AF65-F5344CB8AC3E}">
        <p14:creationId xmlns:p14="http://schemas.microsoft.com/office/powerpoint/2010/main" val="41475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003-8EB3-4683-AC61-2CC584AA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Doesn’t Cut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C12B4-339A-401C-94D2-72EA79A5C8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a dental patient with a toothache that needs to be diagnosed</a:t>
                </a:r>
              </a:p>
              <a:p>
                <a:r>
                  <a:rPr lang="en-US" dirty="0"/>
                  <a:t>A logical agent might conclude that the patient has a toothache based on the following rule expressed using </a:t>
                </a:r>
                <a:r>
                  <a:rPr lang="en-US" b="1" dirty="0"/>
                  <a:t>first-order logic </a:t>
                </a:r>
                <a:r>
                  <a:rPr lang="en-US" dirty="0"/>
                  <a:t>(FOL):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Symptom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Toothache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Disease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Cavity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rule is wrong; not all patients with toothaches have cavities</a:t>
                </a:r>
              </a:p>
              <a:p>
                <a:r>
                  <a:rPr lang="en-US" dirty="0"/>
                  <a:t>Perhaps we could try something more robust, such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Symptom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Toothache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Disease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Cavity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∨</m:t>
                      </m:r>
                      <m:r>
                        <m:rPr>
                          <m:nor/>
                        </m:rPr>
                        <a:rPr lang="en-US" b="0" dirty="0" smtClean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Disease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GumDisease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∨</m:t>
                      </m:r>
                      <m:r>
                        <m:rPr>
                          <m:nor/>
                        </m:rPr>
                        <a:rPr lang="en-US" b="0" dirty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Disease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Abscess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 ∨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still probably wrong, because we wouldn’t know all the possible causes</a:t>
                </a:r>
              </a:p>
              <a:p>
                <a:r>
                  <a:rPr lang="en-US" dirty="0"/>
                  <a:t>Maybe we could try going in the opposite direction: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Disease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Cavity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Symptom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Toothache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still wrong, and it doesn’t necessarily help us with diagnosis anyway</a:t>
                </a:r>
              </a:p>
              <a:p>
                <a:r>
                  <a:rPr lang="en-US" dirty="0"/>
                  <a:t>First-order logic fails for domains like this for at least three reasons, that our textbook refers to as laziness, theoretical ignorance, and practical ignorance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C12B4-339A-401C-94D2-72EA79A5C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60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4A1-5595-4D4E-B440-975571AD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3C41-D6B7-4DAA-8CAF-D7EBA435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agent's knowledge can only provide </a:t>
            </a:r>
            <a:r>
              <a:rPr lang="en-US" b="1" dirty="0"/>
              <a:t>degrees of belief </a:t>
            </a:r>
            <a:r>
              <a:rPr lang="en-US" dirty="0"/>
              <a:t>of relevant facts</a:t>
            </a:r>
          </a:p>
          <a:p>
            <a:r>
              <a:rPr lang="en-US" dirty="0"/>
              <a:t>The main tool to deal with degrees of belief is </a:t>
            </a:r>
            <a:r>
              <a:rPr lang="en-US" b="1" dirty="0"/>
              <a:t>probability theory</a:t>
            </a:r>
            <a:endParaRPr lang="en-US" dirty="0"/>
          </a:p>
          <a:p>
            <a:r>
              <a:rPr lang="en-US" dirty="0"/>
              <a:t>According to our textbook, a </a:t>
            </a:r>
            <a:r>
              <a:rPr lang="en-US" b="1" dirty="0"/>
              <a:t>probability</a:t>
            </a:r>
            <a:r>
              <a:rPr lang="en-US" dirty="0"/>
              <a:t> of 0 or 1 represents the "unequivocal belief" that a sentence is either false or true (although the quoted phrase has been dropped from Ed. 4)</a:t>
            </a:r>
          </a:p>
          <a:p>
            <a:r>
              <a:rPr lang="en-US" dirty="0"/>
              <a:t>All other probabilities lie between 0 and 1, representing intermediate degrees of belief</a:t>
            </a:r>
          </a:p>
          <a:p>
            <a:r>
              <a:rPr lang="en-US" dirty="0"/>
              <a:t>This is different than degrees of truth</a:t>
            </a:r>
          </a:p>
          <a:p>
            <a:r>
              <a:rPr lang="en-US" dirty="0"/>
              <a:t>A sentence expressing a fact is still either true or false factually, we just don't know for certain</a:t>
            </a:r>
          </a:p>
          <a:p>
            <a:r>
              <a:rPr lang="en-US" i="1" dirty="0"/>
              <a:t>Fuzzy logic </a:t>
            </a:r>
            <a:r>
              <a:rPr lang="en-US" dirty="0"/>
              <a:t>provides an alternate means of dealing with uncertainty in which values represent degrees of truth, but we will not discuss this further</a:t>
            </a:r>
          </a:p>
          <a:p>
            <a:r>
              <a:rPr lang="en-US" dirty="0"/>
              <a:t>Note: Not all sources agree with our textbook’s definition of probability</a:t>
            </a:r>
          </a:p>
          <a:p>
            <a:pPr lvl="1"/>
            <a:r>
              <a:rPr lang="en-US" dirty="0"/>
              <a:t>Our textbook  uses what I would refer to as a Bayesian view of probability as opposed to what I would refer to as a frequentist view of probability; both views are common in the literature</a:t>
            </a:r>
          </a:p>
          <a:p>
            <a:pPr lvl="1"/>
            <a:r>
              <a:rPr lang="en-US" dirty="0"/>
              <a:t>Interpreting a probability as a degree of belief seemed unintuitive to me when I first encountered this</a:t>
            </a:r>
          </a:p>
          <a:p>
            <a:pPr lvl="1"/>
            <a:r>
              <a:rPr lang="en-US" dirty="0"/>
              <a:t>However, I’ve since concluded that both views are potentially problematic, and I currently think that the Bayesian view is probably better suited to deal with most AI contexts</a:t>
            </a:r>
          </a:p>
        </p:txBody>
      </p:sp>
    </p:spTree>
    <p:extLst>
      <p:ext uri="{BB962C8B-B14F-4D97-AF65-F5344CB8AC3E}">
        <p14:creationId xmlns:p14="http://schemas.microsoft.com/office/powerpoint/2010/main" val="337735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6EC-9A57-4147-9BA0-B441F933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3FDF-2FDF-4B8C-857B-BA89EF4F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probability theory, the set of all </a:t>
            </a:r>
            <a:r>
              <a:rPr lang="en-US" b="1" dirty="0"/>
              <a:t>possible worlds </a:t>
            </a:r>
            <a:r>
              <a:rPr lang="en-US" dirty="0"/>
              <a:t>is called the </a:t>
            </a:r>
            <a:r>
              <a:rPr lang="en-US" i="1" dirty="0"/>
              <a:t>sample space</a:t>
            </a:r>
          </a:p>
          <a:p>
            <a:r>
              <a:rPr lang="en-US" dirty="0"/>
              <a:t>In AI, we can think of the sample space as containing all possible configurations of an agent’s environment</a:t>
            </a:r>
          </a:p>
          <a:p>
            <a:r>
              <a:rPr lang="en-US" dirty="0"/>
              <a:t>The possible worlds are </a:t>
            </a:r>
            <a:r>
              <a:rPr lang="en-US" i="1" dirty="0"/>
              <a:t>mutually exclusive and exhaustive</a:t>
            </a:r>
            <a:r>
              <a:rPr lang="en-US" dirty="0"/>
              <a:t>; for now, we'll assume a discrete, countable set</a:t>
            </a:r>
          </a:p>
          <a:p>
            <a:r>
              <a:rPr lang="en-US" dirty="0"/>
              <a:t>A </a:t>
            </a:r>
            <a:r>
              <a:rPr lang="en-US" b="1" dirty="0"/>
              <a:t>probability model </a:t>
            </a:r>
            <a:r>
              <a:rPr lang="en-US" dirty="0"/>
              <a:t>assigns each possible world a probability between 0 and 1</a:t>
            </a:r>
          </a:p>
          <a:p>
            <a:r>
              <a:rPr lang="en-US" dirty="0"/>
              <a:t>The sum of the probabilities assigned to all possible worlds must be 1</a:t>
            </a:r>
          </a:p>
          <a:p>
            <a:r>
              <a:rPr lang="en-US" dirty="0"/>
              <a:t>Probabilistic assertions and queries are usually about particular sets of possible worlds; in probability theory, each such set is called an </a:t>
            </a:r>
            <a:r>
              <a:rPr lang="en-US" i="1" dirty="0"/>
              <a:t>event</a:t>
            </a:r>
          </a:p>
          <a:p>
            <a:r>
              <a:rPr lang="en-US" dirty="0"/>
              <a:t>Note: I also find this definition of “event” unintuitive</a:t>
            </a:r>
          </a:p>
          <a:p>
            <a:r>
              <a:rPr lang="en-US" dirty="0"/>
              <a:t>However, in sources that take a frequentist view of probability, an event may be defined as the outcome of a hypothetical experiment</a:t>
            </a:r>
          </a:p>
        </p:txBody>
      </p:sp>
    </p:spTree>
    <p:extLst>
      <p:ext uri="{BB962C8B-B14F-4D97-AF65-F5344CB8AC3E}">
        <p14:creationId xmlns:p14="http://schemas.microsoft.com/office/powerpoint/2010/main" val="356723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211D-75F0-4838-8777-02D17869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656EE-6ED7-447E-AC05-EE5318C667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will be assigning degrees of belief (i.e., probabilities) to </a:t>
                </a:r>
                <a:r>
                  <a:rPr lang="en-US" b="1" dirty="0"/>
                  <a:t>propositions</a:t>
                </a:r>
                <a:r>
                  <a:rPr lang="en-US" dirty="0"/>
                  <a:t>, i.e., assertions that something is true</a:t>
                </a:r>
              </a:p>
              <a:p>
                <a:r>
                  <a:rPr lang="en-US" dirty="0"/>
                  <a:t>Each proposition corresponds to an event containing the possible worlds for which the assertion holds</a:t>
                </a:r>
              </a:p>
              <a:p>
                <a:r>
                  <a:rPr lang="en-US" dirty="0"/>
                  <a:t>For example, if we roll two dice, we can consider the proposition that the sum of the two dice is 11</a:t>
                </a:r>
              </a:p>
              <a:p>
                <a:r>
                  <a:rPr lang="en-US" dirty="0"/>
                  <a:t>For fair dice, we might calculate: P(</a:t>
                </a:r>
                <a:r>
                  <a:rPr lang="en-US" i="1" dirty="0"/>
                  <a:t>Total</a:t>
                </a:r>
                <a:r>
                  <a:rPr lang="en-US" dirty="0"/>
                  <a:t> = 11) = P((5,6)) + P((6,5)) = 1/36 + 1/36 = 1/18</a:t>
                </a:r>
              </a:p>
              <a:p>
                <a:r>
                  <a:rPr lang="en-US" dirty="0">
                    <a:effectLst/>
                    <a:ea typeface="Times New Roman" panose="02020603050405020304" pitchFamily="18" charset="0"/>
                  </a:rPr>
                  <a:t>More generally, the probability of a proposition,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dirty="0">
                    <a:effectLst/>
                    <a:ea typeface="Times New Roman" panose="02020603050405020304" pitchFamily="18" charset="0"/>
                  </a:rPr>
                  <a:t>, is the sum of the probabilities of the possible worlds in which it holds: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656EE-6ED7-447E-AC05-EE5318C66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766-82F4-4E7D-9970-20A163E1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and Conditional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66AE-194B-4A27-8438-717D5107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Before any evidence is obtained, there is an </a:t>
            </a:r>
            <a:r>
              <a:rPr lang="en-US" b="1" dirty="0"/>
              <a:t>unconditional probability</a:t>
            </a:r>
            <a:r>
              <a:rPr lang="en-US" dirty="0"/>
              <a:t>, a.k.a. a </a:t>
            </a:r>
            <a:r>
              <a:rPr lang="en-US" b="1" dirty="0"/>
              <a:t>prior probability</a:t>
            </a:r>
            <a:r>
              <a:rPr lang="en-US" dirty="0"/>
              <a:t>, for every proposition (these are also sometimes called </a:t>
            </a:r>
            <a:r>
              <a:rPr lang="en-US" i="1" dirty="0"/>
              <a:t>priors</a:t>
            </a:r>
            <a:r>
              <a:rPr lang="en-US" dirty="0"/>
              <a:t>)</a:t>
            </a:r>
          </a:p>
          <a:p>
            <a:r>
              <a:rPr lang="en-US" dirty="0"/>
              <a:t>An example of a prior probability is: P(Total = 11)</a:t>
            </a:r>
          </a:p>
          <a:p>
            <a:r>
              <a:rPr lang="en-US" dirty="0"/>
              <a:t>After </a:t>
            </a:r>
            <a:r>
              <a:rPr lang="en-US" i="1" dirty="0"/>
              <a:t>evidence</a:t>
            </a:r>
            <a:r>
              <a:rPr lang="en-US" dirty="0"/>
              <a:t> is obtained that changes our degree of belief, we have a </a:t>
            </a:r>
            <a:r>
              <a:rPr lang="en-US" b="1" dirty="0"/>
              <a:t>conditional probability</a:t>
            </a:r>
            <a:r>
              <a:rPr lang="en-US" dirty="0"/>
              <a:t>, a.k.a. </a:t>
            </a:r>
            <a:r>
              <a:rPr lang="en-US" b="1" dirty="0"/>
              <a:t>posterior probability</a:t>
            </a:r>
            <a:endParaRPr lang="en-US" dirty="0"/>
          </a:p>
          <a:p>
            <a:r>
              <a:rPr lang="en-US" dirty="0"/>
              <a:t>For example, if we know the first die has landed on 5, we might consider P(</a:t>
            </a:r>
            <a:r>
              <a:rPr lang="en-US" i="1" dirty="0"/>
              <a:t>Total</a:t>
            </a:r>
            <a:r>
              <a:rPr lang="en-US" dirty="0"/>
              <a:t> = 11 | </a:t>
            </a:r>
            <a:r>
              <a:rPr lang="en-US" i="1" dirty="0"/>
              <a:t>Die</a:t>
            </a:r>
            <a:r>
              <a:rPr lang="en-US" i="1" baseline="-25000" dirty="0"/>
              <a:t>1</a:t>
            </a:r>
            <a:r>
              <a:rPr lang="en-US" dirty="0"/>
              <a:t> = 5)</a:t>
            </a:r>
          </a:p>
          <a:p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can be read as “the probability of </a:t>
            </a:r>
            <a:r>
              <a:rPr lang="en-US" i="1" dirty="0"/>
              <a:t>a</a:t>
            </a:r>
            <a:r>
              <a:rPr lang="en-US" dirty="0"/>
              <a:t> given </a:t>
            </a:r>
            <a:r>
              <a:rPr lang="en-US" i="1" dirty="0"/>
              <a:t>b</a:t>
            </a:r>
            <a:r>
              <a:rPr lang="en-US" dirty="0"/>
              <a:t>”</a:t>
            </a:r>
          </a:p>
          <a:p>
            <a:r>
              <a:rPr lang="en-US" dirty="0"/>
              <a:t>Mathematically, conditional probabilities are defined in terms of unconditional probabilities</a:t>
            </a:r>
          </a:p>
          <a:p>
            <a:r>
              <a:rPr lang="en-US" dirty="0"/>
              <a:t>For any propositions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: P(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= P(</a:t>
            </a:r>
            <a:r>
              <a:rPr lang="en-US" i="1" dirty="0"/>
              <a:t>a</a:t>
            </a:r>
            <a:r>
              <a:rPr lang="en-US" dirty="0"/>
              <a:t> ^ </a:t>
            </a:r>
            <a:r>
              <a:rPr lang="en-US" i="1" dirty="0"/>
              <a:t>b</a:t>
            </a:r>
            <a:r>
              <a:rPr lang="en-US" dirty="0"/>
              <a:t>) / P(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r>
              <a:rPr lang="en-US" dirty="0"/>
              <a:t>We can rewrite this as the </a:t>
            </a:r>
            <a:r>
              <a:rPr lang="en-US" b="1" dirty="0"/>
              <a:t>product rule</a:t>
            </a:r>
            <a:r>
              <a:rPr lang="en-US" dirty="0"/>
              <a:t>: P(</a:t>
            </a:r>
            <a:r>
              <a:rPr lang="en-US" i="1" dirty="0"/>
              <a:t>a</a:t>
            </a:r>
            <a:r>
              <a:rPr lang="en-US" dirty="0"/>
              <a:t> ^ </a:t>
            </a:r>
            <a:r>
              <a:rPr lang="en-US" i="1" dirty="0"/>
              <a:t>b</a:t>
            </a:r>
            <a:r>
              <a:rPr lang="en-US" dirty="0"/>
              <a:t>) = P(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* P(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2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C9C7-F768-450C-B42B-5207C3A0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397F-A231-407B-91C0-2BC10885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Variables in probability theory are called </a:t>
            </a:r>
            <a:r>
              <a:rPr lang="en-US" b="1" dirty="0"/>
              <a:t>random variables</a:t>
            </a:r>
            <a:r>
              <a:rPr lang="en-US" dirty="0"/>
              <a:t>; by convention, we will represent random variables with capitalized names</a:t>
            </a:r>
            <a:endParaRPr lang="en-US" b="1" dirty="0"/>
          </a:p>
          <a:p>
            <a:r>
              <a:rPr lang="en-US" dirty="0"/>
              <a:t>Each random variable has a </a:t>
            </a:r>
            <a:r>
              <a:rPr lang="en-US" i="1" dirty="0"/>
              <a:t>domain</a:t>
            </a:r>
            <a:r>
              <a:rPr lang="en-US" dirty="0"/>
              <a:t> of values it can take on; there are three kinds of random variables that we will typically deal with, depending on the type of domain</a:t>
            </a:r>
          </a:p>
          <a:p>
            <a:r>
              <a:rPr lang="en-US" i="1" dirty="0"/>
              <a:t>Boolean random variables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domain of a Boolean random variable (e.g., </a:t>
            </a:r>
            <a:r>
              <a:rPr lang="en-US" i="1" dirty="0"/>
              <a:t>Cavity</a:t>
            </a:r>
            <a:r>
              <a:rPr lang="en-US" dirty="0"/>
              <a:t>) is &lt;</a:t>
            </a:r>
            <a:r>
              <a:rPr lang="en-US" i="1" dirty="0"/>
              <a:t>true</a:t>
            </a:r>
            <a:r>
              <a:rPr lang="en-US" dirty="0"/>
              <a:t>, </a:t>
            </a:r>
            <a:r>
              <a:rPr lang="en-US" i="1" dirty="0"/>
              <a:t>false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We can abbreviate the proposition </a:t>
            </a:r>
            <a:r>
              <a:rPr lang="en-US" i="1" dirty="0"/>
              <a:t>Cavity</a:t>
            </a:r>
            <a:r>
              <a:rPr lang="en-US" dirty="0"/>
              <a:t> = </a:t>
            </a:r>
            <a:r>
              <a:rPr lang="en-US" i="1" dirty="0"/>
              <a:t>true</a:t>
            </a:r>
            <a:r>
              <a:rPr lang="en-US" dirty="0"/>
              <a:t> with the lowercase name </a:t>
            </a:r>
            <a:r>
              <a:rPr lang="en-US" i="1" dirty="0"/>
              <a:t>cavity</a:t>
            </a:r>
            <a:r>
              <a:rPr lang="en-US" dirty="0"/>
              <a:t>; </a:t>
            </a:r>
            <a:r>
              <a:rPr lang="en-US" i="1" dirty="0"/>
              <a:t>Cavity</a:t>
            </a:r>
            <a:r>
              <a:rPr lang="en-US" dirty="0"/>
              <a:t> = </a:t>
            </a:r>
            <a:r>
              <a:rPr lang="en-US" i="1" dirty="0"/>
              <a:t>false</a:t>
            </a:r>
            <a:r>
              <a:rPr lang="en-US" dirty="0"/>
              <a:t> can be abbreviated with ¬</a:t>
            </a:r>
            <a:r>
              <a:rPr lang="en-US" i="1" dirty="0"/>
              <a:t>cavity</a:t>
            </a:r>
          </a:p>
          <a:p>
            <a:r>
              <a:rPr lang="en-US" i="1" dirty="0"/>
              <a:t>Discrete random variables </a:t>
            </a:r>
            <a:r>
              <a:rPr lang="en-US" dirty="0"/>
              <a:t>(Boolean is really a special case of discrete):</a:t>
            </a:r>
          </a:p>
          <a:p>
            <a:pPr lvl="1"/>
            <a:r>
              <a:rPr lang="en-US" dirty="0"/>
              <a:t>They take on values from a countable domain; e.g., </a:t>
            </a:r>
            <a:r>
              <a:rPr lang="en-US" i="1" dirty="0"/>
              <a:t>Weather</a:t>
            </a:r>
            <a:r>
              <a:rPr lang="en-US" dirty="0"/>
              <a:t> has the domain &lt;</a:t>
            </a:r>
            <a:r>
              <a:rPr lang="en-US" i="1" dirty="0"/>
              <a:t>sun</a:t>
            </a:r>
            <a:r>
              <a:rPr lang="en-US" dirty="0"/>
              <a:t>, </a:t>
            </a:r>
            <a:r>
              <a:rPr lang="en-US" i="1" dirty="0"/>
              <a:t>rain</a:t>
            </a:r>
            <a:r>
              <a:rPr lang="en-US" dirty="0"/>
              <a:t>, </a:t>
            </a:r>
            <a:r>
              <a:rPr lang="en-US" i="1" dirty="0"/>
              <a:t>cloud</a:t>
            </a:r>
            <a:r>
              <a:rPr lang="en-US" dirty="0"/>
              <a:t>, </a:t>
            </a:r>
            <a:r>
              <a:rPr lang="en-US" i="1" dirty="0"/>
              <a:t>snow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Values in the domain must be mutually exclusive and exhaustive; if there is no confusion, you can abbreviate </a:t>
            </a:r>
            <a:r>
              <a:rPr lang="en-US" i="1" dirty="0"/>
              <a:t>Weather</a:t>
            </a:r>
            <a:r>
              <a:rPr lang="en-US" dirty="0"/>
              <a:t> = </a:t>
            </a:r>
            <a:r>
              <a:rPr lang="en-US" i="1" dirty="0"/>
              <a:t>snow</a:t>
            </a:r>
            <a:r>
              <a:rPr lang="en-US" dirty="0"/>
              <a:t> with </a:t>
            </a:r>
            <a:r>
              <a:rPr lang="en-US" i="1" dirty="0"/>
              <a:t>snow</a:t>
            </a:r>
          </a:p>
          <a:p>
            <a:pPr lvl="1"/>
            <a:r>
              <a:rPr lang="en-US" dirty="0"/>
              <a:t>Discrete random variables can have infinite domains (e.g., the integers)</a:t>
            </a:r>
          </a:p>
          <a:p>
            <a:r>
              <a:rPr lang="en-US" i="1" dirty="0"/>
              <a:t>Continuous random variables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These take on values that are real numbers</a:t>
            </a:r>
          </a:p>
          <a:p>
            <a:pPr lvl="1"/>
            <a:r>
              <a:rPr lang="en-US" dirty="0"/>
              <a:t>The domain can be the entire real line or an interval; e.g., [0, 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7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6" ma:contentTypeDescription="Create a new document." ma:contentTypeScope="" ma:versionID="1778200803c946f4681e0400873d81e7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297bce0743f27cf42e5b218278459e9a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367598-8E96-4211-9214-392DF6CC5B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94EF71-DA31-41DF-A74D-EA9A77C27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571153-8F2D-4FB2-A62D-F3C62EFDC0DA}"/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3596</Words>
  <Application>Microsoft Office PowerPoint</Application>
  <PresentationFormat>Widescreen</PresentationFormat>
  <Paragraphs>209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ECE469: Artificial Intelligence</vt:lpstr>
      <vt:lpstr>Chapters we are Skipping</vt:lpstr>
      <vt:lpstr>Acting under Uncertainty</vt:lpstr>
      <vt:lpstr>First-order Logic Doesn’t Cut It</vt:lpstr>
      <vt:lpstr>Probability Theory</vt:lpstr>
      <vt:lpstr>Possible Worlds</vt:lpstr>
      <vt:lpstr>Propositions</vt:lpstr>
      <vt:lpstr>Prior and Conditional Probabilities</vt:lpstr>
      <vt:lpstr>Random Variables</vt:lpstr>
      <vt:lpstr>Probability Distributions</vt:lpstr>
      <vt:lpstr>Full Joint Probability Distribution Example</vt:lpstr>
      <vt:lpstr>The Axioms of Probability</vt:lpstr>
      <vt:lpstr>Inconsistent Beliefs</vt:lpstr>
      <vt:lpstr>Computing Prior Probabilities</vt:lpstr>
      <vt:lpstr>Probabilistic Inference</vt:lpstr>
      <vt:lpstr>Normalization Constant</vt:lpstr>
      <vt:lpstr>General Inference Procedure</vt:lpstr>
      <vt:lpstr>Independence</vt:lpstr>
      <vt:lpstr>Factoring Examples</vt:lpstr>
      <vt:lpstr>Bayes’ Rule</vt:lpstr>
      <vt:lpstr>Bayes’ Rule Example</vt:lpstr>
      <vt:lpstr>Why is Bayes’ Rule Useful?</vt:lpstr>
      <vt:lpstr>Combining Evidence</vt:lpstr>
      <vt:lpstr>Applying Bayes’ Rule</vt:lpstr>
      <vt:lpstr>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47</cp:revision>
  <dcterms:created xsi:type="dcterms:W3CDTF">2020-10-05T18:54:43Z</dcterms:created>
  <dcterms:modified xsi:type="dcterms:W3CDTF">2020-11-20T11:31:42Z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