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3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0" r:id="rId28"/>
    <p:sldId id="279" r:id="rId29"/>
    <p:sldId id="281" r:id="rId30"/>
    <p:sldId id="282" r:id="rId31"/>
    <p:sldId id="283" r:id="rId32"/>
    <p:sldId id="284" r:id="rId33"/>
    <p:sldId id="285" r:id="rId34"/>
    <p:sldId id="287" r:id="rId35"/>
    <p:sldId id="288" r:id="rId36"/>
    <p:sldId id="286" r:id="rId37"/>
    <p:sldId id="289" r:id="rId38"/>
    <p:sldId id="290" r:id="rId39"/>
    <p:sldId id="291" r:id="rId40"/>
    <p:sldId id="293" r:id="rId41"/>
    <p:sldId id="292" r:id="rId42"/>
    <p:sldId id="29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B55BC1-7CA4-0DE2-79AF-AFADFF96DA1D}" v="1" dt="2020-10-06T12:35:38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Zhang" userId="S::zhang20@cooper.edu::cb4c3df8-c5f7-4a10-8808-36f0dd572817" providerId="AD" clId="Web-{10B55BC1-7CA4-0DE2-79AF-AFADFF96DA1D}"/>
    <pc:docChg chg="modSld">
      <pc:chgData name="Victor Zhang" userId="S::zhang20@cooper.edu::cb4c3df8-c5f7-4a10-8808-36f0dd572817" providerId="AD" clId="Web-{10B55BC1-7CA4-0DE2-79AF-AFADFF96DA1D}" dt="2020-10-06T12:35:38.772" v="0"/>
      <pc:docMkLst>
        <pc:docMk/>
      </pc:docMkLst>
      <pc:sldChg chg="delSp">
        <pc:chgData name="Victor Zhang" userId="S::zhang20@cooper.edu::cb4c3df8-c5f7-4a10-8808-36f0dd572817" providerId="AD" clId="Web-{10B55BC1-7CA4-0DE2-79AF-AFADFF96DA1D}" dt="2020-10-06T12:35:38.772" v="0"/>
        <pc:sldMkLst>
          <pc:docMk/>
          <pc:sldMk cId="3201484119" sldId="278"/>
        </pc:sldMkLst>
        <pc:spChg chg="del">
          <ac:chgData name="Victor Zhang" userId="S::zhang20@cooper.edu::cb4c3df8-c5f7-4a10-8808-36f0dd572817" providerId="AD" clId="Web-{10B55BC1-7CA4-0DE2-79AF-AFADFF96DA1D}" dt="2020-10-06T12:35:38.772" v="0"/>
          <ac:spMkLst>
            <pc:docMk/>
            <pc:sldMk cId="3201484119" sldId="278"/>
            <ac:spMk id="5" creationId="{15573860-269C-4699-862F-F926200408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F8BEA-E947-4AC5-9168-CEA9036BE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B6DF7-2292-4EF1-B529-336A03377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39DF1-0464-4072-BF68-046811CF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03FB-C143-466A-BE07-FD8A60CD9CCD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99791-206C-4B99-84F9-4824E855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36EE3-0AC1-44DF-8E81-9AE4BDA5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1FCC-2AA9-49FA-B7C9-8A441768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2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2C88-FE0A-4ED3-9281-89224BE0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12078-13A5-43C0-8105-0DD1DAC1F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152AB-724F-4D73-91E8-89F1F2C46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03FB-C143-466A-BE07-FD8A60CD9CCD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740D4-877F-4A92-ADC3-76E966189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89D3E-A117-4C85-80B2-F1E750C23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1FCC-2AA9-49FA-B7C9-8A441768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0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74E6DD-D844-4205-AAE6-913B3BF19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BD40A-AB91-4472-99A7-07AF81777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96918-92B9-4181-A900-F2CE21B6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03FB-C143-466A-BE07-FD8A60CD9CCD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DBA33-8384-4710-B177-05CE5DA1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E04BB-A8D5-41B7-A243-48DD55A3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1FCC-2AA9-49FA-B7C9-8A441768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5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A1988-9448-426C-B818-A2844954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FE2C3-352B-40DC-B3AA-271B0D954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6D7E0-B6EB-45D5-9F48-FD98DBF1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03FB-C143-466A-BE07-FD8A60CD9CCD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C99FD-3360-4E5A-9581-83A409B15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D2648-20BC-4C95-9313-57D99E08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1FCC-2AA9-49FA-B7C9-8A441768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F1C1-80EE-4D59-8A86-6275900A7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65B40-C5F2-4D89-8388-8DA51940C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59D8D-E89F-4679-81B3-F3C427A3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03FB-C143-466A-BE07-FD8A60CD9CCD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7F714-F648-4CD9-8602-6BFAE26FA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103F4-9AE4-4386-80EE-9A47582D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1FCC-2AA9-49FA-B7C9-8A441768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5DC10-8BF9-452A-890B-471244D3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A0331-789A-41F9-90D3-A6169DA9D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75BD3-A677-4439-8DFC-1B330BA74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3707B-D65A-4E7C-88E0-60654B57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03FB-C143-466A-BE07-FD8A60CD9CCD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26537-0965-4E8C-8230-7B21C1B1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84899-8A38-4E74-AA2C-8000D2FD5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1FCC-2AA9-49FA-B7C9-8A441768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1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0BAB-81E2-44C0-9F1D-5AE2C7641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591CA-08FD-4738-80D2-AE51CBCCD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3B28B-04E7-45C3-BC97-67591A1CD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76117-D76D-4EFA-9642-D3E413B76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E182E-4188-44DE-AE9C-B95051F20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339680-BBEA-4345-9573-A6D1F8D5F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03FB-C143-466A-BE07-FD8A60CD9CCD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A2EF4-713B-46AB-858D-9406619E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33797-2035-4DEE-942D-587FA64C8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1FCC-2AA9-49FA-B7C9-8A441768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2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D00F-C9BB-4293-A18F-3A6DBF2E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7AC792-52F3-4FEA-8424-6CA036703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03FB-C143-466A-BE07-FD8A60CD9CCD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B4360-10FC-4DE3-94C5-197AED1C8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5CF7E-7060-463F-9A05-C58FAF5E9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1FCC-2AA9-49FA-B7C9-8A441768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57A1A9-7A20-4E1C-BA53-42DC94AD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03FB-C143-466A-BE07-FD8A60CD9CCD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41646-C6E4-4D91-906A-A41942FA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36091-B455-4FAC-A8FF-0681BAEB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1FCC-2AA9-49FA-B7C9-8A441768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EA1A-2F67-4E31-9DA6-3C66E760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F4E5-DFDE-4AF4-B45C-ED6A81300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5635E-4878-4AEE-BD91-4CA8E6625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30775-0E31-4A97-A059-C30B1553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03FB-C143-466A-BE07-FD8A60CD9CCD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48036-FBA8-45C4-9843-D7DEEA74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53413-2AD1-422A-A7E0-48CF04AF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1FCC-2AA9-49FA-B7C9-8A441768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9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AAEA-B3B8-4C47-8DF8-D9BC02F9E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A8B9A7-F2A8-47E7-9536-757A08EB9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41AB7-D3FA-4EDC-9C35-89860354E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41C19-2FC1-462D-9FAA-1721E514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03FB-C143-466A-BE07-FD8A60CD9CCD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0E963-E757-493B-A2FD-D33032B6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10617-A609-4153-95BA-F354B68B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1FCC-2AA9-49FA-B7C9-8A441768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D353C7-4793-4558-868F-80AE0CBA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58F3-44D6-4196-9E24-7C87F0179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326CB-BC21-4457-8B13-70E802910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A03FB-C143-466A-BE07-FD8A60CD9CCD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1A884-EE82-476A-B662-F51050035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AA37E-91AF-4BCD-8D7F-960ACFA41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21FCC-2AA9-49FA-B7C9-8A441768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CCC6-D114-4F19-B4BE-FE6CEEFE4F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ECE469: 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D227C-75C9-4EAE-9247-33217E5CB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Simple Search</a:t>
            </a:r>
          </a:p>
        </p:txBody>
      </p:sp>
    </p:spTree>
    <p:extLst>
      <p:ext uri="{BB962C8B-B14F-4D97-AF65-F5344CB8AC3E}">
        <p14:creationId xmlns:p14="http://schemas.microsoft.com/office/powerpoint/2010/main" val="2924831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6841-A81B-4545-951C-02AD2314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8-puzzle Formulated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98545-0790-4EE9-9A07-4C4940296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The 8-puzzle </a:t>
            </a:r>
            <a:r>
              <a:rPr lang="en-US" dirty="0"/>
              <a:t>is an example of a </a:t>
            </a:r>
            <a:r>
              <a:rPr lang="en-US" i="1" dirty="0"/>
              <a:t>sliding-block puzzle</a:t>
            </a:r>
          </a:p>
          <a:p>
            <a:r>
              <a:rPr lang="en-US" dirty="0"/>
              <a:t>The states: A state specifies the location of each of the 8 tiles and the blank</a:t>
            </a:r>
          </a:p>
          <a:p>
            <a:pPr lvl="1"/>
            <a:r>
              <a:rPr lang="en-US" dirty="0"/>
              <a:t>The 8-puzzle has 9!/2 = 181,440 reachable states, and this can be solved very fast</a:t>
            </a:r>
          </a:p>
          <a:p>
            <a:pPr lvl="1"/>
            <a:r>
              <a:rPr lang="en-US" dirty="0"/>
              <a:t>The 15-puzzle has about 10 trillion, or 10</a:t>
            </a:r>
            <a:r>
              <a:rPr lang="en-US" baseline="30000" dirty="0"/>
              <a:t>13</a:t>
            </a:r>
            <a:r>
              <a:rPr lang="en-US" dirty="0"/>
              <a:t>, reachable states, and this can be solved in a few milliseconds by the best search algorithms</a:t>
            </a:r>
          </a:p>
          <a:p>
            <a:pPr lvl="1"/>
            <a:r>
              <a:rPr lang="en-US" dirty="0"/>
              <a:t>The 24-puzzle has about 10</a:t>
            </a:r>
            <a:r>
              <a:rPr lang="en-US" baseline="30000" dirty="0"/>
              <a:t>25</a:t>
            </a:r>
            <a:r>
              <a:rPr lang="en-US" dirty="0"/>
              <a:t> reachable states; modern computers take hours to solve this</a:t>
            </a:r>
          </a:p>
          <a:p>
            <a:r>
              <a:rPr lang="en-US" dirty="0"/>
              <a:t>The initial state: Any of those states</a:t>
            </a:r>
          </a:p>
          <a:p>
            <a:r>
              <a:rPr lang="en-US" dirty="0"/>
              <a:t>The actions: The simplest formulation defines actions in terms of movements of the blank space (left, right, up, or down)</a:t>
            </a:r>
          </a:p>
          <a:p>
            <a:r>
              <a:rPr lang="en-US" dirty="0"/>
              <a:t>The transition model: Given a state and action, it specifies the next configuration</a:t>
            </a:r>
          </a:p>
          <a:p>
            <a:r>
              <a:rPr lang="en-US" dirty="0"/>
              <a:t>The goal test: Checks if we match the desired configuration</a:t>
            </a:r>
          </a:p>
          <a:p>
            <a:r>
              <a:rPr lang="en-US" dirty="0"/>
              <a:t>The path cost: Each action costs 1</a:t>
            </a:r>
          </a:p>
        </p:txBody>
      </p:sp>
    </p:spTree>
    <p:extLst>
      <p:ext uri="{BB962C8B-B14F-4D97-AF65-F5344CB8AC3E}">
        <p14:creationId xmlns:p14="http://schemas.microsoft.com/office/powerpoint/2010/main" val="2286514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8289-37DA-49E1-A74B-42E545D9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8-queens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DADC2-D98A-4042-9C49-A1BC52ED6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The 8-queen problem</a:t>
            </a:r>
            <a:r>
              <a:rPr lang="en-US" dirty="0"/>
              <a:t>: Place 8 queens on a chess board such that no two queens are attacking each other</a:t>
            </a:r>
          </a:p>
          <a:p>
            <a:r>
              <a:rPr lang="en-US" dirty="0"/>
              <a:t>The states: A state is any arrangement of 0 to 8 queens on the board</a:t>
            </a:r>
          </a:p>
          <a:p>
            <a:r>
              <a:rPr lang="en-US" dirty="0"/>
              <a:t>The initial state: No queens are on the board</a:t>
            </a:r>
          </a:p>
          <a:p>
            <a:r>
              <a:rPr lang="en-US" dirty="0"/>
              <a:t>The actions: Add a queen to any empty square (for now)</a:t>
            </a:r>
          </a:p>
          <a:p>
            <a:r>
              <a:rPr lang="en-US" dirty="0"/>
              <a:t>Transition model: Returns the board with a new queen added to the specified square</a:t>
            </a:r>
          </a:p>
          <a:p>
            <a:r>
              <a:rPr lang="en-US" dirty="0"/>
              <a:t>The goal test: Checks if 8 queens are on the board with none attacking any other</a:t>
            </a:r>
          </a:p>
          <a:p>
            <a:r>
              <a:rPr lang="en-US" dirty="0"/>
              <a:t>The path cost: This is of no interest for this problem</a:t>
            </a:r>
          </a:p>
          <a:p>
            <a:r>
              <a:rPr lang="en-US" dirty="0"/>
              <a:t>With this formulation, there are 64*63*…*57≈1.8*10</a:t>
            </a:r>
            <a:r>
              <a:rPr lang="en-US" baseline="30000" dirty="0"/>
              <a:t>14</a:t>
            </a:r>
            <a:r>
              <a:rPr lang="en-US" dirty="0"/>
              <a:t> possible sequences</a:t>
            </a:r>
          </a:p>
          <a:p>
            <a:r>
              <a:rPr lang="en-US" dirty="0"/>
              <a:t>A better idea: Add a queen to any square in the leftmost empty column such that it is not attacked; then there are only 2057 sequences (not all lead to solutions)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054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D0ED-AC2D-4E19-B5D8-0DE52F60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8-queens 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6BF94-C993-4BA3-8BF8-F6FF82DFD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179366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As stated, there are 64*63*…*57 ≈ 1.8*10</a:t>
            </a:r>
            <a:r>
              <a:rPr lang="en-US" baseline="30000" dirty="0"/>
              <a:t>14</a:t>
            </a:r>
            <a:r>
              <a:rPr lang="en-US" dirty="0"/>
              <a:t> possible sequences</a:t>
            </a:r>
          </a:p>
          <a:p>
            <a:r>
              <a:rPr lang="en-US" dirty="0"/>
              <a:t>A better idea: Add a queen to any square in the leftmost empty column such that it is not attacked</a:t>
            </a:r>
          </a:p>
          <a:p>
            <a:r>
              <a:rPr lang="en-US" dirty="0"/>
              <a:t>Then there are only 2057 sequences (not all lead to solutions)</a:t>
            </a:r>
          </a:p>
          <a:p>
            <a:r>
              <a:rPr lang="en-US" dirty="0"/>
              <a:t>The state to the right is one action away from a solution</a:t>
            </a:r>
          </a:p>
          <a:p>
            <a:r>
              <a:rPr lang="en-US" dirty="0"/>
              <a:t>This is an </a:t>
            </a:r>
            <a:r>
              <a:rPr lang="en-US" i="1" dirty="0"/>
              <a:t>incremental formulation</a:t>
            </a:r>
            <a:r>
              <a:rPr lang="en-US" dirty="0"/>
              <a:t>; in our next topic, we will see a </a:t>
            </a:r>
            <a:r>
              <a:rPr lang="en-US" i="1" dirty="0"/>
              <a:t>complete-state formulation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90F6E9-EBF1-4004-B780-A6F5D94F3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565" y="2314845"/>
            <a:ext cx="3336235" cy="33728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AD5CDA-2652-4809-BF12-450A019773CF}"/>
              </a:ext>
            </a:extLst>
          </p:cNvPr>
          <p:cNvSpPr txBox="1"/>
          <p:nvPr/>
        </p:nvSpPr>
        <p:spPr>
          <a:xfrm>
            <a:off x="8017565" y="5778464"/>
            <a:ext cx="3445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From http://www.brainmetrix.com/8-queens</a:t>
            </a:r>
          </a:p>
        </p:txBody>
      </p:sp>
    </p:spTree>
    <p:extLst>
      <p:ext uri="{BB962C8B-B14F-4D97-AF65-F5344CB8AC3E}">
        <p14:creationId xmlns:p14="http://schemas.microsoft.com/office/powerpoint/2010/main" val="560195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95E1D1-8A4F-42D1-8C46-F9398DE5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Romania Map Problem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4ED143D3-8B09-4751-A299-E4DE3B9E9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192" y="1562806"/>
            <a:ext cx="7313615" cy="5109663"/>
          </a:xfrm>
        </p:spPr>
      </p:pic>
    </p:spTree>
    <p:extLst>
      <p:ext uri="{BB962C8B-B14F-4D97-AF65-F5344CB8AC3E}">
        <p14:creationId xmlns:p14="http://schemas.microsoft.com/office/powerpoint/2010/main" val="4202708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5689C-FF16-4919-8ADA-DE67C21FD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Romania Map Problem Formulated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967DC-B38F-4E78-ABEC-58A7046E8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The Romania map problem</a:t>
            </a:r>
            <a:r>
              <a:rPr lang="en-US" dirty="0"/>
              <a:t>: get from Arad to Bucharest</a:t>
            </a:r>
          </a:p>
          <a:p>
            <a:r>
              <a:rPr lang="en-US" dirty="0"/>
              <a:t>The states: Each possible city constitutes a state</a:t>
            </a:r>
          </a:p>
          <a:p>
            <a:r>
              <a:rPr lang="en-US" dirty="0"/>
              <a:t>The initial state: The starting city (we are assuming it is Arad)</a:t>
            </a:r>
          </a:p>
          <a:p>
            <a:r>
              <a:rPr lang="en-US" dirty="0"/>
              <a:t>The actions: For each possible city, the traveler can go to any adjacent city</a:t>
            </a:r>
          </a:p>
          <a:p>
            <a:r>
              <a:rPr lang="en-US" dirty="0"/>
              <a:t>Transition model: An action moves the traveler from the current city to the specified adjacent city</a:t>
            </a:r>
          </a:p>
          <a:p>
            <a:r>
              <a:rPr lang="en-US" dirty="0"/>
              <a:t>The goal test: Checks if we are at the desired destination (we are assuming it is Bucharest)</a:t>
            </a:r>
          </a:p>
          <a:p>
            <a:r>
              <a:rPr lang="en-US" dirty="0"/>
              <a:t>The path cost: The sum of the step costs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8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2669C-039F-45E8-BD75-DAA8535A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Real-World Search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7D277-7D01-4077-AC93-613FDF320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airline travel problem (an example of a route-finding problem)</a:t>
            </a:r>
          </a:p>
          <a:p>
            <a:pPr lvl="1"/>
            <a:r>
              <a:rPr lang="en-US" dirty="0"/>
              <a:t>Travel websites need to solve this</a:t>
            </a:r>
          </a:p>
          <a:p>
            <a:pPr lvl="1"/>
            <a:r>
              <a:rPr lang="en-US" dirty="0"/>
              <a:t>The path cost should optimally consider monetary cost, flight time, waiting time, seat quality, time of day, type of airplane, frequent flyer awards, contingency plans, etc.</a:t>
            </a:r>
          </a:p>
          <a:p>
            <a:r>
              <a:rPr lang="en-US" dirty="0"/>
              <a:t>Driving directions (also a route-finding problem)</a:t>
            </a:r>
          </a:p>
          <a:p>
            <a:pPr lvl="1"/>
            <a:r>
              <a:rPr lang="en-US" dirty="0"/>
              <a:t>GPS devices and websites need to solve this</a:t>
            </a:r>
          </a:p>
          <a:p>
            <a:pPr lvl="1"/>
            <a:r>
              <a:rPr lang="en-US" dirty="0"/>
              <a:t>Unlike the Romania map problem, complications that must be considered include traffic, road closures, tolls, etc.</a:t>
            </a:r>
          </a:p>
          <a:p>
            <a:r>
              <a:rPr lang="en-US" dirty="0"/>
              <a:t>Robot navigation: This is a generalization of route-finding; there is a continuous space and an infinite set of actions</a:t>
            </a:r>
          </a:p>
          <a:p>
            <a:r>
              <a:rPr lang="en-US" dirty="0"/>
              <a:t>Others real-world search problems include touring problems, VLSI layout, protein design, etc.</a:t>
            </a:r>
          </a:p>
        </p:txBody>
      </p:sp>
    </p:spTree>
    <p:extLst>
      <p:ext uri="{BB962C8B-B14F-4D97-AF65-F5344CB8AC3E}">
        <p14:creationId xmlns:p14="http://schemas.microsoft.com/office/powerpoint/2010/main" val="4228604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6EE7-AE0B-46DF-ACB4-6385FB32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Trees and Search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CB1BD-5FA9-4F21-B465-8AC24EB91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search tree </a:t>
            </a:r>
            <a:r>
              <a:rPr lang="en-US" dirty="0"/>
              <a:t>is generated by the initial state, the available actions, and the transition model</a:t>
            </a:r>
          </a:p>
          <a:p>
            <a:r>
              <a:rPr lang="en-US" dirty="0"/>
              <a:t>The </a:t>
            </a:r>
            <a:r>
              <a:rPr lang="en-US" b="1" dirty="0"/>
              <a:t>node</a:t>
            </a:r>
            <a:r>
              <a:rPr lang="en-US" dirty="0"/>
              <a:t> corresponding to the initial state is the root of the tree</a:t>
            </a:r>
          </a:p>
          <a:p>
            <a:r>
              <a:rPr lang="en-US" dirty="0"/>
              <a:t>If the same state can be reached by multiple paths, then we are really dealing with a more general </a:t>
            </a:r>
            <a:r>
              <a:rPr lang="en-US" b="1" dirty="0"/>
              <a:t>search graph</a:t>
            </a:r>
            <a:r>
              <a:rPr lang="en-US" dirty="0"/>
              <a:t> as opposed to a search tree</a:t>
            </a:r>
            <a:endParaRPr lang="en-US" b="1" dirty="0"/>
          </a:p>
          <a:p>
            <a:r>
              <a:rPr lang="en-US" dirty="0"/>
              <a:t>If actions are reversible, this leads to what the book calls </a:t>
            </a:r>
            <a:r>
              <a:rPr lang="en-US" i="1" dirty="0"/>
              <a:t>loopy paths</a:t>
            </a:r>
            <a:r>
              <a:rPr lang="en-US" dirty="0"/>
              <a:t>, which can lead to infinite loops in search implementations if we are not careful</a:t>
            </a:r>
          </a:p>
          <a:p>
            <a:r>
              <a:rPr lang="en-US" dirty="0"/>
              <a:t>More generally, a search graph can have </a:t>
            </a:r>
            <a:r>
              <a:rPr lang="en-US" i="1" dirty="0"/>
              <a:t>redundant paths </a:t>
            </a:r>
            <a:r>
              <a:rPr lang="en-US" dirty="0"/>
              <a:t>whenever there is more than one way to get from one state to another</a:t>
            </a:r>
          </a:p>
          <a:p>
            <a:r>
              <a:rPr lang="en-US" dirty="0"/>
              <a:t>Each node can be represented by a data structure with four components: its </a:t>
            </a:r>
            <a:r>
              <a:rPr lang="en-US" i="1" dirty="0"/>
              <a:t>state</a:t>
            </a:r>
            <a:r>
              <a:rPr lang="en-US" dirty="0"/>
              <a:t>, its </a:t>
            </a:r>
            <a:r>
              <a:rPr lang="en-US" i="1" dirty="0"/>
              <a:t>parent</a:t>
            </a:r>
            <a:r>
              <a:rPr lang="en-US" dirty="0"/>
              <a:t> node, the </a:t>
            </a:r>
            <a:r>
              <a:rPr lang="en-US" i="1" dirty="0"/>
              <a:t>action</a:t>
            </a:r>
            <a:r>
              <a:rPr lang="en-US" dirty="0"/>
              <a:t> (that took it here from the parent), and the </a:t>
            </a:r>
            <a:r>
              <a:rPr lang="en-US" i="1" dirty="0"/>
              <a:t>path cost </a:t>
            </a:r>
            <a:r>
              <a:rPr lang="en-US" dirty="0"/>
              <a:t>so far</a:t>
            </a:r>
          </a:p>
          <a:p>
            <a:r>
              <a:rPr lang="en-US" dirty="0"/>
              <a:t>It is important to remember the distinction between a node (stored in a data structure) and a state (a configuration of the world)</a:t>
            </a:r>
          </a:p>
          <a:p>
            <a:r>
              <a:rPr lang="en-US" dirty="0"/>
              <a:t>Multiple nodes can contain the same state</a:t>
            </a:r>
          </a:p>
        </p:txBody>
      </p:sp>
    </p:spTree>
    <p:extLst>
      <p:ext uri="{BB962C8B-B14F-4D97-AF65-F5344CB8AC3E}">
        <p14:creationId xmlns:p14="http://schemas.microsoft.com/office/powerpoint/2010/main" val="2473642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EC4B-413A-4D67-8043-3B408478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2D567-7A8B-4BEC-95F1-462BEED2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</a:t>
            </a:r>
            <a:r>
              <a:rPr lang="en-US" b="1" dirty="0"/>
              <a:t>expand</a:t>
            </a:r>
            <a:r>
              <a:rPr lang="en-US" dirty="0"/>
              <a:t> a node by applying all possible legal actions to generate a new set of nodes</a:t>
            </a:r>
          </a:p>
          <a:p>
            <a:r>
              <a:rPr lang="en-US" dirty="0"/>
              <a:t>The choice of which node to expand next depends on the chosen </a:t>
            </a:r>
            <a:r>
              <a:rPr lang="en-US" b="1" dirty="0"/>
              <a:t>search strategy</a:t>
            </a:r>
          </a:p>
          <a:p>
            <a:r>
              <a:rPr lang="en-US" dirty="0"/>
              <a:t>The </a:t>
            </a:r>
            <a:r>
              <a:rPr lang="en-US" b="1" dirty="0"/>
              <a:t>frontier</a:t>
            </a:r>
            <a:r>
              <a:rPr lang="en-US" dirty="0"/>
              <a:t> (a.k.a. the </a:t>
            </a:r>
            <a:r>
              <a:rPr lang="en-US" i="1" dirty="0"/>
              <a:t>open list</a:t>
            </a:r>
            <a:r>
              <a:rPr lang="en-US" dirty="0"/>
              <a:t> or the </a:t>
            </a:r>
            <a:r>
              <a:rPr lang="en-US" i="1" dirty="0"/>
              <a:t>fringe</a:t>
            </a:r>
            <a:r>
              <a:rPr lang="en-US" dirty="0"/>
              <a:t>) is the collection of nodes that have been generated but not yet expanded</a:t>
            </a:r>
          </a:p>
          <a:p>
            <a:r>
              <a:rPr lang="en-US" dirty="0"/>
              <a:t>If we are considering the state space to be a tree (as opposed to a graph), each element of the frontier is a </a:t>
            </a:r>
            <a:r>
              <a:rPr lang="en-US" i="1" dirty="0"/>
              <a:t>leaf node </a:t>
            </a:r>
            <a:r>
              <a:rPr lang="en-US" dirty="0"/>
              <a:t>of the tree so far</a:t>
            </a:r>
          </a:p>
          <a:p>
            <a:r>
              <a:rPr lang="en-US" dirty="0"/>
              <a:t>The </a:t>
            </a:r>
            <a:r>
              <a:rPr lang="en-US" b="1" dirty="0"/>
              <a:t>explored set </a:t>
            </a:r>
            <a:r>
              <a:rPr lang="en-US" dirty="0"/>
              <a:t>(a.k.a. the </a:t>
            </a:r>
            <a:r>
              <a:rPr lang="en-US" i="1" dirty="0"/>
              <a:t>closed list</a:t>
            </a:r>
            <a:r>
              <a:rPr lang="en-US" dirty="0"/>
              <a:t>) keeps track of nodes that have already been expanded (so these are distinct from those on the frontier)</a:t>
            </a:r>
          </a:p>
          <a:p>
            <a:r>
              <a:rPr lang="en-US" dirty="0"/>
              <a:t>The </a:t>
            </a:r>
            <a:r>
              <a:rPr lang="en-US" b="1" dirty="0"/>
              <a:t>reached nodes </a:t>
            </a:r>
            <a:r>
              <a:rPr lang="en-US" dirty="0"/>
              <a:t>include those on the frontier and those on the explored set</a:t>
            </a:r>
          </a:p>
          <a:p>
            <a:r>
              <a:rPr lang="en-US" dirty="0"/>
              <a:t>Thus, the reached nodes include all nodes that have been generated, whether or not they have been expanded</a:t>
            </a:r>
          </a:p>
        </p:txBody>
      </p:sp>
    </p:spTree>
    <p:extLst>
      <p:ext uri="{BB962C8B-B14F-4D97-AF65-F5344CB8AC3E}">
        <p14:creationId xmlns:p14="http://schemas.microsoft.com/office/powerpoint/2010/main" val="888489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6F0E-1D47-4147-AC31-7DDC07C6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Search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D8921-3174-4EA1-8829-DE458B76B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Four considerations when </a:t>
            </a:r>
            <a:r>
              <a:rPr lang="en-US" b="1" dirty="0"/>
              <a:t>evaluating</a:t>
            </a:r>
            <a:r>
              <a:rPr lang="en-US" dirty="0"/>
              <a:t> a search algorithm are:</a:t>
            </a:r>
          </a:p>
          <a:p>
            <a:pPr lvl="1"/>
            <a:r>
              <a:rPr lang="en-US" b="1" dirty="0"/>
              <a:t>Completeness</a:t>
            </a:r>
            <a:r>
              <a:rPr lang="en-US" dirty="0"/>
              <a:t>: Is it guaranteed to find a solution if one exists?</a:t>
            </a:r>
          </a:p>
          <a:p>
            <a:pPr lvl="1"/>
            <a:r>
              <a:rPr lang="en-US" b="1" dirty="0"/>
              <a:t>Optimality</a:t>
            </a:r>
            <a:r>
              <a:rPr lang="en-US" dirty="0"/>
              <a:t>: If it finds a solution, is that solution guaranteed to be optimal?</a:t>
            </a:r>
          </a:p>
          <a:p>
            <a:pPr lvl="1"/>
            <a:r>
              <a:rPr lang="en-US" b="1" dirty="0"/>
              <a:t>Time complexity</a:t>
            </a:r>
            <a:r>
              <a:rPr lang="en-US" dirty="0"/>
              <a:t>: This could be measured according to actual time, number of computational steps, or number of nodes generated or expanded</a:t>
            </a:r>
          </a:p>
          <a:p>
            <a:pPr lvl="1"/>
            <a:r>
              <a:rPr lang="en-US" b="1" dirty="0"/>
              <a:t>Space complexity</a:t>
            </a:r>
            <a:r>
              <a:rPr lang="en-US" dirty="0"/>
              <a:t>: The memory requirements</a:t>
            </a:r>
          </a:p>
          <a:p>
            <a:r>
              <a:rPr lang="en-US" dirty="0"/>
              <a:t>In computer science, time and space complexity are often considered with respect to some measure of the problem difficulty, generally the size of the input</a:t>
            </a:r>
          </a:p>
          <a:p>
            <a:r>
              <a:rPr lang="en-US" dirty="0"/>
              <a:t>Search problems are defined by the state space (the tree or graph); complexity for such a problem might be expressed in terms of the following parameters: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branching factor</a:t>
            </a:r>
            <a:r>
              <a:rPr lang="en-US" dirty="0"/>
              <a:t>, b, which is the maximum number of successors of any node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depth</a:t>
            </a:r>
            <a:r>
              <a:rPr lang="en-US" dirty="0"/>
              <a:t>, d, of the shallowest goal node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maximum length</a:t>
            </a:r>
            <a:r>
              <a:rPr lang="en-US" dirty="0"/>
              <a:t>, m, of any path in the state space (potentially infinite)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63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4856-5171-4F43-AA56-6C8A3462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Uninformed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3A735-6982-4A1F-AA3D-F70367BD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this topic, we will cover six </a:t>
            </a:r>
            <a:r>
              <a:rPr lang="en-US" b="1" dirty="0"/>
              <a:t>uninformed search</a:t>
            </a:r>
            <a:r>
              <a:rPr lang="en-US" dirty="0"/>
              <a:t>, a.k.a. </a:t>
            </a:r>
            <a:r>
              <a:rPr lang="en-US" i="1" dirty="0"/>
              <a:t>blind search</a:t>
            </a:r>
            <a:r>
              <a:rPr lang="en-US" dirty="0"/>
              <a:t>, strategies:</a:t>
            </a:r>
          </a:p>
          <a:p>
            <a:pPr lvl="1"/>
            <a:r>
              <a:rPr lang="en-US" dirty="0"/>
              <a:t>Uniform-cost search</a:t>
            </a:r>
          </a:p>
          <a:p>
            <a:pPr lvl="1"/>
            <a:r>
              <a:rPr lang="en-US" dirty="0"/>
              <a:t>Breadth-first-search</a:t>
            </a:r>
          </a:p>
          <a:p>
            <a:pPr lvl="1"/>
            <a:r>
              <a:rPr lang="en-US" dirty="0"/>
              <a:t>Depth-first search</a:t>
            </a:r>
          </a:p>
          <a:p>
            <a:pPr lvl="1"/>
            <a:r>
              <a:rPr lang="en-US" dirty="0"/>
              <a:t>Depth-limited search</a:t>
            </a:r>
          </a:p>
          <a:p>
            <a:pPr lvl="1"/>
            <a:r>
              <a:rPr lang="en-US" dirty="0"/>
              <a:t>Iterative deepening</a:t>
            </a:r>
          </a:p>
          <a:p>
            <a:pPr lvl="1"/>
            <a:r>
              <a:rPr lang="en-US" dirty="0"/>
              <a:t>Bidirectional search</a:t>
            </a:r>
          </a:p>
          <a:p>
            <a:r>
              <a:rPr lang="en-US" dirty="0"/>
              <a:t>These searches can generate successors and distinguish a goal state from non-goal state</a:t>
            </a:r>
          </a:p>
          <a:p>
            <a:r>
              <a:rPr lang="en-US" dirty="0"/>
              <a:t>However, they do not know if one non-goal state is more promising than another</a:t>
            </a:r>
          </a:p>
          <a:p>
            <a:r>
              <a:rPr lang="en-US" dirty="0"/>
              <a:t>The output of a problem-solving search algorithm is an indication of failure or a correct solution</a:t>
            </a:r>
          </a:p>
          <a:p>
            <a:r>
              <a:rPr lang="en-US" dirty="0"/>
              <a:t>However, some of these algorithms might enter an infinite loop and never produce output for certain inputs</a:t>
            </a:r>
          </a:p>
        </p:txBody>
      </p:sp>
    </p:spTree>
    <p:extLst>
      <p:ext uri="{BB962C8B-B14F-4D97-AF65-F5344CB8AC3E}">
        <p14:creationId xmlns:p14="http://schemas.microsoft.com/office/powerpoint/2010/main" val="2095030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1EA0-8A81-45A0-A6DD-40B6D7EB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Problem-Solving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94C9C-E4C3-4602-BCF0-AAAFF2FEB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problem-solving agent </a:t>
            </a:r>
            <a:r>
              <a:rPr lang="en-US" dirty="0"/>
              <a:t>is one type of </a:t>
            </a:r>
            <a:r>
              <a:rPr lang="en-US" i="1" dirty="0"/>
              <a:t>goal-based agent</a:t>
            </a:r>
          </a:p>
          <a:p>
            <a:r>
              <a:rPr lang="en-US" dirty="0"/>
              <a:t>Such an agent will </a:t>
            </a:r>
            <a:r>
              <a:rPr lang="en-US" b="1" dirty="0"/>
              <a:t>search</a:t>
            </a:r>
            <a:r>
              <a:rPr lang="en-US" dirty="0"/>
              <a:t> for </a:t>
            </a:r>
            <a:r>
              <a:rPr lang="en-US" i="1" dirty="0"/>
              <a:t>a sequence of actions </a:t>
            </a:r>
            <a:r>
              <a:rPr lang="en-US" dirty="0"/>
              <a:t>that leads to a </a:t>
            </a:r>
            <a:r>
              <a:rPr lang="en-US" i="1" dirty="0"/>
              <a:t>goal state</a:t>
            </a:r>
            <a:r>
              <a:rPr lang="en-US" dirty="0"/>
              <a:t>; if found, the sequence of actions is said to be the </a:t>
            </a:r>
            <a:r>
              <a:rPr lang="en-US" i="1" dirty="0"/>
              <a:t>solution</a:t>
            </a:r>
          </a:p>
          <a:p>
            <a:r>
              <a:rPr lang="en-US" dirty="0"/>
              <a:t>Such an agent often assumes that the environment is </a:t>
            </a:r>
            <a:r>
              <a:rPr lang="en-US" i="1" dirty="0"/>
              <a:t>single agent</a:t>
            </a:r>
            <a:r>
              <a:rPr lang="en-US" dirty="0"/>
              <a:t>, </a:t>
            </a:r>
            <a:r>
              <a:rPr lang="en-US" i="1" dirty="0"/>
              <a:t>fully observable</a:t>
            </a:r>
            <a:r>
              <a:rPr lang="en-US" dirty="0"/>
              <a:t>, </a:t>
            </a:r>
            <a:r>
              <a:rPr lang="en-US" i="1" dirty="0"/>
              <a:t>deterministic</a:t>
            </a:r>
            <a:r>
              <a:rPr lang="en-US" dirty="0"/>
              <a:t>, </a:t>
            </a:r>
            <a:r>
              <a:rPr lang="en-US" i="1" dirty="0"/>
              <a:t>static</a:t>
            </a:r>
            <a:r>
              <a:rPr lang="en-US" dirty="0"/>
              <a:t>, </a:t>
            </a:r>
            <a:r>
              <a:rPr lang="en-US" i="1" dirty="0"/>
              <a:t>discrete</a:t>
            </a:r>
            <a:r>
              <a:rPr lang="en-US" dirty="0"/>
              <a:t>, and </a:t>
            </a:r>
            <a:r>
              <a:rPr lang="en-US" i="1" dirty="0"/>
              <a:t>known</a:t>
            </a:r>
          </a:p>
          <a:p>
            <a:r>
              <a:rPr lang="en-US" dirty="0"/>
              <a:t>The book also says </a:t>
            </a:r>
            <a:r>
              <a:rPr lang="en-US" i="1" dirty="0"/>
              <a:t>episodic</a:t>
            </a:r>
            <a:r>
              <a:rPr lang="en-US" dirty="0"/>
              <a:t>, but this is debatable</a:t>
            </a:r>
          </a:p>
          <a:p>
            <a:r>
              <a:rPr lang="en-US" dirty="0"/>
              <a:t>We can apply a simple "formulate, search, execute" strategy for such an agent</a:t>
            </a:r>
          </a:p>
          <a:p>
            <a:r>
              <a:rPr lang="en-US" dirty="0"/>
              <a:t>Solutions are executed without paying attention to </a:t>
            </a:r>
            <a:r>
              <a:rPr lang="en-US" i="1" dirty="0"/>
              <a:t>percepts</a:t>
            </a:r>
          </a:p>
        </p:txBody>
      </p:sp>
    </p:spTree>
    <p:extLst>
      <p:ext uri="{BB962C8B-B14F-4D97-AF65-F5344CB8AC3E}">
        <p14:creationId xmlns:p14="http://schemas.microsoft.com/office/powerpoint/2010/main" val="2901895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491C0-3AB2-4A8E-86F3-DE7BCC468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Best-first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8D7AF-5702-41D3-950D-4B6A103E9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Best-first search</a:t>
            </a:r>
            <a:r>
              <a:rPr lang="en-US" dirty="0"/>
              <a:t> is a general approach that can be used to implement a few of the strategies we will discuss</a:t>
            </a:r>
          </a:p>
          <a:p>
            <a:r>
              <a:rPr lang="en-US" dirty="0"/>
              <a:t>Best-first search starts with only the initial state on the frontier; that becomes the root of the search tree if we consider it a tree</a:t>
            </a:r>
          </a:p>
          <a:p>
            <a:r>
              <a:rPr lang="en-US" dirty="0"/>
              <a:t>The best-first search pseudo-code we will look at considers the state space to be a </a:t>
            </a:r>
            <a:r>
              <a:rPr lang="en-US" i="1" dirty="0"/>
              <a:t>search graph</a:t>
            </a:r>
            <a:r>
              <a:rPr lang="en-US" dirty="0"/>
              <a:t>, not a search tree</a:t>
            </a:r>
          </a:p>
          <a:p>
            <a:r>
              <a:rPr lang="en-US" dirty="0"/>
              <a:t>Best-first search decides which node to expand next based on an </a:t>
            </a:r>
            <a:r>
              <a:rPr lang="en-US" b="1" dirty="0"/>
              <a:t>evaluation function</a:t>
            </a:r>
          </a:p>
          <a:p>
            <a:pPr lvl="1"/>
            <a:r>
              <a:rPr lang="en-US" dirty="0"/>
              <a:t>In the pseudo-code that we look at, the evaluation function is used by a priority queue, but used appropriately, it can simulate a stack or a queue</a:t>
            </a:r>
          </a:p>
          <a:p>
            <a:pPr lvl="1"/>
            <a:r>
              <a:rPr lang="en-US" dirty="0"/>
              <a:t>I add: The textbook considers priority queues, stacks, and queues to all be types of queues, but this is odd</a:t>
            </a:r>
          </a:p>
          <a:p>
            <a:r>
              <a:rPr lang="en-US" dirty="0"/>
              <a:t>The pseudo-code returns a node containing a goal state (if it finds one) or failure</a:t>
            </a:r>
          </a:p>
          <a:p>
            <a:r>
              <a:rPr lang="en-US" dirty="0"/>
              <a:t>The pseudo-code can be used to implement uniform-cost search, breadth-first search, and depth-first search, but we will only use it for uniform-cost search</a:t>
            </a:r>
          </a:p>
        </p:txBody>
      </p:sp>
    </p:spTree>
    <p:extLst>
      <p:ext uri="{BB962C8B-B14F-4D97-AF65-F5344CB8AC3E}">
        <p14:creationId xmlns:p14="http://schemas.microsoft.com/office/powerpoint/2010/main" val="3615266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3F87-F970-46B8-B5A0-3CA3D4954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Best-first Search Pseudo-code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9A35D4-3259-4847-A10C-2DFF8E010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3887" y="1448673"/>
            <a:ext cx="6884226" cy="524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98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B8F0-4666-46C4-82FD-7D77F540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Uniform-cost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7EBBF-167E-4920-9E7B-F0A54AF84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Uniform-cost search </a:t>
            </a:r>
            <a:r>
              <a:rPr lang="en-US" dirty="0"/>
              <a:t>expands the node on the frontier with the lowest cost so far from the root to the current state</a:t>
            </a:r>
          </a:p>
          <a:p>
            <a:r>
              <a:rPr lang="en-US" dirty="0"/>
              <a:t>This can be implemented using best-first search with </a:t>
            </a:r>
            <a:r>
              <a:rPr lang="en-US" i="1" dirty="0"/>
              <a:t>path cost </a:t>
            </a:r>
            <a:r>
              <a:rPr lang="en-US" dirty="0"/>
              <a:t>as the evaluation function used by the priority queue</a:t>
            </a:r>
          </a:p>
          <a:p>
            <a:r>
              <a:rPr lang="en-US" dirty="0"/>
              <a:t>Uniform-cost search is the only uninformed search strategy we will cover that is optimal even if the step costs are not all identical (but they must be positive)</a:t>
            </a:r>
          </a:p>
          <a:p>
            <a:r>
              <a:rPr lang="en-US" dirty="0"/>
              <a:t>This strategy would lead to the optimal solutions for problems such as the Romania map problem</a:t>
            </a:r>
          </a:p>
          <a:p>
            <a:r>
              <a:rPr lang="en-US" dirty="0"/>
              <a:t>Uniform-cost search is complete if all step costs are above some ε &gt; 0</a:t>
            </a:r>
          </a:p>
          <a:p>
            <a:r>
              <a:rPr lang="en-US" dirty="0"/>
              <a:t>The worst-case time and space complexity can be characterized as O(b</a:t>
            </a:r>
            <a:r>
              <a:rPr lang="en-US" baseline="30000" dirty="0"/>
              <a:t>1+[C*/ε]</a:t>
            </a:r>
            <a:r>
              <a:rPr lang="en-US" dirty="0"/>
              <a:t>), where b is the branching factor and C* is the cost of the optimal solution</a:t>
            </a:r>
          </a:p>
          <a:p>
            <a:r>
              <a:rPr lang="en-US" dirty="0"/>
              <a:t>Note that uniform-cost search is essentially identical to Dijkstra's algorithm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15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B686-E1D2-4B4F-99AF-44F10525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Uniform-cost Search Pseudo-code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9A2F10-64D2-409A-89B0-F58CFC7DE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2388" y="1690688"/>
            <a:ext cx="7387223" cy="483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84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061B7-2F83-40D4-9642-1A713560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7FAF-8241-4519-BF10-4DE06C537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Breadth-first search </a:t>
            </a:r>
            <a:r>
              <a:rPr lang="en-US" dirty="0"/>
              <a:t>(BFS) expands the root, then all successors of the root, then their successors, etc.</a:t>
            </a:r>
          </a:p>
          <a:p>
            <a:r>
              <a:rPr lang="en-US" dirty="0"/>
              <a:t>This can be implemented using best-first search with node depth as the evaluation function used by the priority queue</a:t>
            </a:r>
          </a:p>
          <a:p>
            <a:r>
              <a:rPr lang="en-US" dirty="0"/>
              <a:t>However, this would not be efficient</a:t>
            </a:r>
          </a:p>
          <a:p>
            <a:r>
              <a:rPr lang="en-US" dirty="0"/>
              <a:t>We would wind up generating nodes to the right of the shallowest goal node, and children of nodes to the left of the shallowest goal node</a:t>
            </a:r>
          </a:p>
          <a:p>
            <a:r>
              <a:rPr lang="en-US" dirty="0"/>
              <a:t>Typical implementations of breadth-first search use a regular </a:t>
            </a:r>
            <a:r>
              <a:rPr lang="en-US" i="1" dirty="0"/>
              <a:t>queue</a:t>
            </a:r>
            <a:r>
              <a:rPr lang="en-US" dirty="0"/>
              <a:t> as opposed to a priority queue</a:t>
            </a:r>
          </a:p>
          <a:p>
            <a:r>
              <a:rPr lang="en-US" dirty="0"/>
              <a:t>They also check for goal states as soon as nodes are generated</a:t>
            </a:r>
          </a:p>
        </p:txBody>
      </p:sp>
    </p:spTree>
    <p:extLst>
      <p:ext uri="{BB962C8B-B14F-4D97-AF65-F5344CB8AC3E}">
        <p14:creationId xmlns:p14="http://schemas.microsoft.com/office/powerpoint/2010/main" val="1593212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B686-E1D2-4B4F-99AF-44F10525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Pseudo-code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9A2F10-64D2-409A-89B0-F58CFC7DE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2388" y="1690688"/>
            <a:ext cx="7387223" cy="48317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5573860-269C-4699-862F-F926200408C8}"/>
              </a:ext>
            </a:extLst>
          </p:cNvPr>
          <p:cNvSpPr/>
          <p:nvPr/>
        </p:nvSpPr>
        <p:spPr>
          <a:xfrm>
            <a:off x="2637181" y="5062330"/>
            <a:ext cx="6917635" cy="569873"/>
          </a:xfrm>
          <a:prstGeom prst="rect">
            <a:avLst/>
          </a:prstGeom>
          <a:solidFill>
            <a:srgbClr val="4472C4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78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C75E7-5F45-4A97-B3AA-64BCC2CE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EACEB-999E-4B6D-81D8-5C0C3BEC5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It can easily be seen that BFS is complete (assuming a finite branching factor)</a:t>
            </a:r>
          </a:p>
          <a:p>
            <a:r>
              <a:rPr lang="en-US" dirty="0"/>
              <a:t>BFS is optimal only if the shallowest goal node is optimal</a:t>
            </a:r>
          </a:p>
          <a:p>
            <a:r>
              <a:rPr lang="en-US" dirty="0"/>
              <a:t>More specifically, BFS is optimal if the path cost is a non-decreasing function of the depth of a node</a:t>
            </a:r>
          </a:p>
          <a:p>
            <a:r>
              <a:rPr lang="en-US" dirty="0"/>
              <a:t>BFS is not optimal for problems such as the Romania map problem; it is optimal for problems such as the 8-puzzle</a:t>
            </a:r>
          </a:p>
          <a:p>
            <a:r>
              <a:rPr lang="en-US" dirty="0"/>
              <a:t>The total number of nodes generated is at most b + b</a:t>
            </a:r>
            <a:r>
              <a:rPr lang="en-US" baseline="30000" dirty="0"/>
              <a:t>2</a:t>
            </a:r>
            <a:r>
              <a:rPr lang="en-US" dirty="0"/>
              <a:t> + b</a:t>
            </a:r>
            <a:r>
              <a:rPr lang="en-US" baseline="30000" dirty="0"/>
              <a:t>3</a:t>
            </a:r>
            <a:r>
              <a:rPr lang="en-US" dirty="0"/>
              <a:t> + … + b</a:t>
            </a:r>
            <a:r>
              <a:rPr lang="en-US" baseline="30000" dirty="0"/>
              <a:t>d</a:t>
            </a:r>
            <a:r>
              <a:rPr lang="en-US" dirty="0"/>
              <a:t> = O(b</a:t>
            </a:r>
            <a:r>
              <a:rPr lang="en-US" baseline="30000" dirty="0"/>
              <a:t>d</a:t>
            </a:r>
            <a:r>
              <a:rPr lang="en-US" dirty="0"/>
              <a:t>)</a:t>
            </a:r>
          </a:p>
          <a:p>
            <a:r>
              <a:rPr lang="en-US" dirty="0"/>
              <a:t>The time complexity for BFS is a major factor, but the memory requirements are an even bigger factor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216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9EEA-2F29-452A-A80B-A2F42CED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Time and Memory (from 3</a:t>
            </a:r>
            <a:r>
              <a:rPr lang="en-US" baseline="30000" dirty="0"/>
              <a:t>rd</a:t>
            </a:r>
            <a:r>
              <a:rPr lang="en-US" dirty="0"/>
              <a:t> Edition)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8484AD-70D0-45DA-BFFE-930513288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70" y="1690688"/>
            <a:ext cx="9957660" cy="4243947"/>
          </a:xfrm>
        </p:spPr>
      </p:pic>
    </p:spTree>
    <p:extLst>
      <p:ext uri="{BB962C8B-B14F-4D97-AF65-F5344CB8AC3E}">
        <p14:creationId xmlns:p14="http://schemas.microsoft.com/office/powerpoint/2010/main" val="3581459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6486-609C-4F42-B150-D052FA0D7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8AF59-5DCF-4E80-850A-8E76CEFE0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Depth-first search </a:t>
            </a:r>
            <a:r>
              <a:rPr lang="en-US" dirty="0"/>
              <a:t>(DFS) expands the deepest node in the frontier </a:t>
            </a:r>
          </a:p>
          <a:p>
            <a:r>
              <a:rPr lang="en-US" dirty="0"/>
              <a:t>This can be implemented using best-first search with the negative of the node depth as the evaluation function for the priority queue</a:t>
            </a:r>
          </a:p>
          <a:p>
            <a:r>
              <a:rPr lang="en-US" dirty="0"/>
              <a:t>However, this would have the same memory issues as BFS</a:t>
            </a:r>
          </a:p>
          <a:p>
            <a:r>
              <a:rPr lang="en-US" dirty="0"/>
              <a:t>Instead, DFS is sometimes implemented as a tree search using a regular </a:t>
            </a:r>
            <a:r>
              <a:rPr lang="en-US" i="1" dirty="0"/>
              <a:t>stack</a:t>
            </a:r>
            <a:r>
              <a:rPr lang="en-US" dirty="0"/>
              <a:t> as opposed to a priority queue</a:t>
            </a:r>
          </a:p>
          <a:p>
            <a:r>
              <a:rPr lang="en-US" dirty="0"/>
              <a:t>We will consider a “tree-like search” that does not track reached nodes but does track nodes on the current path to avoid cycles</a:t>
            </a:r>
          </a:p>
        </p:txBody>
      </p:sp>
    </p:spTree>
    <p:extLst>
      <p:ext uri="{BB962C8B-B14F-4D97-AF65-F5344CB8AC3E}">
        <p14:creationId xmlns:p14="http://schemas.microsoft.com/office/powerpoint/2010/main" val="3452586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20F36-6BA5-4BBA-8A01-C49B2C68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8C89D9-7A16-4344-9A47-A7E95D69E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010" y="1690688"/>
            <a:ext cx="5041979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81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1B628-5349-42FE-B8F3-90007038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FDEE9-7B3A-4DE6-9A4D-1F4C93392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search problem </a:t>
            </a:r>
            <a:r>
              <a:rPr lang="en-US" dirty="0"/>
              <a:t>can be defined by the following components: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initial state</a:t>
            </a:r>
            <a:r>
              <a:rPr lang="en-US" dirty="0"/>
              <a:t> indicates the state of the agent’s world at the start of the problem</a:t>
            </a:r>
            <a:endParaRPr lang="en-US" b="1" dirty="0"/>
          </a:p>
          <a:p>
            <a:pPr lvl="1"/>
            <a:r>
              <a:rPr lang="en-US" dirty="0"/>
              <a:t>The available </a:t>
            </a:r>
            <a:r>
              <a:rPr lang="en-US" b="1" dirty="0"/>
              <a:t>actions</a:t>
            </a:r>
            <a:r>
              <a:rPr lang="en-US" dirty="0"/>
              <a:t>: ACTIONS(s) returns the set of actions applicable in s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transition model</a:t>
            </a:r>
            <a:r>
              <a:rPr lang="en-US" dirty="0"/>
              <a:t>: RESULT(s, a) returns the state resulting from performing action a while in state s; we can call the resulting state a </a:t>
            </a:r>
            <a:r>
              <a:rPr lang="en-US" i="1" dirty="0"/>
              <a:t>successor</a:t>
            </a:r>
            <a:r>
              <a:rPr lang="en-US" dirty="0"/>
              <a:t> of s</a:t>
            </a:r>
          </a:p>
          <a:p>
            <a:pPr lvl="1"/>
            <a:r>
              <a:rPr lang="en-US" dirty="0"/>
              <a:t>A set of </a:t>
            </a:r>
            <a:r>
              <a:rPr lang="en-US" b="1" dirty="0"/>
              <a:t>goal states</a:t>
            </a:r>
            <a:r>
              <a:rPr lang="en-US" dirty="0"/>
              <a:t> (or a </a:t>
            </a:r>
            <a:r>
              <a:rPr lang="en-US" b="1" dirty="0"/>
              <a:t>goal test</a:t>
            </a:r>
            <a:r>
              <a:rPr lang="en-US" dirty="0"/>
              <a:t>) indicates what the agent is trying to achieve</a:t>
            </a:r>
          </a:p>
          <a:p>
            <a:pPr lvl="1"/>
            <a:r>
              <a:rPr lang="en-US" dirty="0"/>
              <a:t>An </a:t>
            </a:r>
            <a:r>
              <a:rPr lang="en-US" b="1" dirty="0"/>
              <a:t>action cost function</a:t>
            </a:r>
            <a:r>
              <a:rPr lang="en-US" dirty="0"/>
              <a:t> (or a </a:t>
            </a:r>
            <a:r>
              <a:rPr lang="en-US" b="1" dirty="0"/>
              <a:t>path cost function</a:t>
            </a:r>
            <a:r>
              <a:rPr lang="en-US" dirty="0"/>
              <a:t>):</a:t>
            </a:r>
          </a:p>
          <a:p>
            <a:pPr lvl="2"/>
            <a:r>
              <a:rPr lang="en-US" dirty="0"/>
              <a:t>ACTION-COST(s, a, s’) gives the cost of applying a at s to reach s’</a:t>
            </a:r>
          </a:p>
          <a:p>
            <a:pPr lvl="2"/>
            <a:r>
              <a:rPr lang="en-US" dirty="0"/>
              <a:t>The path cost is typically the sum of action costs, a.k.a. </a:t>
            </a:r>
            <a:r>
              <a:rPr lang="en-US" i="1" dirty="0"/>
              <a:t>step costs</a:t>
            </a:r>
          </a:p>
          <a:p>
            <a:pPr lvl="1"/>
            <a:r>
              <a:rPr lang="en-US" dirty="0"/>
              <a:t>Optionally, the problem can also explicitly specify the set of reachable </a:t>
            </a:r>
            <a:r>
              <a:rPr lang="en-US" b="1" dirty="0"/>
              <a:t>states</a:t>
            </a:r>
          </a:p>
          <a:p>
            <a:r>
              <a:rPr lang="en-US" dirty="0"/>
              <a:t>The process of removing detail from a representation, which is common when we formulate a search problem, is called </a:t>
            </a:r>
            <a:r>
              <a:rPr lang="en-US" i="1" dirty="0"/>
              <a:t>abstraction</a:t>
            </a:r>
          </a:p>
          <a:p>
            <a:r>
              <a:rPr lang="en-US" dirty="0"/>
              <a:t>For example, in one of the map examples we will soon look at, there are many real-world parameters are left out</a:t>
            </a:r>
          </a:p>
        </p:txBody>
      </p:sp>
    </p:spTree>
    <p:extLst>
      <p:ext uri="{BB962C8B-B14F-4D97-AF65-F5344CB8AC3E}">
        <p14:creationId xmlns:p14="http://schemas.microsoft.com/office/powerpoint/2010/main" val="2308436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E2ED-7ECE-48C3-B037-091DCC97C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BC13B-1ADC-4039-B350-52E3DE113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pseudo-code we will look at shortly (for an expanded version of DFS) has a memory requirement that is O(</a:t>
            </a:r>
            <a:r>
              <a:rPr lang="en-US" dirty="0" err="1"/>
              <a:t>bm</a:t>
            </a:r>
            <a:r>
              <a:rPr lang="en-US" dirty="0"/>
              <a:t>)</a:t>
            </a:r>
          </a:p>
          <a:p>
            <a:r>
              <a:rPr lang="en-US" dirty="0"/>
              <a:t>Here, m is the </a:t>
            </a:r>
            <a:r>
              <a:rPr lang="en-US" i="1" dirty="0"/>
              <a:t>maximum depth </a:t>
            </a:r>
            <a:r>
              <a:rPr lang="en-US" dirty="0"/>
              <a:t>of the tree (recall that we are using a tree search, not a graph search, for DFS)</a:t>
            </a:r>
          </a:p>
          <a:p>
            <a:r>
              <a:rPr lang="en-US" dirty="0"/>
              <a:t>An alternative is to use a </a:t>
            </a:r>
            <a:r>
              <a:rPr lang="en-US" i="1" dirty="0"/>
              <a:t>backtracking search</a:t>
            </a:r>
            <a:r>
              <a:rPr lang="en-US" dirty="0"/>
              <a:t>, which has a better memory requirement of O(m)</a:t>
            </a:r>
          </a:p>
          <a:p>
            <a:pPr lvl="1"/>
            <a:r>
              <a:rPr lang="en-US" dirty="0"/>
              <a:t>This sort of approach generates only one successor of each node at a time</a:t>
            </a:r>
          </a:p>
          <a:p>
            <a:pPr lvl="1"/>
            <a:r>
              <a:rPr lang="en-US" dirty="0"/>
              <a:t>With backtracking search, there must be ways to determine the next successor, and to undo actions when backtracking</a:t>
            </a:r>
          </a:p>
          <a:p>
            <a:pPr lvl="1"/>
            <a:r>
              <a:rPr lang="en-US" dirty="0"/>
              <a:t>Backtracking search is often implemented with recursion</a:t>
            </a:r>
          </a:p>
          <a:p>
            <a:r>
              <a:rPr lang="en-US" dirty="0"/>
              <a:t>In general, DFS is </a:t>
            </a:r>
            <a:r>
              <a:rPr lang="en-US" i="1" dirty="0"/>
              <a:t>not complete</a:t>
            </a:r>
            <a:r>
              <a:rPr lang="en-US" dirty="0"/>
              <a:t>; DFS is complete for finite state spaces if it avoids cycles, although it may wind up expanding the same state many times via different paths</a:t>
            </a:r>
          </a:p>
          <a:p>
            <a:r>
              <a:rPr lang="en-US" dirty="0"/>
              <a:t>If DFS does not keep track of nodes on the current path, and there are cycles, DFS can get stuck in </a:t>
            </a:r>
            <a:r>
              <a:rPr lang="en-US" i="1" dirty="0"/>
              <a:t>infinite loops</a:t>
            </a:r>
            <a:r>
              <a:rPr lang="en-US" dirty="0"/>
              <a:t>; DFS can also get stuck in infinite loops in infinite state spaces</a:t>
            </a:r>
          </a:p>
          <a:p>
            <a:r>
              <a:rPr lang="en-US" dirty="0"/>
              <a:t>In general, DFS is </a:t>
            </a:r>
            <a:r>
              <a:rPr lang="en-US" i="1" dirty="0"/>
              <a:t>not optimal</a:t>
            </a:r>
          </a:p>
        </p:txBody>
      </p:sp>
    </p:spTree>
    <p:extLst>
      <p:ext uri="{BB962C8B-B14F-4D97-AF65-F5344CB8AC3E}">
        <p14:creationId xmlns:p14="http://schemas.microsoft.com/office/powerpoint/2010/main" val="4266359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310FF-EF74-401A-9E75-D54F6EEB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Depth-limited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21C25-0950-497A-A5E7-31A64AA9F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Depth-limited search </a:t>
            </a:r>
            <a:r>
              <a:rPr lang="en-US" dirty="0"/>
              <a:t>alleviates the problem of an unbounded tree by applying DFS with a depth limit, L</a:t>
            </a:r>
          </a:p>
          <a:p>
            <a:r>
              <a:rPr lang="en-US" dirty="0"/>
              <a:t>Nodes at the specified depth are treated as if they have no successors</a:t>
            </a:r>
          </a:p>
          <a:p>
            <a:r>
              <a:rPr lang="en-US" dirty="0"/>
              <a:t>This introduces another source of incompleteness if L &lt; d; if L &gt; d, the search is complete but not optimal</a:t>
            </a:r>
          </a:p>
          <a:p>
            <a:r>
              <a:rPr lang="en-US" dirty="0"/>
              <a:t>The limit, L, may be chosen based on the problem (e.g., for the Romania map problem, we can set L = 19, since there are 20 cities)</a:t>
            </a:r>
          </a:p>
          <a:p>
            <a:r>
              <a:rPr lang="en-US" dirty="0"/>
              <a:t>For many problems, we will not know an appropriate cutoff ahead of time</a:t>
            </a:r>
          </a:p>
          <a:p>
            <a:r>
              <a:rPr lang="en-US" dirty="0"/>
              <a:t>The search returns a solution, failure, or cutoff</a:t>
            </a:r>
          </a:p>
          <a:p>
            <a:r>
              <a:rPr lang="en-US" dirty="0"/>
              <a:t>If the call to the routine returns failure, there is no solution; if it returns cutoff, then there might or might not be a solution beyond the specified depth limit</a:t>
            </a:r>
          </a:p>
          <a:p>
            <a:r>
              <a:rPr lang="en-US" dirty="0"/>
              <a:t>Depth-limited search has a time complexity of O(</a:t>
            </a:r>
            <a:r>
              <a:rPr lang="en-US" dirty="0" err="1"/>
              <a:t>b</a:t>
            </a:r>
            <a:r>
              <a:rPr lang="en-US" baseline="30000" dirty="0" err="1"/>
              <a:t>L</a:t>
            </a:r>
            <a:r>
              <a:rPr lang="en-US" dirty="0"/>
              <a:t>) and a space complexity of O(b*L)</a:t>
            </a:r>
          </a:p>
        </p:txBody>
      </p:sp>
    </p:spTree>
    <p:extLst>
      <p:ext uri="{BB962C8B-B14F-4D97-AF65-F5344CB8AC3E}">
        <p14:creationId xmlns:p14="http://schemas.microsoft.com/office/powerpoint/2010/main" val="2905666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886A-DCA8-4D79-8A8E-EAA248C7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Deepening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0091-7593-4CB9-928F-94DD180BB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Iterative deepening search </a:t>
            </a:r>
            <a:r>
              <a:rPr lang="en-US" dirty="0"/>
              <a:t>(IDS), a.k.a. iterative deepening depth-first search, performs sequential depth-limited searches, with depth limits 0, 1, 2, 3, etc.</a:t>
            </a:r>
          </a:p>
          <a:p>
            <a:r>
              <a:rPr lang="en-US" dirty="0"/>
              <a:t>Each state returns a solution, cutoff, or failure</a:t>
            </a:r>
          </a:p>
          <a:p>
            <a:r>
              <a:rPr lang="en-US" dirty="0"/>
              <a:t>This strategy combines the benefits of DFS and BFS; some advantages if IDS:</a:t>
            </a:r>
          </a:p>
          <a:p>
            <a:pPr lvl="1"/>
            <a:r>
              <a:rPr lang="en-US" dirty="0"/>
              <a:t>It is complete if there is a finite branching factor</a:t>
            </a:r>
          </a:p>
          <a:p>
            <a:pPr lvl="1"/>
            <a:r>
              <a:rPr lang="en-US" dirty="0"/>
              <a:t>It is optimal if the path cost is a non-decreasing function of node depth</a:t>
            </a:r>
          </a:p>
          <a:p>
            <a:pPr lvl="1"/>
            <a:r>
              <a:rPr lang="en-US" dirty="0"/>
              <a:t>It has the memory requirements of DFS</a:t>
            </a:r>
          </a:p>
          <a:p>
            <a:r>
              <a:rPr lang="en-US" dirty="0"/>
              <a:t>Many states are generated multiple times, but it turns out that this is not very costly; nodes on the bottom level are generated once, on the next to bottom level twice, etc.</a:t>
            </a:r>
          </a:p>
          <a:p>
            <a:r>
              <a:rPr lang="en-US" dirty="0"/>
              <a:t>N(BFS) = b + b</a:t>
            </a:r>
            <a:r>
              <a:rPr lang="en-US" baseline="30000" dirty="0"/>
              <a:t>2</a:t>
            </a:r>
            <a:r>
              <a:rPr lang="en-US" dirty="0"/>
              <a:t> + … + b</a:t>
            </a:r>
            <a:r>
              <a:rPr lang="en-US" baseline="30000" dirty="0"/>
              <a:t>d</a:t>
            </a:r>
            <a:r>
              <a:rPr lang="en-US" dirty="0"/>
              <a:t>, N(IDS) = (d)b + (d-1)b</a:t>
            </a:r>
            <a:r>
              <a:rPr lang="en-US" baseline="30000" dirty="0"/>
              <a:t>2</a:t>
            </a:r>
            <a:r>
              <a:rPr lang="en-US" dirty="0"/>
              <a:t> + … + (2)b</a:t>
            </a:r>
            <a:r>
              <a:rPr lang="en-US" baseline="30000" dirty="0"/>
              <a:t>d-1</a:t>
            </a:r>
            <a:r>
              <a:rPr lang="en-US" dirty="0"/>
              <a:t> + (1)b</a:t>
            </a:r>
            <a:r>
              <a:rPr lang="en-US" baseline="30000" dirty="0"/>
              <a:t>d</a:t>
            </a:r>
          </a:p>
          <a:p>
            <a:r>
              <a:rPr lang="en-US" dirty="0"/>
              <a:t>Since the last term dominates, the time complexity of IDS is O(b</a:t>
            </a:r>
            <a:r>
              <a:rPr lang="en-US" baseline="30000" dirty="0"/>
              <a:t>d</a:t>
            </a:r>
            <a:r>
              <a:rPr lang="en-US" dirty="0"/>
              <a:t>), the same as that of BFS; the actual running time of IDS will be slightly larger than BFS, but not by much</a:t>
            </a:r>
          </a:p>
          <a:p>
            <a:r>
              <a:rPr lang="en-US" dirty="0"/>
              <a:t>Book (Ed. 3): "In general, iterative deepening is the preferred uninformed search method when the search space is large and the depth of the solution is not known."</a:t>
            </a:r>
          </a:p>
        </p:txBody>
      </p:sp>
    </p:spTree>
    <p:extLst>
      <p:ext uri="{BB962C8B-B14F-4D97-AF65-F5344CB8AC3E}">
        <p14:creationId xmlns:p14="http://schemas.microsoft.com/office/powerpoint/2010/main" val="3373416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6936-2909-4E53-9F1A-ACAF3C63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Depth-limited Search and IDS Pseudo-code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AF6A94-50F4-4F5B-B8ED-0FB8661B3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096" y="1690688"/>
            <a:ext cx="7069808" cy="426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50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7F76-8E89-42C2-ADDB-4B7BE2C9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4A166-2FEE-4CAF-AB00-07E89A07E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Bidirectional search </a:t>
            </a:r>
            <a:r>
              <a:rPr lang="en-US" dirty="0"/>
              <a:t>executes two searches simultaneously, one forward from the initial state, and another backwards from the goal state</a:t>
            </a:r>
          </a:p>
          <a:p>
            <a:r>
              <a:rPr lang="en-US" dirty="0"/>
              <a:t>We will assume both searches use BFS</a:t>
            </a:r>
          </a:p>
          <a:p>
            <a:r>
              <a:rPr lang="en-US" dirty="0"/>
              <a:t>It is only possible to search backwards if predecessors of a node are computable; this is easy if all actions are reversible (e.g., the 8-puzzle or the Romania map example)</a:t>
            </a:r>
          </a:p>
          <a:p>
            <a:r>
              <a:rPr lang="en-US" dirty="0"/>
              <a:t>The search must check if each new node generated is already in the other frontier</a:t>
            </a:r>
          </a:p>
          <a:p>
            <a:r>
              <a:rPr lang="en-US" dirty="0"/>
              <a:t>Motivation: b</a:t>
            </a:r>
            <a:r>
              <a:rPr lang="en-US" baseline="30000" dirty="0"/>
              <a:t>d/2</a:t>
            </a:r>
            <a:r>
              <a:rPr lang="en-US" dirty="0"/>
              <a:t> + b</a:t>
            </a:r>
            <a:r>
              <a:rPr lang="en-US" baseline="30000" dirty="0"/>
              <a:t>d/2</a:t>
            </a:r>
            <a:r>
              <a:rPr lang="en-US" dirty="0"/>
              <a:t> is much less than b</a:t>
            </a:r>
            <a:r>
              <a:rPr lang="en-US" baseline="30000" dirty="0"/>
              <a:t>d</a:t>
            </a:r>
          </a:p>
          <a:p>
            <a:r>
              <a:rPr lang="en-US" dirty="0"/>
              <a:t>The time complexity is O(b</a:t>
            </a:r>
            <a:r>
              <a:rPr lang="en-US" baseline="30000" dirty="0"/>
              <a:t>d/2</a:t>
            </a:r>
            <a:r>
              <a:rPr lang="en-US" dirty="0"/>
              <a:t>) using BFS</a:t>
            </a:r>
          </a:p>
          <a:p>
            <a:r>
              <a:rPr lang="en-US" dirty="0"/>
              <a:t>The space requirement is also O(b</a:t>
            </a:r>
            <a:r>
              <a:rPr lang="en-US" baseline="30000" dirty="0"/>
              <a:t>d/2</a:t>
            </a:r>
            <a:r>
              <a:rPr lang="en-US" dirty="0"/>
              <a:t>); this is better than BFS but still a weakness</a:t>
            </a:r>
          </a:p>
          <a:p>
            <a:r>
              <a:rPr lang="en-US" dirty="0"/>
              <a:t>Assuming both searches use BFS, bidirectional search is complete with a finite branching factor; it is optimal if there are uniform step costs</a:t>
            </a:r>
          </a:p>
          <a:p>
            <a:r>
              <a:rPr lang="en-US" dirty="0"/>
              <a:t>Bidirectional search is difficult to implement if there are multiple goal states</a:t>
            </a:r>
          </a:p>
        </p:txBody>
      </p:sp>
    </p:spTree>
    <p:extLst>
      <p:ext uri="{BB962C8B-B14F-4D97-AF65-F5344CB8AC3E}">
        <p14:creationId xmlns:p14="http://schemas.microsoft.com/office/powerpoint/2010/main" val="3528503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FF118-B3FC-4092-AC7C-99C2E09FE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Uninformed Search Algorithms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D65ED1-B0EE-4998-9529-AF1261CB1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6014" y="1690688"/>
            <a:ext cx="8979971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021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4314-923A-4C75-ACFE-FB0F2FFE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Sensorless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C2CBB-E9B1-4291-816C-3E5C5C909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</a:t>
            </a:r>
            <a:r>
              <a:rPr lang="en-US" b="1" dirty="0"/>
              <a:t>sensorless problem </a:t>
            </a:r>
            <a:r>
              <a:rPr lang="en-US" dirty="0"/>
              <a:t>(a.k.a. a </a:t>
            </a:r>
            <a:r>
              <a:rPr lang="en-US" i="1" dirty="0"/>
              <a:t>conformant problem</a:t>
            </a:r>
            <a:r>
              <a:rPr lang="en-US" dirty="0"/>
              <a:t>), the agent has no sensors</a:t>
            </a:r>
          </a:p>
          <a:p>
            <a:r>
              <a:rPr lang="en-US" dirty="0"/>
              <a:t>The set of states an agent may be in is a </a:t>
            </a:r>
            <a:r>
              <a:rPr lang="en-US" b="1" dirty="0"/>
              <a:t>belief state</a:t>
            </a:r>
          </a:p>
          <a:p>
            <a:r>
              <a:rPr lang="en-US" dirty="0"/>
              <a:t>In a fully observable environment, every belief state contains exactly one state</a:t>
            </a:r>
          </a:p>
          <a:p>
            <a:r>
              <a:rPr lang="en-US" dirty="0"/>
              <a:t>To solve sensorless problems, an agent must search in the space of belief states</a:t>
            </a:r>
          </a:p>
          <a:p>
            <a:r>
              <a:rPr lang="en-US" dirty="0"/>
              <a:t>A solution is a path leading to a belief state such that all members are goal states</a:t>
            </a:r>
          </a:p>
        </p:txBody>
      </p:sp>
    </p:spTree>
    <p:extLst>
      <p:ext uri="{BB962C8B-B14F-4D97-AF65-F5344CB8AC3E}">
        <p14:creationId xmlns:p14="http://schemas.microsoft.com/office/powerpoint/2010/main" val="36985712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2B57-37CF-4796-98E5-5C30A9E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Vacuum World Revisited (Again)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62AAD1-A5CC-49CE-AED7-FC752E304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3139" y="1690688"/>
            <a:ext cx="7425721" cy="432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666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31B6-E52C-4056-915D-18018A3D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Sensorless Version of the Vacuum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477FF-A908-4C21-9AF9-691AA628B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8 states of the vacuum world have now been numbered</a:t>
            </a:r>
          </a:p>
          <a:p>
            <a:r>
              <a:rPr lang="en-US" dirty="0"/>
              <a:t>States 7 and 8 are goal states</a:t>
            </a:r>
          </a:p>
          <a:p>
            <a:r>
              <a:rPr lang="en-US" dirty="0"/>
              <a:t>In a sensorless version of the vacuum world, the initial state (a belief state) is the set of all 8 states</a:t>
            </a:r>
          </a:p>
          <a:p>
            <a:r>
              <a:rPr lang="en-US" dirty="0"/>
              <a:t>There are 2</a:t>
            </a:r>
            <a:r>
              <a:rPr lang="en-US" baseline="30000" dirty="0"/>
              <a:t>8</a:t>
            </a:r>
            <a:r>
              <a:rPr lang="en-US" dirty="0"/>
              <a:t> = 256 plausible belief states (all possible subsets of the 8 real sates), but only 12 are reachable from the initial state</a:t>
            </a:r>
          </a:p>
          <a:p>
            <a:r>
              <a:rPr lang="en-US" dirty="0"/>
              <a:t>The action sequence [right, clean] will always lead to one of the states 4 or 8</a:t>
            </a:r>
          </a:p>
          <a:p>
            <a:r>
              <a:rPr lang="en-US" dirty="0"/>
              <a:t>The action sequence [right, clean, left, clean] will always lead to one specific goal state</a:t>
            </a:r>
          </a:p>
        </p:txBody>
      </p:sp>
    </p:spTree>
    <p:extLst>
      <p:ext uri="{BB962C8B-B14F-4D97-AF65-F5344CB8AC3E}">
        <p14:creationId xmlns:p14="http://schemas.microsoft.com/office/powerpoint/2010/main" val="8254779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ABF0-A6E5-4C1D-8449-00C753916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Sensorless Vacuum World Belief-state Space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69B8A48D-B8DB-4923-8A01-5FB87B51B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280" y="1690688"/>
            <a:ext cx="5675439" cy="477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7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F853A-B694-4D80-B439-65CDEC486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1FD8D-8833-407F-8389-203500BAA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set of reachable states is also called the </a:t>
            </a:r>
            <a:r>
              <a:rPr lang="en-US" b="1" dirty="0"/>
              <a:t>state space</a:t>
            </a:r>
          </a:p>
          <a:p>
            <a:r>
              <a:rPr lang="en-US" dirty="0"/>
              <a:t>The state space is also determined by the </a:t>
            </a:r>
            <a:r>
              <a:rPr lang="en-US" i="1" dirty="0"/>
              <a:t>initial state</a:t>
            </a:r>
            <a:r>
              <a:rPr lang="en-US" dirty="0"/>
              <a:t>, the </a:t>
            </a:r>
            <a:r>
              <a:rPr lang="en-US" i="1" dirty="0"/>
              <a:t>available actions</a:t>
            </a:r>
            <a:r>
              <a:rPr lang="en-US" dirty="0"/>
              <a:t>, and the </a:t>
            </a:r>
            <a:r>
              <a:rPr lang="en-US" i="1" dirty="0"/>
              <a:t>transition model</a:t>
            </a:r>
          </a:p>
          <a:p>
            <a:r>
              <a:rPr lang="en-US" dirty="0"/>
              <a:t>The initial state is one member of the state space and the goal states are a subset of the state space</a:t>
            </a:r>
          </a:p>
          <a:p>
            <a:r>
              <a:rPr lang="en-US" dirty="0"/>
              <a:t>The state space can be viewed as a </a:t>
            </a:r>
            <a:r>
              <a:rPr lang="en-US" b="1" dirty="0"/>
              <a:t>directed graph</a:t>
            </a:r>
            <a:r>
              <a:rPr lang="en-US" dirty="0"/>
              <a:t> in which </a:t>
            </a:r>
            <a:r>
              <a:rPr lang="en-US" i="1" dirty="0"/>
              <a:t>nodes</a:t>
            </a:r>
            <a:r>
              <a:rPr lang="en-US" dirty="0"/>
              <a:t> represent </a:t>
            </a:r>
            <a:r>
              <a:rPr lang="en-US" i="1" dirty="0"/>
              <a:t>states</a:t>
            </a:r>
            <a:r>
              <a:rPr lang="en-US" dirty="0"/>
              <a:t> and </a:t>
            </a:r>
            <a:r>
              <a:rPr lang="en-US" i="1" dirty="0"/>
              <a:t>edges</a:t>
            </a:r>
            <a:r>
              <a:rPr lang="en-US" dirty="0"/>
              <a:t> represent </a:t>
            </a:r>
            <a:r>
              <a:rPr lang="en-US" i="1" dirty="0"/>
              <a:t>actions</a:t>
            </a:r>
          </a:p>
          <a:p>
            <a:r>
              <a:rPr lang="en-US" dirty="0"/>
              <a:t>Earlier, we said that a </a:t>
            </a:r>
            <a:r>
              <a:rPr lang="en-US" i="1" dirty="0"/>
              <a:t>solution</a:t>
            </a:r>
            <a:r>
              <a:rPr lang="en-US" dirty="0"/>
              <a:t> to a </a:t>
            </a:r>
            <a:r>
              <a:rPr lang="en-US" i="1" dirty="0"/>
              <a:t>search problem </a:t>
            </a:r>
            <a:r>
              <a:rPr lang="en-US" dirty="0"/>
              <a:t>is a </a:t>
            </a:r>
            <a:r>
              <a:rPr lang="en-US" i="1" dirty="0"/>
              <a:t>sequence of actions</a:t>
            </a:r>
            <a:r>
              <a:rPr lang="en-US" dirty="0"/>
              <a:t> leading from the initial state to a goal state</a:t>
            </a:r>
          </a:p>
          <a:p>
            <a:r>
              <a:rPr lang="en-US" dirty="0"/>
              <a:t>We can alternatively consider a solution to be a </a:t>
            </a:r>
            <a:r>
              <a:rPr lang="en-US" b="1" dirty="0"/>
              <a:t>path</a:t>
            </a:r>
            <a:r>
              <a:rPr lang="en-US" dirty="0"/>
              <a:t> in the state space graph from the initial state to a goal state</a:t>
            </a:r>
          </a:p>
        </p:txBody>
      </p:sp>
    </p:spTree>
    <p:extLst>
      <p:ext uri="{BB962C8B-B14F-4D97-AF65-F5344CB8AC3E}">
        <p14:creationId xmlns:p14="http://schemas.microsoft.com/office/powerpoint/2010/main" val="339003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E0ED-6BB6-49FE-B6BB-C8126991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71AD8-B595-46B4-8E04-FF2D1858C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Toy problems </a:t>
            </a:r>
            <a:r>
              <a:rPr lang="en-US" dirty="0"/>
              <a:t>are intended to illustrate various problem-solving methods</a:t>
            </a:r>
          </a:p>
          <a:p>
            <a:r>
              <a:rPr lang="en-US" dirty="0"/>
              <a:t>The 4th edition of the textbook calls them </a:t>
            </a:r>
            <a:r>
              <a:rPr lang="en-US" i="1" dirty="0"/>
              <a:t>standardized problems </a:t>
            </a:r>
            <a:r>
              <a:rPr lang="en-US" dirty="0"/>
              <a:t>(but I think this terminology is less common)</a:t>
            </a:r>
          </a:p>
          <a:p>
            <a:r>
              <a:rPr lang="en-US" i="1" dirty="0"/>
              <a:t>Real-world search problems </a:t>
            </a:r>
            <a:r>
              <a:rPr lang="en-US" dirty="0"/>
              <a:t>(e.g., robot navigation) tend to be more difficult</a:t>
            </a:r>
          </a:p>
        </p:txBody>
      </p:sp>
    </p:spTree>
    <p:extLst>
      <p:ext uri="{BB962C8B-B14F-4D97-AF65-F5344CB8AC3E}">
        <p14:creationId xmlns:p14="http://schemas.microsoft.com/office/powerpoint/2010/main" val="105853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79F8-4465-4D27-B2A3-91A0F5F7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Vacuum World Revisited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55123C8-7D80-4B07-A02A-4AC750EFC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25" y="1690688"/>
            <a:ext cx="9565749" cy="4524582"/>
          </a:xfrm>
        </p:spPr>
      </p:pic>
    </p:spTree>
    <p:extLst>
      <p:ext uri="{BB962C8B-B14F-4D97-AF65-F5344CB8AC3E}">
        <p14:creationId xmlns:p14="http://schemas.microsoft.com/office/powerpoint/2010/main" val="165633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B60D-9A88-42DC-95A7-7463FA41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Vacuum World Formulated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06131-4218-49A7-97D5-646B86659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vacuum world </a:t>
            </a:r>
            <a:r>
              <a:rPr lang="en-US" dirty="0"/>
              <a:t>is an example of a </a:t>
            </a:r>
            <a:r>
              <a:rPr lang="en-US" i="1" dirty="0"/>
              <a:t>grid world </a:t>
            </a:r>
            <a:r>
              <a:rPr lang="en-US" dirty="0"/>
              <a:t>problem</a:t>
            </a:r>
          </a:p>
          <a:p>
            <a:r>
              <a:rPr lang="en-US" dirty="0"/>
              <a:t>The states: There are two locations, the agent is in one of them, and each location is or is not dirty</a:t>
            </a:r>
          </a:p>
          <a:p>
            <a:pPr lvl="1"/>
            <a:r>
              <a:rPr lang="en-US" dirty="0"/>
              <a:t>Therefore, there are 8 possible states</a:t>
            </a:r>
          </a:p>
          <a:p>
            <a:pPr lvl="1"/>
            <a:r>
              <a:rPr lang="en-US" dirty="0"/>
              <a:t>A larger environment with n locations would lead to n * 2</a:t>
            </a:r>
            <a:r>
              <a:rPr lang="en-US" baseline="30000" dirty="0"/>
              <a:t>n</a:t>
            </a:r>
            <a:r>
              <a:rPr lang="en-US" dirty="0"/>
              <a:t> states</a:t>
            </a:r>
          </a:p>
          <a:p>
            <a:r>
              <a:rPr lang="en-US" dirty="0"/>
              <a:t>The initial state: Any of the 8 states</a:t>
            </a:r>
          </a:p>
          <a:p>
            <a:r>
              <a:rPr lang="en-US" dirty="0"/>
              <a:t>The actions: Move left, move right, or clean (larger environments would have additional actions, and there are alternative formulations)</a:t>
            </a:r>
          </a:p>
          <a:p>
            <a:r>
              <a:rPr lang="en-US" dirty="0"/>
              <a:t>The transition model: Mostly intuitive, but moving left from the left square, moving right from the right square, and cleaning a clean square have no effect</a:t>
            </a:r>
          </a:p>
          <a:p>
            <a:r>
              <a:rPr lang="en-US" dirty="0"/>
              <a:t>The goal test: Checks if both squares are clean</a:t>
            </a:r>
          </a:p>
          <a:p>
            <a:r>
              <a:rPr lang="en-US" dirty="0"/>
              <a:t>The path cost: Each action costs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77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85ED-FE03-45B2-B242-DCCE2234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Vacuum World State Space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8322CA-9330-4E95-9155-EA9B92758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4059" y="1690688"/>
            <a:ext cx="7223882" cy="472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903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6526C-F500-47F9-AD6D-DB2FB553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8-puzzle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729393-584B-46F5-BDDC-5603E8665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107" y="1690688"/>
            <a:ext cx="877578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37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72368BE58B44429D6B46D1A42D2F30" ma:contentTypeVersion="2" ma:contentTypeDescription="Create a new document." ma:contentTypeScope="" ma:versionID="02f8d1e9f21dc43189325b53eb28d32c">
  <xsd:schema xmlns:xsd="http://www.w3.org/2001/XMLSchema" xmlns:xs="http://www.w3.org/2001/XMLSchema" xmlns:p="http://schemas.microsoft.com/office/2006/metadata/properties" xmlns:ns2="678805b2-c094-4aa9-8ef2-8f364c7e25e1" targetNamespace="http://schemas.microsoft.com/office/2006/metadata/properties" ma:root="true" ma:fieldsID="70ab160ae7d79ae19825519dd962331e" ns2:_="">
    <xsd:import namespace="678805b2-c094-4aa9-8ef2-8f364c7e25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8805b2-c094-4aa9-8ef2-8f364c7e25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DA46E2-E896-4F2A-9C71-6DA9ED3C45B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DE55AE6-28E4-45F6-B660-F4BD88718A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8805b2-c094-4aa9-8ef2-8f364c7e25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2336A4-31F3-48EC-944F-0BF8FCE832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2850</TotalTime>
  <Words>3534</Words>
  <Application>Microsoft Office PowerPoint</Application>
  <PresentationFormat>Widescreen</PresentationFormat>
  <Paragraphs>230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ECE469: Artificial Intelligence</vt:lpstr>
      <vt:lpstr>Problem-Solving Agents</vt:lpstr>
      <vt:lpstr>Search Problems</vt:lpstr>
      <vt:lpstr>The State Space</vt:lpstr>
      <vt:lpstr>Toy Problems</vt:lpstr>
      <vt:lpstr>The Vacuum World Revisited</vt:lpstr>
      <vt:lpstr>The Vacuum World Formulated</vt:lpstr>
      <vt:lpstr>The Vacuum World State Space</vt:lpstr>
      <vt:lpstr>The 8-puzzle</vt:lpstr>
      <vt:lpstr>The 8-puzzle Formulated</vt:lpstr>
      <vt:lpstr>The 8-queens Problem</vt:lpstr>
      <vt:lpstr>Solving the 8-queens Problem</vt:lpstr>
      <vt:lpstr>The Romania Map Problem</vt:lpstr>
      <vt:lpstr>The Romania Map Problem Formulated</vt:lpstr>
      <vt:lpstr>Examples of Real-World Search Problems</vt:lpstr>
      <vt:lpstr>Search Trees and Search Graphs</vt:lpstr>
      <vt:lpstr>Expanding Nodes</vt:lpstr>
      <vt:lpstr>Evaluating Search Algorithms</vt:lpstr>
      <vt:lpstr>Uninformed Search</vt:lpstr>
      <vt:lpstr>Best-first Search</vt:lpstr>
      <vt:lpstr>Best-first Search Pseudo-code</vt:lpstr>
      <vt:lpstr>Uniform-cost Search</vt:lpstr>
      <vt:lpstr>Uniform-cost Search Pseudo-code</vt:lpstr>
      <vt:lpstr>Breadth-first Search</vt:lpstr>
      <vt:lpstr>Breadth-first Search Pseudo-code</vt:lpstr>
      <vt:lpstr>Properties of BFS</vt:lpstr>
      <vt:lpstr>BFS Time and Memory (from 3rd Edition)</vt:lpstr>
      <vt:lpstr>Depth-first Search</vt:lpstr>
      <vt:lpstr>Depth-first Search Example</vt:lpstr>
      <vt:lpstr>Properties of DFS</vt:lpstr>
      <vt:lpstr>Depth-limited Search</vt:lpstr>
      <vt:lpstr>Iterative Deepening Search</vt:lpstr>
      <vt:lpstr> Depth-limited Search and IDS Pseudo-code</vt:lpstr>
      <vt:lpstr>Bidirectional Search</vt:lpstr>
      <vt:lpstr>Comparing Uninformed Search Algorithms</vt:lpstr>
      <vt:lpstr>Sensorless Problems</vt:lpstr>
      <vt:lpstr>The Vacuum World Revisited (Again)</vt:lpstr>
      <vt:lpstr>Sensorless Version of the Vacuum World</vt:lpstr>
      <vt:lpstr>Sensorless Vacuum World Belief-state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ECE469: Artificial Intelligence</dc:title>
  <dc:creator>Carl</dc:creator>
  <cp:lastModifiedBy>Carl</cp:lastModifiedBy>
  <cp:revision>66</cp:revision>
  <dcterms:created xsi:type="dcterms:W3CDTF">2020-09-01T03:34:03Z</dcterms:created>
  <dcterms:modified xsi:type="dcterms:W3CDTF">2020-10-06T12:35:38Z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0x010100EF72368BE58B44429D6B46D1A42D2F30</vt:lpwstr>
  </property>
</Properties>
</file>