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70" r:id="rId18"/>
    <p:sldId id="271" r:id="rId19"/>
    <p:sldId id="272" r:id="rId20"/>
    <p:sldId id="273" r:id="rId21"/>
    <p:sldId id="275" r:id="rId22"/>
    <p:sldId id="274" r:id="rId23"/>
    <p:sldId id="276" r:id="rId24"/>
    <p:sldId id="277" r:id="rId25"/>
    <p:sldId id="278" r:id="rId26"/>
    <p:sldId id="279" r:id="rId27"/>
    <p:sldId id="280" r:id="rId28"/>
    <p:sldId id="281" r:id="rId29"/>
    <p:sldId id="282" r:id="rId30"/>
    <p:sldId id="283" r:id="rId31"/>
    <p:sldId id="284" r:id="rId32"/>
    <p:sldId id="28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1CFDEA-5EBF-4A7F-A0F8-D1C0BF940F10}" v="6" dt="2020-12-11T18:11:00.8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40" autoAdjust="0"/>
    <p:restoredTop sz="94660"/>
  </p:normalViewPr>
  <p:slideViewPr>
    <p:cSldViewPr snapToGrid="0">
      <p:cViewPr>
        <p:scale>
          <a:sx n="66" d="100"/>
          <a:sy n="66" d="100"/>
        </p:scale>
        <p:origin x="156" y="3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nea" userId="60be455a-bb5f-4942-8b46-5de5647c09ec" providerId="ADAL" clId="{871CFDEA-5EBF-4A7F-A0F8-D1C0BF940F10}"/>
    <pc:docChg chg="modSld">
      <pc:chgData name="Enea" userId="60be455a-bb5f-4942-8b46-5de5647c09ec" providerId="ADAL" clId="{871CFDEA-5EBF-4A7F-A0F8-D1C0BF940F10}" dt="2020-12-11T23:10:43.792" v="1" actId="1035"/>
      <pc:docMkLst>
        <pc:docMk/>
      </pc:docMkLst>
      <pc:sldChg chg="modSp mod">
        <pc:chgData name="Enea" userId="60be455a-bb5f-4942-8b46-5de5647c09ec" providerId="ADAL" clId="{871CFDEA-5EBF-4A7F-A0F8-D1C0BF940F10}" dt="2020-12-11T23:10:43.792" v="1" actId="1035"/>
        <pc:sldMkLst>
          <pc:docMk/>
          <pc:sldMk cId="1091818546" sldId="281"/>
        </pc:sldMkLst>
        <pc:spChg chg="mod">
          <ac:chgData name="Enea" userId="60be455a-bb5f-4942-8b46-5de5647c09ec" providerId="ADAL" clId="{871CFDEA-5EBF-4A7F-A0F8-D1C0BF940F10}" dt="2020-12-11T23:10:43.792" v="1" actId="1035"/>
          <ac:spMkLst>
            <pc:docMk/>
            <pc:sldMk cId="1091818546" sldId="281"/>
            <ac:spMk id="3" creationId="{370FA81D-022F-4A23-BE76-9E82027A554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18DEEE-52AF-4EA4-920C-CAD3BB6FECE9}" type="datetimeFigureOut">
              <a:rPr lang="en-US" smtClean="0"/>
              <a:t>12/11/2020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25A83C-C5CB-4A9C-AB80-1CB8D2478F9A}" type="slidenum">
              <a:rPr lang="en-US" smtClean="0"/>
              <a:t>‹#›</a:t>
            </a:fld>
            <a:endParaRPr lang="en-US"/>
          </a:p>
        </p:txBody>
      </p:sp>
    </p:spTree>
    <p:extLst>
      <p:ext uri="{BB962C8B-B14F-4D97-AF65-F5344CB8AC3E}">
        <p14:creationId xmlns:p14="http://schemas.microsoft.com/office/powerpoint/2010/main" val="2450761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25A83C-C5CB-4A9C-AB80-1CB8D2478F9A}" type="slidenum">
              <a:rPr lang="en-US" smtClean="0"/>
              <a:t>26</a:t>
            </a:fld>
            <a:endParaRPr lang="en-US"/>
          </a:p>
        </p:txBody>
      </p:sp>
    </p:spTree>
    <p:extLst>
      <p:ext uri="{BB962C8B-B14F-4D97-AF65-F5344CB8AC3E}">
        <p14:creationId xmlns:p14="http://schemas.microsoft.com/office/powerpoint/2010/main" val="3925370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6F0B3-7108-4327-A07F-91240DA9D8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6DC36A-42BD-4CDC-A10B-0C3892D825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96B7426-FBCB-4520-8BD8-DA57D2C6910A}"/>
              </a:ext>
            </a:extLst>
          </p:cNvPr>
          <p:cNvSpPr>
            <a:spLocks noGrp="1"/>
          </p:cNvSpPr>
          <p:nvPr>
            <p:ph type="dt" sz="half" idx="10"/>
          </p:nvPr>
        </p:nvSpPr>
        <p:spPr/>
        <p:txBody>
          <a:bodyPr/>
          <a:lstStyle/>
          <a:p>
            <a:fld id="{AEB44686-7393-4788-8114-FEA6CBDF06E7}" type="datetimeFigureOut">
              <a:rPr lang="en-US" smtClean="0"/>
              <a:t>12/10/2020</a:t>
            </a:fld>
            <a:endParaRPr lang="en-US"/>
          </a:p>
        </p:txBody>
      </p:sp>
      <p:sp>
        <p:nvSpPr>
          <p:cNvPr id="5" name="Footer Placeholder 4">
            <a:extLst>
              <a:ext uri="{FF2B5EF4-FFF2-40B4-BE49-F238E27FC236}">
                <a16:creationId xmlns:a16="http://schemas.microsoft.com/office/drawing/2014/main" id="{BB9F3DC1-F6C6-45AC-8B3E-D58C9EACB4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843B35-D481-4940-87BD-4A9B2D1AD41C}"/>
              </a:ext>
            </a:extLst>
          </p:cNvPr>
          <p:cNvSpPr>
            <a:spLocks noGrp="1"/>
          </p:cNvSpPr>
          <p:nvPr>
            <p:ph type="sldNum" sz="quarter" idx="12"/>
          </p:nvPr>
        </p:nvSpPr>
        <p:spPr/>
        <p:txBody>
          <a:bodyPr/>
          <a:lstStyle/>
          <a:p>
            <a:fld id="{71D96381-E76C-4B5A-8A4F-1B1BD74C4266}" type="slidenum">
              <a:rPr lang="en-US" smtClean="0"/>
              <a:t>‹#›</a:t>
            </a:fld>
            <a:endParaRPr lang="en-US"/>
          </a:p>
        </p:txBody>
      </p:sp>
    </p:spTree>
    <p:extLst>
      <p:ext uri="{BB962C8B-B14F-4D97-AF65-F5344CB8AC3E}">
        <p14:creationId xmlns:p14="http://schemas.microsoft.com/office/powerpoint/2010/main" val="3525062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08C11-D8AC-45E6-9D58-716B5042FD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040241-096B-49E7-BF2C-4975EE0C28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36428A-1E6C-46F6-AE72-C7F390A9E0A2}"/>
              </a:ext>
            </a:extLst>
          </p:cNvPr>
          <p:cNvSpPr>
            <a:spLocks noGrp="1"/>
          </p:cNvSpPr>
          <p:nvPr>
            <p:ph type="dt" sz="half" idx="10"/>
          </p:nvPr>
        </p:nvSpPr>
        <p:spPr/>
        <p:txBody>
          <a:bodyPr/>
          <a:lstStyle/>
          <a:p>
            <a:fld id="{AEB44686-7393-4788-8114-FEA6CBDF06E7}" type="datetimeFigureOut">
              <a:rPr lang="en-US" smtClean="0"/>
              <a:t>12/10/2020</a:t>
            </a:fld>
            <a:endParaRPr lang="en-US"/>
          </a:p>
        </p:txBody>
      </p:sp>
      <p:sp>
        <p:nvSpPr>
          <p:cNvPr id="5" name="Footer Placeholder 4">
            <a:extLst>
              <a:ext uri="{FF2B5EF4-FFF2-40B4-BE49-F238E27FC236}">
                <a16:creationId xmlns:a16="http://schemas.microsoft.com/office/drawing/2014/main" id="{E97A9F31-0963-438D-87FD-2A635B787E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B10C9B-C8ED-44F3-8A00-56A5EFE4A00D}"/>
              </a:ext>
            </a:extLst>
          </p:cNvPr>
          <p:cNvSpPr>
            <a:spLocks noGrp="1"/>
          </p:cNvSpPr>
          <p:nvPr>
            <p:ph type="sldNum" sz="quarter" idx="12"/>
          </p:nvPr>
        </p:nvSpPr>
        <p:spPr/>
        <p:txBody>
          <a:bodyPr/>
          <a:lstStyle/>
          <a:p>
            <a:fld id="{71D96381-E76C-4B5A-8A4F-1B1BD74C4266}" type="slidenum">
              <a:rPr lang="en-US" smtClean="0"/>
              <a:t>‹#›</a:t>
            </a:fld>
            <a:endParaRPr lang="en-US"/>
          </a:p>
        </p:txBody>
      </p:sp>
    </p:spTree>
    <p:extLst>
      <p:ext uri="{BB962C8B-B14F-4D97-AF65-F5344CB8AC3E}">
        <p14:creationId xmlns:p14="http://schemas.microsoft.com/office/powerpoint/2010/main" val="91033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38ACF6-32EA-4459-B5ED-B06EF428EA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A4F67A-4094-445C-A814-7021A7DD47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B623BC-0E16-4E04-A441-2DC22E174FE8}"/>
              </a:ext>
            </a:extLst>
          </p:cNvPr>
          <p:cNvSpPr>
            <a:spLocks noGrp="1"/>
          </p:cNvSpPr>
          <p:nvPr>
            <p:ph type="dt" sz="half" idx="10"/>
          </p:nvPr>
        </p:nvSpPr>
        <p:spPr/>
        <p:txBody>
          <a:bodyPr/>
          <a:lstStyle/>
          <a:p>
            <a:fld id="{AEB44686-7393-4788-8114-FEA6CBDF06E7}" type="datetimeFigureOut">
              <a:rPr lang="en-US" smtClean="0"/>
              <a:t>12/10/2020</a:t>
            </a:fld>
            <a:endParaRPr lang="en-US"/>
          </a:p>
        </p:txBody>
      </p:sp>
      <p:sp>
        <p:nvSpPr>
          <p:cNvPr id="5" name="Footer Placeholder 4">
            <a:extLst>
              <a:ext uri="{FF2B5EF4-FFF2-40B4-BE49-F238E27FC236}">
                <a16:creationId xmlns:a16="http://schemas.microsoft.com/office/drawing/2014/main" id="{93176A46-A287-4A64-AC62-CE09D1B5D0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BEF63C-763D-4234-A396-69C49A0C2278}"/>
              </a:ext>
            </a:extLst>
          </p:cNvPr>
          <p:cNvSpPr>
            <a:spLocks noGrp="1"/>
          </p:cNvSpPr>
          <p:nvPr>
            <p:ph type="sldNum" sz="quarter" idx="12"/>
          </p:nvPr>
        </p:nvSpPr>
        <p:spPr/>
        <p:txBody>
          <a:bodyPr/>
          <a:lstStyle/>
          <a:p>
            <a:fld id="{71D96381-E76C-4B5A-8A4F-1B1BD74C4266}" type="slidenum">
              <a:rPr lang="en-US" smtClean="0"/>
              <a:t>‹#›</a:t>
            </a:fld>
            <a:endParaRPr lang="en-US"/>
          </a:p>
        </p:txBody>
      </p:sp>
    </p:spTree>
    <p:extLst>
      <p:ext uri="{BB962C8B-B14F-4D97-AF65-F5344CB8AC3E}">
        <p14:creationId xmlns:p14="http://schemas.microsoft.com/office/powerpoint/2010/main" val="344042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CDA46-3FA3-413D-B38E-B884C56929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65F35A-3296-4F7D-B2FE-C3A6D60098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DFFA75-9E83-43E3-8FB7-86429F5D349F}"/>
              </a:ext>
            </a:extLst>
          </p:cNvPr>
          <p:cNvSpPr>
            <a:spLocks noGrp="1"/>
          </p:cNvSpPr>
          <p:nvPr>
            <p:ph type="dt" sz="half" idx="10"/>
          </p:nvPr>
        </p:nvSpPr>
        <p:spPr/>
        <p:txBody>
          <a:bodyPr/>
          <a:lstStyle/>
          <a:p>
            <a:fld id="{AEB44686-7393-4788-8114-FEA6CBDF06E7}" type="datetimeFigureOut">
              <a:rPr lang="en-US" smtClean="0"/>
              <a:t>12/10/2020</a:t>
            </a:fld>
            <a:endParaRPr lang="en-US"/>
          </a:p>
        </p:txBody>
      </p:sp>
      <p:sp>
        <p:nvSpPr>
          <p:cNvPr id="5" name="Footer Placeholder 4">
            <a:extLst>
              <a:ext uri="{FF2B5EF4-FFF2-40B4-BE49-F238E27FC236}">
                <a16:creationId xmlns:a16="http://schemas.microsoft.com/office/drawing/2014/main" id="{096BB6D7-D0F8-40F5-BA9C-9DDF2D0175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732A13-6404-4AEE-B5B0-0903B4D6D5E5}"/>
              </a:ext>
            </a:extLst>
          </p:cNvPr>
          <p:cNvSpPr>
            <a:spLocks noGrp="1"/>
          </p:cNvSpPr>
          <p:nvPr>
            <p:ph type="sldNum" sz="quarter" idx="12"/>
          </p:nvPr>
        </p:nvSpPr>
        <p:spPr/>
        <p:txBody>
          <a:bodyPr/>
          <a:lstStyle/>
          <a:p>
            <a:fld id="{71D96381-E76C-4B5A-8A4F-1B1BD74C4266}" type="slidenum">
              <a:rPr lang="en-US" smtClean="0"/>
              <a:t>‹#›</a:t>
            </a:fld>
            <a:endParaRPr lang="en-US"/>
          </a:p>
        </p:txBody>
      </p:sp>
    </p:spTree>
    <p:extLst>
      <p:ext uri="{BB962C8B-B14F-4D97-AF65-F5344CB8AC3E}">
        <p14:creationId xmlns:p14="http://schemas.microsoft.com/office/powerpoint/2010/main" val="2545238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6F10D-FFAA-45B3-8010-F5392CC461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C558C3-2210-46FE-8241-8E5C26F47D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12F54D-6A02-4520-9249-C553540F368F}"/>
              </a:ext>
            </a:extLst>
          </p:cNvPr>
          <p:cNvSpPr>
            <a:spLocks noGrp="1"/>
          </p:cNvSpPr>
          <p:nvPr>
            <p:ph type="dt" sz="half" idx="10"/>
          </p:nvPr>
        </p:nvSpPr>
        <p:spPr/>
        <p:txBody>
          <a:bodyPr/>
          <a:lstStyle/>
          <a:p>
            <a:fld id="{AEB44686-7393-4788-8114-FEA6CBDF06E7}" type="datetimeFigureOut">
              <a:rPr lang="en-US" smtClean="0"/>
              <a:t>12/10/2020</a:t>
            </a:fld>
            <a:endParaRPr lang="en-US"/>
          </a:p>
        </p:txBody>
      </p:sp>
      <p:sp>
        <p:nvSpPr>
          <p:cNvPr id="5" name="Footer Placeholder 4">
            <a:extLst>
              <a:ext uri="{FF2B5EF4-FFF2-40B4-BE49-F238E27FC236}">
                <a16:creationId xmlns:a16="http://schemas.microsoft.com/office/drawing/2014/main" id="{1C4BB8AF-4E14-42C7-9BA4-97A00F3919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32DA0B-F0DF-4590-AD4C-BE3F2994D10A}"/>
              </a:ext>
            </a:extLst>
          </p:cNvPr>
          <p:cNvSpPr>
            <a:spLocks noGrp="1"/>
          </p:cNvSpPr>
          <p:nvPr>
            <p:ph type="sldNum" sz="quarter" idx="12"/>
          </p:nvPr>
        </p:nvSpPr>
        <p:spPr/>
        <p:txBody>
          <a:bodyPr/>
          <a:lstStyle/>
          <a:p>
            <a:fld id="{71D96381-E76C-4B5A-8A4F-1B1BD74C4266}" type="slidenum">
              <a:rPr lang="en-US" smtClean="0"/>
              <a:t>‹#›</a:t>
            </a:fld>
            <a:endParaRPr lang="en-US"/>
          </a:p>
        </p:txBody>
      </p:sp>
    </p:spTree>
    <p:extLst>
      <p:ext uri="{BB962C8B-B14F-4D97-AF65-F5344CB8AC3E}">
        <p14:creationId xmlns:p14="http://schemas.microsoft.com/office/powerpoint/2010/main" val="620431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25554-87DD-4089-A0B3-EF2A32A43C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88CCDE-75BA-4C1D-88F5-FC80895841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8ACCD4-0EBA-4E71-B9C1-F33818E5BD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4308A0-4DC6-4754-B9B9-14808A3CA619}"/>
              </a:ext>
            </a:extLst>
          </p:cNvPr>
          <p:cNvSpPr>
            <a:spLocks noGrp="1"/>
          </p:cNvSpPr>
          <p:nvPr>
            <p:ph type="dt" sz="half" idx="10"/>
          </p:nvPr>
        </p:nvSpPr>
        <p:spPr/>
        <p:txBody>
          <a:bodyPr/>
          <a:lstStyle/>
          <a:p>
            <a:fld id="{AEB44686-7393-4788-8114-FEA6CBDF06E7}" type="datetimeFigureOut">
              <a:rPr lang="en-US" smtClean="0"/>
              <a:t>12/10/2020</a:t>
            </a:fld>
            <a:endParaRPr lang="en-US"/>
          </a:p>
        </p:txBody>
      </p:sp>
      <p:sp>
        <p:nvSpPr>
          <p:cNvPr id="6" name="Footer Placeholder 5">
            <a:extLst>
              <a:ext uri="{FF2B5EF4-FFF2-40B4-BE49-F238E27FC236}">
                <a16:creationId xmlns:a16="http://schemas.microsoft.com/office/drawing/2014/main" id="{BA0EA0DA-E7D7-441C-9B5A-020FA280CB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80D4D6-E4A1-4B00-B466-0CCCD0A34750}"/>
              </a:ext>
            </a:extLst>
          </p:cNvPr>
          <p:cNvSpPr>
            <a:spLocks noGrp="1"/>
          </p:cNvSpPr>
          <p:nvPr>
            <p:ph type="sldNum" sz="quarter" idx="12"/>
          </p:nvPr>
        </p:nvSpPr>
        <p:spPr/>
        <p:txBody>
          <a:bodyPr/>
          <a:lstStyle/>
          <a:p>
            <a:fld id="{71D96381-E76C-4B5A-8A4F-1B1BD74C4266}" type="slidenum">
              <a:rPr lang="en-US" smtClean="0"/>
              <a:t>‹#›</a:t>
            </a:fld>
            <a:endParaRPr lang="en-US"/>
          </a:p>
        </p:txBody>
      </p:sp>
    </p:spTree>
    <p:extLst>
      <p:ext uri="{BB962C8B-B14F-4D97-AF65-F5344CB8AC3E}">
        <p14:creationId xmlns:p14="http://schemas.microsoft.com/office/powerpoint/2010/main" val="2204917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78038-C727-4845-9656-C79EDEC36F6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02C5499-B63C-402D-A071-B6A4AC2929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5911E9-35B7-49B2-8DC1-97B349C7D0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D32DC1-894E-41B1-923B-CAFB5C4BDA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27A17C-01D3-48FF-BDF2-E634353BA2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D9A27A-661D-4178-945A-E4769E3237D9}"/>
              </a:ext>
            </a:extLst>
          </p:cNvPr>
          <p:cNvSpPr>
            <a:spLocks noGrp="1"/>
          </p:cNvSpPr>
          <p:nvPr>
            <p:ph type="dt" sz="half" idx="10"/>
          </p:nvPr>
        </p:nvSpPr>
        <p:spPr/>
        <p:txBody>
          <a:bodyPr/>
          <a:lstStyle/>
          <a:p>
            <a:fld id="{AEB44686-7393-4788-8114-FEA6CBDF06E7}" type="datetimeFigureOut">
              <a:rPr lang="en-US" smtClean="0"/>
              <a:t>12/10/2020</a:t>
            </a:fld>
            <a:endParaRPr lang="en-US"/>
          </a:p>
        </p:txBody>
      </p:sp>
      <p:sp>
        <p:nvSpPr>
          <p:cNvPr id="8" name="Footer Placeholder 7">
            <a:extLst>
              <a:ext uri="{FF2B5EF4-FFF2-40B4-BE49-F238E27FC236}">
                <a16:creationId xmlns:a16="http://schemas.microsoft.com/office/drawing/2014/main" id="{EDF47E9C-A287-4D87-B78F-06594C4635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6CFC95-5380-4051-B410-60283E22D8F6}"/>
              </a:ext>
            </a:extLst>
          </p:cNvPr>
          <p:cNvSpPr>
            <a:spLocks noGrp="1"/>
          </p:cNvSpPr>
          <p:nvPr>
            <p:ph type="sldNum" sz="quarter" idx="12"/>
          </p:nvPr>
        </p:nvSpPr>
        <p:spPr/>
        <p:txBody>
          <a:bodyPr/>
          <a:lstStyle/>
          <a:p>
            <a:fld id="{71D96381-E76C-4B5A-8A4F-1B1BD74C4266}" type="slidenum">
              <a:rPr lang="en-US" smtClean="0"/>
              <a:t>‹#›</a:t>
            </a:fld>
            <a:endParaRPr lang="en-US"/>
          </a:p>
        </p:txBody>
      </p:sp>
    </p:spTree>
    <p:extLst>
      <p:ext uri="{BB962C8B-B14F-4D97-AF65-F5344CB8AC3E}">
        <p14:creationId xmlns:p14="http://schemas.microsoft.com/office/powerpoint/2010/main" val="2195412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335D0-7ECE-4BC5-845B-C2F1F311C69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B07285-554C-4B33-BDED-281B286DF6B2}"/>
              </a:ext>
            </a:extLst>
          </p:cNvPr>
          <p:cNvSpPr>
            <a:spLocks noGrp="1"/>
          </p:cNvSpPr>
          <p:nvPr>
            <p:ph type="dt" sz="half" idx="10"/>
          </p:nvPr>
        </p:nvSpPr>
        <p:spPr/>
        <p:txBody>
          <a:bodyPr/>
          <a:lstStyle/>
          <a:p>
            <a:fld id="{AEB44686-7393-4788-8114-FEA6CBDF06E7}" type="datetimeFigureOut">
              <a:rPr lang="en-US" smtClean="0"/>
              <a:t>12/10/2020</a:t>
            </a:fld>
            <a:endParaRPr lang="en-US"/>
          </a:p>
        </p:txBody>
      </p:sp>
      <p:sp>
        <p:nvSpPr>
          <p:cNvPr id="4" name="Footer Placeholder 3">
            <a:extLst>
              <a:ext uri="{FF2B5EF4-FFF2-40B4-BE49-F238E27FC236}">
                <a16:creationId xmlns:a16="http://schemas.microsoft.com/office/drawing/2014/main" id="{45E5E9F3-0C5A-4A6E-803A-54D1F283EB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55542F-E943-442F-929E-7EB678473203}"/>
              </a:ext>
            </a:extLst>
          </p:cNvPr>
          <p:cNvSpPr>
            <a:spLocks noGrp="1"/>
          </p:cNvSpPr>
          <p:nvPr>
            <p:ph type="sldNum" sz="quarter" idx="12"/>
          </p:nvPr>
        </p:nvSpPr>
        <p:spPr/>
        <p:txBody>
          <a:bodyPr/>
          <a:lstStyle/>
          <a:p>
            <a:fld id="{71D96381-E76C-4B5A-8A4F-1B1BD74C4266}" type="slidenum">
              <a:rPr lang="en-US" smtClean="0"/>
              <a:t>‹#›</a:t>
            </a:fld>
            <a:endParaRPr lang="en-US"/>
          </a:p>
        </p:txBody>
      </p:sp>
    </p:spTree>
    <p:extLst>
      <p:ext uri="{BB962C8B-B14F-4D97-AF65-F5344CB8AC3E}">
        <p14:creationId xmlns:p14="http://schemas.microsoft.com/office/powerpoint/2010/main" val="1680288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F9EF08-C63C-403F-9F76-3D0417D5E7E6}"/>
              </a:ext>
            </a:extLst>
          </p:cNvPr>
          <p:cNvSpPr>
            <a:spLocks noGrp="1"/>
          </p:cNvSpPr>
          <p:nvPr>
            <p:ph type="dt" sz="half" idx="10"/>
          </p:nvPr>
        </p:nvSpPr>
        <p:spPr/>
        <p:txBody>
          <a:bodyPr/>
          <a:lstStyle/>
          <a:p>
            <a:fld id="{AEB44686-7393-4788-8114-FEA6CBDF06E7}" type="datetimeFigureOut">
              <a:rPr lang="en-US" smtClean="0"/>
              <a:t>12/10/2020</a:t>
            </a:fld>
            <a:endParaRPr lang="en-US"/>
          </a:p>
        </p:txBody>
      </p:sp>
      <p:sp>
        <p:nvSpPr>
          <p:cNvPr id="3" name="Footer Placeholder 2">
            <a:extLst>
              <a:ext uri="{FF2B5EF4-FFF2-40B4-BE49-F238E27FC236}">
                <a16:creationId xmlns:a16="http://schemas.microsoft.com/office/drawing/2014/main" id="{24A964AF-0719-4D83-979E-1590265D43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D5B323-4F76-4E78-A61B-DB768BE3AD22}"/>
              </a:ext>
            </a:extLst>
          </p:cNvPr>
          <p:cNvSpPr>
            <a:spLocks noGrp="1"/>
          </p:cNvSpPr>
          <p:nvPr>
            <p:ph type="sldNum" sz="quarter" idx="12"/>
          </p:nvPr>
        </p:nvSpPr>
        <p:spPr/>
        <p:txBody>
          <a:bodyPr/>
          <a:lstStyle/>
          <a:p>
            <a:fld id="{71D96381-E76C-4B5A-8A4F-1B1BD74C4266}" type="slidenum">
              <a:rPr lang="en-US" smtClean="0"/>
              <a:t>‹#›</a:t>
            </a:fld>
            <a:endParaRPr lang="en-US"/>
          </a:p>
        </p:txBody>
      </p:sp>
    </p:spTree>
    <p:extLst>
      <p:ext uri="{BB962C8B-B14F-4D97-AF65-F5344CB8AC3E}">
        <p14:creationId xmlns:p14="http://schemas.microsoft.com/office/powerpoint/2010/main" val="606093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EA595-4160-4595-8588-438EEF0650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531C167-2DFD-4331-AAC8-0A696F92E9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172F43-3C3C-4B64-8CBC-1B1D27F251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ABDD67-27E7-4FCC-A864-C097845FEAB7}"/>
              </a:ext>
            </a:extLst>
          </p:cNvPr>
          <p:cNvSpPr>
            <a:spLocks noGrp="1"/>
          </p:cNvSpPr>
          <p:nvPr>
            <p:ph type="dt" sz="half" idx="10"/>
          </p:nvPr>
        </p:nvSpPr>
        <p:spPr/>
        <p:txBody>
          <a:bodyPr/>
          <a:lstStyle/>
          <a:p>
            <a:fld id="{AEB44686-7393-4788-8114-FEA6CBDF06E7}" type="datetimeFigureOut">
              <a:rPr lang="en-US" smtClean="0"/>
              <a:t>12/10/2020</a:t>
            </a:fld>
            <a:endParaRPr lang="en-US"/>
          </a:p>
        </p:txBody>
      </p:sp>
      <p:sp>
        <p:nvSpPr>
          <p:cNvPr id="6" name="Footer Placeholder 5">
            <a:extLst>
              <a:ext uri="{FF2B5EF4-FFF2-40B4-BE49-F238E27FC236}">
                <a16:creationId xmlns:a16="http://schemas.microsoft.com/office/drawing/2014/main" id="{3343F792-0F20-4A6A-8B3C-2341D88912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084B0D-DB97-4A14-B4D3-EF4BE14D51AE}"/>
              </a:ext>
            </a:extLst>
          </p:cNvPr>
          <p:cNvSpPr>
            <a:spLocks noGrp="1"/>
          </p:cNvSpPr>
          <p:nvPr>
            <p:ph type="sldNum" sz="quarter" idx="12"/>
          </p:nvPr>
        </p:nvSpPr>
        <p:spPr/>
        <p:txBody>
          <a:bodyPr/>
          <a:lstStyle/>
          <a:p>
            <a:fld id="{71D96381-E76C-4B5A-8A4F-1B1BD74C4266}" type="slidenum">
              <a:rPr lang="en-US" smtClean="0"/>
              <a:t>‹#›</a:t>
            </a:fld>
            <a:endParaRPr lang="en-US"/>
          </a:p>
        </p:txBody>
      </p:sp>
    </p:spTree>
    <p:extLst>
      <p:ext uri="{BB962C8B-B14F-4D97-AF65-F5344CB8AC3E}">
        <p14:creationId xmlns:p14="http://schemas.microsoft.com/office/powerpoint/2010/main" val="3959254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B4E40-4000-42DF-AD9A-E9809CD242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CE69CF-447E-485D-A221-A2D405AB9E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6EE8DD-B19B-4B06-AD86-65FA9C9D5E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9B473F-4A52-458B-A989-2D63ADD2B8E7}"/>
              </a:ext>
            </a:extLst>
          </p:cNvPr>
          <p:cNvSpPr>
            <a:spLocks noGrp="1"/>
          </p:cNvSpPr>
          <p:nvPr>
            <p:ph type="dt" sz="half" idx="10"/>
          </p:nvPr>
        </p:nvSpPr>
        <p:spPr/>
        <p:txBody>
          <a:bodyPr/>
          <a:lstStyle/>
          <a:p>
            <a:fld id="{AEB44686-7393-4788-8114-FEA6CBDF06E7}" type="datetimeFigureOut">
              <a:rPr lang="en-US" smtClean="0"/>
              <a:t>12/10/2020</a:t>
            </a:fld>
            <a:endParaRPr lang="en-US"/>
          </a:p>
        </p:txBody>
      </p:sp>
      <p:sp>
        <p:nvSpPr>
          <p:cNvPr id="6" name="Footer Placeholder 5">
            <a:extLst>
              <a:ext uri="{FF2B5EF4-FFF2-40B4-BE49-F238E27FC236}">
                <a16:creationId xmlns:a16="http://schemas.microsoft.com/office/drawing/2014/main" id="{751D5214-CEA9-4D02-839B-4F42FF3F11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30A409-24A4-4828-99E2-BC9BCB98CF16}"/>
              </a:ext>
            </a:extLst>
          </p:cNvPr>
          <p:cNvSpPr>
            <a:spLocks noGrp="1"/>
          </p:cNvSpPr>
          <p:nvPr>
            <p:ph type="sldNum" sz="quarter" idx="12"/>
          </p:nvPr>
        </p:nvSpPr>
        <p:spPr/>
        <p:txBody>
          <a:bodyPr/>
          <a:lstStyle/>
          <a:p>
            <a:fld id="{71D96381-E76C-4B5A-8A4F-1B1BD74C4266}" type="slidenum">
              <a:rPr lang="en-US" smtClean="0"/>
              <a:t>‹#›</a:t>
            </a:fld>
            <a:endParaRPr lang="en-US"/>
          </a:p>
        </p:txBody>
      </p:sp>
    </p:spTree>
    <p:extLst>
      <p:ext uri="{BB962C8B-B14F-4D97-AF65-F5344CB8AC3E}">
        <p14:creationId xmlns:p14="http://schemas.microsoft.com/office/powerpoint/2010/main" val="2065909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538725-EF98-4CE1-BEE0-3851B29589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2E164EE-C473-43E4-BCBF-977088DC4C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816C20-5080-43FF-8604-C0EEB8EAEE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B44686-7393-4788-8114-FEA6CBDF06E7}" type="datetimeFigureOut">
              <a:rPr lang="en-US" smtClean="0"/>
              <a:t>12/10/2020</a:t>
            </a:fld>
            <a:endParaRPr lang="en-US"/>
          </a:p>
        </p:txBody>
      </p:sp>
      <p:sp>
        <p:nvSpPr>
          <p:cNvPr id="5" name="Footer Placeholder 4">
            <a:extLst>
              <a:ext uri="{FF2B5EF4-FFF2-40B4-BE49-F238E27FC236}">
                <a16:creationId xmlns:a16="http://schemas.microsoft.com/office/drawing/2014/main" id="{79F41E79-C8C7-43BF-AC78-7068BED859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C2393B-8F0E-4872-8A4E-50C9E8C359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D96381-E76C-4B5A-8A4F-1B1BD74C4266}" type="slidenum">
              <a:rPr lang="en-US" smtClean="0"/>
              <a:t>‹#›</a:t>
            </a:fld>
            <a:endParaRPr lang="en-US"/>
          </a:p>
        </p:txBody>
      </p:sp>
    </p:spTree>
    <p:extLst>
      <p:ext uri="{BB962C8B-B14F-4D97-AF65-F5344CB8AC3E}">
        <p14:creationId xmlns:p14="http://schemas.microsoft.com/office/powerpoint/2010/main" val="2700541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1CCC6-D114-4F19-B4BE-FE6CEEFE4FD2}"/>
              </a:ext>
            </a:extLst>
          </p:cNvPr>
          <p:cNvSpPr>
            <a:spLocks noGrp="1"/>
          </p:cNvSpPr>
          <p:nvPr>
            <p:ph type="ctrTitle"/>
          </p:nvPr>
        </p:nvSpPr>
        <p:spPr/>
        <p:txBody>
          <a:bodyPr/>
          <a:lstStyle/>
          <a:p>
            <a:r>
              <a:rPr lang="en-US" dirty="0"/>
              <a:t>ECE469: Artificial Intelligence</a:t>
            </a:r>
          </a:p>
        </p:txBody>
      </p:sp>
      <p:sp>
        <p:nvSpPr>
          <p:cNvPr id="3" name="Subtitle 2">
            <a:extLst>
              <a:ext uri="{FF2B5EF4-FFF2-40B4-BE49-F238E27FC236}">
                <a16:creationId xmlns:a16="http://schemas.microsoft.com/office/drawing/2014/main" id="{F20D227C-75C9-4EAE-9247-33217E5CBB8C}"/>
              </a:ext>
            </a:extLst>
          </p:cNvPr>
          <p:cNvSpPr>
            <a:spLocks noGrp="1"/>
          </p:cNvSpPr>
          <p:nvPr>
            <p:ph type="subTitle" idx="1"/>
          </p:nvPr>
        </p:nvSpPr>
        <p:spPr/>
        <p:txBody>
          <a:bodyPr>
            <a:normAutofit/>
          </a:bodyPr>
          <a:lstStyle/>
          <a:p>
            <a:r>
              <a:rPr lang="en-US" sz="6000" dirty="0"/>
              <a:t>Conventional Statistical NLP</a:t>
            </a:r>
          </a:p>
        </p:txBody>
      </p:sp>
    </p:spTree>
    <p:extLst>
      <p:ext uri="{BB962C8B-B14F-4D97-AF65-F5344CB8AC3E}">
        <p14:creationId xmlns:p14="http://schemas.microsoft.com/office/powerpoint/2010/main" val="2924831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88122-BEEC-431E-90B1-07AFAA140D3C}"/>
              </a:ext>
            </a:extLst>
          </p:cNvPr>
          <p:cNvSpPr>
            <a:spLocks noGrp="1"/>
          </p:cNvSpPr>
          <p:nvPr>
            <p:ph type="title"/>
          </p:nvPr>
        </p:nvSpPr>
        <p:spPr/>
        <p:txBody>
          <a:bodyPr/>
          <a:lstStyle/>
          <a:p>
            <a:r>
              <a:rPr lang="en-US" dirty="0"/>
              <a:t>NLG Example: Wall Street Journal (from J&amp;M)</a:t>
            </a:r>
          </a:p>
        </p:txBody>
      </p:sp>
      <p:pic>
        <p:nvPicPr>
          <p:cNvPr id="4" name="Content Placeholder 3">
            <a:extLst>
              <a:ext uri="{FF2B5EF4-FFF2-40B4-BE49-F238E27FC236}">
                <a16:creationId xmlns:a16="http://schemas.microsoft.com/office/drawing/2014/main" id="{92E8825F-6220-42A7-BBE4-ADD1D58AEF36}"/>
              </a:ext>
            </a:extLst>
          </p:cNvPr>
          <p:cNvPicPr>
            <a:picLocks noGrp="1"/>
          </p:cNvPicPr>
          <p:nvPr>
            <p:ph idx="1"/>
          </p:nvPr>
        </p:nvPicPr>
        <p:blipFill>
          <a:blip r:embed="rId2"/>
          <a:stretch>
            <a:fillRect/>
          </a:stretch>
        </p:blipFill>
        <p:spPr>
          <a:xfrm>
            <a:off x="2428875" y="2301081"/>
            <a:ext cx="7334250" cy="3400425"/>
          </a:xfrm>
          <a:prstGeom prst="rect">
            <a:avLst/>
          </a:prstGeom>
        </p:spPr>
      </p:pic>
    </p:spTree>
    <p:extLst>
      <p:ext uri="{BB962C8B-B14F-4D97-AF65-F5344CB8AC3E}">
        <p14:creationId xmlns:p14="http://schemas.microsoft.com/office/powerpoint/2010/main" val="1069878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D20D7-11DA-44C4-A54E-4D79750DC25C}"/>
              </a:ext>
            </a:extLst>
          </p:cNvPr>
          <p:cNvSpPr>
            <a:spLocks noGrp="1"/>
          </p:cNvSpPr>
          <p:nvPr>
            <p:ph type="title"/>
          </p:nvPr>
        </p:nvSpPr>
        <p:spPr/>
        <p:txBody>
          <a:bodyPr/>
          <a:lstStyle/>
          <a:p>
            <a:r>
              <a:rPr lang="en-US" dirty="0"/>
              <a:t>Evaluating Language Models</a:t>
            </a:r>
          </a:p>
        </p:txBody>
      </p:sp>
      <p:sp>
        <p:nvSpPr>
          <p:cNvPr id="3" name="Content Placeholder 2">
            <a:extLst>
              <a:ext uri="{FF2B5EF4-FFF2-40B4-BE49-F238E27FC236}">
                <a16:creationId xmlns:a16="http://schemas.microsoft.com/office/drawing/2014/main" id="{8FE3717A-7BEF-4F4F-A2EF-113FC2FF3DFF}"/>
              </a:ext>
            </a:extLst>
          </p:cNvPr>
          <p:cNvSpPr>
            <a:spLocks noGrp="1"/>
          </p:cNvSpPr>
          <p:nvPr>
            <p:ph idx="1"/>
          </p:nvPr>
        </p:nvSpPr>
        <p:spPr/>
        <p:txBody>
          <a:bodyPr>
            <a:normAutofit fontScale="85000" lnSpcReduction="20000"/>
          </a:bodyPr>
          <a:lstStyle/>
          <a:p>
            <a:r>
              <a:rPr lang="en-US" dirty="0"/>
              <a:t>One way to evaluate a language model is by applying it to a held-out </a:t>
            </a:r>
            <a:r>
              <a:rPr lang="en-US" b="1" dirty="0"/>
              <a:t>test set</a:t>
            </a:r>
            <a:r>
              <a:rPr lang="en-US" dirty="0"/>
              <a:t> and estimating the probability</a:t>
            </a:r>
          </a:p>
          <a:p>
            <a:pPr lvl="1"/>
            <a:r>
              <a:rPr lang="en-US" dirty="0"/>
              <a:t>This is an example of </a:t>
            </a:r>
            <a:r>
              <a:rPr lang="en-US" i="1" dirty="0"/>
              <a:t>intrinsic evaluation</a:t>
            </a:r>
            <a:endParaRPr lang="en-US" b="1" i="1" dirty="0"/>
          </a:p>
          <a:p>
            <a:pPr lvl="1"/>
            <a:r>
              <a:rPr lang="en-US" dirty="0"/>
              <a:t>A better language model is one that assigns a higher probability to the test set</a:t>
            </a:r>
          </a:p>
          <a:p>
            <a:pPr lvl="1"/>
            <a:r>
              <a:rPr lang="en-US" dirty="0"/>
              <a:t>However, multiplying a lot of probabilities together is likely to zero-out the computation due to the finite precision of floating-point variables</a:t>
            </a:r>
          </a:p>
          <a:p>
            <a:pPr lvl="1"/>
            <a:r>
              <a:rPr lang="en-US" dirty="0"/>
              <a:t>Therefore, it is more common to add </a:t>
            </a:r>
            <a:r>
              <a:rPr lang="en-US" i="1" dirty="0"/>
              <a:t>log-probabilities</a:t>
            </a:r>
            <a:r>
              <a:rPr lang="en-US" dirty="0"/>
              <a:t>, which avoid this issue, and is also more efficient</a:t>
            </a:r>
          </a:p>
          <a:p>
            <a:pPr lvl="1"/>
            <a:r>
              <a:rPr lang="en-US" dirty="0"/>
              <a:t>Alternatively, a metric known as </a:t>
            </a:r>
            <a:r>
              <a:rPr lang="en-US" i="1" dirty="0"/>
              <a:t>perplexity</a:t>
            </a:r>
            <a:r>
              <a:rPr lang="en-US" dirty="0"/>
              <a:t>, which is related to the sum of the log probabilities, is often used</a:t>
            </a:r>
          </a:p>
          <a:p>
            <a:pPr lvl="1"/>
            <a:r>
              <a:rPr lang="en-US" dirty="0"/>
              <a:t>Sequences with higher probabilities have lower perplexities</a:t>
            </a:r>
          </a:p>
          <a:p>
            <a:r>
              <a:rPr lang="en-US" dirty="0"/>
              <a:t>Alternatively, we can evaluate a language model by embedding it in a more general application and seeing how it affects performance</a:t>
            </a:r>
          </a:p>
          <a:p>
            <a:pPr lvl="1"/>
            <a:r>
              <a:rPr lang="en-US" dirty="0"/>
              <a:t>This is an example of </a:t>
            </a:r>
            <a:r>
              <a:rPr lang="en-US" i="1" dirty="0"/>
              <a:t>extrinsic evaluation</a:t>
            </a:r>
          </a:p>
          <a:p>
            <a:pPr lvl="1"/>
            <a:r>
              <a:rPr lang="en-US" dirty="0"/>
              <a:t>This may be a more important sort of metric, but it may require more time and effort</a:t>
            </a:r>
          </a:p>
        </p:txBody>
      </p:sp>
    </p:spTree>
    <p:extLst>
      <p:ext uri="{BB962C8B-B14F-4D97-AF65-F5344CB8AC3E}">
        <p14:creationId xmlns:p14="http://schemas.microsoft.com/office/powerpoint/2010/main" val="3349393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61561-5023-48A5-B212-EE82FC33678F}"/>
              </a:ext>
            </a:extLst>
          </p:cNvPr>
          <p:cNvSpPr>
            <a:spLocks noGrp="1"/>
          </p:cNvSpPr>
          <p:nvPr>
            <p:ph type="title"/>
          </p:nvPr>
        </p:nvSpPr>
        <p:spPr/>
        <p:txBody>
          <a:bodyPr/>
          <a:lstStyle/>
          <a:p>
            <a:r>
              <a:rPr lang="en-US" dirty="0"/>
              <a:t>Parts of Speech</a:t>
            </a:r>
          </a:p>
        </p:txBody>
      </p:sp>
      <p:sp>
        <p:nvSpPr>
          <p:cNvPr id="3" name="Content Placeholder 2">
            <a:extLst>
              <a:ext uri="{FF2B5EF4-FFF2-40B4-BE49-F238E27FC236}">
                <a16:creationId xmlns:a16="http://schemas.microsoft.com/office/drawing/2014/main" id="{BC96374C-6587-4AD9-A40C-BFA7B53D5F26}"/>
              </a:ext>
            </a:extLst>
          </p:cNvPr>
          <p:cNvSpPr>
            <a:spLocks noGrp="1"/>
          </p:cNvSpPr>
          <p:nvPr>
            <p:ph idx="1"/>
          </p:nvPr>
        </p:nvSpPr>
        <p:spPr/>
        <p:txBody>
          <a:bodyPr>
            <a:normAutofit fontScale="70000" lnSpcReduction="20000"/>
          </a:bodyPr>
          <a:lstStyle/>
          <a:p>
            <a:r>
              <a:rPr lang="en-US" b="1" dirty="0"/>
              <a:t>Parts of speech </a:t>
            </a:r>
            <a:r>
              <a:rPr lang="en-US" dirty="0"/>
              <a:t>(</a:t>
            </a:r>
            <a:r>
              <a:rPr lang="en-US" b="1" dirty="0"/>
              <a:t>POS</a:t>
            </a:r>
            <a:r>
              <a:rPr lang="en-US" dirty="0"/>
              <a:t>) are categories of words; these are also known as word classes, lexical tags, and syntactic categories</a:t>
            </a:r>
          </a:p>
          <a:p>
            <a:r>
              <a:rPr lang="en-US" dirty="0"/>
              <a:t>Four major </a:t>
            </a:r>
            <a:r>
              <a:rPr lang="en-US" i="1" dirty="0"/>
              <a:t>open classes </a:t>
            </a:r>
            <a:r>
              <a:rPr lang="en-US" dirty="0"/>
              <a:t>of POS occur in languages of the world; they are: nouns, verbs, adjectives, and adverbs; not every language has all four</a:t>
            </a:r>
          </a:p>
          <a:p>
            <a:r>
              <a:rPr lang="en-US" dirty="0"/>
              <a:t>There are also many </a:t>
            </a:r>
            <a:r>
              <a:rPr lang="en-US" i="1" dirty="0"/>
              <a:t>closed classes </a:t>
            </a:r>
            <a:r>
              <a:rPr lang="en-US" dirty="0"/>
              <a:t>of POS; for example: prepositions, particles, determiners, conjunctions, pronouns, auxiliary verbs, numerals, etc.</a:t>
            </a:r>
          </a:p>
          <a:p>
            <a:r>
              <a:rPr lang="en-US" dirty="0"/>
              <a:t>Modern lists of parts of speech (or </a:t>
            </a:r>
            <a:r>
              <a:rPr lang="en-US" b="1" dirty="0"/>
              <a:t>tagsets</a:t>
            </a:r>
            <a:r>
              <a:rPr lang="en-US" dirty="0"/>
              <a:t>) for English include many additional POS tags; e.g., there are 45 for the Penn Treebank, 87 for the Brown corpus, and 146 for the C7 tagset</a:t>
            </a:r>
          </a:p>
          <a:p>
            <a:r>
              <a:rPr lang="en-US" dirty="0"/>
              <a:t>Linguists typically POS are based on </a:t>
            </a:r>
            <a:r>
              <a:rPr lang="en-US" i="1" dirty="0"/>
              <a:t>syntactic</a:t>
            </a:r>
            <a:r>
              <a:rPr lang="en-US" dirty="0"/>
              <a:t> and </a:t>
            </a:r>
            <a:r>
              <a:rPr lang="en-US" i="1" dirty="0"/>
              <a:t>morphological function</a:t>
            </a:r>
          </a:p>
          <a:p>
            <a:r>
              <a:rPr lang="en-US" dirty="0"/>
              <a:t>A noun, for example may often describe a person, place, or thing, but not always; nouns also include abstractions (e.g., "bandwidth", "relationship"), verb-like terms (e.g., "pacing"), etc.</a:t>
            </a:r>
          </a:p>
          <a:p>
            <a:r>
              <a:rPr lang="en-US" dirty="0"/>
              <a:t>What defines a noun in English are things like:</a:t>
            </a:r>
          </a:p>
          <a:p>
            <a:pPr lvl="1"/>
            <a:r>
              <a:rPr lang="en-US" dirty="0"/>
              <a:t>Its ability to occur with determiners (e.g., "a goat", "its bandwidth", "Plato's Republic")</a:t>
            </a:r>
          </a:p>
          <a:p>
            <a:pPr lvl="1"/>
            <a:r>
              <a:rPr lang="en-US" dirty="0"/>
              <a:t>Its ability to take possessives (e.g., "IBM's annual revenue")</a:t>
            </a:r>
          </a:p>
          <a:p>
            <a:pPr lvl="1"/>
            <a:r>
              <a:rPr lang="en-US" dirty="0"/>
              <a:t>For most nouns, its ability to occur in the plural form (e.g., "goats", "abaci")</a:t>
            </a:r>
          </a:p>
        </p:txBody>
      </p:sp>
    </p:spTree>
    <p:extLst>
      <p:ext uri="{BB962C8B-B14F-4D97-AF65-F5344CB8AC3E}">
        <p14:creationId xmlns:p14="http://schemas.microsoft.com/office/powerpoint/2010/main" val="1009321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CD18F-49F2-40BB-B492-D6EDC7BA7D23}"/>
              </a:ext>
            </a:extLst>
          </p:cNvPr>
          <p:cNvSpPr>
            <a:spLocks noGrp="1"/>
          </p:cNvSpPr>
          <p:nvPr>
            <p:ph type="title"/>
          </p:nvPr>
        </p:nvSpPr>
        <p:spPr/>
        <p:txBody>
          <a:bodyPr/>
          <a:lstStyle/>
          <a:p>
            <a:r>
              <a:rPr lang="en-US" dirty="0"/>
              <a:t>POS Tagging</a:t>
            </a:r>
          </a:p>
        </p:txBody>
      </p:sp>
      <p:sp>
        <p:nvSpPr>
          <p:cNvPr id="3" name="Content Placeholder 2">
            <a:extLst>
              <a:ext uri="{FF2B5EF4-FFF2-40B4-BE49-F238E27FC236}">
                <a16:creationId xmlns:a16="http://schemas.microsoft.com/office/drawing/2014/main" id="{1AD076AE-8230-457C-B09C-E288E5545F83}"/>
              </a:ext>
            </a:extLst>
          </p:cNvPr>
          <p:cNvSpPr>
            <a:spLocks noGrp="1"/>
          </p:cNvSpPr>
          <p:nvPr>
            <p:ph idx="1"/>
          </p:nvPr>
        </p:nvSpPr>
        <p:spPr/>
        <p:txBody>
          <a:bodyPr>
            <a:normAutofit fontScale="77500" lnSpcReduction="20000"/>
          </a:bodyPr>
          <a:lstStyle/>
          <a:p>
            <a:r>
              <a:rPr lang="en-US" b="1" dirty="0"/>
              <a:t>Part-of-speech tagging </a:t>
            </a:r>
            <a:r>
              <a:rPr lang="en-US" dirty="0"/>
              <a:t>(a.k.a. </a:t>
            </a:r>
            <a:r>
              <a:rPr lang="en-US" i="1" dirty="0"/>
              <a:t>POS tagging </a:t>
            </a:r>
            <a:r>
              <a:rPr lang="en-US" dirty="0"/>
              <a:t>or just </a:t>
            </a:r>
            <a:r>
              <a:rPr lang="en-US" i="1" dirty="0"/>
              <a:t>tagging</a:t>
            </a:r>
            <a:r>
              <a:rPr lang="en-US" dirty="0"/>
              <a:t>) is the automatic assignment of POS to words</a:t>
            </a:r>
          </a:p>
          <a:p>
            <a:r>
              <a:rPr lang="en-US" dirty="0"/>
              <a:t>Tagging a word with its POS can tell us about how a word is pronounced (e.g., "content" as a noun or an adjective); this can be useful for a text-to-speech system</a:t>
            </a:r>
          </a:p>
          <a:p>
            <a:r>
              <a:rPr lang="en-US" dirty="0"/>
              <a:t>POS can also be useful for several other NLP applications, including parsing, named entity recognition, and coreference resolution</a:t>
            </a:r>
          </a:p>
          <a:p>
            <a:r>
              <a:rPr lang="en-US" dirty="0"/>
              <a:t>The earliest POS taggers used manual rules, but later, machine learning approaches dominated</a:t>
            </a:r>
          </a:p>
          <a:p>
            <a:r>
              <a:rPr lang="en-US" dirty="0"/>
              <a:t>Conventionally, </a:t>
            </a:r>
            <a:r>
              <a:rPr lang="en-US" b="1" dirty="0"/>
              <a:t>hidden Markov models</a:t>
            </a:r>
            <a:r>
              <a:rPr lang="en-US" dirty="0"/>
              <a:t> (</a:t>
            </a:r>
            <a:r>
              <a:rPr lang="en-US" b="1" dirty="0"/>
              <a:t>HMMs</a:t>
            </a:r>
            <a:r>
              <a:rPr lang="en-US" dirty="0"/>
              <a:t>) were often used</a:t>
            </a:r>
          </a:p>
          <a:p>
            <a:r>
              <a:rPr lang="en-US" dirty="0"/>
              <a:t>Another conventional approach involved maximum entropy Markov models (MEMMs)</a:t>
            </a:r>
          </a:p>
          <a:p>
            <a:r>
              <a:rPr lang="en-US" dirty="0"/>
              <a:t>These days, deep learning approaches can do better, but not by much</a:t>
            </a:r>
          </a:p>
          <a:p>
            <a:r>
              <a:rPr lang="en-US" dirty="0"/>
              <a:t>According to the Jurafsky and Martin textbook, all of these ML approaches are capable of achieving around 97% accuracy on standard datasets</a:t>
            </a:r>
          </a:p>
        </p:txBody>
      </p:sp>
    </p:spTree>
    <p:extLst>
      <p:ext uri="{BB962C8B-B14F-4D97-AF65-F5344CB8AC3E}">
        <p14:creationId xmlns:p14="http://schemas.microsoft.com/office/powerpoint/2010/main" val="1945599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FEF59-FD2D-47E9-B713-E76B808762C2}"/>
              </a:ext>
            </a:extLst>
          </p:cNvPr>
          <p:cNvSpPr>
            <a:spLocks noGrp="1"/>
          </p:cNvSpPr>
          <p:nvPr>
            <p:ph type="title"/>
          </p:nvPr>
        </p:nvSpPr>
        <p:spPr/>
        <p:txBody>
          <a:bodyPr/>
          <a:lstStyle/>
          <a:p>
            <a:r>
              <a:rPr lang="en-US" dirty="0"/>
              <a:t>HMMs Revisited</a:t>
            </a:r>
          </a:p>
        </p:txBody>
      </p:sp>
      <p:sp>
        <p:nvSpPr>
          <p:cNvPr id="6" name="Content Placeholder 5">
            <a:extLst>
              <a:ext uri="{FF2B5EF4-FFF2-40B4-BE49-F238E27FC236}">
                <a16:creationId xmlns:a16="http://schemas.microsoft.com/office/drawing/2014/main" id="{5008877A-4173-42EC-B760-F3BBFDCE3A66}"/>
              </a:ext>
            </a:extLst>
          </p:cNvPr>
          <p:cNvSpPr>
            <a:spLocks noGrp="1"/>
          </p:cNvSpPr>
          <p:nvPr>
            <p:ph idx="1"/>
          </p:nvPr>
        </p:nvSpPr>
        <p:spPr/>
        <p:txBody>
          <a:bodyPr>
            <a:normAutofit fontScale="62500" lnSpcReduction="20000"/>
          </a:bodyPr>
          <a:lstStyle/>
          <a:p>
            <a:r>
              <a:rPr lang="en-US" dirty="0"/>
              <a:t>We have learned that HMMs can easily be represented as dynamic Bayesian networks:</a:t>
            </a:r>
          </a:p>
          <a:p>
            <a:endParaRPr lang="en-US" dirty="0"/>
          </a:p>
          <a:p>
            <a:endParaRPr lang="en-US" dirty="0"/>
          </a:p>
          <a:p>
            <a:pPr marL="0" indent="0">
              <a:buNone/>
            </a:pPr>
            <a:endParaRPr lang="en-US" dirty="0"/>
          </a:p>
          <a:p>
            <a:endParaRPr lang="en-US" dirty="0"/>
          </a:p>
          <a:p>
            <a:endParaRPr lang="en-US" dirty="0"/>
          </a:p>
          <a:p>
            <a:endParaRPr lang="en-US" dirty="0"/>
          </a:p>
          <a:p>
            <a:r>
              <a:rPr lang="en-US" dirty="0"/>
              <a:t>The </a:t>
            </a:r>
            <a:r>
              <a:rPr lang="en-US" dirty="0" err="1"/>
              <a:t>Xs</a:t>
            </a:r>
            <a:r>
              <a:rPr lang="en-US" dirty="0"/>
              <a:t> represent hidden states that are not seen (typically, these are what we are trying to predict)</a:t>
            </a:r>
          </a:p>
          <a:p>
            <a:r>
              <a:rPr lang="en-US" dirty="0"/>
              <a:t>The Es represent evidence variables which are observed</a:t>
            </a:r>
          </a:p>
          <a:p>
            <a:r>
              <a:rPr lang="en-US" dirty="0"/>
              <a:t>In many sources, an E</a:t>
            </a:r>
            <a:r>
              <a:rPr lang="en-US" baseline="-25000" dirty="0"/>
              <a:t>0</a:t>
            </a:r>
            <a:r>
              <a:rPr lang="en-US" dirty="0"/>
              <a:t> would be included; but we can view the X</a:t>
            </a:r>
            <a:r>
              <a:rPr lang="en-US" baseline="-25000" dirty="0"/>
              <a:t>0</a:t>
            </a:r>
            <a:r>
              <a:rPr lang="en-US" dirty="0"/>
              <a:t> as a start-of-sequence marker that does not have an associated evidence variable</a:t>
            </a:r>
          </a:p>
          <a:p>
            <a:r>
              <a:rPr lang="en-US" dirty="0"/>
              <a:t>The links between </a:t>
            </a:r>
            <a:r>
              <a:rPr lang="en-US" dirty="0" err="1"/>
              <a:t>Xs</a:t>
            </a:r>
            <a:r>
              <a:rPr lang="en-US" dirty="0"/>
              <a:t> represent transitions between hidden states, and there are associated </a:t>
            </a:r>
            <a:r>
              <a:rPr lang="en-US" i="1" dirty="0"/>
              <a:t>transition probabilities</a:t>
            </a:r>
          </a:p>
          <a:p>
            <a:r>
              <a:rPr lang="en-US" dirty="0"/>
              <a:t>The links from </a:t>
            </a:r>
            <a:r>
              <a:rPr lang="en-US" dirty="0" err="1"/>
              <a:t>Xs</a:t>
            </a:r>
            <a:r>
              <a:rPr lang="en-US" dirty="0"/>
              <a:t> to Es have associated </a:t>
            </a:r>
            <a:r>
              <a:rPr lang="en-US" i="1" dirty="0"/>
              <a:t>emission probabilities</a:t>
            </a:r>
          </a:p>
        </p:txBody>
      </p:sp>
      <p:pic>
        <p:nvPicPr>
          <p:cNvPr id="7" name="Picture 6">
            <a:extLst>
              <a:ext uri="{FF2B5EF4-FFF2-40B4-BE49-F238E27FC236}">
                <a16:creationId xmlns:a16="http://schemas.microsoft.com/office/drawing/2014/main" id="{34F1BB6B-07CE-418D-A2BD-E98FB4FDFF33}"/>
              </a:ext>
            </a:extLst>
          </p:cNvPr>
          <p:cNvPicPr>
            <a:picLocks noChangeAspect="1"/>
          </p:cNvPicPr>
          <p:nvPr/>
        </p:nvPicPr>
        <p:blipFill>
          <a:blip r:embed="rId2"/>
          <a:stretch>
            <a:fillRect/>
          </a:stretch>
        </p:blipFill>
        <p:spPr>
          <a:xfrm>
            <a:off x="1393474" y="2172494"/>
            <a:ext cx="9405052" cy="1828800"/>
          </a:xfrm>
          <a:prstGeom prst="rect">
            <a:avLst/>
          </a:prstGeom>
        </p:spPr>
      </p:pic>
    </p:spTree>
    <p:extLst>
      <p:ext uri="{BB962C8B-B14F-4D97-AF65-F5344CB8AC3E}">
        <p14:creationId xmlns:p14="http://schemas.microsoft.com/office/powerpoint/2010/main" val="2880760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F87B0-46AD-4F6D-9CD4-3CBD2A46D52B}"/>
              </a:ext>
            </a:extLst>
          </p:cNvPr>
          <p:cNvSpPr>
            <a:spLocks noGrp="1"/>
          </p:cNvSpPr>
          <p:nvPr>
            <p:ph type="title"/>
          </p:nvPr>
        </p:nvSpPr>
        <p:spPr/>
        <p:txBody>
          <a:bodyPr/>
          <a:lstStyle/>
          <a:p>
            <a:r>
              <a:rPr lang="en-US" dirty="0"/>
              <a:t>HMMs for POS Tagging</a:t>
            </a:r>
          </a:p>
        </p:txBody>
      </p:sp>
      <p:sp>
        <p:nvSpPr>
          <p:cNvPr id="3" name="Content Placeholder 2">
            <a:extLst>
              <a:ext uri="{FF2B5EF4-FFF2-40B4-BE49-F238E27FC236}">
                <a16:creationId xmlns:a16="http://schemas.microsoft.com/office/drawing/2014/main" id="{B3B96866-7F2F-40F4-9EC5-1F90E89D121F}"/>
              </a:ext>
            </a:extLst>
          </p:cNvPr>
          <p:cNvSpPr>
            <a:spLocks noGrp="1"/>
          </p:cNvSpPr>
          <p:nvPr>
            <p:ph idx="1"/>
          </p:nvPr>
        </p:nvSpPr>
        <p:spPr/>
        <p:txBody>
          <a:bodyPr>
            <a:normAutofit fontScale="77500" lnSpcReduction="20000"/>
          </a:bodyPr>
          <a:lstStyle/>
          <a:p>
            <a:r>
              <a:rPr lang="en-US" dirty="0"/>
              <a:t>When applied to POS tagging, the hidden states represent parts of speech, and the evidence variables represent words</a:t>
            </a:r>
          </a:p>
          <a:p>
            <a:r>
              <a:rPr lang="en-US" dirty="0"/>
              <a:t>The parameters of the HMM for POS tagging can be easily learned from a </a:t>
            </a:r>
            <a:r>
              <a:rPr lang="en-US" b="1" dirty="0"/>
              <a:t>treebank</a:t>
            </a:r>
          </a:p>
          <a:p>
            <a:r>
              <a:rPr lang="en-US" dirty="0"/>
              <a:t>A treebank is a corpus in which words have been labeled with their POS, and sentences have been manually parsed</a:t>
            </a:r>
          </a:p>
          <a:p>
            <a:r>
              <a:rPr lang="en-US" dirty="0"/>
              <a:t>Maximum likelihood learning can be used to learn the parameters of an HMM for POS tagging</a:t>
            </a:r>
          </a:p>
          <a:p>
            <a:pPr lvl="1"/>
            <a:r>
              <a:rPr lang="en-US" dirty="0"/>
              <a:t>The transition probabilities can be estimated as the frequency of seeing each possible POS after another POS (or as the first POS)</a:t>
            </a:r>
          </a:p>
          <a:p>
            <a:pPr lvl="1"/>
            <a:r>
              <a:rPr lang="en-US" dirty="0"/>
              <a:t>The emission probabilities can be estimated as the frequency of seeing every possible word in the language given the current POS</a:t>
            </a:r>
          </a:p>
          <a:p>
            <a:pPr lvl="1"/>
            <a:r>
              <a:rPr lang="en-US" dirty="0"/>
              <a:t>Smoothing techniques can be applied, but it isn’t really crucial for POS tagging</a:t>
            </a:r>
          </a:p>
          <a:p>
            <a:r>
              <a:rPr lang="en-US" dirty="0"/>
              <a:t>Once the parameters of the HMM have been learned, the </a:t>
            </a:r>
            <a:r>
              <a:rPr lang="en-US" b="1" dirty="0"/>
              <a:t>Viterbi algorithm </a:t>
            </a:r>
            <a:r>
              <a:rPr lang="en-US" dirty="0"/>
              <a:t>can be used to predict the most likely POS for a given sentence</a:t>
            </a:r>
          </a:p>
        </p:txBody>
      </p:sp>
    </p:spTree>
    <p:extLst>
      <p:ext uri="{BB962C8B-B14F-4D97-AF65-F5344CB8AC3E}">
        <p14:creationId xmlns:p14="http://schemas.microsoft.com/office/powerpoint/2010/main" val="3135861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7D1E4-C54F-4B2B-A09F-33E37127B00B}"/>
              </a:ext>
            </a:extLst>
          </p:cNvPr>
          <p:cNvSpPr>
            <a:spLocks noGrp="1"/>
          </p:cNvSpPr>
          <p:nvPr>
            <p:ph type="title"/>
          </p:nvPr>
        </p:nvSpPr>
        <p:spPr/>
        <p:txBody>
          <a:bodyPr/>
          <a:lstStyle/>
          <a:p>
            <a:r>
              <a:rPr lang="en-US" dirty="0"/>
              <a:t>Information Retrieval</a:t>
            </a:r>
          </a:p>
        </p:txBody>
      </p:sp>
      <p:sp>
        <p:nvSpPr>
          <p:cNvPr id="3" name="Content Placeholder 2">
            <a:extLst>
              <a:ext uri="{FF2B5EF4-FFF2-40B4-BE49-F238E27FC236}">
                <a16:creationId xmlns:a16="http://schemas.microsoft.com/office/drawing/2014/main" id="{C890FC1F-556E-4362-946F-3E6C1C66170A}"/>
              </a:ext>
            </a:extLst>
          </p:cNvPr>
          <p:cNvSpPr>
            <a:spLocks noGrp="1"/>
          </p:cNvSpPr>
          <p:nvPr>
            <p:ph idx="1"/>
          </p:nvPr>
        </p:nvSpPr>
        <p:spPr/>
        <p:txBody>
          <a:bodyPr>
            <a:normAutofit fontScale="85000" lnSpcReduction="20000"/>
          </a:bodyPr>
          <a:lstStyle/>
          <a:p>
            <a:r>
              <a:rPr lang="en-US" b="1" dirty="0"/>
              <a:t>Information Retrieval </a:t>
            </a:r>
            <a:r>
              <a:rPr lang="en-US" dirty="0"/>
              <a:t>(IR) refers to the task of finding documents from a collection or corpus that are </a:t>
            </a:r>
            <a:r>
              <a:rPr lang="en-US" i="1" dirty="0"/>
              <a:t>relevant</a:t>
            </a:r>
            <a:r>
              <a:rPr lang="en-US" dirty="0"/>
              <a:t> to a user's </a:t>
            </a:r>
            <a:r>
              <a:rPr lang="en-US" i="1" dirty="0"/>
              <a:t>query</a:t>
            </a:r>
            <a:endParaRPr lang="en-US" dirty="0"/>
          </a:p>
          <a:p>
            <a:r>
              <a:rPr lang="en-US" dirty="0"/>
              <a:t>What constitutes a document varies form system to system (e.g., a web page, e-mails, news documents, single paragraphs or sentences, etc.)</a:t>
            </a:r>
          </a:p>
          <a:p>
            <a:r>
              <a:rPr lang="en-US" dirty="0"/>
              <a:t>The query might be expressed in natural language or some formal query language</a:t>
            </a:r>
          </a:p>
          <a:p>
            <a:r>
              <a:rPr lang="en-US" dirty="0"/>
              <a:t>Early IR systems used a Boolean keyword model (allowing AND </a:t>
            </a:r>
            <a:r>
              <a:rPr lang="en-US" dirty="0" err="1"/>
              <a:t>and</a:t>
            </a:r>
            <a:r>
              <a:rPr lang="en-US" dirty="0"/>
              <a:t> OR) for queries</a:t>
            </a:r>
          </a:p>
          <a:p>
            <a:r>
              <a:rPr lang="en-US" dirty="0"/>
              <a:t>This had several drawbacks; for example, if "information AND retrieval AND models AND optimization" returns an empty result set, what do you do next?</a:t>
            </a:r>
          </a:p>
          <a:p>
            <a:r>
              <a:rPr lang="en-US" dirty="0"/>
              <a:t>IR systems also differ in how results are presented (e.g., displaying a ranked list)</a:t>
            </a:r>
          </a:p>
          <a:p>
            <a:r>
              <a:rPr lang="en-US" dirty="0"/>
              <a:t>There was also a time when probabilistic IR methods (e.g., naïve Bayes) were used in practice; however, these did not dominate conventional NLP for IR</a:t>
            </a:r>
          </a:p>
        </p:txBody>
      </p:sp>
    </p:spTree>
    <p:extLst>
      <p:ext uri="{BB962C8B-B14F-4D97-AF65-F5344CB8AC3E}">
        <p14:creationId xmlns:p14="http://schemas.microsoft.com/office/powerpoint/2010/main" val="23594013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91927-2477-40C4-A62D-29F069BF09FB}"/>
              </a:ext>
            </a:extLst>
          </p:cNvPr>
          <p:cNvSpPr>
            <a:spLocks noGrp="1"/>
          </p:cNvSpPr>
          <p:nvPr>
            <p:ph type="title"/>
          </p:nvPr>
        </p:nvSpPr>
        <p:spPr/>
        <p:txBody>
          <a:bodyPr/>
          <a:lstStyle/>
          <a:p>
            <a:r>
              <a:rPr lang="en-US" dirty="0"/>
              <a:t>Vector Space Models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53409E0-6F1E-4E55-AE1D-32D714FAA40C}"/>
                  </a:ext>
                </a:extLst>
              </p:cNvPr>
              <p:cNvSpPr>
                <a:spLocks noGrp="1"/>
              </p:cNvSpPr>
              <p:nvPr>
                <p:ph idx="1"/>
              </p:nvPr>
            </p:nvSpPr>
            <p:spPr/>
            <p:txBody>
              <a:bodyPr>
                <a:normAutofit fontScale="62500" lnSpcReduction="20000"/>
              </a:bodyPr>
              <a:lstStyle/>
              <a:p>
                <a:r>
                  <a:rPr lang="en-US" dirty="0"/>
                  <a:t>An alternative to the probabilistic model for IR (and more common in practice) is to use a vector space model to represent documents</a:t>
                </a:r>
              </a:p>
              <a:p>
                <a:r>
                  <a:rPr lang="en-US" dirty="0"/>
                  <a:t>This is an example of a </a:t>
                </a:r>
                <a:r>
                  <a:rPr lang="en-US" b="1" dirty="0"/>
                  <a:t>bag-of-words</a:t>
                </a:r>
                <a:r>
                  <a:rPr lang="en-US" dirty="0"/>
                  <a:t> approach; this basically means that words, or more generally terms, are statistical tokens, and there is no attention payed to syntax or semantics</a:t>
                </a:r>
              </a:p>
              <a:p>
                <a:r>
                  <a:rPr lang="en-US" dirty="0"/>
                  <a:t>Simple approaches might use 1s and 0s to represent words that are present versus not present; but in practice, you can get much better results by weighting the words</a:t>
                </a:r>
              </a:p>
              <a:p>
                <a:r>
                  <a:rPr lang="en-US" dirty="0"/>
                  <a:t>The most common conventional method in the NLP literature uses </a:t>
                </a:r>
                <a:r>
                  <a:rPr lang="en-US" b="1" dirty="0"/>
                  <a:t>TF*IDF </a:t>
                </a:r>
                <a:r>
                  <a:rPr lang="en-US" dirty="0"/>
                  <a:t>word weights</a:t>
                </a:r>
              </a:p>
              <a:p>
                <a:r>
                  <a:rPr lang="en-US" dirty="0"/>
                  <a:t>The </a:t>
                </a:r>
                <a:r>
                  <a:rPr lang="en-US" b="1" dirty="0"/>
                  <a:t>term frequency </a:t>
                </a:r>
                <a:r>
                  <a:rPr lang="en-US" dirty="0"/>
                  <a:t>(TF) of a word is just the number of times that the word occurs in a document (or query)</a:t>
                </a:r>
              </a:p>
              <a:p>
                <a:r>
                  <a:rPr lang="en-US" b="1" dirty="0"/>
                  <a:t>Inverse document frequency </a:t>
                </a:r>
                <a:r>
                  <a:rPr lang="en-US" dirty="0"/>
                  <a:t>(IDF) is a measure of a word's rarity across a corpus; words that are rare tend to be more specific; IDF can be computed as follows (some sources define it a bit differently):</a:t>
                </a:r>
              </a:p>
              <a:p>
                <a:pPr marL="457200" lvl="1" indent="0">
                  <a:buNone/>
                </a:pPr>
                <a14:m>
                  <m:oMathPara xmlns:m="http://schemas.openxmlformats.org/officeDocument/2006/math">
                    <m:oMathParaPr>
                      <m:jc m:val="left"/>
                    </m:oMathParaPr>
                    <m:oMath xmlns:m="http://schemas.openxmlformats.org/officeDocument/2006/math">
                      <m:r>
                        <m:rPr>
                          <m:sty m:val="p"/>
                        </m:rPr>
                        <a:rPr lang="en-US" b="0" i="0" smtClean="0">
                          <a:latin typeface="Cambria Math" panose="02040503050406030204" pitchFamily="18" charset="0"/>
                        </a:rPr>
                        <m:t>IDF</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w</m:t>
                          </m:r>
                        </m:e>
                      </m:d>
                      <m:r>
                        <a:rPr lang="en-US" b="0" i="0"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f>
                            <m:fPr>
                              <m:ctrlPr>
                                <a:rPr lang="en-US" b="0" i="1" smtClean="0">
                                  <a:latin typeface="Cambria Math" panose="02040503050406030204" pitchFamily="18" charset="0"/>
                                </a:rPr>
                              </m:ctrlPr>
                            </m:fPr>
                            <m:num>
                              <m:r>
                                <a:rPr lang="en-US" b="0" i="0" smtClean="0">
                                  <a:latin typeface="Cambria Math" panose="02040503050406030204" pitchFamily="18" charset="0"/>
                                </a:rPr>
                                <m:t># </m:t>
                              </m:r>
                              <m:r>
                                <m:rPr>
                                  <m:sty m:val="p"/>
                                </m:rPr>
                                <a:rPr lang="en-US" b="0" i="0" smtClean="0">
                                  <a:latin typeface="Cambria Math" panose="02040503050406030204" pitchFamily="18" charset="0"/>
                                </a:rPr>
                                <m:t>of</m:t>
                              </m:r>
                              <m:r>
                                <a:rPr lang="en-US" b="0" i="0" smtClean="0">
                                  <a:latin typeface="Cambria Math" panose="02040503050406030204" pitchFamily="18" charset="0"/>
                                </a:rPr>
                                <m:t> </m:t>
                              </m:r>
                              <m:r>
                                <m:rPr>
                                  <m:sty m:val="p"/>
                                </m:rPr>
                                <a:rPr lang="en-US" b="0" i="0" smtClean="0">
                                  <a:latin typeface="Cambria Math" panose="02040503050406030204" pitchFamily="18" charset="0"/>
                                </a:rPr>
                                <m:t>documents</m:t>
                              </m:r>
                              <m:r>
                                <a:rPr lang="en-US" b="0" i="0" smtClean="0">
                                  <a:latin typeface="Cambria Math" panose="02040503050406030204" pitchFamily="18" charset="0"/>
                                </a:rPr>
                                <m:t> </m:t>
                              </m:r>
                              <m:r>
                                <m:rPr>
                                  <m:sty m:val="p"/>
                                </m:rPr>
                                <a:rPr lang="en-US" b="0" i="0" smtClean="0">
                                  <a:latin typeface="Cambria Math" panose="02040503050406030204" pitchFamily="18" charset="0"/>
                                </a:rPr>
                                <m:t>in</m:t>
                              </m:r>
                              <m:r>
                                <a:rPr lang="en-US" b="0" i="0" smtClean="0">
                                  <a:latin typeface="Cambria Math" panose="02040503050406030204" pitchFamily="18" charset="0"/>
                                </a:rPr>
                                <m:t> </m:t>
                              </m:r>
                              <m:r>
                                <m:rPr>
                                  <m:sty m:val="p"/>
                                </m:rPr>
                                <a:rPr lang="en-US" b="0" i="0" smtClean="0">
                                  <a:latin typeface="Cambria Math" panose="02040503050406030204" pitchFamily="18" charset="0"/>
                                </a:rPr>
                                <m:t>collection</m:t>
                              </m:r>
                            </m:num>
                            <m:den>
                              <m:r>
                                <a:rPr lang="en-US" b="0" i="0" smtClean="0">
                                  <a:latin typeface="Cambria Math" panose="02040503050406030204" pitchFamily="18" charset="0"/>
                                </a:rPr>
                                <m:t># </m:t>
                              </m:r>
                              <m:r>
                                <m:rPr>
                                  <m:sty m:val="p"/>
                                </m:rPr>
                                <a:rPr lang="en-US" b="0" i="0" smtClean="0">
                                  <a:latin typeface="Cambria Math" panose="02040503050406030204" pitchFamily="18" charset="0"/>
                                </a:rPr>
                                <m:t>of</m:t>
                              </m:r>
                              <m:r>
                                <a:rPr lang="en-US" b="0" i="0" smtClean="0">
                                  <a:latin typeface="Cambria Math" panose="02040503050406030204" pitchFamily="18" charset="0"/>
                                </a:rPr>
                                <m:t> </m:t>
                              </m:r>
                              <m:r>
                                <m:rPr>
                                  <m:sty m:val="p"/>
                                </m:rPr>
                                <a:rPr lang="en-US" b="0" i="0" smtClean="0">
                                  <a:latin typeface="Cambria Math" panose="02040503050406030204" pitchFamily="18" charset="0"/>
                                </a:rPr>
                                <m:t>documents</m:t>
                              </m:r>
                              <m:r>
                                <a:rPr lang="en-US" b="0" i="0" smtClean="0">
                                  <a:latin typeface="Cambria Math" panose="02040503050406030204" pitchFamily="18" charset="0"/>
                                </a:rPr>
                                <m:t> </m:t>
                              </m:r>
                              <m:r>
                                <m:rPr>
                                  <m:sty m:val="p"/>
                                </m:rPr>
                                <a:rPr lang="en-US" b="0" i="0" smtClean="0">
                                  <a:latin typeface="Cambria Math" panose="02040503050406030204" pitchFamily="18" charset="0"/>
                                </a:rPr>
                                <m:t>containing</m:t>
                              </m:r>
                              <m:r>
                                <a:rPr lang="en-US" b="0" i="0" smtClean="0">
                                  <a:latin typeface="Cambria Math" panose="02040503050406030204" pitchFamily="18" charset="0"/>
                                </a:rPr>
                                <m:t> </m:t>
                              </m:r>
                              <m:r>
                                <m:rPr>
                                  <m:sty m:val="p"/>
                                </m:rPr>
                                <a:rPr lang="en-US" b="0" i="0" smtClean="0">
                                  <a:latin typeface="Cambria Math" panose="02040503050406030204" pitchFamily="18" charset="0"/>
                                </a:rPr>
                                <m:t>w</m:t>
                              </m:r>
                            </m:den>
                          </m:f>
                        </m:e>
                      </m:func>
                    </m:oMath>
                  </m:oMathPara>
                </a14:m>
                <a:endParaRPr lang="en-US" dirty="0"/>
              </a:p>
              <a:p>
                <a:r>
                  <a:rPr lang="en-US" dirty="0"/>
                  <a:t>Relevant documents are then selected by finding the documents whose vectors are "closest" to the query (using a distance metric or, more typically, a similarity metric such as cosine)</a:t>
                </a:r>
              </a:p>
              <a:p>
                <a:r>
                  <a:rPr lang="en-US" dirty="0"/>
                  <a:t>Since you don't want to favor large documents (which are likely to have larger TF values and contain more of the query words by chance), you typically normalize the document vectors</a:t>
                </a:r>
              </a:p>
            </p:txBody>
          </p:sp>
        </mc:Choice>
        <mc:Fallback xmlns="">
          <p:sp>
            <p:nvSpPr>
              <p:cNvPr id="3" name="Content Placeholder 2">
                <a:extLst>
                  <a:ext uri="{FF2B5EF4-FFF2-40B4-BE49-F238E27FC236}">
                    <a16:creationId xmlns:a16="http://schemas.microsoft.com/office/drawing/2014/main" id="{953409E0-6F1E-4E55-AE1D-32D714FAA40C}"/>
                  </a:ext>
                </a:extLst>
              </p:cNvPr>
              <p:cNvSpPr>
                <a:spLocks noGrp="1" noRot="1" noChangeAspect="1" noMove="1" noResize="1" noEditPoints="1" noAdjustHandles="1" noChangeArrowheads="1" noChangeShapeType="1" noTextEdit="1"/>
              </p:cNvSpPr>
              <p:nvPr>
                <p:ph idx="1"/>
              </p:nvPr>
            </p:nvSpPr>
            <p:spPr>
              <a:blipFill>
                <a:blip r:embed="rId2"/>
                <a:stretch>
                  <a:fillRect l="-406" t="-2241" r="-928" b="-1120"/>
                </a:stretch>
              </a:blipFill>
            </p:spPr>
            <p:txBody>
              <a:bodyPr/>
              <a:lstStyle/>
              <a:p>
                <a:r>
                  <a:rPr lang="en-US">
                    <a:noFill/>
                  </a:rPr>
                  <a:t> </a:t>
                </a:r>
              </a:p>
            </p:txBody>
          </p:sp>
        </mc:Fallback>
      </mc:AlternateContent>
    </p:spTree>
    <p:extLst>
      <p:ext uri="{BB962C8B-B14F-4D97-AF65-F5344CB8AC3E}">
        <p14:creationId xmlns:p14="http://schemas.microsoft.com/office/powerpoint/2010/main" val="478428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8D5A4-81B4-4065-B6C9-A6C2F2DB59D1}"/>
              </a:ext>
            </a:extLst>
          </p:cNvPr>
          <p:cNvSpPr>
            <a:spLocks noGrp="1"/>
          </p:cNvSpPr>
          <p:nvPr>
            <p:ph type="title"/>
          </p:nvPr>
        </p:nvSpPr>
        <p:spPr/>
        <p:txBody>
          <a:bodyPr/>
          <a:lstStyle/>
          <a:p>
            <a:r>
              <a:rPr lang="en-US" dirty="0"/>
              <a:t>Implementing IR Systems</a:t>
            </a:r>
          </a:p>
        </p:txBody>
      </p:sp>
      <p:sp>
        <p:nvSpPr>
          <p:cNvPr id="3" name="Content Placeholder 2">
            <a:extLst>
              <a:ext uri="{FF2B5EF4-FFF2-40B4-BE49-F238E27FC236}">
                <a16:creationId xmlns:a16="http://schemas.microsoft.com/office/drawing/2014/main" id="{06B8430B-8E13-4204-BE70-42EBD18E647D}"/>
              </a:ext>
            </a:extLst>
          </p:cNvPr>
          <p:cNvSpPr>
            <a:spLocks noGrp="1"/>
          </p:cNvSpPr>
          <p:nvPr>
            <p:ph idx="1"/>
          </p:nvPr>
        </p:nvSpPr>
        <p:spPr/>
        <p:txBody>
          <a:bodyPr>
            <a:normAutofit fontScale="70000" lnSpcReduction="20000"/>
          </a:bodyPr>
          <a:lstStyle/>
          <a:p>
            <a:r>
              <a:rPr lang="en-US" dirty="0"/>
              <a:t>We can also consider the entire collection to be represented as a sparse matrix of weights, where w</a:t>
            </a:r>
            <a:r>
              <a:rPr lang="en-US" baseline="-25000" dirty="0"/>
              <a:t>i,j</a:t>
            </a:r>
            <a:r>
              <a:rPr lang="en-US" dirty="0"/>
              <a:t> represents the weight of word i in document j</a:t>
            </a:r>
          </a:p>
          <a:p>
            <a:r>
              <a:rPr lang="en-US" dirty="0"/>
              <a:t>This is known as a </a:t>
            </a:r>
            <a:r>
              <a:rPr lang="en-US" b="1" dirty="0"/>
              <a:t>term-document matrix</a:t>
            </a:r>
          </a:p>
          <a:p>
            <a:r>
              <a:rPr lang="en-US" dirty="0"/>
              <a:t>Each column represents a document in the collection and each row represents a term</a:t>
            </a:r>
          </a:p>
          <a:p>
            <a:r>
              <a:rPr lang="en-US" dirty="0"/>
              <a:t>In practice, we do not store the entire matrix; rather, for each term or word, we store an </a:t>
            </a:r>
            <a:r>
              <a:rPr lang="en-US" b="1" dirty="0"/>
              <a:t>inverted index</a:t>
            </a:r>
          </a:p>
          <a:p>
            <a:r>
              <a:rPr lang="en-US" dirty="0"/>
              <a:t>For IR, an inverted index efficiently maps each term (e.g., using a hash table) to a list of documents in which the term appears</a:t>
            </a:r>
          </a:p>
          <a:p>
            <a:r>
              <a:rPr lang="en-US" dirty="0"/>
              <a:t>The inverted index can also include positions and/or term weights (such as TF*IDF)</a:t>
            </a:r>
          </a:p>
          <a:p>
            <a:r>
              <a:rPr lang="en-US" dirty="0"/>
              <a:t>Including positions is important if you want the user to be able to search for exact phrases</a:t>
            </a:r>
          </a:p>
          <a:p>
            <a:r>
              <a:rPr lang="en-US" dirty="0"/>
              <a:t>Other issues related to IR include how to tokenize queries and documents, case sensitivity, whether to apply stemming, whether to prune </a:t>
            </a:r>
            <a:r>
              <a:rPr lang="en-US" i="1" dirty="0"/>
              <a:t>stop words</a:t>
            </a:r>
            <a:r>
              <a:rPr lang="en-US" dirty="0"/>
              <a:t>, whether to consider </a:t>
            </a:r>
            <a:r>
              <a:rPr lang="en-US" i="1" dirty="0"/>
              <a:t>metadata</a:t>
            </a:r>
            <a:r>
              <a:rPr lang="en-US" dirty="0"/>
              <a:t>, etc.</a:t>
            </a:r>
          </a:p>
          <a:p>
            <a:r>
              <a:rPr lang="en-US" dirty="0"/>
              <a:t>When presenting results of an IR system, you might want to take </a:t>
            </a:r>
            <a:r>
              <a:rPr lang="en-US" i="1" dirty="0"/>
              <a:t>utility</a:t>
            </a:r>
            <a:r>
              <a:rPr lang="en-US" dirty="0"/>
              <a:t> into account in addition to relevance; e.g., you might not want to list very similar documents</a:t>
            </a:r>
          </a:p>
        </p:txBody>
      </p:sp>
    </p:spTree>
    <p:extLst>
      <p:ext uri="{BB962C8B-B14F-4D97-AF65-F5344CB8AC3E}">
        <p14:creationId xmlns:p14="http://schemas.microsoft.com/office/powerpoint/2010/main" val="2169950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8BE09-55FC-4778-B0FB-2F777B9CBE9D}"/>
              </a:ext>
            </a:extLst>
          </p:cNvPr>
          <p:cNvSpPr>
            <a:spLocks noGrp="1"/>
          </p:cNvSpPr>
          <p:nvPr>
            <p:ph type="title"/>
          </p:nvPr>
        </p:nvSpPr>
        <p:spPr/>
        <p:txBody>
          <a:bodyPr/>
          <a:lstStyle/>
          <a:p>
            <a:r>
              <a:rPr lang="en-US"/>
              <a:t>Evaluating IR Systems</a:t>
            </a:r>
            <a:endParaRPr lang="en-US" dirty="0"/>
          </a:p>
        </p:txBody>
      </p:sp>
      <p:sp>
        <p:nvSpPr>
          <p:cNvPr id="3" name="Content Placeholder 2">
            <a:extLst>
              <a:ext uri="{FF2B5EF4-FFF2-40B4-BE49-F238E27FC236}">
                <a16:creationId xmlns:a16="http://schemas.microsoft.com/office/drawing/2014/main" id="{E43C95E9-9D9A-4E80-A7E7-6CC96A3DC059}"/>
              </a:ext>
            </a:extLst>
          </p:cNvPr>
          <p:cNvSpPr>
            <a:spLocks noGrp="1"/>
          </p:cNvSpPr>
          <p:nvPr>
            <p:ph idx="1"/>
          </p:nvPr>
        </p:nvSpPr>
        <p:spPr/>
        <p:txBody>
          <a:bodyPr>
            <a:normAutofit fontScale="70000" lnSpcReduction="20000"/>
          </a:bodyPr>
          <a:lstStyle/>
          <a:p>
            <a:r>
              <a:rPr lang="en-US" dirty="0"/>
              <a:t>IR systems can be evaluated using the </a:t>
            </a:r>
            <a:r>
              <a:rPr lang="en-US" b="1" dirty="0"/>
              <a:t>precision</a:t>
            </a:r>
            <a:r>
              <a:rPr lang="en-US" dirty="0"/>
              <a:t>, </a:t>
            </a:r>
            <a:r>
              <a:rPr lang="en-US" b="1" dirty="0"/>
              <a:t>recall</a:t>
            </a:r>
            <a:r>
              <a:rPr lang="en-US" dirty="0"/>
              <a:t>, and </a:t>
            </a:r>
            <a:r>
              <a:rPr lang="en-US" b="1" dirty="0"/>
              <a:t>F1</a:t>
            </a:r>
            <a:r>
              <a:rPr lang="en-US" dirty="0"/>
              <a:t> metrics</a:t>
            </a:r>
          </a:p>
          <a:p>
            <a:r>
              <a:rPr lang="en-US" dirty="0"/>
              <a:t>We can't use overall accuracy because a simple system that says nothing is relevant might achieve a very high accuracy</a:t>
            </a:r>
          </a:p>
          <a:p>
            <a:r>
              <a:rPr lang="en-US" dirty="0"/>
              <a:t>Consider a </a:t>
            </a:r>
            <a:r>
              <a:rPr lang="en-US" i="1" dirty="0"/>
              <a:t>confusion matrix </a:t>
            </a:r>
            <a:r>
              <a:rPr lang="en-US" dirty="0"/>
              <a:t>(a.k.a. </a:t>
            </a:r>
            <a:r>
              <a:rPr lang="en-US" i="1" dirty="0"/>
              <a:t>contingency table</a:t>
            </a:r>
            <a:r>
              <a:rPr lang="en-US" dirty="0"/>
              <a:t>) representing how many relevant and non-relevant documents were and were not retrieved:</a:t>
            </a:r>
          </a:p>
          <a:p>
            <a:endParaRPr lang="en-US" dirty="0"/>
          </a:p>
          <a:p>
            <a:endParaRPr lang="en-US" dirty="0"/>
          </a:p>
          <a:p>
            <a:endParaRPr lang="en-US" dirty="0"/>
          </a:p>
          <a:p>
            <a:r>
              <a:rPr lang="en-US" dirty="0"/>
              <a:t>We can define:</a:t>
            </a:r>
          </a:p>
          <a:p>
            <a:pPr lvl="1"/>
            <a:r>
              <a:rPr lang="en-US" dirty="0"/>
              <a:t>Precision = A / (A + B); of the documents that were retrieved, what fraction of them are actually relevant to the user’s query</a:t>
            </a:r>
          </a:p>
          <a:p>
            <a:pPr lvl="1"/>
            <a:r>
              <a:rPr lang="en-US" dirty="0"/>
              <a:t>Recall = A / (A + C); of those documents in the collection that are relevant to the query, what fraction of them were retrieved by the system</a:t>
            </a:r>
          </a:p>
          <a:p>
            <a:pPr lvl="1"/>
            <a:r>
              <a:rPr lang="en-US" dirty="0"/>
              <a:t>F1 = (2 * Precision * Recall) / (Precision + Recall); this combines precision and recall into a single metric, in between precision and recall, closer to the lower of the two</a:t>
            </a:r>
          </a:p>
          <a:p>
            <a:endParaRPr lang="en-US" dirty="0"/>
          </a:p>
        </p:txBody>
      </p:sp>
      <p:graphicFrame>
        <p:nvGraphicFramePr>
          <p:cNvPr id="4" name="Table 3">
            <a:extLst>
              <a:ext uri="{FF2B5EF4-FFF2-40B4-BE49-F238E27FC236}">
                <a16:creationId xmlns:a16="http://schemas.microsoft.com/office/drawing/2014/main" id="{4478CE2B-B4ED-45E3-8BB1-C4E3FA01BEA3}"/>
              </a:ext>
            </a:extLst>
          </p:cNvPr>
          <p:cNvGraphicFramePr>
            <a:graphicFrameLocks noGrp="1"/>
          </p:cNvGraphicFramePr>
          <p:nvPr>
            <p:extLst>
              <p:ext uri="{D42A27DB-BD31-4B8C-83A1-F6EECF244321}">
                <p14:modId xmlns:p14="http://schemas.microsoft.com/office/powerpoint/2010/main" val="1196741137"/>
              </p:ext>
            </p:extLst>
          </p:nvPr>
        </p:nvGraphicFramePr>
        <p:xfrm>
          <a:off x="4417586" y="3318322"/>
          <a:ext cx="3356828" cy="869365"/>
        </p:xfrm>
        <a:graphic>
          <a:graphicData uri="http://schemas.openxmlformats.org/drawingml/2006/table">
            <a:tbl>
              <a:tblPr firstRow="1" firstCol="1" lastRow="1" lastCol="1" bandRow="1" bandCol="1">
                <a:tableStyleId>{2D5ABB26-0587-4C30-8999-92F81FD0307C}</a:tableStyleId>
              </a:tblPr>
              <a:tblGrid>
                <a:gridCol w="1107200">
                  <a:extLst>
                    <a:ext uri="{9D8B030D-6E8A-4147-A177-3AD203B41FA5}">
                      <a16:colId xmlns:a16="http://schemas.microsoft.com/office/drawing/2014/main" val="3785176970"/>
                    </a:ext>
                  </a:extLst>
                </a:gridCol>
                <a:gridCol w="1124814">
                  <a:extLst>
                    <a:ext uri="{9D8B030D-6E8A-4147-A177-3AD203B41FA5}">
                      <a16:colId xmlns:a16="http://schemas.microsoft.com/office/drawing/2014/main" val="1783525281"/>
                    </a:ext>
                  </a:extLst>
                </a:gridCol>
                <a:gridCol w="1124814">
                  <a:extLst>
                    <a:ext uri="{9D8B030D-6E8A-4147-A177-3AD203B41FA5}">
                      <a16:colId xmlns:a16="http://schemas.microsoft.com/office/drawing/2014/main" val="1518709906"/>
                    </a:ext>
                  </a:extLst>
                </a:gridCol>
              </a:tblGrid>
              <a:tr h="212725">
                <a:tc>
                  <a:txBody>
                    <a:bodyPr/>
                    <a:lstStyle/>
                    <a:p>
                      <a:pPr marL="0" marR="0" algn="ctr">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rPr>
                        <a:t>Relevant</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rPr>
                        <a:t>Not Relevant</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8587582"/>
                  </a:ext>
                </a:extLst>
              </a:tr>
              <a:tr h="319826">
                <a:tc>
                  <a:txBody>
                    <a:bodyPr/>
                    <a:lstStyle/>
                    <a:p>
                      <a:pPr marL="0" marR="0" algn="ctr">
                        <a:spcBef>
                          <a:spcPts val="0"/>
                        </a:spcBef>
                        <a:spcAft>
                          <a:spcPts val="0"/>
                        </a:spcAft>
                      </a:pPr>
                      <a:r>
                        <a:rPr lang="en-US" sz="1200" dirty="0">
                          <a:effectLst/>
                          <a:latin typeface="Times New Roman" panose="02020603050405020304" pitchFamily="18" charset="0"/>
                          <a:ea typeface="Times New Roman" panose="02020603050405020304" pitchFamily="18" charset="0"/>
                        </a:rPr>
                        <a:t>Retrieved</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rPr>
                        <a:t>A</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rPr>
                        <a:t>B</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2143899"/>
                  </a:ext>
                </a:extLst>
              </a:tr>
              <a:tr h="336814">
                <a:tc>
                  <a:txBody>
                    <a:bodyPr/>
                    <a:lstStyle/>
                    <a:p>
                      <a:pPr marL="0" marR="0" algn="ctr">
                        <a:spcBef>
                          <a:spcPts val="0"/>
                        </a:spcBef>
                        <a:spcAft>
                          <a:spcPts val="0"/>
                        </a:spcAft>
                      </a:pPr>
                      <a:r>
                        <a:rPr lang="en-US" sz="1200" dirty="0">
                          <a:effectLst/>
                        </a:rPr>
                        <a:t>Not Retrieved</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rPr>
                        <a:t>C</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rPr>
                        <a:t>D</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5189515"/>
                  </a:ext>
                </a:extLst>
              </a:tr>
            </a:tbl>
          </a:graphicData>
        </a:graphic>
      </p:graphicFrame>
    </p:spTree>
    <p:extLst>
      <p:ext uri="{BB962C8B-B14F-4D97-AF65-F5344CB8AC3E}">
        <p14:creationId xmlns:p14="http://schemas.microsoft.com/office/powerpoint/2010/main" val="3809576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89457-3ECE-4B38-B07F-CFCFC01BB82A}"/>
              </a:ext>
            </a:extLst>
          </p:cNvPr>
          <p:cNvSpPr>
            <a:spLocks noGrp="1"/>
          </p:cNvSpPr>
          <p:nvPr>
            <p:ph type="title"/>
          </p:nvPr>
        </p:nvSpPr>
        <p:spPr/>
        <p:txBody>
          <a:bodyPr/>
          <a:lstStyle/>
          <a:p>
            <a:r>
              <a:rPr lang="en-US" dirty="0"/>
              <a:t>Natural Language Processing</a:t>
            </a:r>
          </a:p>
        </p:txBody>
      </p:sp>
      <p:sp>
        <p:nvSpPr>
          <p:cNvPr id="3" name="Content Placeholder 2">
            <a:extLst>
              <a:ext uri="{FF2B5EF4-FFF2-40B4-BE49-F238E27FC236}">
                <a16:creationId xmlns:a16="http://schemas.microsoft.com/office/drawing/2014/main" id="{0C4AABAA-F845-45BC-97E0-BBE718DD5066}"/>
              </a:ext>
            </a:extLst>
          </p:cNvPr>
          <p:cNvSpPr>
            <a:spLocks noGrp="1"/>
          </p:cNvSpPr>
          <p:nvPr>
            <p:ph idx="1"/>
          </p:nvPr>
        </p:nvSpPr>
        <p:spPr/>
        <p:txBody>
          <a:bodyPr>
            <a:normAutofit fontScale="77500" lnSpcReduction="20000"/>
          </a:bodyPr>
          <a:lstStyle/>
          <a:p>
            <a:r>
              <a:rPr lang="en-US" b="1" dirty="0"/>
              <a:t>Natural language processing </a:t>
            </a:r>
            <a:r>
              <a:rPr lang="en-US" dirty="0"/>
              <a:t>(</a:t>
            </a:r>
            <a:r>
              <a:rPr lang="en-US" b="1" dirty="0"/>
              <a:t>NLP</a:t>
            </a:r>
            <a:r>
              <a:rPr lang="en-US" dirty="0"/>
              <a:t>) is a subfield of </a:t>
            </a:r>
            <a:r>
              <a:rPr lang="en-US" b="1" dirty="0"/>
              <a:t>artificial intelligence </a:t>
            </a:r>
            <a:r>
              <a:rPr lang="en-US" dirty="0"/>
              <a:t>(</a:t>
            </a:r>
            <a:r>
              <a:rPr lang="en-US" b="1" dirty="0"/>
              <a:t>AI</a:t>
            </a:r>
            <a:r>
              <a:rPr lang="en-US" dirty="0"/>
              <a:t>) that deals with the processing of text specified using natural languages</a:t>
            </a:r>
          </a:p>
          <a:p>
            <a:r>
              <a:rPr lang="en-US" b="1" dirty="0"/>
              <a:t>Natural languages </a:t>
            </a:r>
            <a:r>
              <a:rPr lang="en-US" dirty="0"/>
              <a:t>are languages that are spoken by (or written by or otherwise used by) people; e.g. English, French, Japanese, etc.</a:t>
            </a:r>
          </a:p>
          <a:p>
            <a:r>
              <a:rPr lang="en-US" dirty="0"/>
              <a:t>This is as opposed to </a:t>
            </a:r>
            <a:r>
              <a:rPr lang="en-US" b="1" dirty="0"/>
              <a:t>formal languages</a:t>
            </a:r>
            <a:r>
              <a:rPr lang="en-US" dirty="0"/>
              <a:t>, such as first-order logic or programming languages</a:t>
            </a:r>
          </a:p>
          <a:p>
            <a:r>
              <a:rPr lang="en-US" dirty="0"/>
              <a:t>In our course, our unit on NLP is divided into three topics; I am calling them:</a:t>
            </a:r>
          </a:p>
          <a:p>
            <a:pPr lvl="1"/>
            <a:r>
              <a:rPr lang="en-US" dirty="0"/>
              <a:t>"Conventional Statistical Natural Language Processing" – This will cover statistical NLP approaches that dominated the field until around 2013</a:t>
            </a:r>
          </a:p>
          <a:p>
            <a:pPr lvl="1"/>
            <a:r>
              <a:rPr lang="en-US" dirty="0"/>
              <a:t>"Conventional Computational Linguistics" – This covers natural languages, in general, and approaches to processing natural languages that consider linguistics</a:t>
            </a:r>
          </a:p>
          <a:p>
            <a:pPr lvl="1"/>
            <a:r>
              <a:rPr lang="en-US" dirty="0"/>
              <a:t>"Deep Learning and NLP" – This covers modern approaches to NLP</a:t>
            </a:r>
          </a:p>
          <a:p>
            <a:r>
              <a:rPr lang="en-US" dirty="0"/>
              <a:t>Some parts of these topics are based on “Speech and Language Processing” by Jurafsky and Martin (J&amp;M); the 3</a:t>
            </a:r>
            <a:r>
              <a:rPr lang="en-US" baseline="30000" dirty="0"/>
              <a:t>rd</a:t>
            </a:r>
            <a:r>
              <a:rPr lang="en-US" dirty="0"/>
              <a:t> Edition is in progress, and updates are freely posted online</a:t>
            </a:r>
          </a:p>
        </p:txBody>
      </p:sp>
    </p:spTree>
    <p:extLst>
      <p:ext uri="{BB962C8B-B14F-4D97-AF65-F5344CB8AC3E}">
        <p14:creationId xmlns:p14="http://schemas.microsoft.com/office/powerpoint/2010/main" val="11349939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4DCD7-0C7A-464C-B291-694B73C440DC}"/>
              </a:ext>
            </a:extLst>
          </p:cNvPr>
          <p:cNvSpPr>
            <a:spLocks noGrp="1"/>
          </p:cNvSpPr>
          <p:nvPr>
            <p:ph type="title"/>
          </p:nvPr>
        </p:nvSpPr>
        <p:spPr/>
        <p:txBody>
          <a:bodyPr/>
          <a:lstStyle/>
          <a:p>
            <a:r>
              <a:rPr lang="en-US" dirty="0"/>
              <a:t>Presenting Results of Web Searches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EE3208C-4EB4-41C8-85F2-4076C25D3B7D}"/>
                  </a:ext>
                </a:extLst>
              </p:cNvPr>
              <p:cNvSpPr>
                <a:spLocks noGrp="1"/>
              </p:cNvSpPr>
              <p:nvPr>
                <p:ph idx="1"/>
              </p:nvPr>
            </p:nvSpPr>
            <p:spPr/>
            <p:txBody>
              <a:bodyPr>
                <a:normAutofit fontScale="70000" lnSpcReduction="20000"/>
              </a:bodyPr>
              <a:lstStyle/>
              <a:p>
                <a:r>
                  <a:rPr lang="en-US" dirty="0"/>
                  <a:t>When presenting the results of web searches, systems have additional information to work with; we will briefly discuss two algorithms </a:t>
                </a:r>
                <a:r>
                  <a:rPr lang="en-US" i="1" dirty="0"/>
                  <a:t>treat the web as a directed graph</a:t>
                </a:r>
              </a:p>
              <a:p>
                <a:r>
                  <a:rPr lang="en-US" dirty="0"/>
                  <a:t>The </a:t>
                </a:r>
                <a:r>
                  <a:rPr lang="en-US" i="1" dirty="0"/>
                  <a:t>Hyperlinked-Induced Topic Search </a:t>
                </a:r>
                <a:r>
                  <a:rPr lang="en-US" dirty="0"/>
                  <a:t>(</a:t>
                </a:r>
                <a:r>
                  <a:rPr lang="en-US" b="1" dirty="0"/>
                  <a:t>HITS</a:t>
                </a:r>
                <a:r>
                  <a:rPr lang="en-US" dirty="0"/>
                  <a:t>) algorithm involves </a:t>
                </a:r>
                <a:r>
                  <a:rPr lang="en-US" i="1" dirty="0"/>
                  <a:t>authorities</a:t>
                </a:r>
                <a:r>
                  <a:rPr lang="en-US" dirty="0"/>
                  <a:t> and </a:t>
                </a:r>
                <a:r>
                  <a:rPr lang="en-US" i="1" dirty="0"/>
                  <a:t>hubs</a:t>
                </a:r>
              </a:p>
              <a:p>
                <a:pPr lvl="1"/>
                <a:r>
                  <a:rPr lang="en-US" dirty="0"/>
                  <a:t>Given a query, HITS first finds an initial set of web pages that are relevant to the query</a:t>
                </a:r>
              </a:p>
              <a:p>
                <a:pPr lvl="1"/>
                <a:r>
                  <a:rPr lang="en-US" dirty="0"/>
                  <a:t>Using this set, an iterative approach determines authorities (pages that have a lot of incoming links from other good pages) and hubs (pages that point to a lot of authorities)</a:t>
                </a:r>
              </a:p>
              <a:p>
                <a:r>
                  <a:rPr lang="en-US" dirty="0"/>
                  <a:t>Google's </a:t>
                </a:r>
                <a:r>
                  <a:rPr lang="en-US" b="1" dirty="0"/>
                  <a:t>PageRank</a:t>
                </a:r>
                <a:r>
                  <a:rPr lang="en-US" dirty="0"/>
                  <a:t> algorithm also rates pages based on links, but their algorithm is not query-dependent (and therefore it is more efficient)</a:t>
                </a:r>
              </a:p>
              <a:p>
                <a:r>
                  <a:rPr lang="en-US" dirty="0"/>
                  <a:t>PageRank uses the following formula: </a:t>
                </a:r>
                <a14:m>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𝑃𝑅</m:t>
                    </m:r>
                    <m:d>
                      <m:dPr>
                        <m:ctrlPr>
                          <a:rPr lang="en-US" i="1">
                            <a:effectLst/>
                            <a:latin typeface="Cambria Math" panose="020405030504060302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𝑝</m:t>
                        </m:r>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i="1">
                            <a:effectLst/>
                            <a:latin typeface="Cambria Math" panose="020405030504060302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𝑑</m:t>
                        </m:r>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𝑁</m:t>
                        </m:r>
                      </m:den>
                    </m:f>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𝑑</m:t>
                    </m:r>
                    <m:nary>
                      <m:naryPr>
                        <m:chr m:val="∑"/>
                        <m:limLoc m:val="undOvr"/>
                        <m:supHide m:val="on"/>
                        <m:ctrlPr>
                          <a:rPr lang="en-US" i="1">
                            <a:effectLst/>
                            <a:latin typeface="Cambria Math" panose="02040503050406030204" pitchFamily="18" charset="0"/>
                          </a:rPr>
                        </m:ctrlPr>
                      </m:naryPr>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up/>
                      <m:e>
                        <m:f>
                          <m:fPr>
                            <m:ctrlPr>
                              <a:rPr lang="en-US" i="1">
                                <a:effectLst/>
                                <a:latin typeface="Cambria Math" panose="020405030504060302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𝑃𝑅</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𝑖𝑛</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𝐶</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𝑖𝑛</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den>
                        </m:f>
                      </m:e>
                    </m:nary>
                  </m:oMath>
                </a14:m>
                <a:endParaRPr lang="en-US" dirty="0"/>
              </a:p>
              <a:p>
                <a:pPr lvl="1"/>
                <a:r>
                  <a:rPr lang="en-US" dirty="0"/>
                  <a:t>Here, PR(p) is the PageRank of p, N is the total number of pages in the corpus, in</a:t>
                </a:r>
                <a:r>
                  <a:rPr lang="en-US" baseline="-25000" dirty="0"/>
                  <a:t>i</a:t>
                </a:r>
                <a:r>
                  <a:rPr lang="en-US" dirty="0"/>
                  <a:t> are the pages that link to p, and c(in</a:t>
                </a:r>
                <a:r>
                  <a:rPr lang="en-US" baseline="-25000" dirty="0"/>
                  <a:t>i</a:t>
                </a:r>
                <a:r>
                  <a:rPr lang="en-US" dirty="0"/>
                  <a:t>) is the count of the out-links on in</a:t>
                </a:r>
                <a:r>
                  <a:rPr lang="en-US" baseline="-25000" dirty="0"/>
                  <a:t>i</a:t>
                </a:r>
                <a:r>
                  <a:rPr lang="en-US" dirty="0"/>
                  <a:t>; d is a damping factor</a:t>
                </a:r>
              </a:p>
              <a:p>
                <a:pPr lvl="1"/>
                <a:r>
                  <a:rPr lang="en-US" dirty="0"/>
                  <a:t>To explain this, the AI textbook (3</a:t>
                </a:r>
                <a:r>
                  <a:rPr lang="en-US" baseline="30000" dirty="0"/>
                  <a:t>rd</a:t>
                </a:r>
                <a:r>
                  <a:rPr lang="en-US" dirty="0"/>
                  <a:t> Edition) asks us to imagine a web surfer starting at a random page</a:t>
                </a:r>
              </a:p>
              <a:p>
                <a:pPr lvl="1"/>
                <a:r>
                  <a:rPr lang="en-US" dirty="0"/>
                  <a:t>With probability d, he clicks on one of the links on the page arbitrarily; with probability 1-d, he gets bored and moves to any random page on the web</a:t>
                </a:r>
              </a:p>
              <a:p>
                <a:pPr lvl="1"/>
                <a:r>
                  <a:rPr lang="en-US" dirty="0"/>
                  <a:t>PR(p) is related to the probability that the surfer will be at page p at any point in time</a:t>
                </a:r>
              </a:p>
              <a:p>
                <a:pPr lvl="1"/>
                <a:r>
                  <a:rPr lang="en-US" dirty="0"/>
                  <a:t>Since PageRank uses a recursive formula, computing it involves an iterative procedure; the algorithm starts assigning PR(p) = 1 to every page, and it iterates until convergence</a:t>
                </a:r>
              </a:p>
            </p:txBody>
          </p:sp>
        </mc:Choice>
        <mc:Fallback xmlns="">
          <p:sp>
            <p:nvSpPr>
              <p:cNvPr id="3" name="Content Placeholder 2">
                <a:extLst>
                  <a:ext uri="{FF2B5EF4-FFF2-40B4-BE49-F238E27FC236}">
                    <a16:creationId xmlns:a16="http://schemas.microsoft.com/office/drawing/2014/main" id="{DEE3208C-4EB4-41C8-85F2-4076C25D3B7D}"/>
                  </a:ext>
                </a:extLst>
              </p:cNvPr>
              <p:cNvSpPr>
                <a:spLocks noGrp="1" noRot="1" noChangeAspect="1" noMove="1" noResize="1" noEditPoints="1" noAdjustHandles="1" noChangeArrowheads="1" noChangeShapeType="1" noTextEdit="1"/>
              </p:cNvSpPr>
              <p:nvPr>
                <p:ph idx="1"/>
              </p:nvPr>
            </p:nvSpPr>
            <p:spPr>
              <a:blipFill>
                <a:blip r:embed="rId2"/>
                <a:stretch>
                  <a:fillRect l="-522" t="-2521" r="-464"/>
                </a:stretch>
              </a:blipFill>
            </p:spPr>
            <p:txBody>
              <a:bodyPr/>
              <a:lstStyle/>
              <a:p>
                <a:r>
                  <a:rPr lang="en-US">
                    <a:noFill/>
                  </a:rPr>
                  <a:t> </a:t>
                </a:r>
              </a:p>
            </p:txBody>
          </p:sp>
        </mc:Fallback>
      </mc:AlternateContent>
    </p:spTree>
    <p:extLst>
      <p:ext uri="{BB962C8B-B14F-4D97-AF65-F5344CB8AC3E}">
        <p14:creationId xmlns:p14="http://schemas.microsoft.com/office/powerpoint/2010/main" val="8417983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5D3D1-36FA-4E70-8BF0-F3BD871DB214}"/>
              </a:ext>
            </a:extLst>
          </p:cNvPr>
          <p:cNvSpPr>
            <a:spLocks noGrp="1"/>
          </p:cNvSpPr>
          <p:nvPr>
            <p:ph type="title"/>
          </p:nvPr>
        </p:nvSpPr>
        <p:spPr/>
        <p:txBody>
          <a:bodyPr/>
          <a:lstStyle/>
          <a:p>
            <a:r>
              <a:rPr lang="en-US" dirty="0"/>
              <a:t>Text Categorization</a:t>
            </a:r>
          </a:p>
        </p:txBody>
      </p:sp>
      <p:sp>
        <p:nvSpPr>
          <p:cNvPr id="3" name="Content Placeholder 2">
            <a:extLst>
              <a:ext uri="{FF2B5EF4-FFF2-40B4-BE49-F238E27FC236}">
                <a16:creationId xmlns:a16="http://schemas.microsoft.com/office/drawing/2014/main" id="{0B121F92-658A-4183-8210-7E756FEE4AB1}"/>
              </a:ext>
            </a:extLst>
          </p:cNvPr>
          <p:cNvSpPr>
            <a:spLocks noGrp="1"/>
          </p:cNvSpPr>
          <p:nvPr>
            <p:ph idx="1"/>
          </p:nvPr>
        </p:nvSpPr>
        <p:spPr/>
        <p:txBody>
          <a:bodyPr>
            <a:normAutofit fontScale="70000" lnSpcReduction="20000"/>
          </a:bodyPr>
          <a:lstStyle/>
          <a:p>
            <a:r>
              <a:rPr lang="en-US" b="1" dirty="0"/>
              <a:t>Text Categorization</a:t>
            </a:r>
            <a:r>
              <a:rPr lang="en-US" dirty="0"/>
              <a:t> (TC), a.k.a. </a:t>
            </a:r>
            <a:r>
              <a:rPr lang="en-US" i="1" dirty="0"/>
              <a:t>text classification</a:t>
            </a:r>
            <a:r>
              <a:rPr lang="en-US" dirty="0"/>
              <a:t>, is the automatic labeling of text documents (or documents with associated text) into one or more predefined </a:t>
            </a:r>
            <a:r>
              <a:rPr lang="en-US" i="1" dirty="0"/>
              <a:t>categories</a:t>
            </a:r>
            <a:r>
              <a:rPr lang="en-US" dirty="0"/>
              <a:t> or </a:t>
            </a:r>
            <a:r>
              <a:rPr lang="en-US" i="1" dirty="0"/>
              <a:t>classes</a:t>
            </a:r>
          </a:p>
          <a:p>
            <a:r>
              <a:rPr lang="en-US" dirty="0"/>
              <a:t>As with other ML categorization methods, text categorization can deal with </a:t>
            </a:r>
            <a:r>
              <a:rPr lang="en-US" i="1" dirty="0"/>
              <a:t>independent</a:t>
            </a:r>
            <a:r>
              <a:rPr lang="en-US" dirty="0"/>
              <a:t>, </a:t>
            </a:r>
            <a:r>
              <a:rPr lang="en-US" i="1" dirty="0"/>
              <a:t>Boolean categories</a:t>
            </a:r>
            <a:r>
              <a:rPr lang="en-US" dirty="0"/>
              <a:t>, or it can deal with multiple </a:t>
            </a:r>
            <a:r>
              <a:rPr lang="en-US" i="1" dirty="0"/>
              <a:t>mutually exclusive and exhaustive categories</a:t>
            </a:r>
          </a:p>
          <a:p>
            <a:r>
              <a:rPr lang="en-US" dirty="0"/>
              <a:t>Some applications of text categorization include:</a:t>
            </a:r>
          </a:p>
          <a:p>
            <a:pPr lvl="1"/>
            <a:r>
              <a:rPr lang="en-US" dirty="0"/>
              <a:t>Classification of e-mail as spam or not spam (a.k.a. ham), a.k.a. </a:t>
            </a:r>
            <a:r>
              <a:rPr lang="en-US" i="1" dirty="0"/>
              <a:t>spam filtering</a:t>
            </a:r>
          </a:p>
          <a:p>
            <a:pPr lvl="1"/>
            <a:r>
              <a:rPr lang="en-US" dirty="0"/>
              <a:t>Classification of news into </a:t>
            </a:r>
            <a:r>
              <a:rPr lang="en-US" i="1" dirty="0"/>
              <a:t>topical</a:t>
            </a:r>
            <a:r>
              <a:rPr lang="en-US" dirty="0"/>
              <a:t> sections (e.g., </a:t>
            </a:r>
            <a:r>
              <a:rPr lang="en-US" dirty="0" err="1"/>
              <a:t>NewsBlaster</a:t>
            </a:r>
            <a:r>
              <a:rPr lang="en-US" dirty="0"/>
              <a:t>, Google News)</a:t>
            </a:r>
          </a:p>
          <a:p>
            <a:pPr lvl="1"/>
            <a:r>
              <a:rPr lang="en-US" dirty="0"/>
              <a:t>Websites as pornography or not pornography</a:t>
            </a:r>
          </a:p>
          <a:p>
            <a:pPr lvl="1"/>
            <a:r>
              <a:rPr lang="en-US" dirty="0"/>
              <a:t>Reviews as positive or negative (a type of </a:t>
            </a:r>
            <a:r>
              <a:rPr lang="en-US" i="1" dirty="0"/>
              <a:t>sentiment classification</a:t>
            </a:r>
            <a:r>
              <a:rPr lang="en-US" dirty="0"/>
              <a:t>)</a:t>
            </a:r>
          </a:p>
          <a:p>
            <a:pPr lvl="1"/>
            <a:r>
              <a:rPr lang="en-US" dirty="0"/>
              <a:t>Automatic grading of essays (actually used by ETS)</a:t>
            </a:r>
          </a:p>
          <a:p>
            <a:r>
              <a:rPr lang="en-US" dirty="0"/>
              <a:t>An interesting early application of text categorization was </a:t>
            </a:r>
            <a:r>
              <a:rPr lang="en-US" i="1" dirty="0"/>
              <a:t>authorship attribution</a:t>
            </a:r>
          </a:p>
          <a:p>
            <a:pPr lvl="1"/>
            <a:r>
              <a:rPr lang="en-US" dirty="0"/>
              <a:t>Mostellar and Wallace (1964) examined a subset of the Federalist Papers</a:t>
            </a:r>
          </a:p>
          <a:p>
            <a:pPr lvl="1"/>
            <a:r>
              <a:rPr lang="en-US" dirty="0"/>
              <a:t>There was a historical dispute about whether the author was James Madison or Alexander Hamilton</a:t>
            </a:r>
          </a:p>
          <a:p>
            <a:pPr lvl="1"/>
            <a:r>
              <a:rPr lang="en-US" dirty="0"/>
              <a:t>Using techniques that were quite different than modern techniques (involving words such as "of" and "upon"), they definitively concluded that Madison was the author</a:t>
            </a:r>
          </a:p>
          <a:p>
            <a:endParaRPr lang="en-US" dirty="0"/>
          </a:p>
        </p:txBody>
      </p:sp>
    </p:spTree>
    <p:extLst>
      <p:ext uri="{BB962C8B-B14F-4D97-AF65-F5344CB8AC3E}">
        <p14:creationId xmlns:p14="http://schemas.microsoft.com/office/powerpoint/2010/main" val="25301968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1BBDD-45C8-4E05-BDC5-38BC2C04C461}"/>
              </a:ext>
            </a:extLst>
          </p:cNvPr>
          <p:cNvSpPr>
            <a:spLocks noGrp="1"/>
          </p:cNvSpPr>
          <p:nvPr>
            <p:ph type="title"/>
          </p:nvPr>
        </p:nvSpPr>
        <p:spPr/>
        <p:txBody>
          <a:bodyPr/>
          <a:lstStyle/>
          <a:p>
            <a:r>
              <a:rPr lang="en-US" dirty="0"/>
              <a:t>Some General TC Implementation Details</a:t>
            </a:r>
          </a:p>
        </p:txBody>
      </p:sp>
      <p:sp>
        <p:nvSpPr>
          <p:cNvPr id="3" name="Content Placeholder 2">
            <a:extLst>
              <a:ext uri="{FF2B5EF4-FFF2-40B4-BE49-F238E27FC236}">
                <a16:creationId xmlns:a16="http://schemas.microsoft.com/office/drawing/2014/main" id="{9476A62A-39E0-4ABC-9554-A6B23E9F1776}"/>
              </a:ext>
            </a:extLst>
          </p:cNvPr>
          <p:cNvSpPr>
            <a:spLocks noGrp="1"/>
          </p:cNvSpPr>
          <p:nvPr>
            <p:ph idx="1"/>
          </p:nvPr>
        </p:nvSpPr>
        <p:spPr/>
        <p:txBody>
          <a:bodyPr>
            <a:normAutofit fontScale="77500" lnSpcReduction="20000"/>
          </a:bodyPr>
          <a:lstStyle/>
          <a:p>
            <a:r>
              <a:rPr lang="en-US" dirty="0"/>
              <a:t>Conventional TC systems typically employ bag-of-words approaches, as do IR systems</a:t>
            </a:r>
          </a:p>
          <a:p>
            <a:r>
              <a:rPr lang="en-US" dirty="0"/>
              <a:t>These approaches work well for some, but not all, of the applications listed above</a:t>
            </a:r>
          </a:p>
          <a:p>
            <a:r>
              <a:rPr lang="en-US" dirty="0"/>
              <a:t>Most conventional TC systems use single words (unigrams) as terms</a:t>
            </a:r>
          </a:p>
          <a:p>
            <a:r>
              <a:rPr lang="en-US" dirty="0"/>
              <a:t>Several TC methods use TF*IDF weights for document vectors; some also use TF*IDF weights for category vectors</a:t>
            </a:r>
          </a:p>
          <a:p>
            <a:r>
              <a:rPr lang="en-US" dirty="0"/>
              <a:t>As with IR systems, other implementation details that must be decided include tokenization, case sensitivity, stemming, stop words, etc.</a:t>
            </a:r>
          </a:p>
          <a:p>
            <a:r>
              <a:rPr lang="en-US" dirty="0"/>
              <a:t>A training set for TC consists of manually labeled documents</a:t>
            </a:r>
          </a:p>
          <a:p>
            <a:r>
              <a:rPr lang="en-US" dirty="0"/>
              <a:t>If categories are Boolean, we need positive and negative examples of each category</a:t>
            </a:r>
          </a:p>
          <a:p>
            <a:r>
              <a:rPr lang="en-US" dirty="0"/>
              <a:t>If categories are mutually exclusive and exhaustive, we need a significant number of examples of each category</a:t>
            </a:r>
          </a:p>
          <a:p>
            <a:r>
              <a:rPr lang="en-US" dirty="0"/>
              <a:t>Tuning based on a validation set and evaluation using a test set are performed using standard machine learning techniques</a:t>
            </a:r>
          </a:p>
        </p:txBody>
      </p:sp>
    </p:spTree>
    <p:extLst>
      <p:ext uri="{BB962C8B-B14F-4D97-AF65-F5344CB8AC3E}">
        <p14:creationId xmlns:p14="http://schemas.microsoft.com/office/powerpoint/2010/main" val="485014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A7029-48A3-45BD-A827-3BE980DC8546}"/>
              </a:ext>
            </a:extLst>
          </p:cNvPr>
          <p:cNvSpPr>
            <a:spLocks noGrp="1"/>
          </p:cNvSpPr>
          <p:nvPr>
            <p:ph type="title"/>
          </p:nvPr>
        </p:nvSpPr>
        <p:spPr/>
        <p:txBody>
          <a:bodyPr/>
          <a:lstStyle/>
          <a:p>
            <a:r>
              <a:rPr lang="en-US" dirty="0"/>
              <a:t>Rocchio/TF*IDF</a:t>
            </a:r>
          </a:p>
        </p:txBody>
      </p:sp>
      <p:sp>
        <p:nvSpPr>
          <p:cNvPr id="3" name="Content Placeholder 2">
            <a:extLst>
              <a:ext uri="{FF2B5EF4-FFF2-40B4-BE49-F238E27FC236}">
                <a16:creationId xmlns:a16="http://schemas.microsoft.com/office/drawing/2014/main" id="{E374A44F-7CAB-455E-98B6-A6BC20893BD1}"/>
              </a:ext>
            </a:extLst>
          </p:cNvPr>
          <p:cNvSpPr>
            <a:spLocks noGrp="1"/>
          </p:cNvSpPr>
          <p:nvPr>
            <p:ph idx="1"/>
          </p:nvPr>
        </p:nvSpPr>
        <p:spPr/>
        <p:txBody>
          <a:bodyPr>
            <a:normAutofit fontScale="70000" lnSpcReduction="20000"/>
          </a:bodyPr>
          <a:lstStyle/>
          <a:p>
            <a:r>
              <a:rPr lang="en-US" dirty="0"/>
              <a:t>One conventional TC approach is known as </a:t>
            </a:r>
            <a:r>
              <a:rPr lang="en-US" i="1" dirty="0"/>
              <a:t>Rocchio/TF*IDF</a:t>
            </a:r>
            <a:r>
              <a:rPr lang="en-US" dirty="0"/>
              <a:t>; this technique was based on the idea of </a:t>
            </a:r>
            <a:r>
              <a:rPr lang="en-US" i="1" dirty="0"/>
              <a:t>relevance feedback</a:t>
            </a:r>
            <a:r>
              <a:rPr lang="en-US" dirty="0"/>
              <a:t>, which is sometimes used by some IR systems</a:t>
            </a:r>
          </a:p>
          <a:p>
            <a:r>
              <a:rPr lang="en-US" dirty="0"/>
              <a:t>The approach uses a bag-of-words vector space model to represent not only documents but also categories</a:t>
            </a:r>
          </a:p>
          <a:p>
            <a:r>
              <a:rPr lang="en-US" dirty="0"/>
              <a:t>Each category is represented by the sum of the documents that belong to the category; generally, these vectors are normalized</a:t>
            </a:r>
          </a:p>
          <a:p>
            <a:r>
              <a:rPr lang="en-US" dirty="0"/>
              <a:t>Each category vector can be thought of as a centroid for the category</a:t>
            </a:r>
          </a:p>
          <a:p>
            <a:r>
              <a:rPr lang="en-US" dirty="0"/>
              <a:t>Thus, a similarity score (e.g., using the cosine metric) can be computed between any document and each category</a:t>
            </a:r>
          </a:p>
          <a:p>
            <a:r>
              <a:rPr lang="en-US" dirty="0"/>
              <a:t>If the categories are mutually exclusive and exhaustive, the document can be classified as belonging to the category with the most similar category vector</a:t>
            </a:r>
          </a:p>
          <a:p>
            <a:r>
              <a:rPr lang="en-US" dirty="0"/>
              <a:t>Some systems also include a vector based on all non-instances of each category from the training set and subtract a lower-weighted similarity to this centroid</a:t>
            </a:r>
          </a:p>
          <a:p>
            <a:r>
              <a:rPr lang="en-US" dirty="0"/>
              <a:t>The Rocchio method for TC is more complicated when dealing with Boolean categories</a:t>
            </a:r>
          </a:p>
          <a:p>
            <a:r>
              <a:rPr lang="en-US" dirty="0"/>
              <a:t>The similarity scores need to be converted to YES/NO decisions; there are a few ways to do this</a:t>
            </a:r>
          </a:p>
        </p:txBody>
      </p:sp>
    </p:spTree>
    <p:extLst>
      <p:ext uri="{BB962C8B-B14F-4D97-AF65-F5344CB8AC3E}">
        <p14:creationId xmlns:p14="http://schemas.microsoft.com/office/powerpoint/2010/main" val="30566624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7AA7D-4CD2-45BD-A4FF-6F526ECB79F7}"/>
              </a:ext>
            </a:extLst>
          </p:cNvPr>
          <p:cNvSpPr>
            <a:spLocks noGrp="1"/>
          </p:cNvSpPr>
          <p:nvPr>
            <p:ph type="title"/>
          </p:nvPr>
        </p:nvSpPr>
        <p:spPr/>
        <p:txBody>
          <a:bodyPr/>
          <a:lstStyle/>
          <a:p>
            <a:r>
              <a:rPr lang="en-US" dirty="0"/>
              <a:t>kNN and SVM Systems for Text Categorization</a:t>
            </a:r>
          </a:p>
        </p:txBody>
      </p:sp>
      <p:sp>
        <p:nvSpPr>
          <p:cNvPr id="3" name="Content Placeholder 2">
            <a:extLst>
              <a:ext uri="{FF2B5EF4-FFF2-40B4-BE49-F238E27FC236}">
                <a16:creationId xmlns:a16="http://schemas.microsoft.com/office/drawing/2014/main" id="{3C593F70-0215-4075-9345-A584B0C42DF1}"/>
              </a:ext>
            </a:extLst>
          </p:cNvPr>
          <p:cNvSpPr>
            <a:spLocks noGrp="1"/>
          </p:cNvSpPr>
          <p:nvPr>
            <p:ph idx="1"/>
          </p:nvPr>
        </p:nvSpPr>
        <p:spPr/>
        <p:txBody>
          <a:bodyPr>
            <a:normAutofit fontScale="85000" lnSpcReduction="20000"/>
          </a:bodyPr>
          <a:lstStyle/>
          <a:p>
            <a:r>
              <a:rPr lang="en-US" dirty="0"/>
              <a:t>A </a:t>
            </a:r>
            <a:r>
              <a:rPr lang="en-US" i="1" dirty="0"/>
              <a:t>kNN</a:t>
            </a:r>
            <a:r>
              <a:rPr lang="en-US" dirty="0"/>
              <a:t> system for TC represents documents as TF*IDF vectors</a:t>
            </a:r>
          </a:p>
          <a:p>
            <a:pPr lvl="1"/>
            <a:r>
              <a:rPr lang="en-US" dirty="0"/>
              <a:t>The system compares the TF*IDF vector for the document to classify to TF*IDF vectors for each document in the training set</a:t>
            </a:r>
          </a:p>
          <a:p>
            <a:pPr lvl="1"/>
            <a:r>
              <a:rPr lang="en-US" dirty="0"/>
              <a:t>It retrieves the k nearest (most similar or least different) training documents</a:t>
            </a:r>
          </a:p>
          <a:p>
            <a:pPr lvl="1"/>
            <a:r>
              <a:rPr lang="en-US" dirty="0"/>
              <a:t>These k documents can be used to make decisions as with any other kNN classification system</a:t>
            </a:r>
          </a:p>
          <a:p>
            <a:r>
              <a:rPr lang="en-US" dirty="0"/>
              <a:t>An </a:t>
            </a:r>
            <a:r>
              <a:rPr lang="en-US" i="1" dirty="0"/>
              <a:t>SVM</a:t>
            </a:r>
            <a:r>
              <a:rPr lang="en-US" dirty="0"/>
              <a:t> system for TC can also represent all training documents using TF*IDF vectors</a:t>
            </a:r>
          </a:p>
          <a:p>
            <a:pPr lvl="1"/>
            <a:r>
              <a:rPr lang="en-US" dirty="0"/>
              <a:t>For Boolean categories, the optimal hyperplane is computed in a higher-dimensional space, as with other SVM classification systems</a:t>
            </a:r>
          </a:p>
          <a:p>
            <a:pPr lvl="1"/>
            <a:r>
              <a:rPr lang="en-US" dirty="0"/>
              <a:t>When given a document to classify, the decision to place it in a category depends on what side of the hyperplane its TF*IDF vector, mapped to the higher-dimensional space, falls on</a:t>
            </a:r>
          </a:p>
          <a:p>
            <a:pPr lvl="1"/>
            <a:r>
              <a:rPr lang="en-US" dirty="0"/>
              <a:t>As with other SVM classification tasks, the "kernel trick" is used for efficient training and testing</a:t>
            </a:r>
          </a:p>
          <a:p>
            <a:pPr lvl="1"/>
            <a:r>
              <a:rPr lang="en-US" dirty="0"/>
              <a:t>To use an SVM for mutually exclusive, exhaustive categories, something hacky must be applied</a:t>
            </a:r>
          </a:p>
        </p:txBody>
      </p:sp>
    </p:spTree>
    <p:extLst>
      <p:ext uri="{BB962C8B-B14F-4D97-AF65-F5344CB8AC3E}">
        <p14:creationId xmlns:p14="http://schemas.microsoft.com/office/powerpoint/2010/main" val="41073553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85EA5-D621-4EF2-96CB-DAA10C117091}"/>
              </a:ext>
            </a:extLst>
          </p:cNvPr>
          <p:cNvSpPr>
            <a:spLocks noGrp="1"/>
          </p:cNvSpPr>
          <p:nvPr>
            <p:ph type="title"/>
          </p:nvPr>
        </p:nvSpPr>
        <p:spPr/>
        <p:txBody>
          <a:bodyPr/>
          <a:lstStyle/>
          <a:p>
            <a:r>
              <a:rPr lang="en-US" dirty="0"/>
              <a:t>Neural Networks and TC</a:t>
            </a:r>
          </a:p>
        </p:txBody>
      </p:sp>
      <p:sp>
        <p:nvSpPr>
          <p:cNvPr id="3" name="Content Placeholder 2">
            <a:extLst>
              <a:ext uri="{FF2B5EF4-FFF2-40B4-BE49-F238E27FC236}">
                <a16:creationId xmlns:a16="http://schemas.microsoft.com/office/drawing/2014/main" id="{370FA81D-022F-4A23-BE76-9E82027A554B}"/>
              </a:ext>
            </a:extLst>
          </p:cNvPr>
          <p:cNvSpPr>
            <a:spLocks noGrp="1"/>
          </p:cNvSpPr>
          <p:nvPr>
            <p:ph idx="1"/>
          </p:nvPr>
        </p:nvSpPr>
        <p:spPr>
          <a:xfrm>
            <a:off x="838200" y="1814051"/>
            <a:ext cx="10515600" cy="4351338"/>
          </a:xfrm>
        </p:spPr>
        <p:txBody>
          <a:bodyPr/>
          <a:lstStyle/>
          <a:p>
            <a:r>
              <a:rPr lang="en-US" dirty="0"/>
              <a:t>Conventional </a:t>
            </a:r>
            <a:r>
              <a:rPr lang="en-US" i="1" dirty="0"/>
              <a:t>neural networks </a:t>
            </a:r>
            <a:r>
              <a:rPr lang="en-US" dirty="0"/>
              <a:t>did not typically work too well for most TC tasks</a:t>
            </a:r>
          </a:p>
          <a:p>
            <a:r>
              <a:rPr lang="en-US" dirty="0"/>
              <a:t>The inputs would represent TF*IDF scores of words</a:t>
            </a:r>
          </a:p>
          <a:p>
            <a:r>
              <a:rPr lang="en-US" dirty="0"/>
              <a:t>There would be an input node for every distinct word in the </a:t>
            </a:r>
            <a:r>
              <a:rPr lang="en-US" dirty="0" err="1"/>
              <a:t>languge</a:t>
            </a:r>
            <a:endParaRPr lang="en-US" dirty="0"/>
          </a:p>
          <a:p>
            <a:r>
              <a:rPr lang="en-US" i="1" dirty="0"/>
              <a:t>Deep neural networks </a:t>
            </a:r>
            <a:r>
              <a:rPr lang="en-US" dirty="0"/>
              <a:t>work very well for certain TC tasks, such as sentiment analysis, especially for short documents</a:t>
            </a:r>
          </a:p>
          <a:p>
            <a:r>
              <a:rPr lang="en-US" dirty="0"/>
              <a:t>Conventional TC, on the other hand, tends to work better for topical categories and large documents</a:t>
            </a:r>
          </a:p>
          <a:p>
            <a:r>
              <a:rPr lang="en-US" dirty="0"/>
              <a:t>We’ll talk about deep learning and NLP in a later topic</a:t>
            </a:r>
          </a:p>
        </p:txBody>
      </p:sp>
    </p:spTree>
    <p:extLst>
      <p:ext uri="{BB962C8B-B14F-4D97-AF65-F5344CB8AC3E}">
        <p14:creationId xmlns:p14="http://schemas.microsoft.com/office/powerpoint/2010/main" val="10918185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BB788-A45A-4D8E-9BD0-68FFBEFA40A5}"/>
              </a:ext>
            </a:extLst>
          </p:cNvPr>
          <p:cNvSpPr>
            <a:spLocks noGrp="1"/>
          </p:cNvSpPr>
          <p:nvPr>
            <p:ph type="title"/>
          </p:nvPr>
        </p:nvSpPr>
        <p:spPr/>
        <p:txBody>
          <a:bodyPr/>
          <a:lstStyle/>
          <a:p>
            <a:r>
              <a:rPr lang="en-US" dirty="0"/>
              <a:t>Naïve Bayes for TC</a:t>
            </a:r>
          </a:p>
        </p:txBody>
      </p:sp>
      <p:sp>
        <p:nvSpPr>
          <p:cNvPr id="3" name="Content Placeholder 2">
            <a:extLst>
              <a:ext uri="{FF2B5EF4-FFF2-40B4-BE49-F238E27FC236}">
                <a16:creationId xmlns:a16="http://schemas.microsoft.com/office/drawing/2014/main" id="{74DD857E-7E99-4FD2-9D40-4F2BF0AF0F4B}"/>
              </a:ext>
            </a:extLst>
          </p:cNvPr>
          <p:cNvSpPr>
            <a:spLocks noGrp="1"/>
          </p:cNvSpPr>
          <p:nvPr>
            <p:ph idx="1"/>
          </p:nvPr>
        </p:nvSpPr>
        <p:spPr/>
        <p:txBody>
          <a:bodyPr>
            <a:normAutofit fontScale="62500" lnSpcReduction="20000"/>
          </a:bodyPr>
          <a:lstStyle/>
          <a:p>
            <a:r>
              <a:rPr lang="en-US" dirty="0"/>
              <a:t>Rewriting the </a:t>
            </a:r>
            <a:r>
              <a:rPr lang="en-US" b="1" dirty="0"/>
              <a:t>naïve Bayes </a:t>
            </a:r>
            <a:r>
              <a:rPr lang="en-US" dirty="0"/>
              <a:t>formula to specifically apply to text categorization gives:</a:t>
            </a:r>
          </a:p>
          <a:p>
            <a:pPr marL="457200" lvl="1" indent="0">
              <a:buNone/>
            </a:pPr>
            <a:r>
              <a:rPr lang="en-US" b="1" dirty="0"/>
              <a:t>P</a:t>
            </a:r>
            <a:r>
              <a:rPr lang="en-US" dirty="0"/>
              <a:t>(C | w</a:t>
            </a:r>
            <a:r>
              <a:rPr lang="en-US" baseline="-25000" dirty="0"/>
              <a:t>1:N</a:t>
            </a:r>
            <a:r>
              <a:rPr lang="en-US" dirty="0"/>
              <a:t>) = α</a:t>
            </a:r>
            <a:r>
              <a:rPr lang="en-US" b="1" dirty="0"/>
              <a:t>P</a:t>
            </a:r>
            <a:r>
              <a:rPr lang="en-US" dirty="0"/>
              <a:t>(C)∏</a:t>
            </a:r>
            <a:r>
              <a:rPr lang="en-US" baseline="-25000" dirty="0" err="1"/>
              <a:t>i</a:t>
            </a:r>
            <a:r>
              <a:rPr lang="en-US" b="1" dirty="0" err="1"/>
              <a:t>P</a:t>
            </a:r>
            <a:r>
              <a:rPr lang="en-US" dirty="0"/>
              <a:t>(w</a:t>
            </a:r>
            <a:r>
              <a:rPr lang="en-US" baseline="-25000" dirty="0"/>
              <a:t>j</a:t>
            </a:r>
            <a:r>
              <a:rPr lang="en-US" dirty="0"/>
              <a:t> | C)</a:t>
            </a:r>
          </a:p>
          <a:p>
            <a:r>
              <a:rPr lang="en-US" dirty="0"/>
              <a:t>Some naïve Bayes systems for TC only loop through the distinct words in a document; others loop through all instances of words</a:t>
            </a:r>
          </a:p>
          <a:p>
            <a:r>
              <a:rPr lang="en-US" dirty="0"/>
              <a:t>This is considered a bag-of-words approach, but note that we are not using TF*IDF weights</a:t>
            </a:r>
          </a:p>
          <a:p>
            <a:r>
              <a:rPr lang="en-US" dirty="0"/>
              <a:t>The normalization constant can be ignored if we are just choosing the most likely category (for mutually exclusive and exhaustive categories)</a:t>
            </a:r>
          </a:p>
          <a:p>
            <a:r>
              <a:rPr lang="en-US" dirty="0"/>
              <a:t>For Boolean categories, we can assign the category to a document if the probability is over 0.5</a:t>
            </a:r>
          </a:p>
          <a:p>
            <a:r>
              <a:rPr lang="en-US" dirty="0"/>
              <a:t>The final term, </a:t>
            </a:r>
            <a:r>
              <a:rPr lang="en-US" b="1" dirty="0"/>
              <a:t>P</a:t>
            </a:r>
            <a:r>
              <a:rPr lang="en-US" dirty="0"/>
              <a:t>(w</a:t>
            </a:r>
            <a:r>
              <a:rPr lang="en-US" baseline="-25000" dirty="0"/>
              <a:t>j</a:t>
            </a:r>
            <a:r>
              <a:rPr lang="en-US" dirty="0"/>
              <a:t> | C) can be estimated as the percentage of training documents belonging to category C that contain </a:t>
            </a:r>
            <a:r>
              <a:rPr lang="en-US" dirty="0" err="1"/>
              <a:t>w</a:t>
            </a:r>
            <a:r>
              <a:rPr lang="en-US" baseline="-25000" dirty="0" err="1"/>
              <a:t>j</a:t>
            </a:r>
            <a:r>
              <a:rPr lang="en-US" dirty="0"/>
              <a:t> (at least one time)</a:t>
            </a:r>
            <a:endParaRPr lang="en-US" baseline="-25000" dirty="0"/>
          </a:p>
          <a:p>
            <a:r>
              <a:rPr lang="en-US" dirty="0"/>
              <a:t>The fact that we are multiplying these probabilities together is the “naïve” assumption</a:t>
            </a:r>
          </a:p>
          <a:p>
            <a:r>
              <a:rPr lang="en-US" dirty="0"/>
              <a:t>For TC, it is almost certainly wrong, but the method overall can still lead to good results</a:t>
            </a:r>
          </a:p>
          <a:p>
            <a:r>
              <a:rPr lang="en-US" dirty="0"/>
              <a:t>In my work as a graduate student, I found that Naïve Bayes performed very well for mutually exclusive and exhaustive, topical categories</a:t>
            </a:r>
          </a:p>
          <a:p>
            <a:r>
              <a:rPr lang="en-US" dirty="0"/>
              <a:t>In the conventional TC literature, which more often dealt with Boolean categories, TC typically did not perform very well</a:t>
            </a:r>
          </a:p>
        </p:txBody>
      </p:sp>
    </p:spTree>
    <p:extLst>
      <p:ext uri="{BB962C8B-B14F-4D97-AF65-F5344CB8AC3E}">
        <p14:creationId xmlns:p14="http://schemas.microsoft.com/office/powerpoint/2010/main" val="19490326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D909B-62C4-49E7-A559-25A5AB9D1BD5}"/>
              </a:ext>
            </a:extLst>
          </p:cNvPr>
          <p:cNvSpPr>
            <a:spLocks noGrp="1"/>
          </p:cNvSpPr>
          <p:nvPr>
            <p:ph type="title"/>
          </p:nvPr>
        </p:nvSpPr>
        <p:spPr/>
        <p:txBody>
          <a:bodyPr/>
          <a:lstStyle/>
          <a:p>
            <a:r>
              <a:rPr lang="en-US" dirty="0"/>
              <a:t>Evaluating a TC System</a:t>
            </a:r>
          </a:p>
        </p:txBody>
      </p:sp>
      <p:sp>
        <p:nvSpPr>
          <p:cNvPr id="3" name="Content Placeholder 2">
            <a:extLst>
              <a:ext uri="{FF2B5EF4-FFF2-40B4-BE49-F238E27FC236}">
                <a16:creationId xmlns:a16="http://schemas.microsoft.com/office/drawing/2014/main" id="{8F91F282-0EAF-431A-8DA3-1435C723FDB3}"/>
              </a:ext>
            </a:extLst>
          </p:cNvPr>
          <p:cNvSpPr>
            <a:spLocks noGrp="1"/>
          </p:cNvSpPr>
          <p:nvPr>
            <p:ph idx="1"/>
          </p:nvPr>
        </p:nvSpPr>
        <p:spPr/>
        <p:txBody>
          <a:bodyPr>
            <a:normAutofit fontScale="85000" lnSpcReduction="20000"/>
          </a:bodyPr>
          <a:lstStyle/>
          <a:p>
            <a:r>
              <a:rPr lang="en-US" dirty="0"/>
              <a:t>To evaluate a TC system, overall accuracy can be a reasonable metric if both of the following are true:</a:t>
            </a:r>
          </a:p>
          <a:p>
            <a:pPr lvl="1"/>
            <a:r>
              <a:rPr lang="en-US" dirty="0"/>
              <a:t>The categories are mutually exclusive and exhaustive, and</a:t>
            </a:r>
          </a:p>
          <a:p>
            <a:pPr lvl="1"/>
            <a:r>
              <a:rPr lang="en-US" dirty="0"/>
              <a:t>Each category occurs with a significant frequency</a:t>
            </a:r>
          </a:p>
          <a:p>
            <a:r>
              <a:rPr lang="en-US" dirty="0"/>
              <a:t>Otherwise, we can measure the precision, recall, and F1 for each category</a:t>
            </a:r>
          </a:p>
          <a:p>
            <a:r>
              <a:rPr lang="en-US" dirty="0"/>
              <a:t>Micro-averaging or macro-averaging can be used to obtain a metric for an entire dataset</a:t>
            </a:r>
          </a:p>
          <a:p>
            <a:r>
              <a:rPr lang="en-US" dirty="0"/>
              <a:t>Recall that the </a:t>
            </a:r>
            <a:r>
              <a:rPr lang="en-US" i="1" dirty="0"/>
              <a:t>no free lunch theorem </a:t>
            </a:r>
            <a:r>
              <a:rPr lang="en-US" dirty="0"/>
              <a:t>tells us that no machine learning method will work well for all possible tasks</a:t>
            </a:r>
          </a:p>
          <a:p>
            <a:r>
              <a:rPr lang="en-US" dirty="0"/>
              <a:t>It should therefore not be too surprising that different systems tend to work well for different types of TC tasks</a:t>
            </a:r>
          </a:p>
          <a:p>
            <a:r>
              <a:rPr lang="en-US" dirty="0"/>
              <a:t>This probably depends, at least in part, on the properties of the categories and the of the data that we are dealing with</a:t>
            </a:r>
          </a:p>
          <a:p>
            <a:endParaRPr lang="en-US" dirty="0"/>
          </a:p>
          <a:p>
            <a:endParaRPr lang="en-US" dirty="0"/>
          </a:p>
        </p:txBody>
      </p:sp>
    </p:spTree>
    <p:extLst>
      <p:ext uri="{BB962C8B-B14F-4D97-AF65-F5344CB8AC3E}">
        <p14:creationId xmlns:p14="http://schemas.microsoft.com/office/powerpoint/2010/main" val="28041635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9B939-AB79-4E5F-9E4C-247A856D1A05}"/>
              </a:ext>
            </a:extLst>
          </p:cNvPr>
          <p:cNvSpPr>
            <a:spLocks noGrp="1"/>
          </p:cNvSpPr>
          <p:nvPr>
            <p:ph type="title"/>
          </p:nvPr>
        </p:nvSpPr>
        <p:spPr/>
        <p:txBody>
          <a:bodyPr/>
          <a:lstStyle/>
          <a:p>
            <a:r>
              <a:rPr lang="en-US" dirty="0"/>
              <a:t>Properties of Categories</a:t>
            </a:r>
          </a:p>
        </p:txBody>
      </p:sp>
      <p:sp>
        <p:nvSpPr>
          <p:cNvPr id="3" name="Content Placeholder 2">
            <a:extLst>
              <a:ext uri="{FF2B5EF4-FFF2-40B4-BE49-F238E27FC236}">
                <a16:creationId xmlns:a16="http://schemas.microsoft.com/office/drawing/2014/main" id="{823437ED-8ED6-4606-9B89-61184E20BAE5}"/>
              </a:ext>
            </a:extLst>
          </p:cNvPr>
          <p:cNvSpPr>
            <a:spLocks noGrp="1"/>
          </p:cNvSpPr>
          <p:nvPr>
            <p:ph idx="1"/>
          </p:nvPr>
        </p:nvSpPr>
        <p:spPr/>
        <p:txBody>
          <a:bodyPr>
            <a:normAutofit lnSpcReduction="10000"/>
          </a:bodyPr>
          <a:lstStyle/>
          <a:p>
            <a:r>
              <a:rPr lang="en-US" dirty="0"/>
              <a:t>Are they mutually exclusive and exhaustive or independent, Boolean categories?</a:t>
            </a:r>
          </a:p>
          <a:p>
            <a:r>
              <a:rPr lang="en-US" dirty="0"/>
              <a:t>Are they general or specific categories?</a:t>
            </a:r>
          </a:p>
          <a:p>
            <a:r>
              <a:rPr lang="en-US" dirty="0"/>
              <a:t>Related to the last question, do the documents within a category vary a lot, or do they tend to be very similar to each other?</a:t>
            </a:r>
          </a:p>
          <a:p>
            <a:r>
              <a:rPr lang="en-US" dirty="0"/>
              <a:t>Are they topic-based categories? Are they action oriented? Do they involve sentiment? Are they abstract?</a:t>
            </a:r>
          </a:p>
          <a:p>
            <a:r>
              <a:rPr lang="en-US" dirty="0"/>
              <a:t>Are there many categories or few?</a:t>
            </a:r>
          </a:p>
          <a:p>
            <a:r>
              <a:rPr lang="en-US" dirty="0"/>
              <a:t>Are some categories significantly more likely than others (i.e., do some categories contain a relatively high percentage of documents)?</a:t>
            </a:r>
          </a:p>
          <a:p>
            <a:endParaRPr lang="en-US" dirty="0"/>
          </a:p>
        </p:txBody>
      </p:sp>
    </p:spTree>
    <p:extLst>
      <p:ext uri="{BB962C8B-B14F-4D97-AF65-F5344CB8AC3E}">
        <p14:creationId xmlns:p14="http://schemas.microsoft.com/office/powerpoint/2010/main" val="4141090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C9C59-ABDE-40A9-9659-945924483BBB}"/>
              </a:ext>
            </a:extLst>
          </p:cNvPr>
          <p:cNvSpPr>
            <a:spLocks noGrp="1"/>
          </p:cNvSpPr>
          <p:nvPr>
            <p:ph type="title"/>
          </p:nvPr>
        </p:nvSpPr>
        <p:spPr/>
        <p:txBody>
          <a:bodyPr/>
          <a:lstStyle/>
          <a:p>
            <a:r>
              <a:rPr lang="en-US" dirty="0"/>
              <a:t>Properties of Data</a:t>
            </a:r>
          </a:p>
        </p:txBody>
      </p:sp>
      <p:sp>
        <p:nvSpPr>
          <p:cNvPr id="3" name="Content Placeholder 2">
            <a:extLst>
              <a:ext uri="{FF2B5EF4-FFF2-40B4-BE49-F238E27FC236}">
                <a16:creationId xmlns:a16="http://schemas.microsoft.com/office/drawing/2014/main" id="{947D8AAC-1BDB-4E6C-8427-FFA66DA6FF7E}"/>
              </a:ext>
            </a:extLst>
          </p:cNvPr>
          <p:cNvSpPr>
            <a:spLocks noGrp="1"/>
          </p:cNvSpPr>
          <p:nvPr>
            <p:ph idx="1"/>
          </p:nvPr>
        </p:nvSpPr>
        <p:spPr/>
        <p:txBody>
          <a:bodyPr>
            <a:normAutofit fontScale="92500"/>
          </a:bodyPr>
          <a:lstStyle/>
          <a:p>
            <a:r>
              <a:rPr lang="en-US" dirty="0"/>
              <a:t>Are the documents short or long?</a:t>
            </a:r>
          </a:p>
          <a:p>
            <a:r>
              <a:rPr lang="en-US" dirty="0"/>
              <a:t>How big is the training set (i.e., how many documents are in it)?</a:t>
            </a:r>
          </a:p>
          <a:p>
            <a:r>
              <a:rPr lang="en-US" dirty="0"/>
              <a:t>Is the training set likely to be very representative of the documents to which the system will be applied later?</a:t>
            </a:r>
          </a:p>
          <a:p>
            <a:r>
              <a:rPr lang="en-US" dirty="0"/>
              <a:t>Are the training labels accurate or is there a high degree of error? (This could depend on how the training data is collected)</a:t>
            </a:r>
          </a:p>
          <a:p>
            <a:r>
              <a:rPr lang="en-US" dirty="0"/>
              <a:t>Is there any missing data? (This is not generally an issue with TC, but it is an issue that some machine learning methods handle better than others)</a:t>
            </a:r>
          </a:p>
          <a:p>
            <a:r>
              <a:rPr lang="en-US" dirty="0"/>
              <a:t>Is there additional metadata (text or otherwise) associated with documents?</a:t>
            </a:r>
          </a:p>
          <a:p>
            <a:endParaRPr lang="en-US" dirty="0"/>
          </a:p>
          <a:p>
            <a:endParaRPr lang="en-US" dirty="0"/>
          </a:p>
        </p:txBody>
      </p:sp>
    </p:spTree>
    <p:extLst>
      <p:ext uri="{BB962C8B-B14F-4D97-AF65-F5344CB8AC3E}">
        <p14:creationId xmlns:p14="http://schemas.microsoft.com/office/powerpoint/2010/main" val="3490562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DD31D-2815-4441-8E90-8ABDC44725E2}"/>
              </a:ext>
            </a:extLst>
          </p:cNvPr>
          <p:cNvSpPr>
            <a:spLocks noGrp="1"/>
          </p:cNvSpPr>
          <p:nvPr>
            <p:ph type="title"/>
          </p:nvPr>
        </p:nvSpPr>
        <p:spPr/>
        <p:txBody>
          <a:bodyPr/>
          <a:lstStyle/>
          <a:p>
            <a:r>
              <a:rPr lang="en-US" dirty="0"/>
              <a:t>Why Cover Old Stuff?</a:t>
            </a:r>
          </a:p>
        </p:txBody>
      </p:sp>
      <p:sp>
        <p:nvSpPr>
          <p:cNvPr id="3" name="Content Placeholder 2">
            <a:extLst>
              <a:ext uri="{FF2B5EF4-FFF2-40B4-BE49-F238E27FC236}">
                <a16:creationId xmlns:a16="http://schemas.microsoft.com/office/drawing/2014/main" id="{162D0F98-97F3-49E5-B979-C442B018E880}"/>
              </a:ext>
            </a:extLst>
          </p:cNvPr>
          <p:cNvSpPr>
            <a:spLocks noGrp="1"/>
          </p:cNvSpPr>
          <p:nvPr>
            <p:ph idx="1"/>
          </p:nvPr>
        </p:nvSpPr>
        <p:spPr/>
        <p:txBody>
          <a:bodyPr>
            <a:normAutofit/>
          </a:bodyPr>
          <a:lstStyle/>
          <a:p>
            <a:r>
              <a:rPr lang="en-US" dirty="0"/>
              <a:t>Some modern sources on NLP pay very little attention to conventional methods for NLP (i.e., those that predated deep learning)</a:t>
            </a:r>
          </a:p>
          <a:p>
            <a:r>
              <a:rPr lang="en-US" dirty="0"/>
              <a:t>I personally consider this a mistake for at least three reasons:</a:t>
            </a:r>
          </a:p>
          <a:p>
            <a:pPr lvl="1"/>
            <a:r>
              <a:rPr lang="en-US" dirty="0"/>
              <a:t>Conventional methods are still useful for certain tasks (e.g., information retrieval)</a:t>
            </a:r>
          </a:p>
          <a:p>
            <a:pPr lvl="1"/>
            <a:r>
              <a:rPr lang="en-US" dirty="0"/>
              <a:t>Aspects of conventional methods are sometimes used as precursors to deep learning methods (e.g., tokenization)</a:t>
            </a:r>
          </a:p>
          <a:p>
            <a:pPr lvl="1"/>
            <a:r>
              <a:rPr lang="en-US" dirty="0"/>
              <a:t>In order to appreciate how deep learning is applied to NLP tasks, it is important to understand how these tasks used to be done</a:t>
            </a:r>
          </a:p>
          <a:p>
            <a:endParaRPr lang="en-US" dirty="0"/>
          </a:p>
        </p:txBody>
      </p:sp>
    </p:spTree>
    <p:extLst>
      <p:ext uri="{BB962C8B-B14F-4D97-AF65-F5344CB8AC3E}">
        <p14:creationId xmlns:p14="http://schemas.microsoft.com/office/powerpoint/2010/main" val="3048152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012E-9DC8-4E10-8A67-02403DFAAE5A}"/>
              </a:ext>
            </a:extLst>
          </p:cNvPr>
          <p:cNvSpPr>
            <a:spLocks noGrp="1"/>
          </p:cNvSpPr>
          <p:nvPr>
            <p:ph type="title"/>
          </p:nvPr>
        </p:nvSpPr>
        <p:spPr/>
        <p:txBody>
          <a:bodyPr/>
          <a:lstStyle/>
          <a:p>
            <a:r>
              <a:rPr lang="en-US" dirty="0"/>
              <a:t>Why is NLP hard?</a:t>
            </a:r>
          </a:p>
        </p:txBody>
      </p:sp>
      <p:sp>
        <p:nvSpPr>
          <p:cNvPr id="3" name="Content Placeholder 2">
            <a:extLst>
              <a:ext uri="{FF2B5EF4-FFF2-40B4-BE49-F238E27FC236}">
                <a16:creationId xmlns:a16="http://schemas.microsoft.com/office/drawing/2014/main" id="{185234FD-2CE1-439A-9479-61610B731B0C}"/>
              </a:ext>
            </a:extLst>
          </p:cNvPr>
          <p:cNvSpPr>
            <a:spLocks noGrp="1"/>
          </p:cNvSpPr>
          <p:nvPr>
            <p:ph idx="1"/>
          </p:nvPr>
        </p:nvSpPr>
        <p:spPr/>
        <p:txBody>
          <a:bodyPr>
            <a:normAutofit fontScale="70000" lnSpcReduction="20000"/>
          </a:bodyPr>
          <a:lstStyle/>
          <a:p>
            <a:r>
              <a:rPr lang="en-US" dirty="0"/>
              <a:t>Humans have an uncanny ability to learn a language (at least when they are very young)</a:t>
            </a:r>
          </a:p>
          <a:p>
            <a:r>
              <a:rPr lang="en-US" dirty="0"/>
              <a:t>However, we are (in my opinion) very far from having computers that appear to understand (or perhaps actually understand) human languages</a:t>
            </a:r>
          </a:p>
          <a:p>
            <a:r>
              <a:rPr lang="en-US" dirty="0"/>
              <a:t>The Jurafsky and Martin textbook give five possible interpretations of the sentence, "I made her duck" (although I would say that at least one of them is debatable)</a:t>
            </a:r>
          </a:p>
          <a:p>
            <a:r>
              <a:rPr lang="en-US" dirty="0"/>
              <a:t>Jurafsky and Martin point out:</a:t>
            </a:r>
          </a:p>
          <a:p>
            <a:pPr lvl="1"/>
            <a:r>
              <a:rPr lang="en-US" dirty="0"/>
              <a:t>The words "duck" and "her" are ambiguous in their part-of-speech; "duck" can be a verb or noun, "her" can be a dative pronoun or possessive pronoun</a:t>
            </a:r>
          </a:p>
          <a:p>
            <a:pPr lvl="1"/>
            <a:r>
              <a:rPr lang="en-US" dirty="0"/>
              <a:t>The word "make" is semantically ambiguous; it can mean "create" or "cook"</a:t>
            </a:r>
          </a:p>
          <a:p>
            <a:pPr lvl="1"/>
            <a:r>
              <a:rPr lang="en-US" dirty="0"/>
              <a:t>The word "make" is also syntactically ambiguous</a:t>
            </a:r>
          </a:p>
          <a:p>
            <a:pPr lvl="2"/>
            <a:r>
              <a:rPr lang="en-US" dirty="0"/>
              <a:t>It can be transitive, taking a single object ("her duck")</a:t>
            </a:r>
          </a:p>
          <a:p>
            <a:pPr lvl="2"/>
            <a:r>
              <a:rPr lang="en-US" dirty="0"/>
              <a:t>It can be ditransitive, taking two objects (if the sentence means that I changed her into a duck, but I think this would be an example of poor grammar)</a:t>
            </a:r>
          </a:p>
          <a:p>
            <a:pPr lvl="2"/>
            <a:r>
              <a:rPr lang="en-US" dirty="0"/>
              <a:t>It can take a direct object and a verb (if I forced her to duck her head)</a:t>
            </a:r>
          </a:p>
          <a:p>
            <a:r>
              <a:rPr lang="en-US" dirty="0"/>
              <a:t>If the sentence was spoken, there would also be ambiguity related to words that sound the same; e.g., "eye" or "maid"</a:t>
            </a:r>
          </a:p>
        </p:txBody>
      </p:sp>
    </p:spTree>
    <p:extLst>
      <p:ext uri="{BB962C8B-B14F-4D97-AF65-F5344CB8AC3E}">
        <p14:creationId xmlns:p14="http://schemas.microsoft.com/office/powerpoint/2010/main" val="378006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5B995-BAF9-437E-8205-A1020181ACF0}"/>
              </a:ext>
            </a:extLst>
          </p:cNvPr>
          <p:cNvSpPr>
            <a:spLocks noGrp="1"/>
          </p:cNvSpPr>
          <p:nvPr>
            <p:ph type="title"/>
          </p:nvPr>
        </p:nvSpPr>
        <p:spPr/>
        <p:txBody>
          <a:bodyPr/>
          <a:lstStyle/>
          <a:p>
            <a:r>
              <a:rPr lang="en-US" dirty="0"/>
              <a:t>Machine Learning for NLP</a:t>
            </a:r>
          </a:p>
        </p:txBody>
      </p:sp>
      <p:sp>
        <p:nvSpPr>
          <p:cNvPr id="3" name="Content Placeholder 2">
            <a:extLst>
              <a:ext uri="{FF2B5EF4-FFF2-40B4-BE49-F238E27FC236}">
                <a16:creationId xmlns:a16="http://schemas.microsoft.com/office/drawing/2014/main" id="{B0247DB1-0E2C-4E7F-937D-8F56D849554C}"/>
              </a:ext>
            </a:extLst>
          </p:cNvPr>
          <p:cNvSpPr>
            <a:spLocks noGrp="1"/>
          </p:cNvSpPr>
          <p:nvPr>
            <p:ph idx="1"/>
          </p:nvPr>
        </p:nvSpPr>
        <p:spPr/>
        <p:txBody>
          <a:bodyPr>
            <a:normAutofit fontScale="62500" lnSpcReduction="20000"/>
          </a:bodyPr>
          <a:lstStyle/>
          <a:p>
            <a:r>
              <a:rPr lang="en-US" dirty="0"/>
              <a:t>Using </a:t>
            </a:r>
            <a:r>
              <a:rPr lang="en-US" b="1" dirty="0"/>
              <a:t>machine learning </a:t>
            </a:r>
            <a:r>
              <a:rPr lang="en-US" dirty="0"/>
              <a:t>for NLP is, in some sense, simpler, and it is more robust than processing and representing natural language text using rules</a:t>
            </a:r>
          </a:p>
          <a:p>
            <a:r>
              <a:rPr lang="en-US" dirty="0"/>
              <a:t>However, with conventional machine learning, there are several initial phases that a system must apply when processing a text document</a:t>
            </a:r>
          </a:p>
          <a:p>
            <a:r>
              <a:rPr lang="en-US" dirty="0"/>
              <a:t>Often, </a:t>
            </a:r>
            <a:r>
              <a:rPr lang="en-US" i="1" dirty="0"/>
              <a:t>sentence segmentation</a:t>
            </a:r>
            <a:r>
              <a:rPr lang="en-US" dirty="0"/>
              <a:t> first divides a document into individual sentences</a:t>
            </a:r>
          </a:p>
          <a:p>
            <a:r>
              <a:rPr lang="en-US" dirty="0"/>
              <a:t>Then, </a:t>
            </a:r>
            <a:r>
              <a:rPr lang="en-US" b="1" dirty="0"/>
              <a:t>tokenization</a:t>
            </a:r>
            <a:r>
              <a:rPr lang="en-US" dirty="0"/>
              <a:t> splits each sentence into </a:t>
            </a:r>
            <a:r>
              <a:rPr lang="en-US" i="1" dirty="0"/>
              <a:t>tokens</a:t>
            </a:r>
            <a:r>
              <a:rPr lang="en-US" dirty="0"/>
              <a:t> (typically </a:t>
            </a:r>
            <a:r>
              <a:rPr lang="en-US" i="1" dirty="0"/>
              <a:t>words</a:t>
            </a:r>
            <a:r>
              <a:rPr lang="en-US" dirty="0"/>
              <a:t>)</a:t>
            </a:r>
          </a:p>
          <a:p>
            <a:r>
              <a:rPr lang="en-US" dirty="0"/>
              <a:t>None of this is trivial, and no phase is typically error-free</a:t>
            </a:r>
          </a:p>
          <a:p>
            <a:r>
              <a:rPr lang="en-US" dirty="0"/>
              <a:t>For example, sentences typically end with certain punctuation, such as periods; but periods are also used for abbreviations and acronyms (which can occur at the end of middle of a sentence)</a:t>
            </a:r>
          </a:p>
          <a:p>
            <a:r>
              <a:rPr lang="en-US" dirty="0"/>
              <a:t>It is also not clear what should count as a word</a:t>
            </a:r>
          </a:p>
          <a:p>
            <a:r>
              <a:rPr lang="en-US" dirty="0"/>
              <a:t>For example, </a:t>
            </a:r>
            <a:r>
              <a:rPr lang="en-US" i="1" dirty="0"/>
              <a:t>stemming</a:t>
            </a:r>
            <a:r>
              <a:rPr lang="en-US" dirty="0"/>
              <a:t> or </a:t>
            </a:r>
            <a:r>
              <a:rPr lang="en-US" i="1" dirty="0"/>
              <a:t>lemmatization</a:t>
            </a:r>
            <a:r>
              <a:rPr lang="en-US" dirty="0"/>
              <a:t> can be applied to map different forms of a word to the same token</a:t>
            </a:r>
          </a:p>
          <a:p>
            <a:r>
              <a:rPr lang="en-US" dirty="0"/>
              <a:t>Some systems split contractions or possessive words ending in ‘s to separate tokens</a:t>
            </a:r>
          </a:p>
          <a:p>
            <a:r>
              <a:rPr lang="en-US" dirty="0"/>
              <a:t>For some languages (e.g., polysynthetic languages), it may be important to apply more complex </a:t>
            </a:r>
            <a:r>
              <a:rPr lang="en-US" i="1" dirty="0"/>
              <a:t>morphological parsing </a:t>
            </a:r>
            <a:r>
              <a:rPr lang="en-US" dirty="0"/>
              <a:t>to split a word into morphemes</a:t>
            </a:r>
          </a:p>
          <a:p>
            <a:r>
              <a:rPr lang="en-US" dirty="0"/>
              <a:t>A </a:t>
            </a:r>
            <a:r>
              <a:rPr lang="en-US" i="1" dirty="0"/>
              <a:t>morpheme</a:t>
            </a:r>
            <a:r>
              <a:rPr lang="en-US" dirty="0"/>
              <a:t> is the smallest part of a word that has semantic meaning</a:t>
            </a:r>
          </a:p>
        </p:txBody>
      </p:sp>
    </p:spTree>
    <p:extLst>
      <p:ext uri="{BB962C8B-B14F-4D97-AF65-F5344CB8AC3E}">
        <p14:creationId xmlns:p14="http://schemas.microsoft.com/office/powerpoint/2010/main" val="1944446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29F6B-F293-4632-93E5-611978B852B6}"/>
              </a:ext>
            </a:extLst>
          </p:cNvPr>
          <p:cNvSpPr>
            <a:spLocks noGrp="1"/>
          </p:cNvSpPr>
          <p:nvPr>
            <p:ph type="title"/>
          </p:nvPr>
        </p:nvSpPr>
        <p:spPr/>
        <p:txBody>
          <a:bodyPr/>
          <a:lstStyle/>
          <a:p>
            <a:r>
              <a:rPr lang="en-US" dirty="0"/>
              <a:t>Language Models</a:t>
            </a:r>
          </a:p>
        </p:txBody>
      </p:sp>
      <p:sp>
        <p:nvSpPr>
          <p:cNvPr id="3" name="Content Placeholder 2">
            <a:extLst>
              <a:ext uri="{FF2B5EF4-FFF2-40B4-BE49-F238E27FC236}">
                <a16:creationId xmlns:a16="http://schemas.microsoft.com/office/drawing/2014/main" id="{C6005A46-6584-48C5-AD87-9287472D7816}"/>
              </a:ext>
            </a:extLst>
          </p:cNvPr>
          <p:cNvSpPr>
            <a:spLocks noGrp="1"/>
          </p:cNvSpPr>
          <p:nvPr>
            <p:ph idx="1"/>
          </p:nvPr>
        </p:nvSpPr>
        <p:spPr/>
        <p:txBody>
          <a:bodyPr>
            <a:normAutofit fontScale="92500" lnSpcReduction="20000"/>
          </a:bodyPr>
          <a:lstStyle/>
          <a:p>
            <a:r>
              <a:rPr lang="en-US" dirty="0"/>
              <a:t>We can define a </a:t>
            </a:r>
            <a:r>
              <a:rPr lang="en-US" b="1" dirty="0"/>
              <a:t>language</a:t>
            </a:r>
            <a:r>
              <a:rPr lang="en-US" dirty="0"/>
              <a:t> to be a set of allowable </a:t>
            </a:r>
            <a:r>
              <a:rPr lang="en-US" b="1" dirty="0"/>
              <a:t>strings</a:t>
            </a:r>
            <a:r>
              <a:rPr lang="en-US" dirty="0"/>
              <a:t> (e.g., all allowable sequences of words, characters, or more general tokens)</a:t>
            </a:r>
          </a:p>
          <a:p>
            <a:r>
              <a:rPr lang="en-US" dirty="0"/>
              <a:t>We’ll cover attempts to formalize the </a:t>
            </a:r>
            <a:r>
              <a:rPr lang="en-US" i="1" dirty="0"/>
              <a:t>syntax</a:t>
            </a:r>
            <a:r>
              <a:rPr lang="en-US" dirty="0"/>
              <a:t> of natural languages (focusing on English) using </a:t>
            </a:r>
            <a:r>
              <a:rPr lang="en-US" i="1" dirty="0"/>
              <a:t>grammars</a:t>
            </a:r>
            <a:r>
              <a:rPr lang="en-US" dirty="0"/>
              <a:t> in our next topic</a:t>
            </a:r>
          </a:p>
          <a:p>
            <a:r>
              <a:rPr lang="en-US" dirty="0"/>
              <a:t>The </a:t>
            </a:r>
            <a:r>
              <a:rPr lang="en-US" b="1" dirty="0"/>
              <a:t>statistical NLP </a:t>
            </a:r>
            <a:r>
              <a:rPr lang="en-US" dirty="0"/>
              <a:t>approach deals with </a:t>
            </a:r>
            <a:r>
              <a:rPr lang="en-US" b="1" dirty="0"/>
              <a:t>language models</a:t>
            </a:r>
          </a:p>
          <a:p>
            <a:r>
              <a:rPr lang="en-US" dirty="0"/>
              <a:t>A language model assigns a probability distribution to all possible string sequences</a:t>
            </a:r>
          </a:p>
          <a:p>
            <a:r>
              <a:rPr lang="en-US" dirty="0"/>
              <a:t>Language models can be used to predict the likelihood of a particular sequence of words, characters, or tokens</a:t>
            </a:r>
          </a:p>
          <a:p>
            <a:r>
              <a:rPr lang="en-US" dirty="0"/>
              <a:t>A language model is often a piece of a more general system, where the model is used to help produce output that is more likely to be fluent</a:t>
            </a:r>
          </a:p>
          <a:p>
            <a:r>
              <a:rPr lang="en-US" dirty="0"/>
              <a:t>A language model can also be used for </a:t>
            </a:r>
            <a:r>
              <a:rPr lang="en-US" i="1" dirty="0"/>
              <a:t>natural language generation </a:t>
            </a:r>
            <a:r>
              <a:rPr lang="en-US" dirty="0"/>
              <a:t>(NLG)</a:t>
            </a:r>
          </a:p>
        </p:txBody>
      </p:sp>
    </p:spTree>
    <p:extLst>
      <p:ext uri="{BB962C8B-B14F-4D97-AF65-F5344CB8AC3E}">
        <p14:creationId xmlns:p14="http://schemas.microsoft.com/office/powerpoint/2010/main" val="658496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7489B-EA66-4548-AF87-B9EBD811A26C}"/>
              </a:ext>
            </a:extLst>
          </p:cNvPr>
          <p:cNvSpPr>
            <a:spLocks noGrp="1"/>
          </p:cNvSpPr>
          <p:nvPr>
            <p:ph type="title"/>
          </p:nvPr>
        </p:nvSpPr>
        <p:spPr/>
        <p:txBody>
          <a:bodyPr/>
          <a:lstStyle/>
          <a:p>
            <a:r>
              <a:rPr lang="en-US" dirty="0"/>
              <a:t>N-gram Models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0888313-B93D-4BBD-B5BE-E4BE32D4DF64}"/>
                  </a:ext>
                </a:extLst>
              </p:cNvPr>
              <p:cNvSpPr>
                <a:spLocks noGrp="1"/>
              </p:cNvSpPr>
              <p:nvPr>
                <p:ph idx="1"/>
              </p:nvPr>
            </p:nvSpPr>
            <p:spPr/>
            <p:txBody>
              <a:bodyPr>
                <a:normAutofit fontScale="55000" lnSpcReduction="20000"/>
              </a:bodyPr>
              <a:lstStyle/>
              <a:p>
                <a:r>
                  <a:rPr lang="en-US" dirty="0"/>
                  <a:t>An </a:t>
                </a:r>
                <a:r>
                  <a:rPr lang="en-US" b="1" dirty="0"/>
                  <a:t>n-gram</a:t>
                </a:r>
                <a:r>
                  <a:rPr lang="en-US" dirty="0"/>
                  <a:t> is a sequence of n tokens; common n-grams include 1-grams (</a:t>
                </a:r>
                <a:r>
                  <a:rPr lang="en-US" b="1" dirty="0"/>
                  <a:t>unigrams</a:t>
                </a:r>
                <a:r>
                  <a:rPr lang="en-US" dirty="0"/>
                  <a:t>), 2-grams (</a:t>
                </a:r>
                <a:r>
                  <a:rPr lang="en-US" b="1" dirty="0"/>
                  <a:t>bigrams</a:t>
                </a:r>
                <a:r>
                  <a:rPr lang="en-US" dirty="0"/>
                  <a:t>) and 3-grams (</a:t>
                </a:r>
                <a:r>
                  <a:rPr lang="en-US" b="1" dirty="0"/>
                  <a:t>trigrams</a:t>
                </a:r>
                <a:r>
                  <a:rPr lang="en-US" dirty="0"/>
                  <a:t>)</a:t>
                </a:r>
                <a:endParaRPr lang="en-US" b="1" dirty="0"/>
              </a:p>
              <a:p>
                <a:r>
                  <a:rPr lang="en-US" dirty="0"/>
                  <a:t>In NLP, the tokens are typically words, but they can be characters, embeddings, etc.</a:t>
                </a:r>
              </a:p>
              <a:p>
                <a:r>
                  <a:rPr lang="en-US" dirty="0"/>
                  <a:t>An </a:t>
                </a:r>
                <a:r>
                  <a:rPr lang="en-US" b="1" dirty="0"/>
                  <a:t>n-gram model </a:t>
                </a:r>
                <a:r>
                  <a:rPr lang="en-US" dirty="0"/>
                  <a:t>computes the probability distribution for each possible final token of an n-gram given the previous n-1 tokens</a:t>
                </a:r>
              </a:p>
              <a:p>
                <a:r>
                  <a:rPr lang="en-US" dirty="0"/>
                  <a:t>As n increases, we are taking into account more context, but the data becomes more sparse, so estimations are less accurate</a:t>
                </a:r>
              </a:p>
              <a:p>
                <a:r>
                  <a:rPr lang="en-US" dirty="0"/>
                  <a:t>The 3</a:t>
                </a:r>
                <a:r>
                  <a:rPr lang="en-US" baseline="30000" dirty="0"/>
                  <a:t>rd</a:t>
                </a:r>
                <a:r>
                  <a:rPr lang="en-US" dirty="0"/>
                  <a:t> Edition of the AI textbook focuses on </a:t>
                </a:r>
                <a:r>
                  <a:rPr lang="en-US" i="1" dirty="0"/>
                  <a:t>character-level n-grams models</a:t>
                </a:r>
                <a:r>
                  <a:rPr lang="en-US" dirty="0"/>
                  <a:t>, which are sometimes used for </a:t>
                </a:r>
                <a:r>
                  <a:rPr lang="en-US" i="1" dirty="0"/>
                  <a:t>language identification</a:t>
                </a:r>
              </a:p>
              <a:p>
                <a:r>
                  <a:rPr lang="en-US" dirty="0"/>
                  <a:t>The 4</a:t>
                </a:r>
                <a:r>
                  <a:rPr lang="en-US" baseline="30000" dirty="0"/>
                  <a:t>th</a:t>
                </a:r>
                <a:r>
                  <a:rPr lang="en-US" dirty="0"/>
                  <a:t> Edition of the AI textbook focuses on </a:t>
                </a:r>
                <a:r>
                  <a:rPr lang="en-US" i="1" dirty="0"/>
                  <a:t>word-level n-gram models</a:t>
                </a:r>
              </a:p>
              <a:p>
                <a:r>
                  <a:rPr lang="en-US" dirty="0"/>
                  <a:t>A word-based N-gram language model approximates that </a:t>
                </a:r>
                <a14:m>
                  <m:oMath xmlns:m="http://schemas.openxmlformats.org/officeDocument/2006/math">
                    <m:r>
                      <m:rPr>
                        <m:sty m:val="p"/>
                      </m:rPr>
                      <a:rPr lang="en-US" sz="2900" i="0" smtClean="0">
                        <a:effectLst/>
                        <a:latin typeface="Cambria Math" panose="02040503050406030204" pitchFamily="18" charset="0"/>
                        <a:ea typeface="Malgun Gothic" panose="020B0503020000020004" pitchFamily="34" charset="-127"/>
                        <a:cs typeface="Times New Roman" panose="02020603050405020304" pitchFamily="18" charset="0"/>
                      </a:rPr>
                      <m:t>P</m:t>
                    </m:r>
                    <m:d>
                      <m:dPr>
                        <m:ctrlPr>
                          <a:rPr lang="en-US" sz="2900" i="1" smtClean="0">
                            <a:effectLst/>
                            <a:latin typeface="Cambria Math" panose="02040503050406030204" pitchFamily="18" charset="0"/>
                            <a:ea typeface="Malgun Gothic" panose="020B0503020000020004" pitchFamily="34" charset="-127"/>
                            <a:cs typeface="Times New Roman" panose="02020603050405020304" pitchFamily="18" charset="0"/>
                          </a:rPr>
                        </m:ctrlPr>
                      </m:dPr>
                      <m:e>
                        <m:sSub>
                          <m:sSubPr>
                            <m:ctrlPr>
                              <a:rPr lang="en-US" sz="2900" i="1" smtClean="0">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2900" b="0" i="1" smtClean="0">
                                <a:effectLst/>
                                <a:latin typeface="Cambria Math" panose="02040503050406030204" pitchFamily="18" charset="0"/>
                                <a:ea typeface="Malgun Gothic" panose="020B0503020000020004" pitchFamily="34" charset="-127"/>
                                <a:cs typeface="Times New Roman" panose="02020603050405020304" pitchFamily="18" charset="0"/>
                              </a:rPr>
                              <m:t>𝑤</m:t>
                            </m:r>
                          </m:e>
                          <m:sub>
                            <m:r>
                              <a:rPr lang="en-US" sz="2900" b="0" i="1" smtClean="0">
                                <a:effectLst/>
                                <a:latin typeface="Cambria Math" panose="02040503050406030204" pitchFamily="18" charset="0"/>
                                <a:ea typeface="Malgun Gothic" panose="020B0503020000020004" pitchFamily="34" charset="-127"/>
                                <a:cs typeface="Times New Roman" panose="02020603050405020304" pitchFamily="18" charset="0"/>
                              </a:rPr>
                              <m:t>1:</m:t>
                            </m:r>
                            <m:r>
                              <a:rPr lang="en-US" sz="2900" b="0" i="1" smtClean="0">
                                <a:effectLst/>
                                <a:latin typeface="Cambria Math" panose="02040503050406030204" pitchFamily="18" charset="0"/>
                                <a:ea typeface="Malgun Gothic" panose="020B0503020000020004" pitchFamily="34" charset="-127"/>
                                <a:cs typeface="Times New Roman" panose="02020603050405020304" pitchFamily="18" charset="0"/>
                              </a:rPr>
                              <m:t>𝑁</m:t>
                            </m:r>
                          </m:sub>
                        </m:sSub>
                      </m:e>
                    </m:d>
                    <m:r>
                      <a:rPr lang="en-US" sz="2900" b="0" i="1" smtClean="0">
                        <a:effectLst/>
                        <a:latin typeface="Cambria Math" panose="02040503050406030204" pitchFamily="18" charset="0"/>
                        <a:ea typeface="Malgun Gothic" panose="020B0503020000020004" pitchFamily="34" charset="-127"/>
                        <a:cs typeface="Times New Roman" panose="02020603050405020304" pitchFamily="18" charset="0"/>
                      </a:rPr>
                      <m:t>=</m:t>
                    </m:r>
                    <m:nary>
                      <m:naryPr>
                        <m:chr m:val="∏"/>
                        <m:ctrlPr>
                          <a:rPr lang="en-US" sz="2900" i="1" smtClean="0">
                            <a:effectLst/>
                            <a:latin typeface="Cambria Math" panose="02040503050406030204" pitchFamily="18" charset="0"/>
                            <a:ea typeface="Malgun Gothic" panose="020B0503020000020004" pitchFamily="34" charset="-127"/>
                            <a:cs typeface="Times New Roman" panose="02020603050405020304" pitchFamily="18" charset="0"/>
                          </a:rPr>
                        </m:ctrlPr>
                      </m:naryPr>
                      <m:sub>
                        <m:r>
                          <m:rPr>
                            <m:brk m:alnAt="23"/>
                          </m:rPr>
                          <a:rPr lang="en-US" sz="2900" b="0" i="1" smtClean="0">
                            <a:effectLst/>
                            <a:latin typeface="Cambria Math" panose="02040503050406030204" pitchFamily="18" charset="0"/>
                            <a:ea typeface="Malgun Gothic" panose="020B0503020000020004" pitchFamily="34" charset="-127"/>
                            <a:cs typeface="Times New Roman" panose="02020603050405020304" pitchFamily="18" charset="0"/>
                          </a:rPr>
                          <m:t>𝑗</m:t>
                        </m:r>
                        <m:r>
                          <a:rPr lang="en-US" sz="2900" b="0" i="1" smtClean="0">
                            <a:effectLst/>
                            <a:latin typeface="Cambria Math" panose="02040503050406030204" pitchFamily="18" charset="0"/>
                            <a:ea typeface="Malgun Gothic" panose="020B0503020000020004" pitchFamily="34" charset="-127"/>
                            <a:cs typeface="Times New Roman" panose="02020603050405020304" pitchFamily="18" charset="0"/>
                          </a:rPr>
                          <m:t>=1</m:t>
                        </m:r>
                      </m:sub>
                      <m:sup>
                        <m:r>
                          <a:rPr lang="en-US" sz="2900" b="0" i="1" smtClean="0">
                            <a:effectLst/>
                            <a:latin typeface="Cambria Math" panose="02040503050406030204" pitchFamily="18" charset="0"/>
                            <a:ea typeface="Malgun Gothic" panose="020B0503020000020004" pitchFamily="34" charset="-127"/>
                            <a:cs typeface="Times New Roman" panose="02020603050405020304" pitchFamily="18" charset="0"/>
                          </a:rPr>
                          <m:t>𝑁</m:t>
                        </m:r>
                      </m:sup>
                      <m:e>
                        <m:r>
                          <m:rPr>
                            <m:sty m:val="p"/>
                          </m:rPr>
                          <a:rPr lang="en-US" sz="2900" b="0" i="0" smtClean="0">
                            <a:effectLst/>
                            <a:latin typeface="Cambria Math" panose="02040503050406030204" pitchFamily="18" charset="0"/>
                            <a:ea typeface="Malgun Gothic" panose="020B0503020000020004" pitchFamily="34" charset="-127"/>
                            <a:cs typeface="Times New Roman" panose="02020603050405020304" pitchFamily="18" charset="0"/>
                          </a:rPr>
                          <m:t>P</m:t>
                        </m:r>
                        <m:d>
                          <m:dPr>
                            <m:ctrlPr>
                              <a:rPr lang="en-US" sz="2900" b="0" i="1" smtClean="0">
                                <a:effectLst/>
                                <a:latin typeface="Cambria Math" panose="02040503050406030204" pitchFamily="18" charset="0"/>
                                <a:ea typeface="Malgun Gothic" panose="020B0503020000020004" pitchFamily="34" charset="-127"/>
                                <a:cs typeface="Times New Roman" panose="02020603050405020304" pitchFamily="18" charset="0"/>
                              </a:rPr>
                            </m:ctrlPr>
                          </m:dPr>
                          <m:e>
                            <m:sSub>
                              <m:sSubPr>
                                <m:ctrlPr>
                                  <a:rPr lang="en-US" sz="2900" b="0" i="1" smtClean="0">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2900" b="0" i="1" smtClean="0">
                                    <a:effectLst/>
                                    <a:latin typeface="Cambria Math" panose="02040503050406030204" pitchFamily="18" charset="0"/>
                                    <a:ea typeface="Malgun Gothic" panose="020B0503020000020004" pitchFamily="34" charset="-127"/>
                                    <a:cs typeface="Times New Roman" panose="02020603050405020304" pitchFamily="18" charset="0"/>
                                  </a:rPr>
                                  <m:t>𝑤</m:t>
                                </m:r>
                              </m:e>
                              <m:sub>
                                <m:r>
                                  <a:rPr lang="en-US" sz="2900" b="0" i="1" smtClean="0">
                                    <a:effectLst/>
                                    <a:latin typeface="Cambria Math" panose="02040503050406030204" pitchFamily="18" charset="0"/>
                                    <a:ea typeface="Malgun Gothic" panose="020B0503020000020004" pitchFamily="34" charset="-127"/>
                                    <a:cs typeface="Times New Roman" panose="02020603050405020304" pitchFamily="18" charset="0"/>
                                  </a:rPr>
                                  <m:t>𝑗</m:t>
                                </m:r>
                              </m:sub>
                            </m:sSub>
                            <m:r>
                              <a:rPr lang="en-US" sz="2900" b="0" i="1" smtClean="0">
                                <a:effectLst/>
                                <a:latin typeface="Cambria Math" panose="02040503050406030204" pitchFamily="18" charset="0"/>
                                <a:ea typeface="Malgun Gothic" panose="020B0503020000020004" pitchFamily="34" charset="-127"/>
                                <a:cs typeface="Times New Roman" panose="02020603050405020304" pitchFamily="18" charset="0"/>
                              </a:rPr>
                              <m:t>|</m:t>
                            </m:r>
                            <m:sSub>
                              <m:sSubPr>
                                <m:ctrlPr>
                                  <a:rPr lang="en-US" sz="2900" b="0" i="1" smtClean="0">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2900" b="0" i="1" smtClean="0">
                                    <a:effectLst/>
                                    <a:latin typeface="Cambria Math" panose="02040503050406030204" pitchFamily="18" charset="0"/>
                                    <a:ea typeface="Malgun Gothic" panose="020B0503020000020004" pitchFamily="34" charset="-127"/>
                                    <a:cs typeface="Times New Roman" panose="02020603050405020304" pitchFamily="18" charset="0"/>
                                  </a:rPr>
                                  <m:t>𝑤</m:t>
                                </m:r>
                              </m:e>
                              <m:sub>
                                <m:r>
                                  <a:rPr lang="en-US" sz="2900" b="0" i="1" smtClean="0">
                                    <a:effectLst/>
                                    <a:latin typeface="Cambria Math" panose="02040503050406030204" pitchFamily="18" charset="0"/>
                                    <a:ea typeface="Malgun Gothic" panose="020B0503020000020004" pitchFamily="34" charset="-127"/>
                                    <a:cs typeface="Times New Roman" panose="02020603050405020304" pitchFamily="18" charset="0"/>
                                  </a:rPr>
                                  <m:t>1:</m:t>
                                </m:r>
                                <m:r>
                                  <a:rPr lang="en-US" sz="2900" b="0" i="1" smtClean="0">
                                    <a:effectLst/>
                                    <a:latin typeface="Cambria Math" panose="02040503050406030204" pitchFamily="18" charset="0"/>
                                    <a:ea typeface="Malgun Gothic" panose="020B0503020000020004" pitchFamily="34" charset="-127"/>
                                    <a:cs typeface="Times New Roman" panose="02020603050405020304" pitchFamily="18" charset="0"/>
                                  </a:rPr>
                                  <m:t>𝑗</m:t>
                                </m:r>
                                <m:r>
                                  <a:rPr lang="en-US" sz="2900" b="0" i="1" smtClean="0">
                                    <a:effectLst/>
                                    <a:latin typeface="Cambria Math" panose="02040503050406030204" pitchFamily="18" charset="0"/>
                                    <a:ea typeface="Malgun Gothic" panose="020B0503020000020004" pitchFamily="34" charset="-127"/>
                                    <a:cs typeface="Times New Roman" panose="02020603050405020304" pitchFamily="18" charset="0"/>
                                  </a:rPr>
                                  <m:t>−1</m:t>
                                </m:r>
                              </m:sub>
                            </m:sSub>
                          </m:e>
                        </m:d>
                      </m:e>
                    </m:nary>
                    <m:r>
                      <a:rPr lang="en-US" sz="2900" b="0" i="1" smtClean="0">
                        <a:effectLst/>
                        <a:latin typeface="Cambria Math" panose="02040503050406030204" pitchFamily="18" charset="0"/>
                        <a:ea typeface="Malgun Gothic" panose="020B0503020000020004" pitchFamily="34" charset="-127"/>
                        <a:cs typeface="Times New Roman" panose="02020603050405020304" pitchFamily="18" charset="0"/>
                      </a:rPr>
                      <m:t>=</m:t>
                    </m:r>
                    <m:nary>
                      <m:naryPr>
                        <m:chr m:val="∏"/>
                        <m:limLoc m:val="undOvr"/>
                        <m:ctrlPr>
                          <a:rPr lang="en-US" sz="2900" i="1">
                            <a:effectLst/>
                            <a:latin typeface="Cambria Math" panose="02040503050406030204" pitchFamily="18" charset="0"/>
                            <a:ea typeface="Malgun Gothic" panose="020B0503020000020004" pitchFamily="34" charset="-127"/>
                            <a:cs typeface="Times New Roman" panose="02020603050405020304" pitchFamily="18" charset="0"/>
                          </a:rPr>
                        </m:ctrlPr>
                      </m:naryPr>
                      <m:sub>
                        <m:r>
                          <m:rPr>
                            <m:brk/>
                          </m:rPr>
                          <a:rPr lang="en-US" sz="2900" b="0" i="1" smtClean="0">
                            <a:effectLst/>
                            <a:latin typeface="Cambria Math" panose="02040503050406030204" pitchFamily="18" charset="0"/>
                            <a:ea typeface="Malgun Gothic" panose="020B0503020000020004" pitchFamily="34" charset="-127"/>
                            <a:cs typeface="Times New Roman" panose="02020603050405020304" pitchFamily="18" charset="0"/>
                          </a:rPr>
                          <m:t>𝑗</m:t>
                        </m:r>
                        <m:r>
                          <a:rPr lang="en-US" sz="2900" i="1">
                            <a:effectLst/>
                            <a:latin typeface="Cambria Math" panose="02040503050406030204" pitchFamily="18" charset="0"/>
                            <a:ea typeface="Malgun Gothic" panose="020B0503020000020004" pitchFamily="34" charset="-127"/>
                            <a:cs typeface="Times New Roman" panose="02020603050405020304" pitchFamily="18" charset="0"/>
                          </a:rPr>
                          <m:t>=1</m:t>
                        </m:r>
                      </m:sub>
                      <m:sup>
                        <m:r>
                          <a:rPr lang="en-US" sz="2900" b="0" i="1" smtClean="0">
                            <a:effectLst/>
                            <a:latin typeface="Cambria Math" panose="02040503050406030204" pitchFamily="18" charset="0"/>
                            <a:ea typeface="Malgun Gothic" panose="020B0503020000020004" pitchFamily="34" charset="-127"/>
                            <a:cs typeface="Times New Roman" panose="02020603050405020304" pitchFamily="18" charset="0"/>
                          </a:rPr>
                          <m:t>𝑁</m:t>
                        </m:r>
                      </m:sup>
                      <m:e>
                        <m:r>
                          <m:rPr>
                            <m:sty m:val="p"/>
                          </m:rPr>
                          <a:rPr lang="en-US" sz="2900" i="0">
                            <a:effectLst/>
                            <a:latin typeface="Cambria Math" panose="02040503050406030204" pitchFamily="18" charset="0"/>
                            <a:ea typeface="Malgun Gothic" panose="020B0503020000020004" pitchFamily="34" charset="-127"/>
                            <a:cs typeface="Times New Roman" panose="02020603050405020304" pitchFamily="18" charset="0"/>
                          </a:rPr>
                          <m:t>P</m:t>
                        </m:r>
                        <m:r>
                          <a:rPr lang="en-US" sz="2900" i="1">
                            <a:effectLst/>
                            <a:latin typeface="Cambria Math" panose="02040503050406030204" pitchFamily="18" charset="0"/>
                            <a:ea typeface="Malgun Gothic" panose="020B0503020000020004" pitchFamily="34" charset="-127"/>
                            <a:cs typeface="Times New Roman" panose="02020603050405020304" pitchFamily="18" charset="0"/>
                          </a:rPr>
                          <m:t>(</m:t>
                        </m:r>
                        <m:sSub>
                          <m:sSubPr>
                            <m:ctrlPr>
                              <a:rPr lang="en-US" sz="29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2900" i="1">
                                <a:effectLst/>
                                <a:latin typeface="Cambria Math" panose="02040503050406030204" pitchFamily="18" charset="0"/>
                                <a:ea typeface="Malgun Gothic" panose="020B0503020000020004" pitchFamily="34" charset="-127"/>
                                <a:cs typeface="Times New Roman" panose="02020603050405020304" pitchFamily="18" charset="0"/>
                              </a:rPr>
                              <m:t>𝑤</m:t>
                            </m:r>
                          </m:e>
                          <m:sub>
                            <m:r>
                              <a:rPr lang="en-US" sz="2900" b="0" i="1" smtClean="0">
                                <a:effectLst/>
                                <a:latin typeface="Cambria Math" panose="02040503050406030204" pitchFamily="18" charset="0"/>
                                <a:ea typeface="Malgun Gothic" panose="020B0503020000020004" pitchFamily="34" charset="-127"/>
                                <a:cs typeface="Times New Roman" panose="02020603050405020304" pitchFamily="18" charset="0"/>
                              </a:rPr>
                              <m:t>𝑗</m:t>
                            </m:r>
                          </m:sub>
                        </m:sSub>
                        <m:r>
                          <a:rPr lang="en-US" sz="2900" i="1">
                            <a:effectLst/>
                            <a:latin typeface="Cambria Math" panose="02040503050406030204" pitchFamily="18" charset="0"/>
                            <a:ea typeface="Malgun Gothic" panose="020B0503020000020004" pitchFamily="34" charset="-127"/>
                            <a:cs typeface="Times New Roman" panose="02020603050405020304" pitchFamily="18" charset="0"/>
                          </a:rPr>
                          <m:t>|</m:t>
                        </m:r>
                        <m:sSub>
                          <m:sSubPr>
                            <m:ctrlPr>
                              <a:rPr lang="en-US" sz="29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2900" i="1">
                                <a:effectLst/>
                                <a:latin typeface="Cambria Math" panose="02040503050406030204" pitchFamily="18" charset="0"/>
                                <a:ea typeface="Malgun Gothic" panose="020B0503020000020004" pitchFamily="34" charset="-127"/>
                                <a:cs typeface="Times New Roman" panose="02020603050405020304" pitchFamily="18" charset="0"/>
                              </a:rPr>
                              <m:t>𝑤</m:t>
                            </m:r>
                          </m:e>
                          <m:sub>
                            <m:r>
                              <a:rPr lang="en-US" sz="2900" b="0" i="1" smtClean="0">
                                <a:effectLst/>
                                <a:latin typeface="Cambria Math" panose="02040503050406030204" pitchFamily="18" charset="0"/>
                                <a:ea typeface="Malgun Gothic" panose="020B0503020000020004" pitchFamily="34" charset="-127"/>
                                <a:cs typeface="Times New Roman" panose="02020603050405020304" pitchFamily="18" charset="0"/>
                              </a:rPr>
                              <m:t>𝑗</m:t>
                            </m:r>
                            <m:r>
                              <a:rPr lang="en-US" sz="2900" b="0" i="1" smtClean="0">
                                <a:effectLst/>
                                <a:latin typeface="Cambria Math" panose="02040503050406030204" pitchFamily="18" charset="0"/>
                                <a:ea typeface="Malgun Gothic" panose="020B0503020000020004" pitchFamily="34" charset="-127"/>
                                <a:cs typeface="Times New Roman" panose="02020603050405020304" pitchFamily="18" charset="0"/>
                              </a:rPr>
                              <m:t>−</m:t>
                            </m:r>
                            <m:r>
                              <a:rPr lang="en-US" sz="2900" b="0" i="1" smtClean="0">
                                <a:effectLst/>
                                <a:latin typeface="Cambria Math" panose="02040503050406030204" pitchFamily="18" charset="0"/>
                                <a:ea typeface="Malgun Gothic" panose="020B0503020000020004" pitchFamily="34" charset="-127"/>
                                <a:cs typeface="Times New Roman" panose="02020603050405020304" pitchFamily="18" charset="0"/>
                              </a:rPr>
                              <m:t>𝑛</m:t>
                            </m:r>
                            <m:r>
                              <a:rPr lang="en-US" sz="2900" b="0" i="1" smtClean="0">
                                <a:effectLst/>
                                <a:latin typeface="Cambria Math" panose="02040503050406030204" pitchFamily="18" charset="0"/>
                                <a:ea typeface="Malgun Gothic" panose="020B0503020000020004" pitchFamily="34" charset="-127"/>
                                <a:cs typeface="Times New Roman" panose="02020603050405020304" pitchFamily="18" charset="0"/>
                              </a:rPr>
                              <m:t>+1:</m:t>
                            </m:r>
                            <m:r>
                              <a:rPr lang="en-US" sz="2900" b="0" i="1" smtClean="0">
                                <a:effectLst/>
                                <a:latin typeface="Cambria Math" panose="02040503050406030204" pitchFamily="18" charset="0"/>
                                <a:ea typeface="Malgun Gothic" panose="020B0503020000020004" pitchFamily="34" charset="-127"/>
                                <a:cs typeface="Times New Roman" panose="02020603050405020304" pitchFamily="18" charset="0"/>
                              </a:rPr>
                              <m:t>𝑗</m:t>
                            </m:r>
                            <m:r>
                              <a:rPr lang="en-US" sz="2900" i="1">
                                <a:effectLst/>
                                <a:latin typeface="Cambria Math" panose="02040503050406030204" pitchFamily="18" charset="0"/>
                                <a:ea typeface="Malgun Gothic" panose="020B0503020000020004" pitchFamily="34" charset="-127"/>
                                <a:cs typeface="Times New Roman" panose="02020603050405020304" pitchFamily="18" charset="0"/>
                              </a:rPr>
                              <m:t>−1</m:t>
                            </m:r>
                          </m:sub>
                        </m:sSub>
                        <m:r>
                          <a:rPr lang="en-US" sz="2900" i="1">
                            <a:effectLst/>
                            <a:latin typeface="Cambria Math" panose="02040503050406030204" pitchFamily="18" charset="0"/>
                            <a:ea typeface="Malgun Gothic" panose="020B0503020000020004" pitchFamily="34" charset="-127"/>
                            <a:cs typeface="Times New Roman" panose="02020603050405020304" pitchFamily="18" charset="0"/>
                          </a:rPr>
                          <m:t>)</m:t>
                        </m:r>
                      </m:e>
                    </m:nary>
                  </m:oMath>
                </a14:m>
                <a:endParaRPr lang="en-US" sz="2900" dirty="0"/>
              </a:p>
              <a:p>
                <a:r>
                  <a:rPr lang="en-US" dirty="0"/>
                  <a:t>For a bigram language model, this becomes </a:t>
                </a:r>
                <a14:m>
                  <m:oMath xmlns:m="http://schemas.openxmlformats.org/officeDocument/2006/math">
                    <m:r>
                      <m:rPr>
                        <m:sty m:val="p"/>
                      </m:rPr>
                      <a:rPr lang="en-US" sz="2800" i="0" smtClean="0">
                        <a:effectLst/>
                        <a:latin typeface="Cambria Math" panose="02040503050406030204" pitchFamily="18" charset="0"/>
                        <a:ea typeface="Malgun Gothic" panose="020B0503020000020004" pitchFamily="34" charset="-127"/>
                        <a:cs typeface="Times New Roman" panose="02020603050405020304" pitchFamily="18" charset="0"/>
                      </a:rPr>
                      <m:t>P</m:t>
                    </m:r>
                    <m:d>
                      <m:dPr>
                        <m:ctrlPr>
                          <a:rPr lang="en-US" sz="2800" i="1" smtClean="0">
                            <a:effectLst/>
                            <a:latin typeface="Cambria Math" panose="02040503050406030204" pitchFamily="18" charset="0"/>
                            <a:ea typeface="Malgun Gothic" panose="020B0503020000020004" pitchFamily="34" charset="-127"/>
                            <a:cs typeface="Times New Roman" panose="02020603050405020304" pitchFamily="18" charset="0"/>
                          </a:rPr>
                        </m:ctrlPr>
                      </m:dPr>
                      <m:e>
                        <m:sSub>
                          <m:sSubPr>
                            <m:ctrlPr>
                              <a:rPr lang="en-US" sz="2800" i="1" smtClean="0">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2800" b="0" i="1" smtClean="0">
                                <a:effectLst/>
                                <a:latin typeface="Cambria Math" panose="02040503050406030204" pitchFamily="18" charset="0"/>
                                <a:ea typeface="Malgun Gothic" panose="020B0503020000020004" pitchFamily="34" charset="-127"/>
                                <a:cs typeface="Times New Roman" panose="02020603050405020304" pitchFamily="18" charset="0"/>
                              </a:rPr>
                              <m:t>𝑤</m:t>
                            </m:r>
                          </m:e>
                          <m:sub>
                            <m:r>
                              <a:rPr lang="en-US" sz="2800" b="0" i="1" smtClean="0">
                                <a:effectLst/>
                                <a:latin typeface="Cambria Math" panose="02040503050406030204" pitchFamily="18" charset="0"/>
                                <a:ea typeface="Malgun Gothic" panose="020B0503020000020004" pitchFamily="34" charset="-127"/>
                                <a:cs typeface="Times New Roman" panose="02020603050405020304" pitchFamily="18" charset="0"/>
                              </a:rPr>
                              <m:t>1:</m:t>
                            </m:r>
                            <m:r>
                              <a:rPr lang="en-US" sz="2800" b="0" i="1" smtClean="0">
                                <a:effectLst/>
                                <a:latin typeface="Cambria Math" panose="02040503050406030204" pitchFamily="18" charset="0"/>
                                <a:ea typeface="Malgun Gothic" panose="020B0503020000020004" pitchFamily="34" charset="-127"/>
                                <a:cs typeface="Times New Roman" panose="02020603050405020304" pitchFamily="18" charset="0"/>
                              </a:rPr>
                              <m:t>𝑁</m:t>
                            </m:r>
                          </m:sub>
                        </m:sSub>
                      </m:e>
                    </m:d>
                    <m:r>
                      <a:rPr lang="en-US" sz="2800" b="0" i="1" smtClean="0">
                        <a:effectLst/>
                        <a:latin typeface="Cambria Math" panose="02040503050406030204" pitchFamily="18" charset="0"/>
                        <a:ea typeface="Malgun Gothic" panose="020B0503020000020004" pitchFamily="34" charset="-127"/>
                        <a:cs typeface="Times New Roman" panose="02020603050405020304" pitchFamily="18" charset="0"/>
                      </a:rPr>
                      <m:t>=</m:t>
                    </m:r>
                    <m:nary>
                      <m:naryPr>
                        <m:chr m:val="∏"/>
                        <m:limLoc m:val="undOvr"/>
                        <m:ctrlPr>
                          <a:rPr lang="en-US" sz="2800" i="1">
                            <a:effectLst/>
                            <a:latin typeface="Cambria Math" panose="02040503050406030204" pitchFamily="18" charset="0"/>
                            <a:ea typeface="Malgun Gothic" panose="020B0503020000020004" pitchFamily="34" charset="-127"/>
                            <a:cs typeface="Times New Roman" panose="02020603050405020304" pitchFamily="18" charset="0"/>
                          </a:rPr>
                        </m:ctrlPr>
                      </m:naryPr>
                      <m:sub>
                        <m:r>
                          <m:rPr>
                            <m:brk/>
                          </m:rPr>
                          <a:rPr lang="en-US" sz="2800" b="0" i="1" smtClean="0">
                            <a:effectLst/>
                            <a:latin typeface="Cambria Math" panose="02040503050406030204" pitchFamily="18" charset="0"/>
                            <a:ea typeface="Malgun Gothic" panose="020B0503020000020004" pitchFamily="34" charset="-127"/>
                            <a:cs typeface="Times New Roman" panose="02020603050405020304" pitchFamily="18" charset="0"/>
                          </a:rPr>
                          <m:t>𝑗</m:t>
                        </m:r>
                        <m:r>
                          <a:rPr lang="en-US" sz="2800" i="1">
                            <a:effectLst/>
                            <a:latin typeface="Cambria Math" panose="02040503050406030204" pitchFamily="18" charset="0"/>
                            <a:ea typeface="Malgun Gothic" panose="020B0503020000020004" pitchFamily="34" charset="-127"/>
                            <a:cs typeface="Times New Roman" panose="02020603050405020304" pitchFamily="18" charset="0"/>
                          </a:rPr>
                          <m:t>=1</m:t>
                        </m:r>
                      </m:sub>
                      <m:sup>
                        <m:r>
                          <a:rPr lang="en-US" sz="2800" b="0" i="1" smtClean="0">
                            <a:effectLst/>
                            <a:latin typeface="Cambria Math" panose="02040503050406030204" pitchFamily="18" charset="0"/>
                            <a:ea typeface="Malgun Gothic" panose="020B0503020000020004" pitchFamily="34" charset="-127"/>
                            <a:cs typeface="Times New Roman" panose="02020603050405020304" pitchFamily="18" charset="0"/>
                          </a:rPr>
                          <m:t>𝑁</m:t>
                        </m:r>
                      </m:sup>
                      <m:e>
                        <m:r>
                          <m:rPr>
                            <m:sty m:val="p"/>
                          </m:rPr>
                          <a:rPr lang="en-US" sz="2800" i="0">
                            <a:effectLst/>
                            <a:latin typeface="Cambria Math" panose="02040503050406030204" pitchFamily="18" charset="0"/>
                            <a:ea typeface="Malgun Gothic" panose="020B0503020000020004" pitchFamily="34" charset="-127"/>
                            <a:cs typeface="Times New Roman" panose="02020603050405020304" pitchFamily="18" charset="0"/>
                          </a:rPr>
                          <m:t>P</m:t>
                        </m:r>
                        <m:r>
                          <a:rPr lang="en-US" sz="2800" i="1">
                            <a:effectLst/>
                            <a:latin typeface="Cambria Math" panose="02040503050406030204" pitchFamily="18" charset="0"/>
                            <a:ea typeface="Malgun Gothic" panose="020B0503020000020004" pitchFamily="34" charset="-127"/>
                            <a:cs typeface="Times New Roman" panose="02020603050405020304" pitchFamily="18" charset="0"/>
                          </a:rPr>
                          <m:t>(</m:t>
                        </m:r>
                        <m:sSub>
                          <m:sSubPr>
                            <m:ctrlPr>
                              <a:rPr lang="en-US" sz="2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2800" i="1">
                                <a:effectLst/>
                                <a:latin typeface="Cambria Math" panose="02040503050406030204" pitchFamily="18" charset="0"/>
                                <a:ea typeface="Malgun Gothic" panose="020B0503020000020004" pitchFamily="34" charset="-127"/>
                                <a:cs typeface="Times New Roman" panose="02020603050405020304" pitchFamily="18" charset="0"/>
                              </a:rPr>
                              <m:t>𝑤</m:t>
                            </m:r>
                          </m:e>
                          <m:sub>
                            <m:r>
                              <a:rPr lang="en-US" sz="2800" b="0" i="1" smtClean="0">
                                <a:effectLst/>
                                <a:latin typeface="Cambria Math" panose="02040503050406030204" pitchFamily="18" charset="0"/>
                                <a:ea typeface="Malgun Gothic" panose="020B0503020000020004" pitchFamily="34" charset="-127"/>
                                <a:cs typeface="Times New Roman" panose="02020603050405020304" pitchFamily="18" charset="0"/>
                              </a:rPr>
                              <m:t>𝑗</m:t>
                            </m:r>
                          </m:sub>
                        </m:sSub>
                        <m:r>
                          <a:rPr lang="en-US" sz="2800" i="1">
                            <a:effectLst/>
                            <a:latin typeface="Cambria Math" panose="02040503050406030204" pitchFamily="18" charset="0"/>
                            <a:ea typeface="Malgun Gothic" panose="020B0503020000020004" pitchFamily="34" charset="-127"/>
                            <a:cs typeface="Times New Roman" panose="02020603050405020304" pitchFamily="18" charset="0"/>
                          </a:rPr>
                          <m:t>|</m:t>
                        </m:r>
                        <m:sSub>
                          <m:sSubPr>
                            <m:ctrlPr>
                              <a:rPr lang="en-US" sz="2800" i="1">
                                <a:effectLst/>
                                <a:latin typeface="Cambria Math" panose="02040503050406030204" pitchFamily="18" charset="0"/>
                                <a:ea typeface="Malgun Gothic" panose="020B0503020000020004" pitchFamily="34" charset="-127"/>
                                <a:cs typeface="Times New Roman" panose="02020603050405020304" pitchFamily="18" charset="0"/>
                              </a:rPr>
                            </m:ctrlPr>
                          </m:sSubPr>
                          <m:e>
                            <m:r>
                              <a:rPr lang="en-US" sz="2800" i="1">
                                <a:effectLst/>
                                <a:latin typeface="Cambria Math" panose="02040503050406030204" pitchFamily="18" charset="0"/>
                                <a:ea typeface="Malgun Gothic" panose="020B0503020000020004" pitchFamily="34" charset="-127"/>
                                <a:cs typeface="Times New Roman" panose="02020603050405020304" pitchFamily="18" charset="0"/>
                              </a:rPr>
                              <m:t>𝑤</m:t>
                            </m:r>
                          </m:e>
                          <m:sub>
                            <m:r>
                              <a:rPr lang="en-US" sz="2800" b="0" i="1" smtClean="0">
                                <a:effectLst/>
                                <a:latin typeface="Cambria Math" panose="02040503050406030204" pitchFamily="18" charset="0"/>
                                <a:ea typeface="Malgun Gothic" panose="020B0503020000020004" pitchFamily="34" charset="-127"/>
                                <a:cs typeface="Times New Roman" panose="02020603050405020304" pitchFamily="18" charset="0"/>
                              </a:rPr>
                              <m:t>𝑗</m:t>
                            </m:r>
                            <m:r>
                              <a:rPr lang="en-US" sz="2800" i="1">
                                <a:effectLst/>
                                <a:latin typeface="Cambria Math" panose="02040503050406030204" pitchFamily="18" charset="0"/>
                                <a:ea typeface="Malgun Gothic" panose="020B0503020000020004" pitchFamily="34" charset="-127"/>
                                <a:cs typeface="Times New Roman" panose="02020603050405020304" pitchFamily="18" charset="0"/>
                              </a:rPr>
                              <m:t>−1</m:t>
                            </m:r>
                          </m:sub>
                        </m:sSub>
                        <m:r>
                          <a:rPr lang="en-US" sz="2800" i="1">
                            <a:effectLst/>
                            <a:latin typeface="Cambria Math" panose="02040503050406030204" pitchFamily="18" charset="0"/>
                            <a:ea typeface="Malgun Gothic" panose="020B0503020000020004" pitchFamily="34" charset="-127"/>
                            <a:cs typeface="Times New Roman" panose="02020603050405020304" pitchFamily="18" charset="0"/>
                          </a:rPr>
                          <m:t>)</m:t>
                        </m:r>
                      </m:e>
                    </m:nary>
                  </m:oMath>
                </a14:m>
                <a:endParaRPr lang="en-US" dirty="0"/>
              </a:p>
              <a:p>
                <a:r>
                  <a:rPr lang="en-US" dirty="0"/>
                  <a:t>Note that this is an example of a </a:t>
                </a:r>
                <a:r>
                  <a:rPr lang="en-US" i="1" dirty="0"/>
                  <a:t>Markov assumption</a:t>
                </a:r>
              </a:p>
              <a:p>
                <a:r>
                  <a:rPr lang="en-US" dirty="0"/>
                  <a:t>Some (of the many) applications that conventionally relied on word-based n-gram models include speech recognition, machine translation, spelling correction, grammatical error correction, and augmentative communication</a:t>
                </a:r>
              </a:p>
            </p:txBody>
          </p:sp>
        </mc:Choice>
        <mc:Fallback xmlns="">
          <p:sp>
            <p:nvSpPr>
              <p:cNvPr id="3" name="Content Placeholder 2">
                <a:extLst>
                  <a:ext uri="{FF2B5EF4-FFF2-40B4-BE49-F238E27FC236}">
                    <a16:creationId xmlns:a16="http://schemas.microsoft.com/office/drawing/2014/main" id="{E0888313-B93D-4BBD-B5BE-E4BE32D4DF64}"/>
                  </a:ext>
                </a:extLst>
              </p:cNvPr>
              <p:cNvSpPr>
                <a:spLocks noGrp="1" noRot="1" noChangeAspect="1" noMove="1" noResize="1" noEditPoints="1" noAdjustHandles="1" noChangeArrowheads="1" noChangeShapeType="1" noTextEdit="1"/>
              </p:cNvSpPr>
              <p:nvPr>
                <p:ph idx="1"/>
              </p:nvPr>
            </p:nvSpPr>
            <p:spPr>
              <a:blipFill>
                <a:blip r:embed="rId2"/>
                <a:stretch>
                  <a:fillRect l="-174" t="-1541"/>
                </a:stretch>
              </a:blipFill>
            </p:spPr>
            <p:txBody>
              <a:bodyPr/>
              <a:lstStyle/>
              <a:p>
                <a:r>
                  <a:rPr lang="en-US">
                    <a:noFill/>
                  </a:rPr>
                  <a:t> </a:t>
                </a:r>
              </a:p>
            </p:txBody>
          </p:sp>
        </mc:Fallback>
      </mc:AlternateContent>
    </p:spTree>
    <p:extLst>
      <p:ext uri="{BB962C8B-B14F-4D97-AF65-F5344CB8AC3E}">
        <p14:creationId xmlns:p14="http://schemas.microsoft.com/office/powerpoint/2010/main" val="1754295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B2EEB-E7DE-4FEF-AFAD-43BD9ED5032D}"/>
              </a:ext>
            </a:extLst>
          </p:cNvPr>
          <p:cNvSpPr>
            <a:spLocks noGrp="1"/>
          </p:cNvSpPr>
          <p:nvPr>
            <p:ph type="title"/>
          </p:nvPr>
        </p:nvSpPr>
        <p:spPr/>
        <p:txBody>
          <a:bodyPr/>
          <a:lstStyle/>
          <a:p>
            <a:r>
              <a:rPr lang="en-US" dirty="0"/>
              <a:t>Estimating N-gram Probabilities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9BD75EF-A489-4572-9D52-F597C71CF88F}"/>
                  </a:ext>
                </a:extLst>
              </p:cNvPr>
              <p:cNvSpPr>
                <a:spLocks noGrp="1"/>
              </p:cNvSpPr>
              <p:nvPr>
                <p:ph idx="1"/>
              </p:nvPr>
            </p:nvSpPr>
            <p:spPr/>
            <p:txBody>
              <a:bodyPr>
                <a:normAutofit fontScale="62500" lnSpcReduction="20000"/>
              </a:bodyPr>
              <a:lstStyle/>
              <a:p>
                <a:r>
                  <a:rPr lang="en-US" dirty="0"/>
                  <a:t>To learn the probabilities related to an n-gram model, we train it on a </a:t>
                </a:r>
                <a:r>
                  <a:rPr lang="en-US" b="1" dirty="0"/>
                  <a:t>corpus</a:t>
                </a:r>
                <a:r>
                  <a:rPr lang="en-US" dirty="0"/>
                  <a:t> (serving as a </a:t>
                </a:r>
                <a:r>
                  <a:rPr lang="en-US" b="1" dirty="0"/>
                  <a:t>training set</a:t>
                </a:r>
                <a:r>
                  <a:rPr lang="en-US" dirty="0"/>
                  <a:t>) of the language being modeled; note that this is an example of </a:t>
                </a:r>
                <a:r>
                  <a:rPr lang="en-US" i="1" dirty="0"/>
                  <a:t>unsupervised machine learning</a:t>
                </a:r>
              </a:p>
              <a:p>
                <a:r>
                  <a:rPr lang="en-US" dirty="0"/>
                  <a:t>It is important that the training data reflects the nature of the data that we are likely to see later</a:t>
                </a:r>
              </a:p>
              <a:p>
                <a:r>
                  <a:rPr lang="en-US" dirty="0"/>
                  <a:t>The simplest way to estimate n-gram probabilities is to use </a:t>
                </a:r>
                <a:r>
                  <a:rPr lang="en-US" i="1" dirty="0"/>
                  <a:t>maximum likelihood</a:t>
                </a:r>
                <a:r>
                  <a:rPr lang="en-US" dirty="0"/>
                  <a:t> estimation (as we covered during our unit on Bayesian learning); for example, for bigrams, this gives us:</a:t>
                </a:r>
              </a:p>
              <a:p>
                <a:pPr marL="457200" lvl="1" indent="0">
                  <a:lnSpc>
                    <a:spcPct val="115000"/>
                  </a:lnSpc>
                  <a:spcBef>
                    <a:spcPts val="0"/>
                  </a:spcBef>
                  <a:buNone/>
                </a:pPr>
                <a14:m>
                  <m:oMath xmlns:m="http://schemas.openxmlformats.org/officeDocument/2006/math">
                    <m:r>
                      <a:rPr lang="en-US" sz="2600" i="1" smtClean="0">
                        <a:effectLst/>
                        <a:latin typeface="Cambria Math" panose="02040503050406030204" pitchFamily="18" charset="0"/>
                        <a:ea typeface="Cambria Math" panose="02040503050406030204" pitchFamily="18" charset="0"/>
                        <a:cs typeface="Times New Roman" panose="02020603050405020304" pitchFamily="18" charset="0"/>
                      </a:rPr>
                      <m:t>𝑃</m:t>
                    </m:r>
                    <m:d>
                      <m:dPr>
                        <m:ctrlPr>
                          <a:rPr lang="en-US" sz="26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26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2600" i="1">
                                <a:effectLst/>
                                <a:latin typeface="Cambria Math" panose="02040503050406030204" pitchFamily="18" charset="0"/>
                                <a:ea typeface="Cambria Math" panose="02040503050406030204" pitchFamily="18" charset="0"/>
                                <a:cs typeface="Times New Roman" panose="02020603050405020304" pitchFamily="18" charset="0"/>
                              </a:rPr>
                              <m:t>𝑤</m:t>
                            </m:r>
                          </m:e>
                          <m:sub>
                            <m:r>
                              <a:rPr lang="en-US" sz="2600" i="1">
                                <a:effectLst/>
                                <a:latin typeface="Cambria Math" panose="02040503050406030204" pitchFamily="18" charset="0"/>
                                <a:ea typeface="Cambria Math" panose="02040503050406030204" pitchFamily="18" charset="0"/>
                                <a:cs typeface="Times New Roman" panose="02020603050405020304" pitchFamily="18" charset="0"/>
                              </a:rPr>
                              <m:t>𝑛</m:t>
                            </m:r>
                          </m:sub>
                        </m:sSub>
                      </m:e>
                      <m:e>
                        <m:sSub>
                          <m:sSubPr>
                            <m:ctrlPr>
                              <a:rPr lang="en-US" sz="26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2600" i="1">
                                <a:effectLst/>
                                <a:latin typeface="Cambria Math" panose="02040503050406030204" pitchFamily="18" charset="0"/>
                                <a:ea typeface="Cambria Math" panose="02040503050406030204" pitchFamily="18" charset="0"/>
                                <a:cs typeface="Times New Roman" panose="02020603050405020304" pitchFamily="18" charset="0"/>
                              </a:rPr>
                              <m:t>𝑤</m:t>
                            </m:r>
                          </m:e>
                          <m:sub>
                            <m:r>
                              <a:rPr lang="en-US" sz="2600" i="1">
                                <a:effectLst/>
                                <a:latin typeface="Cambria Math" panose="02040503050406030204" pitchFamily="18" charset="0"/>
                                <a:ea typeface="Cambria Math" panose="02040503050406030204" pitchFamily="18" charset="0"/>
                                <a:cs typeface="Times New Roman" panose="02020603050405020304" pitchFamily="18" charset="0"/>
                              </a:rPr>
                              <m:t>𝑛</m:t>
                            </m:r>
                            <m:r>
                              <a:rPr lang="en-US" sz="2600" i="1">
                                <a:effectLst/>
                                <a:latin typeface="Cambria Math" panose="02040503050406030204" pitchFamily="18" charset="0"/>
                                <a:ea typeface="Cambria Math" panose="02040503050406030204" pitchFamily="18" charset="0"/>
                                <a:cs typeface="Times New Roman" panose="02020603050405020304" pitchFamily="18" charset="0"/>
                              </a:rPr>
                              <m:t>−1</m:t>
                            </m:r>
                          </m:sub>
                        </m:sSub>
                      </m:e>
                    </m:d>
                    <m:r>
                      <a:rPr lang="en-US" sz="2600" i="1">
                        <a:effectLst/>
                        <a:latin typeface="Cambria Math" panose="02040503050406030204" pitchFamily="18" charset="0"/>
                        <a:ea typeface="Cambria Math" panose="02040503050406030204" pitchFamily="18" charset="0"/>
                        <a:cs typeface="Times New Roman" panose="02020603050405020304" pitchFamily="18" charset="0"/>
                      </a:rPr>
                      <m:t>=</m:t>
                    </m:r>
                    <m:f>
                      <m:fPr>
                        <m:ctrlPr>
                          <a:rPr lang="en-US" sz="2600"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sz="2600" i="1">
                            <a:effectLst/>
                            <a:latin typeface="Cambria Math" panose="02040503050406030204" pitchFamily="18" charset="0"/>
                            <a:ea typeface="Cambria Math" panose="02040503050406030204" pitchFamily="18" charset="0"/>
                            <a:cs typeface="Times New Roman" panose="02020603050405020304" pitchFamily="18" charset="0"/>
                          </a:rPr>
                          <m:t>𝐶</m:t>
                        </m:r>
                        <m:r>
                          <a:rPr lang="en-US" sz="2600" i="1">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6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2600" i="1">
                                <a:effectLst/>
                                <a:latin typeface="Cambria Math" panose="02040503050406030204" pitchFamily="18" charset="0"/>
                                <a:ea typeface="Cambria Math" panose="02040503050406030204" pitchFamily="18" charset="0"/>
                                <a:cs typeface="Times New Roman" panose="02020603050405020304" pitchFamily="18" charset="0"/>
                              </a:rPr>
                              <m:t>𝑤</m:t>
                            </m:r>
                          </m:e>
                          <m:sub>
                            <m:r>
                              <a:rPr lang="en-US" sz="2600" i="1">
                                <a:effectLst/>
                                <a:latin typeface="Cambria Math" panose="02040503050406030204" pitchFamily="18" charset="0"/>
                                <a:ea typeface="Cambria Math" panose="02040503050406030204" pitchFamily="18" charset="0"/>
                                <a:cs typeface="Times New Roman" panose="02020603050405020304" pitchFamily="18" charset="0"/>
                              </a:rPr>
                              <m:t>𝑛</m:t>
                            </m:r>
                            <m:r>
                              <a:rPr lang="en-US" sz="2600" i="1">
                                <a:effectLst/>
                                <a:latin typeface="Cambria Math" panose="02040503050406030204" pitchFamily="18" charset="0"/>
                                <a:ea typeface="Cambria Math" panose="02040503050406030204" pitchFamily="18" charset="0"/>
                                <a:cs typeface="Times New Roman" panose="02020603050405020304" pitchFamily="18" charset="0"/>
                              </a:rPr>
                              <m:t>−1</m:t>
                            </m:r>
                          </m:sub>
                        </m:sSub>
                        <m:sSub>
                          <m:sSubPr>
                            <m:ctrlPr>
                              <a:rPr lang="en-US" sz="26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2600" i="1">
                                <a:effectLst/>
                                <a:latin typeface="Cambria Math" panose="02040503050406030204" pitchFamily="18" charset="0"/>
                                <a:ea typeface="Cambria Math" panose="02040503050406030204" pitchFamily="18" charset="0"/>
                                <a:cs typeface="Times New Roman" panose="02020603050405020304" pitchFamily="18" charset="0"/>
                              </a:rPr>
                              <m:t>𝑤</m:t>
                            </m:r>
                          </m:e>
                          <m:sub>
                            <m:r>
                              <a:rPr lang="en-US" sz="2600" i="1">
                                <a:effectLst/>
                                <a:latin typeface="Cambria Math" panose="02040503050406030204" pitchFamily="18" charset="0"/>
                                <a:ea typeface="Cambria Math" panose="02040503050406030204" pitchFamily="18" charset="0"/>
                                <a:cs typeface="Times New Roman" panose="02020603050405020304" pitchFamily="18" charset="0"/>
                              </a:rPr>
                              <m:t>𝑛</m:t>
                            </m:r>
                          </m:sub>
                        </m:sSub>
                        <m:r>
                          <a:rPr lang="en-US" sz="2600" i="1">
                            <a:effectLst/>
                            <a:latin typeface="Cambria Math" panose="02040503050406030204" pitchFamily="18" charset="0"/>
                            <a:ea typeface="Cambria Math" panose="02040503050406030204" pitchFamily="18" charset="0"/>
                            <a:cs typeface="Times New Roman" panose="02020603050405020304" pitchFamily="18" charset="0"/>
                          </a:rPr>
                          <m:t>)</m:t>
                        </m:r>
                      </m:num>
                      <m:den>
                        <m:nary>
                          <m:naryPr>
                            <m:chr m:val="∑"/>
                            <m:limLoc m:val="undOvr"/>
                            <m:supHide m:val="on"/>
                            <m:ctrlPr>
                              <a:rPr lang="en-US" sz="2600" i="1">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sz="2600" i="1">
                                <a:effectLst/>
                                <a:latin typeface="Cambria Math" panose="02040503050406030204" pitchFamily="18" charset="0"/>
                                <a:ea typeface="Cambria Math" panose="02040503050406030204" pitchFamily="18" charset="0"/>
                                <a:cs typeface="Times New Roman" panose="02020603050405020304" pitchFamily="18" charset="0"/>
                              </a:rPr>
                              <m:t>𝑤</m:t>
                            </m:r>
                          </m:sub>
                          <m:sup/>
                          <m:e>
                            <m:r>
                              <a:rPr lang="en-US" sz="2600" i="1">
                                <a:effectLst/>
                                <a:latin typeface="Cambria Math" panose="02040503050406030204" pitchFamily="18" charset="0"/>
                                <a:ea typeface="Cambria Math" panose="02040503050406030204" pitchFamily="18" charset="0"/>
                                <a:cs typeface="Times New Roman" panose="02020603050405020304" pitchFamily="18" charset="0"/>
                              </a:rPr>
                              <m:t>𝐶</m:t>
                            </m:r>
                            <m:r>
                              <a:rPr lang="en-US" sz="2600" i="1">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6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2600" i="1">
                                    <a:effectLst/>
                                    <a:latin typeface="Cambria Math" panose="02040503050406030204" pitchFamily="18" charset="0"/>
                                    <a:ea typeface="Cambria Math" panose="02040503050406030204" pitchFamily="18" charset="0"/>
                                    <a:cs typeface="Times New Roman" panose="02020603050405020304" pitchFamily="18" charset="0"/>
                                  </a:rPr>
                                  <m:t>𝑤</m:t>
                                </m:r>
                              </m:e>
                              <m:sub>
                                <m:r>
                                  <a:rPr lang="en-US" sz="2600" i="1">
                                    <a:effectLst/>
                                    <a:latin typeface="Cambria Math" panose="02040503050406030204" pitchFamily="18" charset="0"/>
                                    <a:ea typeface="Cambria Math" panose="02040503050406030204" pitchFamily="18" charset="0"/>
                                    <a:cs typeface="Times New Roman" panose="02020603050405020304" pitchFamily="18" charset="0"/>
                                  </a:rPr>
                                  <m:t>𝑛</m:t>
                                </m:r>
                                <m:r>
                                  <a:rPr lang="en-US" sz="2600" i="1">
                                    <a:effectLst/>
                                    <a:latin typeface="Cambria Math" panose="02040503050406030204" pitchFamily="18" charset="0"/>
                                    <a:ea typeface="Cambria Math" panose="02040503050406030204" pitchFamily="18" charset="0"/>
                                    <a:cs typeface="Times New Roman" panose="02020603050405020304" pitchFamily="18" charset="0"/>
                                  </a:rPr>
                                  <m:t>−1</m:t>
                                </m:r>
                              </m:sub>
                            </m:sSub>
                            <m:r>
                              <a:rPr lang="en-US" sz="2600" i="1">
                                <a:effectLst/>
                                <a:latin typeface="Cambria Math" panose="02040503050406030204" pitchFamily="18" charset="0"/>
                                <a:ea typeface="Cambria Math" panose="02040503050406030204" pitchFamily="18" charset="0"/>
                                <a:cs typeface="Times New Roman" panose="02020603050405020304" pitchFamily="18" charset="0"/>
                              </a:rPr>
                              <m:t>𝑤</m:t>
                            </m:r>
                            <m:r>
                              <a:rPr lang="en-US" sz="2600" i="1">
                                <a:effectLst/>
                                <a:latin typeface="Cambria Math" panose="02040503050406030204" pitchFamily="18" charset="0"/>
                                <a:ea typeface="Cambria Math" panose="02040503050406030204" pitchFamily="18" charset="0"/>
                                <a:cs typeface="Times New Roman" panose="02020603050405020304" pitchFamily="18" charset="0"/>
                              </a:rPr>
                              <m:t>)</m:t>
                            </m:r>
                          </m:e>
                        </m:nary>
                      </m:den>
                    </m:f>
                    <m:r>
                      <a:rPr lang="en-US" sz="2600" i="1">
                        <a:effectLst/>
                        <a:latin typeface="Cambria Math" panose="02040503050406030204" pitchFamily="18" charset="0"/>
                        <a:ea typeface="Cambria Math" panose="02040503050406030204" pitchFamily="18" charset="0"/>
                        <a:cs typeface="Times New Roman" panose="02020603050405020304" pitchFamily="18" charset="0"/>
                      </a:rPr>
                      <m:t>=</m:t>
                    </m:r>
                    <m:f>
                      <m:fPr>
                        <m:ctrlPr>
                          <a:rPr lang="en-US" sz="2600"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sz="2600" i="1">
                            <a:effectLst/>
                            <a:latin typeface="Cambria Math" panose="02040503050406030204" pitchFamily="18" charset="0"/>
                            <a:ea typeface="Cambria Math" panose="02040503050406030204" pitchFamily="18" charset="0"/>
                            <a:cs typeface="Times New Roman" panose="02020603050405020304" pitchFamily="18" charset="0"/>
                          </a:rPr>
                          <m:t>𝐶</m:t>
                        </m:r>
                        <m:r>
                          <a:rPr lang="en-US" sz="2600" i="1">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6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2600" i="1">
                                <a:effectLst/>
                                <a:latin typeface="Cambria Math" panose="02040503050406030204" pitchFamily="18" charset="0"/>
                                <a:ea typeface="Cambria Math" panose="02040503050406030204" pitchFamily="18" charset="0"/>
                                <a:cs typeface="Times New Roman" panose="02020603050405020304" pitchFamily="18" charset="0"/>
                              </a:rPr>
                              <m:t>𝑤</m:t>
                            </m:r>
                          </m:e>
                          <m:sub>
                            <m:r>
                              <a:rPr lang="en-US" sz="2600" i="1">
                                <a:effectLst/>
                                <a:latin typeface="Cambria Math" panose="02040503050406030204" pitchFamily="18" charset="0"/>
                                <a:ea typeface="Cambria Math" panose="02040503050406030204" pitchFamily="18" charset="0"/>
                                <a:cs typeface="Times New Roman" panose="02020603050405020304" pitchFamily="18" charset="0"/>
                              </a:rPr>
                              <m:t>𝑛</m:t>
                            </m:r>
                            <m:r>
                              <a:rPr lang="en-US" sz="2600" i="1">
                                <a:effectLst/>
                                <a:latin typeface="Cambria Math" panose="02040503050406030204" pitchFamily="18" charset="0"/>
                                <a:ea typeface="Cambria Math" panose="02040503050406030204" pitchFamily="18" charset="0"/>
                                <a:cs typeface="Times New Roman" panose="02020603050405020304" pitchFamily="18" charset="0"/>
                              </a:rPr>
                              <m:t>−1</m:t>
                            </m:r>
                          </m:sub>
                        </m:sSub>
                        <m:sSub>
                          <m:sSubPr>
                            <m:ctrlPr>
                              <a:rPr lang="en-US" sz="26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2600" i="1">
                                <a:effectLst/>
                                <a:latin typeface="Cambria Math" panose="02040503050406030204" pitchFamily="18" charset="0"/>
                                <a:ea typeface="Cambria Math" panose="02040503050406030204" pitchFamily="18" charset="0"/>
                                <a:cs typeface="Times New Roman" panose="02020603050405020304" pitchFamily="18" charset="0"/>
                              </a:rPr>
                              <m:t>𝑤</m:t>
                            </m:r>
                          </m:e>
                          <m:sub>
                            <m:r>
                              <a:rPr lang="en-US" sz="2600" i="1">
                                <a:effectLst/>
                                <a:latin typeface="Cambria Math" panose="02040503050406030204" pitchFamily="18" charset="0"/>
                                <a:ea typeface="Cambria Math" panose="02040503050406030204" pitchFamily="18" charset="0"/>
                                <a:cs typeface="Times New Roman" panose="02020603050405020304" pitchFamily="18" charset="0"/>
                              </a:rPr>
                              <m:t>𝑛</m:t>
                            </m:r>
                          </m:sub>
                        </m:sSub>
                        <m:r>
                          <a:rPr lang="en-US" sz="2600" i="1">
                            <a:effectLst/>
                            <a:latin typeface="Cambria Math" panose="02040503050406030204" pitchFamily="18" charset="0"/>
                            <a:ea typeface="Cambria Math" panose="02040503050406030204" pitchFamily="18" charset="0"/>
                            <a:cs typeface="Times New Roman" panose="02020603050405020304" pitchFamily="18" charset="0"/>
                          </a:rPr>
                          <m:t>)</m:t>
                        </m:r>
                      </m:num>
                      <m:den>
                        <m:r>
                          <a:rPr lang="en-US" sz="2600" i="1">
                            <a:effectLst/>
                            <a:latin typeface="Cambria Math" panose="02040503050406030204" pitchFamily="18" charset="0"/>
                            <a:ea typeface="Cambria Math" panose="02040503050406030204" pitchFamily="18" charset="0"/>
                            <a:cs typeface="Times New Roman" panose="02020603050405020304" pitchFamily="18" charset="0"/>
                          </a:rPr>
                          <m:t>𝐶</m:t>
                        </m:r>
                        <m:r>
                          <a:rPr lang="en-US" sz="2600" i="1">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6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2600" i="1">
                                <a:effectLst/>
                                <a:latin typeface="Cambria Math" panose="02040503050406030204" pitchFamily="18" charset="0"/>
                                <a:ea typeface="Cambria Math" panose="02040503050406030204" pitchFamily="18" charset="0"/>
                                <a:cs typeface="Times New Roman" panose="02020603050405020304" pitchFamily="18" charset="0"/>
                              </a:rPr>
                              <m:t>𝑤</m:t>
                            </m:r>
                          </m:e>
                          <m:sub>
                            <m:r>
                              <a:rPr lang="en-US" sz="2600" i="1">
                                <a:effectLst/>
                                <a:latin typeface="Cambria Math" panose="02040503050406030204" pitchFamily="18" charset="0"/>
                                <a:ea typeface="Cambria Math" panose="02040503050406030204" pitchFamily="18" charset="0"/>
                                <a:cs typeface="Times New Roman" panose="02020603050405020304" pitchFamily="18" charset="0"/>
                              </a:rPr>
                              <m:t>𝑛</m:t>
                            </m:r>
                            <m:r>
                              <a:rPr lang="en-US" sz="2600" i="1">
                                <a:effectLst/>
                                <a:latin typeface="Cambria Math" panose="02040503050406030204" pitchFamily="18" charset="0"/>
                                <a:ea typeface="Cambria Math" panose="02040503050406030204" pitchFamily="18" charset="0"/>
                                <a:cs typeface="Times New Roman" panose="02020603050405020304" pitchFamily="18" charset="0"/>
                              </a:rPr>
                              <m:t>−1</m:t>
                            </m:r>
                          </m:sub>
                        </m:sSub>
                        <m:r>
                          <a:rPr lang="en-US" sz="2600" i="1">
                            <a:effectLst/>
                            <a:latin typeface="Cambria Math" panose="02040503050406030204" pitchFamily="18" charset="0"/>
                            <a:ea typeface="Cambria Math" panose="02040503050406030204" pitchFamily="18" charset="0"/>
                            <a:cs typeface="Times New Roman" panose="02020603050405020304" pitchFamily="18" charset="0"/>
                          </a:rPr>
                          <m:t>)</m:t>
                        </m:r>
                      </m:den>
                    </m:f>
                  </m:oMath>
                </a14:m>
                <a:r>
                  <a:rPr lang="en-US" sz="2600" dirty="0">
                    <a:effectLst/>
                    <a:latin typeface="Cambria Math" panose="02040503050406030204" pitchFamily="18" charset="0"/>
                    <a:ea typeface="Cambria Math" panose="02040503050406030204" pitchFamily="18" charset="0"/>
                    <a:cs typeface="Times New Roman" panose="02020603050405020304" pitchFamily="18" charset="0"/>
                  </a:rPr>
                  <a:t> </a:t>
                </a:r>
              </a:p>
              <a:p>
                <a:r>
                  <a:rPr lang="en-US" dirty="0"/>
                  <a:t>Note that at the start of the sequence, when there is no previous word, we may need to fall back to a unigram probability estimate</a:t>
                </a:r>
              </a:p>
              <a:p>
                <a:r>
                  <a:rPr lang="en-US" dirty="0"/>
                  <a:t>In practice, this may not be necessary if we are including special start-of-sentence markers</a:t>
                </a:r>
              </a:p>
              <a:p>
                <a:r>
                  <a:rPr lang="en-US" dirty="0"/>
                  <a:t>One problem with ML estimation is that N-grams which have never been seen will be assigned the probability of zero</a:t>
                </a:r>
              </a:p>
              <a:p>
                <a:r>
                  <a:rPr lang="en-US" dirty="0"/>
                  <a:t>This can be avoided using </a:t>
                </a:r>
                <a:r>
                  <a:rPr lang="en-US" b="1" dirty="0"/>
                  <a:t>smoothing</a:t>
                </a:r>
                <a:r>
                  <a:rPr lang="en-US" dirty="0"/>
                  <a:t> techniques; proper smoothing was often very important in conventional statistical NLP</a:t>
                </a:r>
              </a:p>
              <a:p>
                <a:r>
                  <a:rPr lang="en-US" dirty="0"/>
                  <a:t>Another problem was dealing with </a:t>
                </a:r>
                <a:r>
                  <a:rPr lang="en-US" i="1" dirty="0"/>
                  <a:t>out-of-vocabulary</a:t>
                </a:r>
                <a:r>
                  <a:rPr lang="en-US" dirty="0"/>
                  <a:t> (OOV) words</a:t>
                </a:r>
              </a:p>
              <a:p>
                <a:r>
                  <a:rPr lang="en-US" dirty="0"/>
                  <a:t>One possible solution is to replace very infrequent words in the training set with a special token, &lt;UNK&gt;</a:t>
                </a:r>
              </a:p>
            </p:txBody>
          </p:sp>
        </mc:Choice>
        <mc:Fallback xmlns="">
          <p:sp>
            <p:nvSpPr>
              <p:cNvPr id="3" name="Content Placeholder 2">
                <a:extLst>
                  <a:ext uri="{FF2B5EF4-FFF2-40B4-BE49-F238E27FC236}">
                    <a16:creationId xmlns:a16="http://schemas.microsoft.com/office/drawing/2014/main" id="{49BD75EF-A489-4572-9D52-F597C71CF88F}"/>
                  </a:ext>
                </a:extLst>
              </p:cNvPr>
              <p:cNvSpPr>
                <a:spLocks noGrp="1" noRot="1" noChangeAspect="1" noMove="1" noResize="1" noEditPoints="1" noAdjustHandles="1" noChangeArrowheads="1" noChangeShapeType="1" noTextEdit="1"/>
              </p:cNvSpPr>
              <p:nvPr>
                <p:ph idx="1"/>
              </p:nvPr>
            </p:nvSpPr>
            <p:spPr>
              <a:blipFill>
                <a:blip r:embed="rId2"/>
                <a:stretch>
                  <a:fillRect l="-406" t="-2241"/>
                </a:stretch>
              </a:blipFill>
            </p:spPr>
            <p:txBody>
              <a:bodyPr/>
              <a:lstStyle/>
              <a:p>
                <a:r>
                  <a:rPr lang="en-US">
                    <a:noFill/>
                  </a:rPr>
                  <a:t> </a:t>
                </a:r>
              </a:p>
            </p:txBody>
          </p:sp>
        </mc:Fallback>
      </mc:AlternateContent>
    </p:spTree>
    <p:extLst>
      <p:ext uri="{BB962C8B-B14F-4D97-AF65-F5344CB8AC3E}">
        <p14:creationId xmlns:p14="http://schemas.microsoft.com/office/powerpoint/2010/main" val="702604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C8ADB-0B10-4825-A23A-1B1B8DF229E7}"/>
              </a:ext>
            </a:extLst>
          </p:cNvPr>
          <p:cNvSpPr>
            <a:spLocks noGrp="1"/>
          </p:cNvSpPr>
          <p:nvPr>
            <p:ph type="title"/>
          </p:nvPr>
        </p:nvSpPr>
        <p:spPr/>
        <p:txBody>
          <a:bodyPr/>
          <a:lstStyle/>
          <a:p>
            <a:r>
              <a:rPr lang="en-US" dirty="0"/>
              <a:t>NLG Example: Shakespeare (from J&amp;M)</a:t>
            </a:r>
          </a:p>
        </p:txBody>
      </p:sp>
      <p:pic>
        <p:nvPicPr>
          <p:cNvPr id="4" name="Content Placeholder 3">
            <a:extLst>
              <a:ext uri="{FF2B5EF4-FFF2-40B4-BE49-F238E27FC236}">
                <a16:creationId xmlns:a16="http://schemas.microsoft.com/office/drawing/2014/main" id="{4D794416-AFE7-48ED-BCA4-47D631A07D1A}"/>
              </a:ext>
            </a:extLst>
          </p:cNvPr>
          <p:cNvPicPr>
            <a:picLocks noGrp="1"/>
          </p:cNvPicPr>
          <p:nvPr>
            <p:ph idx="1"/>
          </p:nvPr>
        </p:nvPicPr>
        <p:blipFill>
          <a:blip r:embed="rId2"/>
          <a:stretch>
            <a:fillRect/>
          </a:stretch>
        </p:blipFill>
        <p:spPr>
          <a:xfrm>
            <a:off x="1719262" y="1853406"/>
            <a:ext cx="8753475" cy="4295775"/>
          </a:xfrm>
          <a:prstGeom prst="rect">
            <a:avLst/>
          </a:prstGeom>
        </p:spPr>
      </p:pic>
    </p:spTree>
    <p:extLst>
      <p:ext uri="{BB962C8B-B14F-4D97-AF65-F5344CB8AC3E}">
        <p14:creationId xmlns:p14="http://schemas.microsoft.com/office/powerpoint/2010/main" val="28322364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F72368BE58B44429D6B46D1A42D2F30" ma:contentTypeVersion="6" ma:contentTypeDescription="Create a new document." ma:contentTypeScope="" ma:versionID="1778200803c946f4681e0400873d81e7">
  <xsd:schema xmlns:xsd="http://www.w3.org/2001/XMLSchema" xmlns:xs="http://www.w3.org/2001/XMLSchema" xmlns:p="http://schemas.microsoft.com/office/2006/metadata/properties" xmlns:ns2="678805b2-c094-4aa9-8ef2-8f364c7e25e1" targetNamespace="http://schemas.microsoft.com/office/2006/metadata/properties" ma:root="true" ma:fieldsID="297bce0743f27cf42e5b218278459e9a" ns2:_="">
    <xsd:import namespace="678805b2-c094-4aa9-8ef2-8f364c7e25e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78805b2-c094-4aa9-8ef2-8f364c7e25e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E4839DB-08DE-40D7-BD67-CA277D40A0E8}">
  <ds:schemaRefs>
    <ds:schemaRef ds:uri="http://schemas.microsoft.com/sharepoint/v3/contenttype/forms"/>
  </ds:schemaRefs>
</ds:datastoreItem>
</file>

<file path=customXml/itemProps2.xml><?xml version="1.0" encoding="utf-8"?>
<ds:datastoreItem xmlns:ds="http://schemas.openxmlformats.org/officeDocument/2006/customXml" ds:itemID="{A6790ADD-D2FC-4E63-B6C2-4A48B7712C92}">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5B485E9-50C0-4A39-8DF6-E7737336AF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78805b2-c094-4aa9-8ef2-8f364c7e25e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3611</TotalTime>
  <Words>4665</Words>
  <Application>Microsoft Office PowerPoint</Application>
  <PresentationFormat>Widescreen</PresentationFormat>
  <Paragraphs>272</Paragraphs>
  <Slides>29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Cambria Math</vt:lpstr>
      <vt:lpstr>Times New Roman</vt:lpstr>
      <vt:lpstr>Office Theme</vt:lpstr>
      <vt:lpstr>ECE469: Artificial Intelligence</vt:lpstr>
      <vt:lpstr>Natural Language Processing</vt:lpstr>
      <vt:lpstr>Why Cover Old Stuff?</vt:lpstr>
      <vt:lpstr>Why is NLP hard?</vt:lpstr>
      <vt:lpstr>Machine Learning for NLP</vt:lpstr>
      <vt:lpstr>Language Models</vt:lpstr>
      <vt:lpstr>N-gram Models</vt:lpstr>
      <vt:lpstr>Estimating N-gram Probabilities</vt:lpstr>
      <vt:lpstr>NLG Example: Shakespeare (from J&amp;M)</vt:lpstr>
      <vt:lpstr>NLG Example: Wall Street Journal (from J&amp;M)</vt:lpstr>
      <vt:lpstr>Evaluating Language Models</vt:lpstr>
      <vt:lpstr>Parts of Speech</vt:lpstr>
      <vt:lpstr>POS Tagging</vt:lpstr>
      <vt:lpstr>HMMs Revisited</vt:lpstr>
      <vt:lpstr>HMMs for POS Tagging</vt:lpstr>
      <vt:lpstr>Information Retrieval</vt:lpstr>
      <vt:lpstr>Vector Space Models</vt:lpstr>
      <vt:lpstr>Implementing IR Systems</vt:lpstr>
      <vt:lpstr>Evaluating IR Systems</vt:lpstr>
      <vt:lpstr>Presenting Results of Web Searches</vt:lpstr>
      <vt:lpstr>Text Categorization</vt:lpstr>
      <vt:lpstr>Some General TC Implementation Details</vt:lpstr>
      <vt:lpstr>Rocchio/TF*IDF</vt:lpstr>
      <vt:lpstr>kNN and SVM Systems for Text Categorization</vt:lpstr>
      <vt:lpstr>Neural Networks and TC</vt:lpstr>
      <vt:lpstr>Naïve Bayes for TC</vt:lpstr>
      <vt:lpstr>Evaluating a TC System</vt:lpstr>
      <vt:lpstr>Properties of Categories</vt:lpstr>
      <vt:lpstr>Properties of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ECE469: Artificial Intelligence</dc:title>
  <dc:creator>Carl</dc:creator>
  <cp:lastModifiedBy>Enea Dushaj</cp:lastModifiedBy>
  <cp:revision>92</cp:revision>
  <dcterms:created xsi:type="dcterms:W3CDTF">2020-10-17T13:51:29Z</dcterms:created>
  <dcterms:modified xsi:type="dcterms:W3CDTF">2020-12-11T23:11:12Z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0x010100EF72368BE58B44429D6B46D1A42D2F30</vt:lpwstr>
  </property>
</Properties>
</file>