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7405" y="207009"/>
            <a:ext cx="340918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757" y="73398"/>
            <a:ext cx="1025435" cy="80738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9308" y="130809"/>
            <a:ext cx="7712075" cy="628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4671" y="1044955"/>
            <a:ext cx="6653530" cy="407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5867" y="6656178"/>
            <a:ext cx="2705150" cy="175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84391" y="6631730"/>
            <a:ext cx="232346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10253" y="6656752"/>
            <a:ext cx="37909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Relationship Id="rId4" Type="http://schemas.openxmlformats.org/officeDocument/2006/relationships/image" Target="../media/image1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7.png"/><Relationship Id="rId4" Type="http://schemas.openxmlformats.org/officeDocument/2006/relationships/image" Target="../media/image41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Relationship Id="rId30" Type="http://schemas.openxmlformats.org/officeDocument/2006/relationships/image" Target="../media/image78.png"/><Relationship Id="rId31" Type="http://schemas.openxmlformats.org/officeDocument/2006/relationships/image" Target="../media/image79.png"/><Relationship Id="rId32" Type="http://schemas.openxmlformats.org/officeDocument/2006/relationships/image" Target="../media/image8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1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41.png"/><Relationship Id="rId4" Type="http://schemas.openxmlformats.org/officeDocument/2006/relationships/image" Target="../media/image8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30" Type="http://schemas.openxmlformats.org/officeDocument/2006/relationships/image" Target="../media/image118.png"/><Relationship Id="rId31" Type="http://schemas.openxmlformats.org/officeDocument/2006/relationships/image" Target="../media/image119.png"/><Relationship Id="rId32" Type="http://schemas.openxmlformats.org/officeDocument/2006/relationships/image" Target="../media/image120.png"/><Relationship Id="rId33" Type="http://schemas.openxmlformats.org/officeDocument/2006/relationships/image" Target="../media/image12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4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Relationship Id="rId26" Type="http://schemas.openxmlformats.org/officeDocument/2006/relationships/image" Target="../media/image147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41.png"/><Relationship Id="rId4" Type="http://schemas.openxmlformats.org/officeDocument/2006/relationships/image" Target="../media/image148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Relationship Id="rId3" Type="http://schemas.openxmlformats.org/officeDocument/2006/relationships/image" Target="../media/image41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41.png"/><Relationship Id="rId4" Type="http://schemas.openxmlformats.org/officeDocument/2006/relationships/image" Target="../media/image15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41.png"/><Relationship Id="rId5" Type="http://schemas.openxmlformats.org/officeDocument/2006/relationships/image" Target="../media/image15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41.png"/><Relationship Id="rId5" Type="http://schemas.openxmlformats.org/officeDocument/2006/relationships/image" Target="../media/image157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4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3" Type="http://schemas.openxmlformats.org/officeDocument/2006/relationships/image" Target="../media/image41.png"/><Relationship Id="rId4" Type="http://schemas.openxmlformats.org/officeDocument/2006/relationships/image" Target="../media/image15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4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41.png"/><Relationship Id="rId4" Type="http://schemas.openxmlformats.org/officeDocument/2006/relationships/image" Target="../media/image165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4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4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6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4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7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41.png"/><Relationship Id="rId5" Type="http://schemas.openxmlformats.org/officeDocument/2006/relationships/image" Target="../media/image170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17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41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41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41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9.png"/><Relationship Id="rId3" Type="http://schemas.openxmlformats.org/officeDocument/2006/relationships/image" Target="../media/image41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Relationship Id="rId19" Type="http://schemas.openxmlformats.org/officeDocument/2006/relationships/image" Target="../media/image199.png"/><Relationship Id="rId20" Type="http://schemas.openxmlformats.org/officeDocument/2006/relationships/image" Target="../media/image200.png"/><Relationship Id="rId21" Type="http://schemas.openxmlformats.org/officeDocument/2006/relationships/image" Target="../media/image201.png"/><Relationship Id="rId22" Type="http://schemas.openxmlformats.org/officeDocument/2006/relationships/image" Target="../media/image202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41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image" Target="../media/image41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image" Target="../media/image4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image" Target="../media/image213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41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7.png"/><Relationship Id="rId3" Type="http://schemas.openxmlformats.org/officeDocument/2006/relationships/image" Target="../media/image41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png"/><Relationship Id="rId3" Type="http://schemas.openxmlformats.org/officeDocument/2006/relationships/image" Target="../media/image41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Relationship Id="rId3" Type="http://schemas.openxmlformats.org/officeDocument/2006/relationships/image" Target="../media/image41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1.png"/><Relationship Id="rId3" Type="http://schemas.openxmlformats.org/officeDocument/2006/relationships/image" Target="../media/image222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8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1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8.png"/><Relationship Id="rId3" Type="http://schemas.openxmlformats.org/officeDocument/2006/relationships/image" Target="../media/image242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3.png"/><Relationship Id="rId3" Type="http://schemas.openxmlformats.org/officeDocument/2006/relationships/image" Target="../media/image244.png"/><Relationship Id="rId4" Type="http://schemas.openxmlformats.org/officeDocument/2006/relationships/image" Target="../media/image245.jp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6.png"/><Relationship Id="rId3" Type="http://schemas.openxmlformats.org/officeDocument/2006/relationships/image" Target="../media/image247.png"/><Relationship Id="rId4" Type="http://schemas.openxmlformats.org/officeDocument/2006/relationships/image" Target="../media/image24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 descr="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684391" y="6619747"/>
            <a:ext cx="2323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Silberschatz,</a:t>
            </a:r>
            <a:r>
              <a:rPr dirty="0" sz="1000" spc="-4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Galvin</a:t>
            </a:r>
            <a:r>
              <a:rPr dirty="0" sz="1000" spc="-4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and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Gagne</a:t>
            </a:r>
            <a:r>
              <a:rPr dirty="0" sz="1000" spc="-2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©2018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467" y="6644741"/>
            <a:ext cx="2597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dirty="0" sz="1000" spc="-2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Concepts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dirty="0" sz="1000" spc="-2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10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112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96208" y="3977640"/>
            <a:ext cx="2393950" cy="1945639"/>
            <a:chOff x="3196208" y="3977640"/>
            <a:chExt cx="2393950" cy="1945639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5" y="4331540"/>
              <a:ext cx="2025396" cy="132842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22319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3"/>
                  </a:moveTo>
                  <a:lnTo>
                    <a:pt x="2138172" y="1670303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3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96209" y="3977640"/>
              <a:ext cx="2393950" cy="1945639"/>
            </a:xfrm>
            <a:custGeom>
              <a:avLst/>
              <a:gdLst/>
              <a:ahLst/>
              <a:cxnLst/>
              <a:rect l="l" t="t" r="r" b="b"/>
              <a:pathLst>
                <a:path w="2393950" h="1945639">
                  <a:moveTo>
                    <a:pt x="2370582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1888490"/>
                  </a:lnTo>
                  <a:lnTo>
                    <a:pt x="22860" y="1922780"/>
                  </a:lnTo>
                  <a:lnTo>
                    <a:pt x="2370582" y="1922780"/>
                  </a:lnTo>
                  <a:lnTo>
                    <a:pt x="2370582" y="1888617"/>
                  </a:lnTo>
                  <a:lnTo>
                    <a:pt x="2370582" y="1888490"/>
                  </a:lnTo>
                  <a:lnTo>
                    <a:pt x="2370582" y="57531"/>
                  </a:lnTo>
                  <a:lnTo>
                    <a:pt x="2336292" y="57531"/>
                  </a:lnTo>
                  <a:lnTo>
                    <a:pt x="2336292" y="1888490"/>
                  </a:lnTo>
                  <a:lnTo>
                    <a:pt x="57150" y="1888490"/>
                  </a:lnTo>
                  <a:lnTo>
                    <a:pt x="57150" y="57150"/>
                  </a:lnTo>
                  <a:lnTo>
                    <a:pt x="2370582" y="57150"/>
                  </a:lnTo>
                  <a:lnTo>
                    <a:pt x="2370582" y="22860"/>
                  </a:lnTo>
                  <a:close/>
                </a:path>
                <a:path w="2393950" h="1945639">
                  <a:moveTo>
                    <a:pt x="239344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3442" y="1945640"/>
                  </a:lnTo>
                  <a:lnTo>
                    <a:pt x="2393442" y="1934349"/>
                  </a:lnTo>
                  <a:lnTo>
                    <a:pt x="2393442" y="1934210"/>
                  </a:lnTo>
                  <a:lnTo>
                    <a:pt x="2393442" y="11811"/>
                  </a:lnTo>
                  <a:lnTo>
                    <a:pt x="2382012" y="11811"/>
                  </a:lnTo>
                  <a:lnTo>
                    <a:pt x="2382012" y="1934210"/>
                  </a:lnTo>
                  <a:lnTo>
                    <a:pt x="11430" y="1934210"/>
                  </a:lnTo>
                  <a:lnTo>
                    <a:pt x="11430" y="11430"/>
                  </a:lnTo>
                  <a:lnTo>
                    <a:pt x="2393442" y="11430"/>
                  </a:lnTo>
                  <a:lnTo>
                    <a:pt x="239344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83970" y="2205050"/>
            <a:ext cx="697420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5615" algn="l"/>
              </a:tabLst>
            </a:pPr>
            <a:r>
              <a:rPr dirty="0" sz="4300"/>
              <a:t>Chapter</a:t>
            </a:r>
            <a:r>
              <a:rPr dirty="0" sz="4300" spc="-45"/>
              <a:t> </a:t>
            </a:r>
            <a:r>
              <a:rPr dirty="0" sz="4300" spc="-25"/>
              <a:t>9:</a:t>
            </a:r>
            <a:r>
              <a:rPr dirty="0" sz="4300"/>
              <a:t>	Virtual</a:t>
            </a:r>
            <a:r>
              <a:rPr dirty="0" sz="4300" spc="-114"/>
              <a:t> </a:t>
            </a:r>
            <a:r>
              <a:rPr dirty="0" sz="4300" spc="-10"/>
              <a:t>Memory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7514">
              <a:lnSpc>
                <a:spcPct val="100000"/>
              </a:lnSpc>
              <a:spcBef>
                <a:spcPts val="100"/>
              </a:spcBef>
            </a:pPr>
            <a:r>
              <a:rPr dirty="0"/>
              <a:t>Demand</a:t>
            </a:r>
            <a:r>
              <a:rPr dirty="0" spc="-50"/>
              <a:t> </a:t>
            </a:r>
            <a:r>
              <a:rPr dirty="0" spc="-10"/>
              <a:t>Paging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1099438"/>
            <a:ext cx="234696" cy="2438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1403934"/>
            <a:ext cx="234696" cy="2441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167" y="1729104"/>
            <a:ext cx="210312" cy="21640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5167" y="2033904"/>
            <a:ext cx="210312" cy="21640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5167" y="2338704"/>
            <a:ext cx="210312" cy="21640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5167" y="2643581"/>
            <a:ext cx="210312" cy="21671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2928873"/>
            <a:ext cx="234696" cy="2438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3233673"/>
            <a:ext cx="234696" cy="24383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5167" y="3558285"/>
            <a:ext cx="210312" cy="21640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5167" y="3863035"/>
            <a:ext cx="210312" cy="21671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4148328"/>
            <a:ext cx="234696" cy="24383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5167" y="4692396"/>
            <a:ext cx="210312" cy="216407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598167" y="1017946"/>
            <a:ext cx="6346825" cy="390334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latin typeface="Arial"/>
                <a:cs typeface="Arial"/>
              </a:rPr>
              <a:t>Could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entire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load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bring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when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needed</a:t>
            </a:r>
            <a:endParaRPr sz="1600">
              <a:latin typeface="Arial"/>
              <a:cs typeface="Arial"/>
            </a:endParaRPr>
          </a:p>
          <a:p>
            <a:pPr marL="413384" marR="2559050">
              <a:lnSpc>
                <a:spcPct val="125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Less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I/O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needed,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unnecessary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I/O </a:t>
            </a:r>
            <a:r>
              <a:rPr dirty="0" sz="1600">
                <a:latin typeface="Arial"/>
                <a:cs typeface="Arial"/>
              </a:rPr>
              <a:t>Less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needed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latin typeface="Arial"/>
                <a:cs typeface="Arial"/>
              </a:rPr>
              <a:t>Faster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response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latin typeface="Arial"/>
                <a:cs typeface="Arial"/>
              </a:rPr>
              <a:t>More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latin typeface="Arial"/>
                <a:cs typeface="Arial"/>
              </a:rPr>
              <a:t>Similar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system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swapping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(diagram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right)</a:t>
            </a:r>
            <a:endParaRPr sz="1600">
              <a:latin typeface="Arial"/>
              <a:cs typeface="Arial"/>
            </a:endParaRPr>
          </a:p>
          <a:p>
            <a:pPr marL="413384" marR="3357245" indent="-401320">
              <a:lnSpc>
                <a:spcPct val="125000"/>
              </a:lnSpc>
            </a:pP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Symbol"/>
                <a:cs typeface="Symbol"/>
              </a:rPr>
              <a:t>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Arial"/>
                <a:cs typeface="Arial"/>
              </a:rPr>
              <a:t>reference to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it </a:t>
            </a:r>
            <a:r>
              <a:rPr dirty="0" sz="1600">
                <a:latin typeface="Arial"/>
                <a:cs typeface="Arial"/>
              </a:rPr>
              <a:t>invalid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reference </a:t>
            </a:r>
            <a:r>
              <a:rPr dirty="0" sz="1600">
                <a:latin typeface="Symbol"/>
                <a:cs typeface="Symbol"/>
              </a:rPr>
              <a:t>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Arial"/>
                <a:cs typeface="Arial"/>
              </a:rPr>
              <a:t>abort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80"/>
              </a:spcBef>
            </a:pPr>
            <a:r>
              <a:rPr dirty="0" sz="1600" spc="-20">
                <a:latin typeface="Arial"/>
                <a:cs typeface="Arial"/>
              </a:rPr>
              <a:t>not-</a:t>
            </a:r>
            <a:r>
              <a:rPr dirty="0" sz="1600" spc="-10">
                <a:latin typeface="Arial"/>
                <a:cs typeface="Arial"/>
              </a:rPr>
              <a:t>in-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>
                <a:latin typeface="Symbol"/>
                <a:cs typeface="Symbol"/>
              </a:rPr>
              <a:t>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Arial"/>
                <a:cs typeface="Arial"/>
              </a:rPr>
              <a:t>bring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700"/>
              </a:spcBef>
            </a:pP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Lazy</a:t>
            </a:r>
            <a:r>
              <a:rPr dirty="0" sz="16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swapper</a:t>
            </a:r>
            <a:r>
              <a:rPr dirty="0" sz="16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never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swaps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unless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will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be </a:t>
            </a:r>
            <a:r>
              <a:rPr dirty="0" sz="1600" spc="-10">
                <a:latin typeface="Arial"/>
                <a:cs typeface="Arial"/>
              </a:rPr>
              <a:t>needed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dirty="0" sz="1600">
                <a:latin typeface="Arial"/>
                <a:cs typeface="Arial"/>
              </a:rPr>
              <a:t>Swapper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deals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pager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7514">
              <a:lnSpc>
                <a:spcPct val="100000"/>
              </a:lnSpc>
              <a:spcBef>
                <a:spcPts val="100"/>
              </a:spcBef>
            </a:pPr>
            <a:r>
              <a:rPr dirty="0"/>
              <a:t>Demand</a:t>
            </a:r>
            <a:r>
              <a:rPr dirty="0" spc="-50"/>
              <a:t> </a:t>
            </a:r>
            <a:r>
              <a:rPr dirty="0" spc="-10"/>
              <a:t>Paging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442" y="1328038"/>
            <a:ext cx="234696" cy="2438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442" y="1852548"/>
            <a:ext cx="234696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3642" y="2396617"/>
            <a:ext cx="210312" cy="21640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3642" y="2921254"/>
            <a:ext cx="210312" cy="21640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3642" y="3226054"/>
            <a:ext cx="210312" cy="21640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3642" y="3530853"/>
            <a:ext cx="210312" cy="21640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26642" y="1307718"/>
            <a:ext cx="3582035" cy="297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Could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entire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load</a:t>
            </a:r>
            <a:r>
              <a:rPr dirty="0" sz="1600" spc="-20">
                <a:latin typeface="Arial"/>
                <a:cs typeface="Arial"/>
              </a:rPr>
              <a:t> time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700"/>
              </a:spcBef>
            </a:pP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bring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when 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needed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ts val="1825"/>
              </a:lnSpc>
              <a:spcBef>
                <a:spcPts val="450"/>
              </a:spcBef>
            </a:pPr>
            <a:r>
              <a:rPr dirty="0" sz="1600">
                <a:latin typeface="Arial"/>
                <a:cs typeface="Arial"/>
              </a:rPr>
              <a:t>Less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I/O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needed,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unnecessary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ts val="1825"/>
              </a:lnSpc>
            </a:pPr>
            <a:r>
              <a:rPr dirty="0" sz="1600" spc="-25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413384" marR="1206500">
              <a:lnSpc>
                <a:spcPct val="125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Less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needed </a:t>
            </a:r>
            <a:r>
              <a:rPr dirty="0" sz="1600">
                <a:latin typeface="Arial"/>
                <a:cs typeface="Arial"/>
              </a:rPr>
              <a:t>Faster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response</a:t>
            </a:r>
            <a:r>
              <a:rPr dirty="0" sz="1600" spc="5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More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  <a:spcBef>
                <a:spcPts val="480"/>
              </a:spcBef>
            </a:pPr>
            <a:r>
              <a:rPr dirty="0" sz="1600">
                <a:latin typeface="Arial"/>
                <a:cs typeface="Arial"/>
              </a:rPr>
              <a:t>Similar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system with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swapping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dirty="0" sz="1600">
                <a:latin typeface="Arial"/>
                <a:cs typeface="Arial"/>
              </a:rPr>
              <a:t>(diagram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right)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442" y="3815841"/>
            <a:ext cx="234696" cy="2438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2040" y="1702307"/>
            <a:ext cx="3878579" cy="355092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171958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-30"/>
              <a:t> </a:t>
            </a:r>
            <a:r>
              <a:rPr dirty="0" spc="-10"/>
              <a:t>Concepts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19" y="1193241"/>
            <a:ext cx="265175" cy="2746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19" y="1838579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19" y="2208910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20" y="2603880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19" y="2949829"/>
            <a:ext cx="265175" cy="2743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20" y="3344545"/>
            <a:ext cx="234695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19" y="3690188"/>
            <a:ext cx="265175" cy="2746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20" y="4085590"/>
            <a:ext cx="234695" cy="24383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71320" y="1171397"/>
            <a:ext cx="6470650" cy="390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swapping,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guesses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 be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before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swapping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again</a:t>
            </a:r>
            <a:endParaRPr sz="1800">
              <a:latin typeface="Arial"/>
              <a:cs typeface="Arial"/>
            </a:endParaRPr>
          </a:p>
          <a:p>
            <a:pPr marL="12700" marR="951865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Instead,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brings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those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determine 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pages?</a:t>
            </a:r>
            <a:endParaRPr sz="1800">
              <a:latin typeface="Arial"/>
              <a:cs typeface="Arial"/>
            </a:endParaRPr>
          </a:p>
          <a:p>
            <a:pPr marL="12700" marR="133985" indent="400685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MMU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functionality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demand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paging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already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memory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resident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demand-paging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0">
                <a:latin typeface="Arial"/>
                <a:cs typeface="Arial"/>
              </a:rPr>
              <a:t> resident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detect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Without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changing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behavior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Without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programmer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change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30" rIns="0" bIns="0" rtlCol="0" vert="horz">
            <a:spAutoFit/>
          </a:bodyPr>
          <a:lstStyle/>
          <a:p>
            <a:pPr marL="171958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Valid-</a:t>
            </a:r>
            <a:r>
              <a:rPr dirty="0"/>
              <a:t>Invalid</a:t>
            </a:r>
            <a:r>
              <a:rPr dirty="0" spc="-35"/>
              <a:t> </a:t>
            </a:r>
            <a:r>
              <a:rPr dirty="0" spc="-25"/>
              <a:t>Bit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794" y="1067384"/>
            <a:ext cx="265175" cy="2746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856994" y="1045540"/>
            <a:ext cx="5929630" cy="1233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valid–invalid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associated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in-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memory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resident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not-in-memory)</a:t>
            </a:r>
            <a:endParaRPr sz="1800">
              <a:latin typeface="Arial"/>
              <a:cs typeface="Arial"/>
            </a:endParaRPr>
          </a:p>
          <a:p>
            <a:pPr marL="12700" marR="1261110">
              <a:lnSpc>
                <a:spcPct val="125000"/>
              </a:lnSpc>
            </a:pPr>
            <a:r>
              <a:rPr dirty="0" sz="1800">
                <a:latin typeface="Arial"/>
                <a:cs typeface="Arial"/>
              </a:rPr>
              <a:t>Initially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valid–invalid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entries </a:t>
            </a:r>
            <a:r>
              <a:rPr dirty="0" sz="1800">
                <a:latin typeface="Arial"/>
                <a:cs typeface="Arial"/>
              </a:rPr>
              <a:t>Example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snapshot: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794" y="1657857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794" y="2000757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794" y="5307203"/>
            <a:ext cx="265175" cy="27432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856994" y="5285358"/>
            <a:ext cx="5972175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Arial"/>
                <a:cs typeface="Arial"/>
              </a:rPr>
              <a:t>During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MMU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translation,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valid–invalid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page </a:t>
            </a:r>
            <a:r>
              <a:rPr dirty="0" sz="1800">
                <a:latin typeface="Arial"/>
                <a:cs typeface="Arial"/>
              </a:rPr>
              <a:t>table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fault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8311" y="2353055"/>
            <a:ext cx="2361946" cy="2727917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582930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Page</a:t>
            </a:r>
            <a:r>
              <a:rPr dirty="0" sz="2000" spc="-20"/>
              <a:t> </a:t>
            </a:r>
            <a:r>
              <a:rPr dirty="0" sz="2000"/>
              <a:t>Table</a:t>
            </a:r>
            <a:r>
              <a:rPr dirty="0" sz="2000" spc="-35"/>
              <a:t> </a:t>
            </a:r>
            <a:r>
              <a:rPr dirty="0" sz="2000"/>
              <a:t>When</a:t>
            </a:r>
            <a:r>
              <a:rPr dirty="0" sz="2000" spc="-25"/>
              <a:t> </a:t>
            </a:r>
            <a:r>
              <a:rPr dirty="0" sz="2000"/>
              <a:t>Some</a:t>
            </a:r>
            <a:r>
              <a:rPr dirty="0" sz="2000" spc="-15"/>
              <a:t> </a:t>
            </a:r>
            <a:r>
              <a:rPr dirty="0" sz="2000"/>
              <a:t>Pages</a:t>
            </a:r>
            <a:r>
              <a:rPr dirty="0" sz="2000" spc="-15"/>
              <a:t> </a:t>
            </a:r>
            <a:r>
              <a:rPr dirty="0" sz="2000"/>
              <a:t>Are</a:t>
            </a:r>
            <a:r>
              <a:rPr dirty="0" sz="2000" spc="-25"/>
              <a:t> </a:t>
            </a:r>
            <a:r>
              <a:rPr dirty="0" sz="2000"/>
              <a:t>Not</a:t>
            </a:r>
            <a:r>
              <a:rPr dirty="0" sz="2000" spc="-40"/>
              <a:t> </a:t>
            </a:r>
            <a:r>
              <a:rPr dirty="0" sz="2000"/>
              <a:t>in</a:t>
            </a:r>
            <a:r>
              <a:rPr dirty="0" sz="2000" spc="-20"/>
              <a:t> </a:t>
            </a:r>
            <a:r>
              <a:rPr dirty="0" sz="2000"/>
              <a:t>Main</a:t>
            </a:r>
            <a:r>
              <a:rPr dirty="0" sz="2000" spc="-35"/>
              <a:t> </a:t>
            </a:r>
            <a:r>
              <a:rPr dirty="0" sz="2000" spc="-10"/>
              <a:t>Memory</a:t>
            </a:r>
            <a:endParaRPr sz="2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2827" y="1246632"/>
            <a:ext cx="4805172" cy="465886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446405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Handling</a:t>
            </a:r>
            <a:r>
              <a:rPr dirty="0" spc="-40"/>
              <a:t> </a:t>
            </a:r>
            <a:r>
              <a:rPr dirty="0"/>
              <a:t>Page</a:t>
            </a:r>
            <a:r>
              <a:rPr dirty="0" spc="-40"/>
              <a:t> </a:t>
            </a:r>
            <a:r>
              <a:rPr dirty="0" spc="-10"/>
              <a:t>Fault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017" y="1826641"/>
            <a:ext cx="234695" cy="2438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017" y="2512136"/>
            <a:ext cx="234695" cy="2441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017" y="2855722"/>
            <a:ext cx="234695" cy="24383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52117" y="1190066"/>
            <a:ext cx="6334760" cy="3538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ts val="2055"/>
              </a:lnSpc>
              <a:spcBef>
                <a:spcPts val="100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page, first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page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trap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 startAt="2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looks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another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decide:</a:t>
            </a:r>
            <a:endParaRPr sz="1800">
              <a:latin typeface="Arial"/>
              <a:cs typeface="Arial"/>
            </a:endParaRPr>
          </a:p>
          <a:p>
            <a:pPr marL="810895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latin typeface="Arial"/>
                <a:cs typeface="Arial"/>
              </a:rPr>
              <a:t>Invalid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Arial"/>
                <a:cs typeface="Arial"/>
              </a:rPr>
              <a:t>abort</a:t>
            </a:r>
            <a:endParaRPr sz="1800">
              <a:latin typeface="Arial"/>
              <a:cs typeface="Arial"/>
            </a:endParaRPr>
          </a:p>
          <a:p>
            <a:pPr marL="810895">
              <a:lnSpc>
                <a:spcPct val="100000"/>
              </a:lnSpc>
              <a:spcBef>
                <a:spcPts val="545"/>
              </a:spcBef>
            </a:pPr>
            <a:r>
              <a:rPr dirty="0" sz="1800">
                <a:latin typeface="Arial"/>
                <a:cs typeface="Arial"/>
              </a:rPr>
              <a:t>Just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 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 startAt="3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Find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 startAt="3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Swap 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scheduled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marL="355600" marR="1412875" indent="-342900">
              <a:lnSpc>
                <a:spcPts val="1939"/>
              </a:lnSpc>
              <a:spcBef>
                <a:spcPts val="790"/>
              </a:spcBef>
              <a:buClr>
                <a:srgbClr val="993300"/>
              </a:buClr>
              <a:buSzPct val="88888"/>
              <a:buAutoNum type="arabicPeriod" startAt="3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Reset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indicate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validation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Clr>
                <a:srgbClr val="993300"/>
              </a:buClr>
              <a:buSzPct val="88888"/>
              <a:buAutoNum type="arabicPeriod" startAt="3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Restart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instruction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caused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Handling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Page</a:t>
            </a:r>
            <a:r>
              <a:rPr dirty="0" spc="-40"/>
              <a:t> </a:t>
            </a:r>
            <a:r>
              <a:rPr dirty="0"/>
              <a:t>Fault</a:t>
            </a:r>
            <a:r>
              <a:rPr dirty="0" spc="-25"/>
              <a:t> </a:t>
            </a:r>
            <a:r>
              <a:rPr dirty="0" spc="-10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407" y="1217675"/>
            <a:ext cx="5800344" cy="484022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614680">
              <a:lnSpc>
                <a:spcPct val="100000"/>
              </a:lnSpc>
              <a:spcBef>
                <a:spcPts val="100"/>
              </a:spcBef>
            </a:pPr>
            <a:r>
              <a:rPr dirty="0"/>
              <a:t>Aspects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Demand</a:t>
            </a:r>
            <a:r>
              <a:rPr dirty="0" spc="-40"/>
              <a:t> </a:t>
            </a:r>
            <a:r>
              <a:rPr dirty="0" spc="-10"/>
              <a:t>Paging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994" y="1130172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194" y="1524888"/>
            <a:ext cx="234695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194" y="2169922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194" y="2540254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994" y="2885897"/>
            <a:ext cx="265175" cy="2746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194" y="3555491"/>
            <a:ext cx="234695" cy="2438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194" y="4199839"/>
            <a:ext cx="234695" cy="24414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994" y="4546346"/>
            <a:ext cx="265175" cy="27431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194" y="4941061"/>
            <a:ext cx="234695" cy="24383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194" y="5311089"/>
            <a:ext cx="234695" cy="24414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6194" y="5682081"/>
            <a:ext cx="234695" cy="24384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679194" y="1012316"/>
            <a:ext cx="6165215" cy="492379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Extreme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start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no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413384" marR="9398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instruction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pointer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first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instruction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process, non-memory-</a:t>
            </a:r>
            <a:r>
              <a:rPr dirty="0" sz="1800">
                <a:latin typeface="Arial"/>
                <a:cs typeface="Arial"/>
              </a:rPr>
              <a:t>resident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fault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first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Pure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demand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paging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Actually,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given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instruction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could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 spc="-5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fetch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decode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instruction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2 </a:t>
            </a:r>
            <a:r>
              <a:rPr dirty="0" sz="1800">
                <a:latin typeface="Arial"/>
                <a:cs typeface="Arial"/>
              </a:rPr>
              <a:t>numbers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result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back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Pain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decreased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because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locality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reference</a:t>
            </a:r>
            <a:endParaRPr sz="1800">
              <a:latin typeface="Arial"/>
              <a:cs typeface="Arial"/>
            </a:endParaRPr>
          </a:p>
          <a:p>
            <a:pPr marL="413384" marR="1537335" indent="-401320">
              <a:lnSpc>
                <a:spcPct val="135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Hardware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support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demand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paging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valid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invalid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Secondary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(swap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swap</a:t>
            </a:r>
            <a:r>
              <a:rPr dirty="0" sz="1800" spc="-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space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Instruction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143764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dirty="0" spc="-75"/>
              <a:t> </a:t>
            </a:r>
            <a:r>
              <a:rPr dirty="0" spc="-10"/>
              <a:t>Restart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794" y="1206372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9994" y="1848357"/>
            <a:ext cx="234695" cy="24383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02994" y="1184528"/>
            <a:ext cx="5878195" cy="91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instruction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could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several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different locations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latin typeface="Arial"/>
                <a:cs typeface="Arial"/>
              </a:rPr>
              <a:t>Block</a:t>
            </a:r>
            <a:r>
              <a:rPr dirty="0" sz="1800" spc="-20">
                <a:latin typeface="Arial"/>
                <a:cs typeface="Arial"/>
              </a:rPr>
              <a:t> move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9994" y="4202887"/>
            <a:ext cx="234695" cy="24414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03805" y="4087794"/>
            <a:ext cx="4379595" cy="105537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800">
                <a:latin typeface="Arial"/>
                <a:cs typeface="Arial"/>
              </a:rPr>
              <a:t>Auto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increment/decrement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latin typeface="Arial"/>
                <a:cs typeface="Arial"/>
              </a:rPr>
              <a:t>Restart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whole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operation?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40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8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What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source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destination</a:t>
            </a:r>
            <a:r>
              <a:rPr dirty="0" sz="1800" spc="-10">
                <a:latin typeface="Arial"/>
                <a:cs typeface="Arial"/>
              </a:rPr>
              <a:t> overlap?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9994" y="4546346"/>
            <a:ext cx="234695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3384" y="2342388"/>
            <a:ext cx="1536191" cy="1536192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17195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Free-</a:t>
            </a:r>
            <a:r>
              <a:rPr dirty="0"/>
              <a:t>Frame</a:t>
            </a:r>
            <a:r>
              <a:rPr dirty="0" spc="-30"/>
              <a:t> </a:t>
            </a:r>
            <a:r>
              <a:rPr dirty="0" spc="-20"/>
              <a:t>List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766" y="1206372"/>
            <a:ext cx="265176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60347" y="1184528"/>
            <a:ext cx="6129020" cy="121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occurs,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bring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desired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secondary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  <a:p>
            <a:pPr marL="12700" marR="38735">
              <a:lnSpc>
                <a:spcPct val="100000"/>
              </a:lnSpc>
              <a:spcBef>
                <a:spcPts val="760"/>
              </a:spcBef>
              <a:tabLst>
                <a:tab pos="3670300" algn="l"/>
              </a:tabLst>
            </a:pP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maintain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 b="1">
                <a:solidFill>
                  <a:srgbClr val="006FC0"/>
                </a:solidFill>
                <a:latin typeface="Arial"/>
                <a:cs typeface="Arial"/>
              </a:rPr>
              <a:t>free-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frame</a:t>
            </a:r>
            <a:r>
              <a:rPr dirty="0" sz="1800" spc="2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list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pool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satisfying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766" y="1851405"/>
            <a:ext cx="265176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766" y="3236976"/>
            <a:ext cx="265176" cy="27432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760347" y="3215132"/>
            <a:ext cx="6031865" cy="149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7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typically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technique known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Arial"/>
                <a:cs typeface="Arial"/>
              </a:rPr>
              <a:t>zero-fill-on-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demand</a:t>
            </a:r>
            <a:r>
              <a:rPr dirty="0" sz="1800" spc="-3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459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content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zeroed-</a:t>
            </a:r>
            <a:r>
              <a:rPr dirty="0" sz="1800">
                <a:latin typeface="Arial"/>
                <a:cs typeface="Arial"/>
              </a:rPr>
              <a:t>out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before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being</a:t>
            </a:r>
            <a:r>
              <a:rPr dirty="0" sz="1800" spc="-10">
                <a:latin typeface="Arial"/>
                <a:cs typeface="Arial"/>
              </a:rPr>
              <a:t> allocated.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starts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up,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available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placed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free-</a:t>
            </a:r>
            <a:r>
              <a:rPr dirty="0" sz="1800">
                <a:latin typeface="Arial"/>
                <a:cs typeface="Arial"/>
              </a:rPr>
              <a:t>frame </a:t>
            </a:r>
            <a:r>
              <a:rPr dirty="0" sz="1800" spc="-10">
                <a:latin typeface="Arial"/>
                <a:cs typeface="Arial"/>
              </a:rPr>
              <a:t>list.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766" y="4155643"/>
            <a:ext cx="265176" cy="2746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71572" y="2770443"/>
            <a:ext cx="4546091" cy="259268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107" y="213487"/>
            <a:ext cx="54184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785" algn="l"/>
              </a:tabLst>
            </a:pPr>
            <a:r>
              <a:rPr dirty="0"/>
              <a:t>Chapter</a:t>
            </a:r>
            <a:r>
              <a:rPr dirty="0" spc="-80"/>
              <a:t> </a:t>
            </a:r>
            <a:r>
              <a:rPr dirty="0" spc="-25"/>
              <a:t>10:</a:t>
            </a:r>
            <a:r>
              <a:rPr dirty="0"/>
              <a:t>	Virtual</a:t>
            </a:r>
            <a:r>
              <a:rPr dirty="0" spc="-65"/>
              <a:t> </a:t>
            </a:r>
            <a:r>
              <a:rPr dirty="0" spc="-10"/>
              <a:t>Memory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944" y="1173225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60094" y="1055369"/>
            <a:ext cx="2930525" cy="3729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70280">
              <a:lnSpc>
                <a:spcPct val="135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Background </a:t>
            </a:r>
            <a:r>
              <a:rPr dirty="0" sz="1800">
                <a:latin typeface="Arial"/>
                <a:cs typeface="Arial"/>
              </a:rPr>
              <a:t>Demand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Paging </a:t>
            </a:r>
            <a:r>
              <a:rPr dirty="0" sz="1800" spc="-20">
                <a:latin typeface="Arial"/>
                <a:cs typeface="Arial"/>
              </a:rPr>
              <a:t>Copy-</a:t>
            </a:r>
            <a:r>
              <a:rPr dirty="0" sz="1800" spc="-10">
                <a:latin typeface="Arial"/>
                <a:cs typeface="Arial"/>
              </a:rPr>
              <a:t>on-Write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  <a:p>
            <a:pPr marL="12700" marR="827405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Allocation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Frames Thrashing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5000"/>
              </a:lnSpc>
            </a:pPr>
            <a:r>
              <a:rPr dirty="0" sz="1800" spc="-10">
                <a:latin typeface="Arial"/>
                <a:cs typeface="Arial"/>
              </a:rPr>
              <a:t>Memory-</a:t>
            </a:r>
            <a:r>
              <a:rPr dirty="0" sz="1800">
                <a:latin typeface="Arial"/>
                <a:cs typeface="Arial"/>
              </a:rPr>
              <a:t>Mapped </a:t>
            </a:r>
            <a:r>
              <a:rPr dirty="0" sz="1800" spc="-20">
                <a:latin typeface="Arial"/>
                <a:cs typeface="Arial"/>
              </a:rPr>
              <a:t>Files </a:t>
            </a:r>
            <a:r>
              <a:rPr dirty="0" sz="1800">
                <a:latin typeface="Arial"/>
                <a:cs typeface="Arial"/>
              </a:rPr>
              <a:t>Allocating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Considerations Operating-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944" y="1543558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944" y="1913839"/>
            <a:ext cx="265175" cy="2746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944" y="2284476"/>
            <a:ext cx="265175" cy="2743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944" y="2654807"/>
            <a:ext cx="265175" cy="27432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944" y="3025139"/>
            <a:ext cx="265175" cy="27432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944" y="3395167"/>
            <a:ext cx="265175" cy="2746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944" y="3766058"/>
            <a:ext cx="265175" cy="27431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944" y="4136390"/>
            <a:ext cx="265175" cy="27431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944" y="4506417"/>
            <a:ext cx="265175" cy="274624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73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Stages</a:t>
            </a:r>
            <a:r>
              <a:rPr dirty="0" sz="2800" spc="-65"/>
              <a:t> </a:t>
            </a:r>
            <a:r>
              <a:rPr dirty="0" sz="2800"/>
              <a:t>in</a:t>
            </a:r>
            <a:r>
              <a:rPr dirty="0" sz="2800" spc="-80"/>
              <a:t> </a:t>
            </a:r>
            <a:r>
              <a:rPr dirty="0" sz="2800"/>
              <a:t>Demand</a:t>
            </a:r>
            <a:r>
              <a:rPr dirty="0" sz="2800" spc="-50"/>
              <a:t> </a:t>
            </a:r>
            <a:r>
              <a:rPr dirty="0" sz="2800"/>
              <a:t>Paging</a:t>
            </a:r>
            <a:r>
              <a:rPr dirty="0" sz="2800" spc="-65"/>
              <a:t> </a:t>
            </a:r>
            <a:r>
              <a:rPr dirty="0" sz="2800"/>
              <a:t>–</a:t>
            </a:r>
            <a:r>
              <a:rPr dirty="0" sz="2800" spc="-70"/>
              <a:t> </a:t>
            </a:r>
            <a:r>
              <a:rPr dirty="0" sz="2800"/>
              <a:t>Worse</a:t>
            </a:r>
            <a:r>
              <a:rPr dirty="0" sz="2800" spc="-75"/>
              <a:t> </a:t>
            </a:r>
            <a:r>
              <a:rPr dirty="0" sz="2800" spc="-20"/>
              <a:t>Case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04671" y="1041018"/>
            <a:ext cx="6361430" cy="353758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Trap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Save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registers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Determine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interrupt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was 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Check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legal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determine</a:t>
            </a:r>
            <a:r>
              <a:rPr dirty="0" sz="1800" spc="-25">
                <a:latin typeface="Arial"/>
                <a:cs typeface="Arial"/>
              </a:rPr>
              <a:t> the </a:t>
            </a:r>
            <a:r>
              <a:rPr dirty="0" sz="1800">
                <a:latin typeface="Arial"/>
                <a:cs typeface="Arial"/>
              </a:rPr>
              <a:t>location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disk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Issue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read from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disk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frame:</a:t>
            </a:r>
            <a:endParaRPr sz="1800">
              <a:latin typeface="Arial"/>
              <a:cs typeface="Arial"/>
            </a:endParaRPr>
          </a:p>
          <a:p>
            <a:pPr lvl="1" marL="810895" indent="-34163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810895" algn="l"/>
              </a:tabLst>
            </a:pPr>
            <a:r>
              <a:rPr dirty="0" sz="1800">
                <a:latin typeface="Arial"/>
                <a:cs typeface="Arial"/>
              </a:rPr>
              <a:t>Wait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queue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until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request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81089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serviced</a:t>
            </a:r>
            <a:endParaRPr sz="1800">
              <a:latin typeface="Arial"/>
              <a:cs typeface="Arial"/>
            </a:endParaRPr>
          </a:p>
          <a:p>
            <a:pPr lvl="1" marL="810895" indent="-34163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 startAt="2"/>
              <a:tabLst>
                <a:tab pos="810895" algn="l"/>
              </a:tabLst>
            </a:pPr>
            <a:r>
              <a:rPr dirty="0" sz="1800">
                <a:latin typeface="Arial"/>
                <a:cs typeface="Arial"/>
              </a:rPr>
              <a:t>Wait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seek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and/or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latency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1" marL="810895" indent="-34163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 startAt="2"/>
              <a:tabLst>
                <a:tab pos="810895" algn="l"/>
              </a:tabLst>
            </a:pPr>
            <a:r>
              <a:rPr dirty="0" sz="1800">
                <a:latin typeface="Arial"/>
                <a:cs typeface="Arial"/>
              </a:rPr>
              <a:t>Begin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transfer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379" y="213487"/>
            <a:ext cx="65455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1605" algn="l"/>
              </a:tabLst>
            </a:pPr>
            <a:r>
              <a:rPr dirty="0"/>
              <a:t>Stages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Demand</a:t>
            </a:r>
            <a:r>
              <a:rPr dirty="0" spc="-40"/>
              <a:t> </a:t>
            </a:r>
            <a:r>
              <a:rPr dirty="0" spc="-10"/>
              <a:t>Paging</a:t>
            </a:r>
            <a:r>
              <a:rPr dirty="0"/>
              <a:t>	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233017" y="1111885"/>
            <a:ext cx="6463030" cy="344233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AutoNum type="arabicPeriod" startAt="6"/>
              <a:tabLst>
                <a:tab pos="419100" algn="l"/>
              </a:tabLst>
            </a:pPr>
            <a:r>
              <a:rPr dirty="0" sz="1800">
                <a:latin typeface="Arial"/>
                <a:cs typeface="Arial"/>
              </a:rPr>
              <a:t>While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waiting,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355600" marR="650875" indent="-343535">
              <a:lnSpc>
                <a:spcPct val="100000"/>
              </a:lnSpc>
              <a:spcBef>
                <a:spcPts val="760"/>
              </a:spcBef>
              <a:buAutoNum type="arabicPeriod" startAt="6"/>
              <a:tabLst>
                <a:tab pos="355600" algn="l"/>
                <a:tab pos="419100" algn="l"/>
              </a:tabLst>
            </a:pPr>
            <a:r>
              <a:rPr dirty="0" sz="1600">
                <a:solidFill>
                  <a:srgbClr val="993300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Receive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interrupt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subsystem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(I/O </a:t>
            </a:r>
            <a:r>
              <a:rPr dirty="0" sz="1800" spc="-10">
                <a:latin typeface="Arial"/>
                <a:cs typeface="Arial"/>
              </a:rPr>
              <a:t>completed)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 startAt="6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Save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registers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AutoNum type="arabicPeriod" startAt="6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Determine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interrupt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was from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 marL="354330" marR="508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 startAt="6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Correct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now </a:t>
            </a:r>
            <a:r>
              <a:rPr dirty="0" sz="1800" spc="-25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 startAt="6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Wait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again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AutoNum type="arabicPeriod" startAt="6"/>
              <a:tabLst>
                <a:tab pos="354965" algn="l"/>
              </a:tabLst>
            </a:pPr>
            <a:r>
              <a:rPr dirty="0" sz="1800">
                <a:latin typeface="Arial"/>
                <a:cs typeface="Arial"/>
              </a:rPr>
              <a:t>Restore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registers,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state,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20">
                <a:latin typeface="Arial"/>
                <a:cs typeface="Arial"/>
              </a:rPr>
              <a:t> page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table,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resume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interrupted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026" rIns="0" bIns="0" rtlCol="0" vert="horz">
            <a:spAutoFit/>
          </a:bodyPr>
          <a:lstStyle/>
          <a:p>
            <a:pPr marL="68326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Demand</a:t>
            </a:r>
            <a:r>
              <a:rPr dirty="0" spc="-30"/>
              <a:t> </a:t>
            </a:r>
            <a:r>
              <a:rPr dirty="0" spc="-10"/>
              <a:t>Paging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268" y="1168272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17" y="1562684"/>
            <a:ext cx="234695" cy="2441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17" y="2208022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17" y="2578354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268" y="2923997"/>
            <a:ext cx="265175" cy="2746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17" y="3319271"/>
            <a:ext cx="234695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17" y="3689603"/>
            <a:ext cx="234695" cy="24383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566417" y="1050849"/>
            <a:ext cx="6114415" cy="474472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800">
                <a:latin typeface="Arial"/>
                <a:cs typeface="Arial"/>
              </a:rPr>
              <a:t>Three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major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Service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interrupt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careful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means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just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several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hundred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instructions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Read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lots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Restart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again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just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small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amount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algn="r" marR="34925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algn="r" marR="349885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 0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1, every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Effective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(EAT)</a:t>
            </a:r>
            <a:endParaRPr sz="1800">
              <a:latin typeface="Arial"/>
              <a:cs typeface="Arial"/>
            </a:endParaRPr>
          </a:p>
          <a:p>
            <a:pPr algn="r" marR="250571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EAT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 (1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 </a:t>
            </a:r>
            <a:r>
              <a:rPr dirty="0" sz="1800" spc="-1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algn="r" marR="249364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(page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-10">
                <a:latin typeface="Arial"/>
                <a:cs typeface="Arial"/>
              </a:rPr>
              <a:t> overhead</a:t>
            </a:r>
            <a:endParaRPr sz="1800">
              <a:latin typeface="Arial"/>
              <a:cs typeface="Arial"/>
            </a:endParaRPr>
          </a:p>
          <a:p>
            <a:pPr marL="1091565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swap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  <a:p>
            <a:pPr marL="109156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swap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268" y="4035247"/>
            <a:ext cx="265175" cy="274624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630" rIns="0" bIns="0" rtlCol="0" vert="horz">
            <a:spAutoFit/>
          </a:bodyPr>
          <a:lstStyle/>
          <a:p>
            <a:pPr marL="1057275">
              <a:lnSpc>
                <a:spcPct val="100000"/>
              </a:lnSpc>
              <a:spcBef>
                <a:spcPts val="105"/>
              </a:spcBef>
            </a:pPr>
            <a:r>
              <a:rPr dirty="0"/>
              <a:t>Demand</a:t>
            </a:r>
            <a:r>
              <a:rPr dirty="0" spc="-60"/>
              <a:t> </a:t>
            </a:r>
            <a:r>
              <a:rPr dirty="0"/>
              <a:t>Paging</a:t>
            </a:r>
            <a:r>
              <a:rPr dirty="0" spc="-60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117041"/>
            <a:ext cx="265175" cy="2746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0367" y="1488058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367" y="1858391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367" y="2969641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367" y="4081017"/>
            <a:ext cx="265175" cy="2743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7567" y="4475734"/>
            <a:ext cx="234695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7567" y="5120640"/>
            <a:ext cx="234695" cy="2438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7567" y="5490971"/>
            <a:ext cx="234695" cy="24384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750567" y="998736"/>
            <a:ext cx="5727065" cy="474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2005">
              <a:lnSpc>
                <a:spcPct val="1351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200</a:t>
            </a:r>
            <a:r>
              <a:rPr dirty="0" sz="1800" spc="-10">
                <a:latin typeface="Arial"/>
                <a:cs typeface="Arial"/>
              </a:rPr>
              <a:t> nanoseconds </a:t>
            </a:r>
            <a:r>
              <a:rPr dirty="0" sz="1800">
                <a:latin typeface="Arial"/>
                <a:cs typeface="Arial"/>
              </a:rPr>
              <a:t>Average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page-</a:t>
            </a:r>
            <a:r>
              <a:rPr dirty="0" sz="1800">
                <a:latin typeface="Arial"/>
                <a:cs typeface="Arial"/>
              </a:rPr>
              <a:t>fault service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8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milliseconds </a:t>
            </a:r>
            <a:r>
              <a:rPr dirty="0" sz="1800">
                <a:latin typeface="Arial"/>
                <a:cs typeface="Arial"/>
              </a:rPr>
              <a:t>EAT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 (1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p) x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200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+ 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(8 </a:t>
            </a:r>
            <a:r>
              <a:rPr dirty="0" sz="1800" spc="-10">
                <a:latin typeface="Arial"/>
                <a:cs typeface="Arial"/>
              </a:rPr>
              <a:t>milliseconds)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760"/>
              </a:spcBef>
              <a:tabLst>
                <a:tab pos="1428115" algn="l"/>
              </a:tabLst>
            </a:pPr>
            <a:r>
              <a:rPr dirty="0" sz="1800">
                <a:latin typeface="Arial"/>
                <a:cs typeface="Arial"/>
              </a:rPr>
              <a:t>= (1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6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	x 200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 8,000,000</a:t>
            </a:r>
            <a:endParaRPr sz="1800">
              <a:latin typeface="Arial"/>
              <a:cs typeface="Arial"/>
            </a:endParaRPr>
          </a:p>
          <a:p>
            <a:pPr marL="55816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200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7,999,800</a:t>
            </a:r>
            <a:endParaRPr sz="1800">
              <a:latin typeface="Arial"/>
              <a:cs typeface="Arial"/>
            </a:endParaRPr>
          </a:p>
          <a:p>
            <a:pPr marL="241300" marR="474980" indent="-228600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1,000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causes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then </a:t>
            </a:r>
            <a:r>
              <a:rPr dirty="0" sz="1800">
                <a:latin typeface="Arial"/>
                <a:cs typeface="Arial"/>
              </a:rPr>
              <a:t>EAT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8.2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microseconds.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slowdown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factor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40!!</a:t>
            </a:r>
            <a:endParaRPr sz="1800">
              <a:latin typeface="Arial"/>
              <a:cs typeface="Arial"/>
            </a:endParaRPr>
          </a:p>
          <a:p>
            <a:pPr marL="413384" marR="1079500" indent="-401320">
              <a:lnSpc>
                <a:spcPct val="135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want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performance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degradation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&lt;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percent </a:t>
            </a:r>
            <a:r>
              <a:rPr dirty="0" sz="1800">
                <a:latin typeface="Arial"/>
                <a:cs typeface="Arial"/>
              </a:rPr>
              <a:t>220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200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7,999,800 x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20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7,999,800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p &lt; </a:t>
            </a:r>
            <a:r>
              <a:rPr dirty="0" sz="1800" spc="-10">
                <a:latin typeface="Arial"/>
                <a:cs typeface="Arial"/>
              </a:rPr>
              <a:t>.0000025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&lt;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400,000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100"/>
              </a:spcBef>
            </a:pPr>
            <a:r>
              <a:rPr dirty="0"/>
              <a:t>Demand</a:t>
            </a:r>
            <a:r>
              <a:rPr dirty="0" spc="-15"/>
              <a:t> </a:t>
            </a:r>
            <a:r>
              <a:rPr dirty="0"/>
              <a:t>Paging</a:t>
            </a:r>
            <a:r>
              <a:rPr dirty="0" spc="-30"/>
              <a:t> </a:t>
            </a:r>
            <a:r>
              <a:rPr dirty="0" spc="-10"/>
              <a:t>Optimizations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568" y="1077722"/>
            <a:ext cx="234696" cy="2438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717" y="1426794"/>
            <a:ext cx="210312" cy="2167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568" y="1980310"/>
            <a:ext cx="234696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6717" y="2329307"/>
            <a:ext cx="210312" cy="21640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717" y="2658440"/>
            <a:ext cx="210312" cy="21671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568" y="2968117"/>
            <a:ext cx="234696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6717" y="3560953"/>
            <a:ext cx="210312" cy="21640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717" y="3890213"/>
            <a:ext cx="210312" cy="21671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568" y="5102097"/>
            <a:ext cx="234696" cy="24383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6717" y="5451347"/>
            <a:ext cx="210312" cy="21640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6717" y="5780532"/>
            <a:ext cx="210312" cy="216408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299717" y="971881"/>
            <a:ext cx="6917055" cy="52812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>
                <a:latin typeface="Arial"/>
                <a:cs typeface="Arial"/>
              </a:rPr>
              <a:t>Swap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space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I/O faster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file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system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I/O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even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if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same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device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Swap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allocated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larger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chunks,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management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413384" marR="1251585" indent="-401320">
              <a:lnSpc>
                <a:spcPct val="135000"/>
              </a:lnSpc>
            </a:pPr>
            <a:r>
              <a:rPr dirty="0" sz="1600">
                <a:latin typeface="Arial"/>
                <a:cs typeface="Arial"/>
              </a:rPr>
              <a:t>Copy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entire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image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swap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space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load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time </a:t>
            </a:r>
            <a:r>
              <a:rPr dirty="0" sz="1600">
                <a:latin typeface="Arial"/>
                <a:cs typeface="Arial"/>
              </a:rPr>
              <a:t>Then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out of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swap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Used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older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BSD</a:t>
            </a:r>
            <a:r>
              <a:rPr dirty="0" sz="1600" spc="-20">
                <a:latin typeface="Arial"/>
                <a:cs typeface="Arial"/>
              </a:rPr>
              <a:t> Unix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Demand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from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program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binary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disk,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discard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rather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paging </a:t>
            </a:r>
            <a:r>
              <a:rPr dirty="0" sz="1600">
                <a:latin typeface="Arial"/>
                <a:cs typeface="Arial"/>
              </a:rPr>
              <a:t>out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when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freeing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Used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Solaris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current </a:t>
            </a:r>
            <a:r>
              <a:rPr dirty="0" sz="1600" spc="-25">
                <a:latin typeface="Arial"/>
                <a:cs typeface="Arial"/>
              </a:rPr>
              <a:t>BSD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Still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need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write 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swap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 marL="756285" marR="17145" indent="-228600">
              <a:lnSpc>
                <a:spcPct val="100000"/>
              </a:lnSpc>
              <a:spcBef>
                <a:spcPts val="67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285" algn="l"/>
              </a:tabLst>
            </a:pP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associated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file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(like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stack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heap)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anonymous memory</a:t>
            </a:r>
            <a:endParaRPr sz="1600">
              <a:latin typeface="Arial"/>
              <a:cs typeface="Arial"/>
            </a:endParaRPr>
          </a:p>
          <a:p>
            <a:pPr marL="12700" marR="20320" indent="743585">
              <a:lnSpc>
                <a:spcPct val="135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756285" algn="l"/>
              </a:tabLst>
            </a:pP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modified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yet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written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back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file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system </a:t>
            </a:r>
            <a:r>
              <a:rPr dirty="0" sz="1600">
                <a:latin typeface="Arial"/>
                <a:cs typeface="Arial"/>
              </a:rPr>
              <a:t>Mobile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Typically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support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swapping</a:t>
            </a:r>
            <a:endParaRPr sz="1600">
              <a:latin typeface="Arial"/>
              <a:cs typeface="Arial"/>
            </a:endParaRPr>
          </a:p>
          <a:p>
            <a:pPr marL="413384" marR="37084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Instead,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demand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from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file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system 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reclaim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read-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pages </a:t>
            </a:r>
            <a:r>
              <a:rPr dirty="0" sz="1600">
                <a:latin typeface="Arial"/>
                <a:cs typeface="Arial"/>
              </a:rPr>
              <a:t>(such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code)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340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Copy-on-Write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941" y="1155141"/>
            <a:ext cx="234696" cy="2441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421" y="1748663"/>
            <a:ext cx="210311" cy="2164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941" y="2058035"/>
            <a:ext cx="234696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941" y="2631313"/>
            <a:ext cx="234696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421" y="3224148"/>
            <a:ext cx="210311" cy="21640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421" y="4126738"/>
            <a:ext cx="210311" cy="21640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941" y="4422394"/>
            <a:ext cx="234696" cy="2438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421" y="5014925"/>
            <a:ext cx="210311" cy="21671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421" y="5358384"/>
            <a:ext cx="210311" cy="21640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463166" y="1134821"/>
            <a:ext cx="6685280" cy="445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3366FF"/>
                </a:solidFill>
                <a:latin typeface="Arial"/>
                <a:cs typeface="Arial"/>
              </a:rPr>
              <a:t>Copy-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on-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Write</a:t>
            </a:r>
            <a:r>
              <a:rPr dirty="0" sz="1600" spc="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(COW) allows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both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parent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child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initially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b="1" i="1">
                <a:latin typeface="Arial"/>
                <a:cs typeface="Arial"/>
              </a:rPr>
              <a:t>share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same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If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either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modifies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shared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copied</a:t>
            </a:r>
            <a:endParaRPr sz="1600">
              <a:latin typeface="Arial"/>
              <a:cs typeface="Arial"/>
            </a:endParaRPr>
          </a:p>
          <a:p>
            <a:pPr marL="12700" marR="23241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COW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allows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more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efficient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creation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modified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are </a:t>
            </a:r>
            <a:r>
              <a:rPr dirty="0" sz="1600" spc="-10">
                <a:latin typeface="Arial"/>
                <a:cs typeface="Arial"/>
              </a:rPr>
              <a:t>copied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general,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free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 allocated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from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pool</a:t>
            </a:r>
            <a:r>
              <a:rPr dirty="0" sz="1600" spc="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zero-</a:t>
            </a:r>
            <a:r>
              <a:rPr dirty="0" sz="1600" spc="-20" b="1">
                <a:solidFill>
                  <a:srgbClr val="3366FF"/>
                </a:solidFill>
                <a:latin typeface="Arial"/>
                <a:cs typeface="Arial"/>
              </a:rPr>
              <a:t>fill-</a:t>
            </a:r>
            <a:r>
              <a:rPr dirty="0" sz="1600" spc="-25" b="1">
                <a:solidFill>
                  <a:srgbClr val="3366FF"/>
                </a:solidFill>
                <a:latin typeface="Arial"/>
                <a:cs typeface="Arial"/>
              </a:rPr>
              <a:t>on-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demand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pages</a:t>
            </a:r>
            <a:endParaRPr sz="1600">
              <a:latin typeface="Arial"/>
              <a:cs typeface="Arial"/>
            </a:endParaRPr>
          </a:p>
          <a:p>
            <a:pPr algn="r" marR="41275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Pool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should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always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have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free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frames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fast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demand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execution</a:t>
            </a:r>
            <a:endParaRPr sz="1600">
              <a:latin typeface="Arial"/>
              <a:cs typeface="Arial"/>
            </a:endParaRPr>
          </a:p>
          <a:p>
            <a:pPr algn="r" marR="67945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 spc="26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want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have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free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frame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well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other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fault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Why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zero-</a:t>
            </a:r>
            <a:r>
              <a:rPr dirty="0" sz="1600">
                <a:latin typeface="Arial"/>
                <a:cs typeface="Arial"/>
              </a:rPr>
              <a:t>out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before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allocating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it?</a:t>
            </a:r>
            <a:endParaRPr sz="1600">
              <a:latin typeface="Arial"/>
              <a:cs typeface="Arial"/>
            </a:endParaRPr>
          </a:p>
          <a:p>
            <a:pPr marL="12700" marR="73025">
              <a:lnSpc>
                <a:spcPct val="105600"/>
              </a:lnSpc>
              <a:spcBef>
                <a:spcPts val="459"/>
              </a:spcBef>
            </a:pPr>
            <a:r>
              <a:rPr dirty="0" sz="1600" spc="-10">
                <a:latin typeface="Courier New"/>
                <a:cs typeface="Courier New"/>
              </a:rPr>
              <a:t>vfork()</a:t>
            </a:r>
            <a:r>
              <a:rPr dirty="0" sz="1600" spc="-505">
                <a:latin typeface="Courier New"/>
                <a:cs typeface="Courier New"/>
              </a:rPr>
              <a:t> </a:t>
            </a:r>
            <a:r>
              <a:rPr dirty="0" sz="1600">
                <a:latin typeface="Arial"/>
                <a:cs typeface="Arial"/>
              </a:rPr>
              <a:t>variation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Courier New"/>
                <a:cs typeface="Courier New"/>
              </a:rPr>
              <a:t>fork()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Arial"/>
                <a:cs typeface="Arial"/>
              </a:rPr>
              <a:t>system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call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parent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suspend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child </a:t>
            </a:r>
            <a:r>
              <a:rPr dirty="0" sz="1600">
                <a:latin typeface="Arial"/>
                <a:cs typeface="Arial"/>
              </a:rPr>
              <a:t>using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copy-</a:t>
            </a:r>
            <a:r>
              <a:rPr dirty="0" sz="1600" spc="-10">
                <a:latin typeface="Arial"/>
                <a:cs typeface="Arial"/>
              </a:rPr>
              <a:t>on-</a:t>
            </a:r>
            <a:r>
              <a:rPr dirty="0" sz="1600">
                <a:latin typeface="Arial"/>
                <a:cs typeface="Arial"/>
              </a:rPr>
              <a:t>write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space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parent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60"/>
              </a:spcBef>
            </a:pPr>
            <a:r>
              <a:rPr dirty="0" sz="1600">
                <a:latin typeface="Arial"/>
                <a:cs typeface="Arial"/>
              </a:rPr>
              <a:t>Designed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have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child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call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exec()</a:t>
            </a:r>
            <a:endParaRPr sz="16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"/>
                <a:cs typeface="Arial"/>
              </a:rPr>
              <a:t>Very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efficient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99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100"/>
              </a:spcBef>
            </a:pPr>
            <a:r>
              <a:rPr dirty="0"/>
              <a:t>Before</a:t>
            </a:r>
            <a:r>
              <a:rPr dirty="0" spc="-55"/>
              <a:t> </a:t>
            </a:r>
            <a:r>
              <a:rPr dirty="0"/>
              <a:t>Process</a:t>
            </a:r>
            <a:r>
              <a:rPr dirty="0" spc="-50"/>
              <a:t> </a:t>
            </a:r>
            <a:r>
              <a:rPr dirty="0"/>
              <a:t>1</a:t>
            </a:r>
            <a:r>
              <a:rPr dirty="0" spc="-30"/>
              <a:t> </a:t>
            </a:r>
            <a:r>
              <a:rPr dirty="0"/>
              <a:t>Modifies</a:t>
            </a:r>
            <a:r>
              <a:rPr dirty="0" spc="-60"/>
              <a:t> </a:t>
            </a:r>
            <a:r>
              <a:rPr dirty="0"/>
              <a:t>Page</a:t>
            </a:r>
            <a:r>
              <a:rPr dirty="0" spc="-40"/>
              <a:t> </a:t>
            </a:r>
            <a:r>
              <a:rPr dirty="0" spc="-5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1354836"/>
            <a:ext cx="7338059" cy="295198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1155">
              <a:lnSpc>
                <a:spcPct val="100000"/>
              </a:lnSpc>
              <a:spcBef>
                <a:spcPts val="105"/>
              </a:spcBef>
            </a:pPr>
            <a:r>
              <a:rPr dirty="0"/>
              <a:t>After</a:t>
            </a:r>
            <a:r>
              <a:rPr dirty="0" spc="-50"/>
              <a:t> </a:t>
            </a:r>
            <a:r>
              <a:rPr dirty="0"/>
              <a:t>Process</a:t>
            </a:r>
            <a:r>
              <a:rPr dirty="0" spc="-50"/>
              <a:t> </a:t>
            </a:r>
            <a:r>
              <a:rPr dirty="0"/>
              <a:t>1</a:t>
            </a:r>
            <a:r>
              <a:rPr dirty="0" spc="-40"/>
              <a:t> </a:t>
            </a:r>
            <a:r>
              <a:rPr dirty="0"/>
              <a:t>Modifies</a:t>
            </a:r>
            <a:r>
              <a:rPr dirty="0" spc="-60"/>
              <a:t> </a:t>
            </a:r>
            <a:r>
              <a:rPr dirty="0"/>
              <a:t>Page</a:t>
            </a:r>
            <a:r>
              <a:rPr dirty="0" spc="-35"/>
              <a:t> </a:t>
            </a:r>
            <a:r>
              <a:rPr dirty="0" spc="-5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1319783"/>
            <a:ext cx="6403848" cy="295808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822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What</a:t>
            </a:r>
            <a:r>
              <a:rPr dirty="0" sz="2800" spc="-60"/>
              <a:t> </a:t>
            </a:r>
            <a:r>
              <a:rPr dirty="0" sz="2800"/>
              <a:t>Happens</a:t>
            </a:r>
            <a:r>
              <a:rPr dirty="0" sz="2800" spc="-15"/>
              <a:t> </a:t>
            </a:r>
            <a:r>
              <a:rPr dirty="0" sz="2800"/>
              <a:t>if</a:t>
            </a:r>
            <a:r>
              <a:rPr dirty="0" sz="2800" spc="-60"/>
              <a:t> </a:t>
            </a:r>
            <a:r>
              <a:rPr dirty="0" sz="2800"/>
              <a:t>There</a:t>
            </a:r>
            <a:r>
              <a:rPr dirty="0" sz="2800" spc="-45"/>
              <a:t> </a:t>
            </a:r>
            <a:r>
              <a:rPr dirty="0" sz="2800"/>
              <a:t>is</a:t>
            </a:r>
            <a:r>
              <a:rPr dirty="0" sz="2800" spc="-50"/>
              <a:t> </a:t>
            </a:r>
            <a:r>
              <a:rPr dirty="0" sz="2800"/>
              <a:t>no</a:t>
            </a:r>
            <a:r>
              <a:rPr dirty="0" sz="2800" spc="-55"/>
              <a:t> </a:t>
            </a:r>
            <a:r>
              <a:rPr dirty="0" sz="2800"/>
              <a:t>Free</a:t>
            </a:r>
            <a:r>
              <a:rPr dirty="0" sz="2800" spc="-45"/>
              <a:t> </a:t>
            </a:r>
            <a:r>
              <a:rPr dirty="0" sz="2800" spc="-10"/>
              <a:t>Frame?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469" y="1182624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469" y="1552955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469" y="1923542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1469" y="2293873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8670" y="2962605"/>
            <a:ext cx="234695" cy="2441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8670" y="3333622"/>
            <a:ext cx="234695" cy="24383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639445">
              <a:lnSpc>
                <a:spcPct val="100000"/>
              </a:lnSpc>
              <a:spcBef>
                <a:spcPts val="855"/>
              </a:spcBef>
            </a:pPr>
            <a:r>
              <a:rPr dirty="0"/>
              <a:t>Used</a:t>
            </a:r>
            <a:r>
              <a:rPr dirty="0" spc="-10"/>
              <a:t> </a:t>
            </a:r>
            <a:r>
              <a:rPr dirty="0"/>
              <a:t>up</a:t>
            </a:r>
            <a:r>
              <a:rPr dirty="0" spc="-20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/>
              <a:t>process</a:t>
            </a:r>
            <a:r>
              <a:rPr dirty="0" spc="-5"/>
              <a:t> </a:t>
            </a:r>
            <a:r>
              <a:rPr dirty="0" spc="-20"/>
              <a:t>pages</a:t>
            </a:r>
          </a:p>
          <a:p>
            <a:pPr marL="639445" marR="911860">
              <a:lnSpc>
                <a:spcPts val="2920"/>
              </a:lnSpc>
              <a:spcBef>
                <a:spcPts val="220"/>
              </a:spcBef>
            </a:pPr>
            <a:r>
              <a:rPr dirty="0"/>
              <a:t>Also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demand</a:t>
            </a:r>
            <a:r>
              <a:rPr dirty="0" spc="-10"/>
              <a:t> </a:t>
            </a:r>
            <a:r>
              <a:rPr dirty="0"/>
              <a:t>from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kernel,</a:t>
            </a:r>
            <a:r>
              <a:rPr dirty="0" spc="-5"/>
              <a:t> </a:t>
            </a:r>
            <a:r>
              <a:rPr dirty="0"/>
              <a:t>I/O</a:t>
            </a:r>
            <a:r>
              <a:rPr dirty="0" spc="-15"/>
              <a:t> </a:t>
            </a:r>
            <a:r>
              <a:rPr dirty="0"/>
              <a:t>buffers,</a:t>
            </a:r>
            <a:r>
              <a:rPr dirty="0" spc="-10"/>
              <a:t> </a:t>
            </a:r>
            <a:r>
              <a:rPr dirty="0" spc="-25"/>
              <a:t>etc </a:t>
            </a:r>
            <a:r>
              <a:rPr dirty="0"/>
              <a:t>How</a:t>
            </a:r>
            <a:r>
              <a:rPr dirty="0" spc="-20"/>
              <a:t> </a:t>
            </a:r>
            <a:r>
              <a:rPr dirty="0"/>
              <a:t>much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allocate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10"/>
              <a:t>each?</a:t>
            </a:r>
          </a:p>
          <a:p>
            <a:pPr marL="639445" marR="74930">
              <a:lnSpc>
                <a:spcPct val="100000"/>
              </a:lnSpc>
              <a:spcBef>
                <a:spcPts val="530"/>
              </a:spcBef>
            </a:pPr>
            <a:r>
              <a:rPr dirty="0"/>
              <a:t>Page</a:t>
            </a:r>
            <a:r>
              <a:rPr dirty="0" spc="-25"/>
              <a:t> </a:t>
            </a:r>
            <a:r>
              <a:rPr dirty="0"/>
              <a:t>replacement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find</a:t>
            </a:r>
            <a:r>
              <a:rPr dirty="0" spc="-15"/>
              <a:t> </a:t>
            </a:r>
            <a:r>
              <a:rPr dirty="0"/>
              <a:t>some</a:t>
            </a:r>
            <a:r>
              <a:rPr dirty="0" spc="-25"/>
              <a:t> </a:t>
            </a:r>
            <a:r>
              <a:rPr dirty="0"/>
              <a:t>page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memory,</a:t>
            </a:r>
            <a:r>
              <a:rPr dirty="0" spc="5"/>
              <a:t> </a:t>
            </a:r>
            <a:r>
              <a:rPr dirty="0"/>
              <a:t>but</a:t>
            </a:r>
            <a:r>
              <a:rPr dirty="0" spc="-15"/>
              <a:t> </a:t>
            </a:r>
            <a:r>
              <a:rPr dirty="0" spc="-25"/>
              <a:t>not </a:t>
            </a:r>
            <a:r>
              <a:rPr dirty="0"/>
              <a:t>really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use,</a:t>
            </a:r>
            <a:r>
              <a:rPr dirty="0" spc="-10"/>
              <a:t> </a:t>
            </a:r>
            <a:r>
              <a:rPr dirty="0"/>
              <a:t>page</a:t>
            </a:r>
            <a:r>
              <a:rPr dirty="0" spc="-15"/>
              <a:t> </a:t>
            </a:r>
            <a:r>
              <a:rPr dirty="0"/>
              <a:t>it</a:t>
            </a:r>
            <a:r>
              <a:rPr dirty="0" spc="-15"/>
              <a:t> </a:t>
            </a:r>
            <a:r>
              <a:rPr dirty="0" spc="-25"/>
              <a:t>out</a:t>
            </a:r>
          </a:p>
          <a:p>
            <a:pPr marL="1040130">
              <a:lnSpc>
                <a:spcPct val="100000"/>
              </a:lnSpc>
              <a:spcBef>
                <a:spcPts val="75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terminate?</a:t>
            </a:r>
            <a:r>
              <a:rPr dirty="0" spc="-35"/>
              <a:t> </a:t>
            </a:r>
            <a:r>
              <a:rPr dirty="0"/>
              <a:t>swap</a:t>
            </a:r>
            <a:r>
              <a:rPr dirty="0" spc="5"/>
              <a:t> </a:t>
            </a:r>
            <a:r>
              <a:rPr dirty="0"/>
              <a:t>out?</a:t>
            </a:r>
            <a:r>
              <a:rPr dirty="0" spc="-35"/>
              <a:t> </a:t>
            </a:r>
            <a:r>
              <a:rPr dirty="0"/>
              <a:t>replace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page?</a:t>
            </a:r>
          </a:p>
          <a:p>
            <a:pPr marL="1040130" marR="41910">
              <a:lnSpc>
                <a:spcPct val="100000"/>
              </a:lnSpc>
              <a:spcBef>
                <a:spcPts val="760"/>
              </a:spcBef>
            </a:pPr>
            <a:r>
              <a:rPr dirty="0"/>
              <a:t>Performance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50"/>
              <a:t> </a:t>
            </a:r>
            <a:r>
              <a:rPr dirty="0"/>
              <a:t>want</a:t>
            </a:r>
            <a:r>
              <a:rPr dirty="0" spc="-5"/>
              <a:t> </a:t>
            </a:r>
            <a:r>
              <a:rPr dirty="0"/>
              <a:t>an</a:t>
            </a:r>
            <a:r>
              <a:rPr dirty="0" spc="-40"/>
              <a:t> </a:t>
            </a: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which</a:t>
            </a:r>
            <a:r>
              <a:rPr dirty="0" spc="-5"/>
              <a:t> </a:t>
            </a:r>
            <a:r>
              <a:rPr dirty="0"/>
              <a:t>will result</a:t>
            </a:r>
            <a:r>
              <a:rPr dirty="0" spc="-40"/>
              <a:t> </a:t>
            </a:r>
            <a:r>
              <a:rPr dirty="0" spc="-25"/>
              <a:t>in </a:t>
            </a:r>
            <a:r>
              <a:rPr dirty="0"/>
              <a:t>minimum</a:t>
            </a:r>
            <a:r>
              <a:rPr dirty="0" spc="-20"/>
              <a:t> </a:t>
            </a:r>
            <a:r>
              <a:rPr dirty="0"/>
              <a:t>number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page</a:t>
            </a:r>
            <a:r>
              <a:rPr dirty="0" spc="-25"/>
              <a:t> </a:t>
            </a:r>
            <a:r>
              <a:rPr dirty="0" spc="-10"/>
              <a:t>faults</a:t>
            </a:r>
          </a:p>
          <a:p>
            <a:pPr marL="639445">
              <a:lnSpc>
                <a:spcPct val="100000"/>
              </a:lnSpc>
              <a:spcBef>
                <a:spcPts val="755"/>
              </a:spcBef>
            </a:pPr>
            <a:r>
              <a:rPr dirty="0"/>
              <a:t>Same</a:t>
            </a:r>
            <a:r>
              <a:rPr dirty="0" spc="-35"/>
              <a:t> </a:t>
            </a:r>
            <a:r>
              <a:rPr dirty="0"/>
              <a:t>page</a:t>
            </a:r>
            <a:r>
              <a:rPr dirty="0" spc="-15"/>
              <a:t> </a:t>
            </a:r>
            <a:r>
              <a:rPr dirty="0"/>
              <a:t>may</a:t>
            </a:r>
            <a:r>
              <a:rPr dirty="0" spc="-30"/>
              <a:t> </a:t>
            </a:r>
            <a:r>
              <a:rPr dirty="0"/>
              <a:t>be</a:t>
            </a:r>
            <a:r>
              <a:rPr dirty="0" spc="-15"/>
              <a:t> </a:t>
            </a:r>
            <a:r>
              <a:rPr dirty="0"/>
              <a:t>brought</a:t>
            </a:r>
            <a:r>
              <a:rPr dirty="0" spc="-15"/>
              <a:t> </a:t>
            </a:r>
            <a:r>
              <a:rPr dirty="0"/>
              <a:t>into</a:t>
            </a:r>
            <a:r>
              <a:rPr dirty="0" spc="-20"/>
              <a:t> </a:t>
            </a:r>
            <a:r>
              <a:rPr dirty="0"/>
              <a:t>memory</a:t>
            </a:r>
            <a:r>
              <a:rPr dirty="0" spc="-25"/>
              <a:t> </a:t>
            </a:r>
            <a:r>
              <a:rPr dirty="0"/>
              <a:t>several</a:t>
            </a:r>
            <a:r>
              <a:rPr dirty="0" spc="-15"/>
              <a:t> </a:t>
            </a:r>
            <a:r>
              <a:rPr dirty="0" spc="-10"/>
              <a:t>times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1469" y="3953890"/>
            <a:ext cx="265175" cy="27431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1689735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10"/>
              <a:t>Replacement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444" y="1239342"/>
            <a:ext cx="265175" cy="2746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31645" y="1217498"/>
            <a:ext cx="5520690" cy="241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Prevent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over-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allocation</a:t>
            </a:r>
            <a:r>
              <a:rPr dirty="0" sz="1800" spc="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0">
                <a:latin typeface="Arial"/>
                <a:cs typeface="Arial"/>
              </a:rPr>
              <a:t> modifying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page-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service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routine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  <a:p>
            <a:pPr marL="12700" marR="37020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modify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dirty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bit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reduce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overhead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page </a:t>
            </a:r>
            <a:r>
              <a:rPr dirty="0" sz="1800">
                <a:latin typeface="Arial"/>
                <a:cs typeface="Arial"/>
              </a:rPr>
              <a:t>transfers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modified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written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 marL="12700" marR="306705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completes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separation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>
                <a:latin typeface="Arial"/>
                <a:cs typeface="Arial"/>
              </a:rPr>
              <a:t>logical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physical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large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virtual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smaller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physical memory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444" y="1884552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1444" y="2529585"/>
            <a:ext cx="265175" cy="27432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529" rIns="0" bIns="0" rtlCol="0" vert="horz">
            <a:spAutoFit/>
          </a:bodyPr>
          <a:lstStyle/>
          <a:p>
            <a:pPr marL="221488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Objectives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716" y="1282572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21916" y="1165149"/>
            <a:ext cx="6221095" cy="361950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800">
                <a:latin typeface="Arial"/>
                <a:cs typeface="Arial"/>
              </a:rPr>
              <a:t>Define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virtual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describe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benefits.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Illustrate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demand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paging.</a:t>
            </a:r>
            <a:endParaRPr sz="1800">
              <a:latin typeface="Arial"/>
              <a:cs typeface="Arial"/>
            </a:endParaRPr>
          </a:p>
          <a:p>
            <a:pPr marL="12700" marR="804545">
              <a:lnSpc>
                <a:spcPct val="100000"/>
              </a:lnSpc>
              <a:spcBef>
                <a:spcPts val="755"/>
              </a:spcBef>
              <a:tabLst>
                <a:tab pos="3046095" algn="l"/>
              </a:tabLst>
            </a:pPr>
            <a:r>
              <a:rPr dirty="0" sz="1800">
                <a:latin typeface="Arial"/>
                <a:cs typeface="Arial"/>
              </a:rPr>
              <a:t>Apply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FIFO,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optimal,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</a:t>
            </a:r>
            <a:r>
              <a:rPr dirty="0" sz="1800">
                <a:latin typeface="Arial"/>
                <a:cs typeface="Arial"/>
              </a:rPr>
              <a:t>	LRU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page-replacement algorithms.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Describe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explain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5">
                <a:latin typeface="Arial"/>
                <a:cs typeface="Arial"/>
              </a:rPr>
              <a:t> 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related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locality.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Describe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Linux,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Windows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Solaris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manage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virtual memory.</a:t>
            </a:r>
            <a:endParaRPr sz="1800">
              <a:latin typeface="Arial"/>
              <a:cs typeface="Arial"/>
            </a:endParaRPr>
          </a:p>
          <a:p>
            <a:pPr marL="12700" marR="82994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Design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virtual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manager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simulation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C </a:t>
            </a:r>
            <a:r>
              <a:rPr dirty="0" sz="1800">
                <a:latin typeface="Arial"/>
                <a:cs typeface="Arial"/>
              </a:rPr>
              <a:t>programming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language.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716" y="1652600"/>
            <a:ext cx="265175" cy="2746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716" y="2297938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716" y="2942285"/>
            <a:ext cx="265175" cy="2746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716" y="3587496"/>
            <a:ext cx="265175" cy="27431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1716" y="4232402"/>
            <a:ext cx="265175" cy="27431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768985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Page</a:t>
            </a:r>
            <a:r>
              <a:rPr dirty="0" spc="-20"/>
              <a:t> </a:t>
            </a:r>
            <a:r>
              <a:rPr dirty="0" spc="-10"/>
              <a:t>Replacement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134" y="1577567"/>
            <a:ext cx="6667473" cy="4064143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-45"/>
              <a:t> </a:t>
            </a:r>
            <a:r>
              <a:rPr dirty="0"/>
              <a:t>Page</a:t>
            </a:r>
            <a:r>
              <a:rPr dirty="0" spc="-25"/>
              <a:t> </a:t>
            </a:r>
            <a:r>
              <a:rPr dirty="0" spc="-10"/>
              <a:t>Replacement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429892" y="1052711"/>
            <a:ext cx="6307455" cy="416941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AutoNum type="arabicPeriod"/>
              <a:tabLst>
                <a:tab pos="391795" algn="l"/>
              </a:tabLst>
            </a:pPr>
            <a:r>
              <a:rPr dirty="0" sz="1800">
                <a:latin typeface="Arial"/>
                <a:cs typeface="Arial"/>
              </a:rPr>
              <a:t>Find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desired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 marL="391795" indent="-37909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AutoNum type="arabicPeriod"/>
              <a:tabLst>
                <a:tab pos="391795" algn="l"/>
              </a:tabLst>
            </a:pPr>
            <a:r>
              <a:rPr dirty="0" sz="1800">
                <a:latin typeface="Arial"/>
                <a:cs typeface="Arial"/>
              </a:rPr>
              <a:t>Find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frame:</a:t>
            </a:r>
            <a:endParaRPr sz="1800">
              <a:latin typeface="Arial"/>
              <a:cs typeface="Arial"/>
            </a:endParaRPr>
          </a:p>
          <a:p>
            <a:pPr lvl="1" marL="784225" indent="-201930">
              <a:lnSpc>
                <a:spcPct val="100000"/>
              </a:lnSpc>
              <a:buChar char="-"/>
              <a:tabLst>
                <a:tab pos="784225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free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lvl="1" marL="784225" indent="-201930">
              <a:lnSpc>
                <a:spcPct val="100000"/>
              </a:lnSpc>
              <a:buChar char="-"/>
              <a:tabLst>
                <a:tab pos="784225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frame, use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page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algorithm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select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victim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-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victim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dirty</a:t>
            </a:r>
            <a:endParaRPr sz="1800">
              <a:latin typeface="Arial"/>
              <a:cs typeface="Arial"/>
            </a:endParaRPr>
          </a:p>
          <a:p>
            <a:pPr marL="391795" marR="5080" indent="-37973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 startAt="3"/>
              <a:tabLst>
                <a:tab pos="391795" algn="l"/>
                <a:tab pos="1051560" algn="l"/>
              </a:tabLst>
            </a:pPr>
            <a:r>
              <a:rPr dirty="0" sz="1800" spc="-10">
                <a:latin typeface="Arial"/>
                <a:cs typeface="Arial"/>
              </a:rPr>
              <a:t>Bring</a:t>
            </a:r>
            <a:r>
              <a:rPr dirty="0" sz="1800">
                <a:latin typeface="Arial"/>
                <a:cs typeface="Arial"/>
              </a:rPr>
              <a:t>	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desired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(newly)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frame;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update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391795" indent="-37909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AutoNum type="arabicPeriod" startAt="3"/>
              <a:tabLst>
                <a:tab pos="391795" algn="l"/>
              </a:tabLst>
            </a:pPr>
            <a:r>
              <a:rPr dirty="0" sz="1800">
                <a:latin typeface="Arial"/>
                <a:cs typeface="Arial"/>
              </a:rPr>
              <a:t>Continue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restarting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instruction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caused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trap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Note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potentially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transfers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increasing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EAT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992" y="1223772"/>
            <a:ext cx="6268211" cy="46192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30" rIns="0" bIns="0" rtlCol="0" vert="horz">
            <a:spAutoFit/>
          </a:bodyPr>
          <a:lstStyle/>
          <a:p>
            <a:pPr marL="171958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0"/>
              <a:t> </a:t>
            </a:r>
            <a:r>
              <a:rPr dirty="0" spc="-10"/>
              <a:t>Replacement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Page</a:t>
            </a:r>
            <a:r>
              <a:rPr dirty="0" sz="2800" spc="-100"/>
              <a:t> </a:t>
            </a:r>
            <a:r>
              <a:rPr dirty="0" sz="2800"/>
              <a:t>and</a:t>
            </a:r>
            <a:r>
              <a:rPr dirty="0" sz="2800" spc="-105"/>
              <a:t> </a:t>
            </a:r>
            <a:r>
              <a:rPr dirty="0" sz="2800"/>
              <a:t>Frame</a:t>
            </a:r>
            <a:r>
              <a:rPr dirty="0" sz="2800" spc="-90"/>
              <a:t> </a:t>
            </a:r>
            <a:r>
              <a:rPr dirty="0" sz="2800"/>
              <a:t>Replacement</a:t>
            </a:r>
            <a:r>
              <a:rPr dirty="0" sz="2800" spc="-80"/>
              <a:t> </a:t>
            </a:r>
            <a:r>
              <a:rPr dirty="0" sz="2800" spc="-10"/>
              <a:t>Algorithms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644" y="1182624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844" y="1577339"/>
            <a:ext cx="234695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844" y="1947926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644" y="2293873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844" y="2688589"/>
            <a:ext cx="23469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644" y="3034233"/>
            <a:ext cx="265175" cy="2746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844" y="3978275"/>
            <a:ext cx="234695" cy="2438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844" y="4348302"/>
            <a:ext cx="234695" cy="24414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844" y="4719192"/>
            <a:ext cx="234695" cy="24383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91844" y="1064767"/>
            <a:ext cx="6889750" cy="492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3384" marR="2469515" indent="-401320">
              <a:lnSpc>
                <a:spcPct val="135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Frame-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allocation</a:t>
            </a:r>
            <a:r>
              <a:rPr dirty="0" sz="1800" spc="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r>
              <a:rPr dirty="0" sz="1800" spc="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determines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many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0">
                <a:latin typeface="Arial"/>
                <a:cs typeface="Arial"/>
              </a:rPr>
              <a:t> process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replace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Page-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replacement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Want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lowest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page-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both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first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re-access</a:t>
            </a:r>
            <a:endParaRPr sz="1800">
              <a:latin typeface="Arial"/>
              <a:cs typeface="Arial"/>
            </a:endParaRPr>
          </a:p>
          <a:p>
            <a:pPr algn="just" marL="12700" marR="38163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Evaluate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algorithm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running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particular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 </a:t>
            </a:r>
            <a:r>
              <a:rPr dirty="0" sz="1800">
                <a:latin typeface="Arial"/>
                <a:cs typeface="Arial"/>
              </a:rPr>
              <a:t>references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(reference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string)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computing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page </a:t>
            </a:r>
            <a:r>
              <a:rPr dirty="0" sz="1800">
                <a:latin typeface="Arial"/>
                <a:cs typeface="Arial"/>
              </a:rPr>
              <a:t>faults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String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just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full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Repeated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cause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Results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depend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12700" marR="73469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examples, 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reference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string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page </a:t>
            </a:r>
            <a:r>
              <a:rPr dirty="0" sz="1800">
                <a:latin typeface="Arial"/>
                <a:cs typeface="Arial"/>
              </a:rPr>
              <a:t>numbers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76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7,0,1,2,0,3,0,4,2,3,0,3,0,3,2,1,2,0,1,7,0,1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644" y="5065140"/>
            <a:ext cx="265175" cy="274319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4968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Graph</a:t>
            </a:r>
            <a:r>
              <a:rPr dirty="0" sz="2400" spc="-45"/>
              <a:t> </a:t>
            </a:r>
            <a:r>
              <a:rPr dirty="0" sz="2400"/>
              <a:t>of</a:t>
            </a:r>
            <a:r>
              <a:rPr dirty="0" sz="2400" spc="-50"/>
              <a:t> </a:t>
            </a:r>
            <a:r>
              <a:rPr dirty="0" sz="2400"/>
              <a:t>Page</a:t>
            </a:r>
            <a:r>
              <a:rPr dirty="0" sz="2400" spc="-40"/>
              <a:t> </a:t>
            </a:r>
            <a:r>
              <a:rPr dirty="0" sz="2400"/>
              <a:t>Faults</a:t>
            </a:r>
            <a:r>
              <a:rPr dirty="0" sz="2400" spc="-50"/>
              <a:t> </a:t>
            </a:r>
            <a:r>
              <a:rPr dirty="0" sz="2400"/>
              <a:t>Versus</a:t>
            </a:r>
            <a:r>
              <a:rPr dirty="0" sz="2400" spc="-35"/>
              <a:t> </a:t>
            </a:r>
            <a:r>
              <a:rPr dirty="0" sz="2400"/>
              <a:t>The</a:t>
            </a:r>
            <a:r>
              <a:rPr dirty="0" sz="2400" spc="-55"/>
              <a:t> </a:t>
            </a:r>
            <a:r>
              <a:rPr dirty="0" sz="2400"/>
              <a:t>Number</a:t>
            </a:r>
            <a:r>
              <a:rPr dirty="0" sz="2400" spc="-40"/>
              <a:t> </a:t>
            </a:r>
            <a:r>
              <a:rPr dirty="0" sz="2400"/>
              <a:t>of</a:t>
            </a:r>
            <a:r>
              <a:rPr dirty="0" sz="2400" spc="-35"/>
              <a:t> </a:t>
            </a:r>
            <a:r>
              <a:rPr dirty="0" sz="2400" spc="-10"/>
              <a:t>Frames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620" y="1239011"/>
            <a:ext cx="6021379" cy="355701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3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First-In-First-</a:t>
            </a:r>
            <a:r>
              <a:rPr dirty="0"/>
              <a:t>Out</a:t>
            </a:r>
            <a:r>
              <a:rPr dirty="0" spc="-25"/>
              <a:t> </a:t>
            </a:r>
            <a:r>
              <a:rPr dirty="0"/>
              <a:t>(FIFO)</a:t>
            </a:r>
            <a:r>
              <a:rPr dirty="0" spc="-25"/>
              <a:t> </a:t>
            </a:r>
            <a:r>
              <a:rPr dirty="0" spc="-10"/>
              <a:t>Algorithm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366" y="1101597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15821" y="983487"/>
            <a:ext cx="6017260" cy="76708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string: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7,0,1,2,0,3,0,4,2,3,0,3,0,3,2,1,2,0,1,7,0,1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(3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 can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</a:t>
            </a:r>
            <a:r>
              <a:rPr dirty="0" sz="1800" spc="-10">
                <a:latin typeface="Arial"/>
                <a:cs typeface="Arial"/>
              </a:rPr>
              <a:t> process)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366" y="1472183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366" y="3927983"/>
            <a:ext cx="265175" cy="27431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2820" y="4322698"/>
            <a:ext cx="23469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5366" y="5038674"/>
            <a:ext cx="265175" cy="2746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2820" y="5433974"/>
            <a:ext cx="234695" cy="24384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615821" y="3520821"/>
            <a:ext cx="6170930" cy="216725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"/>
                <a:cs typeface="Arial"/>
              </a:rPr>
              <a:t>15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faults\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string: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1,2,3,4,1,2,5,1,2,3,4,5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Adding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cause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faults!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65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8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Belady</a:t>
            </a:r>
            <a:r>
              <a:rPr dirty="0" sz="1800" b="1">
                <a:solidFill>
                  <a:srgbClr val="3366FF"/>
                </a:solidFill>
                <a:latin typeface="MS PGothic"/>
                <a:cs typeface="MS PGothic"/>
              </a:rPr>
              <a:t>’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z="1800" spc="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Anomaly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track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ages 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pages?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Just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FIFO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169" y="1940051"/>
            <a:ext cx="5185700" cy="1568195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202" rIns="0" bIns="0" rtlCol="0" vert="horz">
            <a:spAutoFit/>
          </a:bodyPr>
          <a:lstStyle/>
          <a:p>
            <a:pPr marL="299720">
              <a:lnSpc>
                <a:spcPct val="100000"/>
              </a:lnSpc>
              <a:spcBef>
                <a:spcPts val="105"/>
              </a:spcBef>
            </a:pPr>
            <a:r>
              <a:rPr dirty="0"/>
              <a:t>FIFO</a:t>
            </a:r>
            <a:r>
              <a:rPr dirty="0" spc="-70"/>
              <a:t> </a:t>
            </a:r>
            <a:r>
              <a:rPr dirty="0"/>
              <a:t>Illustrating</a:t>
            </a:r>
            <a:r>
              <a:rPr dirty="0" spc="-60"/>
              <a:t> </a:t>
            </a:r>
            <a:r>
              <a:rPr dirty="0"/>
              <a:t>Belady</a:t>
            </a:r>
            <a:r>
              <a:rPr dirty="0">
                <a:latin typeface="MS PGothic"/>
                <a:cs typeface="MS PGothic"/>
              </a:rPr>
              <a:t>’</a:t>
            </a:r>
            <a:r>
              <a:rPr dirty="0"/>
              <a:t>s</a:t>
            </a:r>
            <a:r>
              <a:rPr dirty="0" spc="-65"/>
              <a:t> </a:t>
            </a:r>
            <a:r>
              <a:rPr dirty="0" spc="-10"/>
              <a:t>Anomaly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185980" y="1295651"/>
          <a:ext cx="5159375" cy="350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/>
                <a:gridCol w="722630"/>
                <a:gridCol w="723900"/>
                <a:gridCol w="722630"/>
                <a:gridCol w="722629"/>
                <a:gridCol w="723900"/>
                <a:gridCol w="722629"/>
              </a:tblGrid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21F1F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21F1F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21F1F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21F1F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21F1F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21F1F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21F1F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21F1F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21F1F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38100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2879992" y="2434753"/>
            <a:ext cx="4375785" cy="1463675"/>
            <a:chOff x="2879992" y="2434753"/>
            <a:chExt cx="4375785" cy="14636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5404" y="3806816"/>
              <a:ext cx="79646" cy="914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2963" y="3806816"/>
              <a:ext cx="79646" cy="9148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8918" y="2824216"/>
              <a:ext cx="81251" cy="914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478" y="3027641"/>
              <a:ext cx="79646" cy="9139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2453" y="2434753"/>
              <a:ext cx="81231" cy="9143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9992" y="2434753"/>
              <a:ext cx="79767" cy="9143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920618" y="2463426"/>
              <a:ext cx="4335145" cy="1406525"/>
            </a:xfrm>
            <a:custGeom>
              <a:avLst/>
              <a:gdLst/>
              <a:ahLst/>
              <a:cxnLst/>
              <a:rect l="l" t="t" r="r" b="b"/>
              <a:pathLst>
                <a:path w="4335145" h="1406525">
                  <a:moveTo>
                    <a:pt x="2196398" y="417459"/>
                  </a:moveTo>
                  <a:lnTo>
                    <a:pt x="2157390" y="417459"/>
                  </a:lnTo>
                  <a:lnTo>
                    <a:pt x="2172637" y="423104"/>
                  </a:lnTo>
                  <a:lnTo>
                    <a:pt x="2163442" y="425690"/>
                  </a:lnTo>
                  <a:lnTo>
                    <a:pt x="2879830" y="1399924"/>
                  </a:lnTo>
                  <a:lnTo>
                    <a:pt x="2891466" y="1406065"/>
                  </a:lnTo>
                  <a:lnTo>
                    <a:pt x="4334742" y="1406065"/>
                  </a:lnTo>
                  <a:lnTo>
                    <a:pt x="4334742" y="1378317"/>
                  </a:lnTo>
                  <a:lnTo>
                    <a:pt x="2902902" y="1378317"/>
                  </a:lnTo>
                  <a:lnTo>
                    <a:pt x="2891466" y="1372176"/>
                  </a:lnTo>
                  <a:lnTo>
                    <a:pt x="2898386" y="1372176"/>
                  </a:lnTo>
                  <a:lnTo>
                    <a:pt x="2196398" y="417459"/>
                  </a:lnTo>
                  <a:close/>
                </a:path>
                <a:path w="4335145" h="1406525">
                  <a:moveTo>
                    <a:pt x="2898386" y="1372176"/>
                  </a:moveTo>
                  <a:lnTo>
                    <a:pt x="2891466" y="1372176"/>
                  </a:lnTo>
                  <a:lnTo>
                    <a:pt x="2902902" y="1378317"/>
                  </a:lnTo>
                  <a:lnTo>
                    <a:pt x="2898386" y="1372176"/>
                  </a:lnTo>
                  <a:close/>
                </a:path>
                <a:path w="4335145" h="1406525">
                  <a:moveTo>
                    <a:pt x="4334742" y="1372176"/>
                  </a:moveTo>
                  <a:lnTo>
                    <a:pt x="2898386" y="1372176"/>
                  </a:lnTo>
                  <a:lnTo>
                    <a:pt x="2902902" y="1378317"/>
                  </a:lnTo>
                  <a:lnTo>
                    <a:pt x="4334742" y="1378317"/>
                  </a:lnTo>
                  <a:lnTo>
                    <a:pt x="4334742" y="1372176"/>
                  </a:lnTo>
                  <a:close/>
                </a:path>
                <a:path w="4335145" h="1406525">
                  <a:moveTo>
                    <a:pt x="713612" y="30705"/>
                  </a:moveTo>
                  <a:lnTo>
                    <a:pt x="1437557" y="623593"/>
                  </a:lnTo>
                  <a:lnTo>
                    <a:pt x="1450197" y="626302"/>
                  </a:lnTo>
                  <a:lnTo>
                    <a:pt x="1556957" y="596274"/>
                  </a:lnTo>
                  <a:lnTo>
                    <a:pt x="1455212" y="596274"/>
                  </a:lnTo>
                  <a:lnTo>
                    <a:pt x="1442774" y="593339"/>
                  </a:lnTo>
                  <a:lnTo>
                    <a:pt x="1449367" y="591484"/>
                  </a:lnTo>
                  <a:lnTo>
                    <a:pt x="768841" y="33866"/>
                  </a:lnTo>
                  <a:lnTo>
                    <a:pt x="722540" y="33866"/>
                  </a:lnTo>
                  <a:lnTo>
                    <a:pt x="713612" y="30705"/>
                  </a:lnTo>
                  <a:close/>
                </a:path>
                <a:path w="4335145" h="1406525">
                  <a:moveTo>
                    <a:pt x="1449367" y="591484"/>
                  </a:moveTo>
                  <a:lnTo>
                    <a:pt x="1442774" y="593339"/>
                  </a:lnTo>
                  <a:lnTo>
                    <a:pt x="1455212" y="596274"/>
                  </a:lnTo>
                  <a:lnTo>
                    <a:pt x="1449367" y="591484"/>
                  </a:lnTo>
                  <a:close/>
                </a:path>
                <a:path w="4335145" h="1406525">
                  <a:moveTo>
                    <a:pt x="2165214" y="390140"/>
                  </a:moveTo>
                  <a:lnTo>
                    <a:pt x="1449367" y="591484"/>
                  </a:lnTo>
                  <a:lnTo>
                    <a:pt x="1455212" y="596274"/>
                  </a:lnTo>
                  <a:lnTo>
                    <a:pt x="1556957" y="596274"/>
                  </a:lnTo>
                  <a:lnTo>
                    <a:pt x="2163442" y="425690"/>
                  </a:lnTo>
                  <a:lnTo>
                    <a:pt x="2157390" y="417459"/>
                  </a:lnTo>
                  <a:lnTo>
                    <a:pt x="2196398" y="417459"/>
                  </a:lnTo>
                  <a:lnTo>
                    <a:pt x="2180461" y="395785"/>
                  </a:lnTo>
                  <a:lnTo>
                    <a:pt x="2165214" y="390140"/>
                  </a:lnTo>
                  <a:close/>
                </a:path>
                <a:path w="4335145" h="1406525">
                  <a:moveTo>
                    <a:pt x="2157390" y="417459"/>
                  </a:moveTo>
                  <a:lnTo>
                    <a:pt x="2163442" y="425690"/>
                  </a:lnTo>
                  <a:lnTo>
                    <a:pt x="2172637" y="423104"/>
                  </a:lnTo>
                  <a:lnTo>
                    <a:pt x="2157390" y="417459"/>
                  </a:lnTo>
                  <a:close/>
                </a:path>
                <a:path w="4335145" h="1406525">
                  <a:moveTo>
                    <a:pt x="722540" y="0"/>
                  </a:moveTo>
                  <a:lnTo>
                    <a:pt x="0" y="0"/>
                  </a:lnTo>
                  <a:lnTo>
                    <a:pt x="0" y="33866"/>
                  </a:lnTo>
                  <a:lnTo>
                    <a:pt x="717472" y="33866"/>
                  </a:lnTo>
                  <a:lnTo>
                    <a:pt x="713612" y="30705"/>
                  </a:lnTo>
                  <a:lnTo>
                    <a:pt x="764983" y="30705"/>
                  </a:lnTo>
                  <a:lnTo>
                    <a:pt x="731368" y="3160"/>
                  </a:lnTo>
                  <a:lnTo>
                    <a:pt x="722540" y="0"/>
                  </a:lnTo>
                  <a:close/>
                </a:path>
                <a:path w="4335145" h="1406525">
                  <a:moveTo>
                    <a:pt x="764983" y="30705"/>
                  </a:moveTo>
                  <a:lnTo>
                    <a:pt x="713612" y="30705"/>
                  </a:lnTo>
                  <a:lnTo>
                    <a:pt x="722540" y="33866"/>
                  </a:lnTo>
                  <a:lnTo>
                    <a:pt x="768841" y="33866"/>
                  </a:lnTo>
                  <a:lnTo>
                    <a:pt x="764983" y="30705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672861" y="3359599"/>
            <a:ext cx="131445" cy="676275"/>
            <a:chOff x="1672861" y="3359599"/>
            <a:chExt cx="131445" cy="676275"/>
          </a:xfrm>
        </p:grpSpPr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4469" y="3949123"/>
              <a:ext cx="96330" cy="863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7480" y="3835603"/>
              <a:ext cx="96328" cy="8471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4469" y="3666203"/>
              <a:ext cx="96330" cy="14230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2861" y="3435821"/>
              <a:ext cx="130948" cy="20498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704469" y="3359599"/>
              <a:ext cx="96520" cy="51435"/>
            </a:xfrm>
            <a:custGeom>
              <a:avLst/>
              <a:gdLst/>
              <a:ahLst/>
              <a:cxnLst/>
              <a:rect l="l" t="t" r="r" b="b"/>
              <a:pathLst>
                <a:path w="96519" h="51435">
                  <a:moveTo>
                    <a:pt x="96330" y="33866"/>
                  </a:moveTo>
                  <a:lnTo>
                    <a:pt x="3011" y="33866"/>
                  </a:lnTo>
                  <a:lnTo>
                    <a:pt x="3011" y="50822"/>
                  </a:lnTo>
                  <a:lnTo>
                    <a:pt x="96330" y="50822"/>
                  </a:lnTo>
                  <a:lnTo>
                    <a:pt x="96330" y="33866"/>
                  </a:lnTo>
                  <a:close/>
                </a:path>
                <a:path w="96519" h="51435">
                  <a:moveTo>
                    <a:pt x="16557" y="0"/>
                  </a:moveTo>
                  <a:lnTo>
                    <a:pt x="1504" y="0"/>
                  </a:lnTo>
                  <a:lnTo>
                    <a:pt x="0" y="1693"/>
                  </a:lnTo>
                  <a:lnTo>
                    <a:pt x="0" y="5079"/>
                  </a:lnTo>
                  <a:lnTo>
                    <a:pt x="1340" y="14340"/>
                  </a:lnTo>
                  <a:lnTo>
                    <a:pt x="5079" y="22013"/>
                  </a:lnTo>
                  <a:lnTo>
                    <a:pt x="10794" y="28416"/>
                  </a:lnTo>
                  <a:lnTo>
                    <a:pt x="18062" y="33866"/>
                  </a:lnTo>
                  <a:lnTo>
                    <a:pt x="42144" y="33866"/>
                  </a:lnTo>
                  <a:lnTo>
                    <a:pt x="32431" y="32014"/>
                  </a:lnTo>
                  <a:lnTo>
                    <a:pt x="24271" y="26669"/>
                  </a:lnTo>
                  <a:lnTo>
                    <a:pt x="18650" y="18150"/>
                  </a:lnTo>
                  <a:lnTo>
                    <a:pt x="16557" y="6773"/>
                  </a:lnTo>
                  <a:lnTo>
                    <a:pt x="1655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71356" y="3135991"/>
            <a:ext cx="132452" cy="159217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704469" y="2632759"/>
            <a:ext cx="135890" cy="432434"/>
            <a:chOff x="1704469" y="2632759"/>
            <a:chExt cx="135890" cy="432434"/>
          </a:xfrm>
        </p:grpSpPr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4469" y="2749711"/>
              <a:ext cx="135458" cy="31518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4469" y="2632759"/>
              <a:ext cx="99340" cy="96632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1671356" y="2089090"/>
            <a:ext cx="132715" cy="476250"/>
            <a:chOff x="1671356" y="2089090"/>
            <a:chExt cx="132715" cy="476250"/>
          </a:xfrm>
        </p:grpSpPr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71356" y="2404273"/>
              <a:ext cx="132452" cy="16075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7480" y="2299061"/>
              <a:ext cx="96328" cy="8466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72861" y="2089090"/>
              <a:ext cx="130948" cy="182878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1954321" y="1631667"/>
            <a:ext cx="174625" cy="146050"/>
            <a:chOff x="1954321" y="1631667"/>
            <a:chExt cx="174625" cy="146050"/>
          </a:xfrm>
        </p:grpSpPr>
        <p:sp>
          <p:nvSpPr>
            <p:cNvPr id="27" name="object 27" descr=""/>
            <p:cNvSpPr/>
            <p:nvPr/>
          </p:nvSpPr>
          <p:spPr>
            <a:xfrm>
              <a:off x="1954321" y="1631667"/>
              <a:ext cx="46990" cy="140970"/>
            </a:xfrm>
            <a:custGeom>
              <a:avLst/>
              <a:gdLst/>
              <a:ahLst/>
              <a:cxnLst/>
              <a:rect l="l" t="t" r="r" b="b"/>
              <a:pathLst>
                <a:path w="46989" h="140969">
                  <a:moveTo>
                    <a:pt x="46664" y="0"/>
                  </a:moveTo>
                  <a:lnTo>
                    <a:pt x="33122" y="0"/>
                  </a:lnTo>
                  <a:lnTo>
                    <a:pt x="28793" y="13345"/>
                  </a:lnTo>
                  <a:lnTo>
                    <a:pt x="22203" y="21251"/>
                  </a:lnTo>
                  <a:lnTo>
                    <a:pt x="12792" y="25304"/>
                  </a:lnTo>
                  <a:lnTo>
                    <a:pt x="0" y="27093"/>
                  </a:lnTo>
                  <a:lnTo>
                    <a:pt x="0" y="40639"/>
                  </a:lnTo>
                  <a:lnTo>
                    <a:pt x="28608" y="40639"/>
                  </a:lnTo>
                  <a:lnTo>
                    <a:pt x="28608" y="140658"/>
                  </a:lnTo>
                  <a:lnTo>
                    <a:pt x="46664" y="140658"/>
                  </a:lnTo>
                  <a:lnTo>
                    <a:pt x="4666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43137" y="1631668"/>
              <a:ext cx="85786" cy="145625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1954321" y="2021357"/>
            <a:ext cx="176530" cy="140970"/>
            <a:chOff x="1954321" y="2021357"/>
            <a:chExt cx="176530" cy="140970"/>
          </a:xfrm>
        </p:grpSpPr>
        <p:sp>
          <p:nvSpPr>
            <p:cNvPr id="30" name="object 30" descr=""/>
            <p:cNvSpPr/>
            <p:nvPr/>
          </p:nvSpPr>
          <p:spPr>
            <a:xfrm>
              <a:off x="1954321" y="2021357"/>
              <a:ext cx="46990" cy="140970"/>
            </a:xfrm>
            <a:custGeom>
              <a:avLst/>
              <a:gdLst/>
              <a:ahLst/>
              <a:cxnLst/>
              <a:rect l="l" t="t" r="r" b="b"/>
              <a:pathLst>
                <a:path w="46989" h="140969">
                  <a:moveTo>
                    <a:pt x="46664" y="0"/>
                  </a:moveTo>
                  <a:lnTo>
                    <a:pt x="33122" y="0"/>
                  </a:lnTo>
                  <a:lnTo>
                    <a:pt x="28793" y="13218"/>
                  </a:lnTo>
                  <a:lnTo>
                    <a:pt x="22203" y="21081"/>
                  </a:lnTo>
                  <a:lnTo>
                    <a:pt x="12792" y="25177"/>
                  </a:lnTo>
                  <a:lnTo>
                    <a:pt x="0" y="27093"/>
                  </a:lnTo>
                  <a:lnTo>
                    <a:pt x="0" y="40639"/>
                  </a:lnTo>
                  <a:lnTo>
                    <a:pt x="28608" y="40639"/>
                  </a:lnTo>
                  <a:lnTo>
                    <a:pt x="28608" y="140658"/>
                  </a:lnTo>
                  <a:lnTo>
                    <a:pt x="46664" y="140658"/>
                  </a:lnTo>
                  <a:lnTo>
                    <a:pt x="4666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41612" y="2021357"/>
              <a:ext cx="88815" cy="140658"/>
            </a:xfrm>
            <a:prstGeom prst="rect">
              <a:avLst/>
            </a:prstGeom>
          </p:spPr>
        </p:pic>
      </p:grpSp>
      <p:grpSp>
        <p:nvGrpSpPr>
          <p:cNvPr id="32" name="object 32" descr=""/>
          <p:cNvGrpSpPr/>
          <p:nvPr/>
        </p:nvGrpSpPr>
        <p:grpSpPr>
          <a:xfrm>
            <a:off x="1954321" y="2411046"/>
            <a:ext cx="173355" cy="140970"/>
            <a:chOff x="1954321" y="2411046"/>
            <a:chExt cx="173355" cy="140970"/>
          </a:xfrm>
        </p:grpSpPr>
        <p:sp>
          <p:nvSpPr>
            <p:cNvPr id="33" name="object 33" descr=""/>
            <p:cNvSpPr/>
            <p:nvPr/>
          </p:nvSpPr>
          <p:spPr>
            <a:xfrm>
              <a:off x="1954321" y="2411046"/>
              <a:ext cx="46990" cy="140970"/>
            </a:xfrm>
            <a:custGeom>
              <a:avLst/>
              <a:gdLst/>
              <a:ahLst/>
              <a:cxnLst/>
              <a:rect l="l" t="t" r="r" b="b"/>
              <a:pathLst>
                <a:path w="46989" h="140969">
                  <a:moveTo>
                    <a:pt x="46664" y="0"/>
                  </a:moveTo>
                  <a:lnTo>
                    <a:pt x="33122" y="0"/>
                  </a:lnTo>
                  <a:lnTo>
                    <a:pt x="28793" y="13218"/>
                  </a:lnTo>
                  <a:lnTo>
                    <a:pt x="22203" y="21081"/>
                  </a:lnTo>
                  <a:lnTo>
                    <a:pt x="12792" y="25177"/>
                  </a:lnTo>
                  <a:lnTo>
                    <a:pt x="0" y="27093"/>
                  </a:lnTo>
                  <a:lnTo>
                    <a:pt x="0" y="40639"/>
                  </a:lnTo>
                  <a:lnTo>
                    <a:pt x="28608" y="40639"/>
                  </a:lnTo>
                  <a:lnTo>
                    <a:pt x="28608" y="140432"/>
                  </a:lnTo>
                  <a:lnTo>
                    <a:pt x="46664" y="140432"/>
                  </a:lnTo>
                  <a:lnTo>
                    <a:pt x="4666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41612" y="2411046"/>
              <a:ext cx="85806" cy="140432"/>
            </a:xfrm>
            <a:prstGeom prst="rect">
              <a:avLst/>
            </a:prstGeom>
          </p:spPr>
        </p:pic>
      </p:grpSp>
      <p:grpSp>
        <p:nvGrpSpPr>
          <p:cNvPr id="35" name="object 35" descr=""/>
          <p:cNvGrpSpPr/>
          <p:nvPr/>
        </p:nvGrpSpPr>
        <p:grpSpPr>
          <a:xfrm>
            <a:off x="1954321" y="2800510"/>
            <a:ext cx="174625" cy="146050"/>
            <a:chOff x="1954321" y="2800510"/>
            <a:chExt cx="174625" cy="146050"/>
          </a:xfrm>
        </p:grpSpPr>
        <p:sp>
          <p:nvSpPr>
            <p:cNvPr id="36" name="object 36" descr=""/>
            <p:cNvSpPr/>
            <p:nvPr/>
          </p:nvSpPr>
          <p:spPr>
            <a:xfrm>
              <a:off x="1954321" y="2800510"/>
              <a:ext cx="46990" cy="140970"/>
            </a:xfrm>
            <a:custGeom>
              <a:avLst/>
              <a:gdLst/>
              <a:ahLst/>
              <a:cxnLst/>
              <a:rect l="l" t="t" r="r" b="b"/>
              <a:pathLst>
                <a:path w="46989" h="140969">
                  <a:moveTo>
                    <a:pt x="46664" y="0"/>
                  </a:moveTo>
                  <a:lnTo>
                    <a:pt x="33122" y="0"/>
                  </a:lnTo>
                  <a:lnTo>
                    <a:pt x="28793" y="13345"/>
                  </a:lnTo>
                  <a:lnTo>
                    <a:pt x="22203" y="21251"/>
                  </a:lnTo>
                  <a:lnTo>
                    <a:pt x="12792" y="25304"/>
                  </a:lnTo>
                  <a:lnTo>
                    <a:pt x="0" y="27093"/>
                  </a:lnTo>
                  <a:lnTo>
                    <a:pt x="0" y="40639"/>
                  </a:lnTo>
                  <a:lnTo>
                    <a:pt x="28608" y="40639"/>
                  </a:lnTo>
                  <a:lnTo>
                    <a:pt x="28608" y="140658"/>
                  </a:lnTo>
                  <a:lnTo>
                    <a:pt x="46664" y="140658"/>
                  </a:lnTo>
                  <a:lnTo>
                    <a:pt x="4666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43137" y="2800510"/>
              <a:ext cx="85786" cy="145851"/>
            </a:xfrm>
            <a:prstGeom prst="rect">
              <a:avLst/>
            </a:prstGeom>
          </p:spPr>
        </p:pic>
      </p:grpSp>
      <p:pic>
        <p:nvPicPr>
          <p:cNvPr id="38" name="object 3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43137" y="3190200"/>
            <a:ext cx="85786" cy="14567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43137" y="3579821"/>
            <a:ext cx="85786" cy="145670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041612" y="3969443"/>
            <a:ext cx="88815" cy="140590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41612" y="4359065"/>
            <a:ext cx="85806" cy="140613"/>
          </a:xfrm>
          <a:prstGeom prst="rect">
            <a:avLst/>
          </a:prstGeom>
        </p:spPr>
      </p:pic>
      <p:sp>
        <p:nvSpPr>
          <p:cNvPr id="42" name="object 42" descr=""/>
          <p:cNvSpPr/>
          <p:nvPr/>
        </p:nvSpPr>
        <p:spPr>
          <a:xfrm>
            <a:off x="2887515" y="4885913"/>
            <a:ext cx="46990" cy="140970"/>
          </a:xfrm>
          <a:custGeom>
            <a:avLst/>
            <a:gdLst/>
            <a:ahLst/>
            <a:cxnLst/>
            <a:rect l="l" t="t" r="r" b="b"/>
            <a:pathLst>
              <a:path w="46989" h="140970">
                <a:moveTo>
                  <a:pt x="46664" y="0"/>
                </a:moveTo>
                <a:lnTo>
                  <a:pt x="34607" y="0"/>
                </a:lnTo>
                <a:lnTo>
                  <a:pt x="30257" y="13255"/>
                </a:lnTo>
                <a:lnTo>
                  <a:pt x="23510" y="20954"/>
                </a:lnTo>
                <a:lnTo>
                  <a:pt x="13659" y="24526"/>
                </a:lnTo>
                <a:lnTo>
                  <a:pt x="0" y="25399"/>
                </a:lnTo>
                <a:lnTo>
                  <a:pt x="0" y="40662"/>
                </a:lnTo>
                <a:lnTo>
                  <a:pt x="30093" y="40662"/>
                </a:lnTo>
                <a:lnTo>
                  <a:pt x="30093" y="140590"/>
                </a:lnTo>
                <a:lnTo>
                  <a:pt x="46664" y="140590"/>
                </a:lnTo>
                <a:lnTo>
                  <a:pt x="4666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597939" y="4885913"/>
            <a:ext cx="85745" cy="140590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21864" y="4885913"/>
            <a:ext cx="87270" cy="14397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032968" y="5173893"/>
            <a:ext cx="1395326" cy="14907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044304" y="4885913"/>
            <a:ext cx="88875" cy="140590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68349" y="4887606"/>
            <a:ext cx="85866" cy="142284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492452" y="4885913"/>
            <a:ext cx="85607" cy="14397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214835" y="4887606"/>
            <a:ext cx="87270" cy="138897"/>
          </a:xfrm>
          <a:prstGeom prst="rect">
            <a:avLst/>
          </a:prstGeom>
        </p:spPr>
      </p:pic>
      <p:sp>
        <p:nvSpPr>
          <p:cNvPr id="50" name="object 5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16710">
              <a:lnSpc>
                <a:spcPct val="100000"/>
              </a:lnSpc>
              <a:spcBef>
                <a:spcPts val="105"/>
              </a:spcBef>
            </a:pPr>
            <a:r>
              <a:rPr dirty="0"/>
              <a:t>Optimal</a:t>
            </a:r>
            <a:r>
              <a:rPr dirty="0" spc="-60"/>
              <a:t> </a:t>
            </a:r>
            <a:r>
              <a:rPr dirty="0" spc="-10"/>
              <a:t>Algorithm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794" y="1168272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9994" y="1562684"/>
            <a:ext cx="234695" cy="2441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2794" y="1909317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9994" y="2305557"/>
            <a:ext cx="234695" cy="24383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0" rIns="0" bIns="0" rtlCol="0" vert="horz">
            <a:spAutoFit/>
          </a:bodyPr>
          <a:lstStyle/>
          <a:p>
            <a:pPr marL="310515">
              <a:lnSpc>
                <a:spcPct val="100000"/>
              </a:lnSpc>
              <a:spcBef>
                <a:spcPts val="850"/>
              </a:spcBef>
            </a:pPr>
            <a:r>
              <a:rPr dirty="0"/>
              <a:t>Replace</a:t>
            </a:r>
            <a:r>
              <a:rPr dirty="0" spc="-10"/>
              <a:t> </a:t>
            </a:r>
            <a:r>
              <a:rPr dirty="0"/>
              <a:t>page</a:t>
            </a:r>
            <a:r>
              <a:rPr dirty="0" spc="-20"/>
              <a:t> </a:t>
            </a:r>
            <a:r>
              <a:rPr dirty="0"/>
              <a:t>that</a:t>
            </a:r>
            <a:r>
              <a:rPr dirty="0" spc="-25"/>
              <a:t> </a:t>
            </a:r>
            <a:r>
              <a:rPr dirty="0"/>
              <a:t>will</a:t>
            </a:r>
            <a:r>
              <a:rPr dirty="0" spc="20"/>
              <a:t> </a:t>
            </a:r>
            <a:r>
              <a:rPr dirty="0"/>
              <a:t>not</a:t>
            </a:r>
            <a:r>
              <a:rPr dirty="0" spc="-20"/>
              <a:t> </a:t>
            </a:r>
            <a:r>
              <a:rPr dirty="0"/>
              <a:t>be</a:t>
            </a:r>
            <a:r>
              <a:rPr dirty="0" spc="-15"/>
              <a:t> </a:t>
            </a:r>
            <a:r>
              <a:rPr dirty="0"/>
              <a:t>used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longest</a:t>
            </a:r>
            <a:r>
              <a:rPr dirty="0" spc="-10"/>
              <a:t> </a:t>
            </a:r>
            <a:r>
              <a:rPr dirty="0"/>
              <a:t>period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20"/>
              <a:t>time</a:t>
            </a:r>
          </a:p>
          <a:p>
            <a:pPr marL="711200">
              <a:lnSpc>
                <a:spcPct val="100000"/>
              </a:lnSpc>
              <a:spcBef>
                <a:spcPts val="755"/>
              </a:spcBef>
            </a:pPr>
            <a:r>
              <a:rPr dirty="0"/>
              <a:t>9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optimal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example</a:t>
            </a:r>
          </a:p>
          <a:p>
            <a:pPr marL="310515">
              <a:lnSpc>
                <a:spcPct val="100000"/>
              </a:lnSpc>
              <a:spcBef>
                <a:spcPts val="760"/>
              </a:spcBef>
            </a:pPr>
            <a:r>
              <a:rPr dirty="0"/>
              <a:t>How</a:t>
            </a:r>
            <a:r>
              <a:rPr dirty="0" spc="-20"/>
              <a:t> </a:t>
            </a:r>
            <a:r>
              <a:rPr dirty="0"/>
              <a:t>do</a:t>
            </a:r>
            <a:r>
              <a:rPr dirty="0" spc="-30"/>
              <a:t> </a:t>
            </a:r>
            <a:r>
              <a:rPr dirty="0"/>
              <a:t>you</a:t>
            </a:r>
            <a:r>
              <a:rPr dirty="0" spc="-10"/>
              <a:t> </a:t>
            </a:r>
            <a:r>
              <a:rPr dirty="0"/>
              <a:t>know</a:t>
            </a:r>
            <a:r>
              <a:rPr dirty="0" spc="-20"/>
              <a:t> </a:t>
            </a:r>
            <a:r>
              <a:rPr dirty="0" spc="-10"/>
              <a:t>this?</a:t>
            </a:r>
          </a:p>
          <a:p>
            <a:pPr marL="711200">
              <a:lnSpc>
                <a:spcPct val="100000"/>
              </a:lnSpc>
              <a:spcBef>
                <a:spcPts val="770"/>
              </a:spcBef>
            </a:pPr>
            <a:r>
              <a:rPr dirty="0"/>
              <a:t>Can</a:t>
            </a:r>
            <a:r>
              <a:rPr dirty="0">
                <a:latin typeface="MS PGothic"/>
                <a:cs typeface="MS PGothic"/>
              </a:rPr>
              <a:t>’</a:t>
            </a:r>
            <a:r>
              <a:rPr dirty="0"/>
              <a:t>t</a:t>
            </a:r>
            <a:r>
              <a:rPr dirty="0" spc="-15"/>
              <a:t> </a:t>
            </a:r>
            <a:r>
              <a:rPr dirty="0"/>
              <a:t>read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future</a:t>
            </a:r>
          </a:p>
          <a:p>
            <a:pPr marL="310515">
              <a:lnSpc>
                <a:spcPct val="100000"/>
              </a:lnSpc>
              <a:spcBef>
                <a:spcPts val="745"/>
              </a:spcBef>
            </a:pPr>
            <a:r>
              <a:rPr dirty="0"/>
              <a:t>Used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measuring</a:t>
            </a:r>
            <a:r>
              <a:rPr dirty="0" spc="-30"/>
              <a:t> </a:t>
            </a:r>
            <a:r>
              <a:rPr dirty="0"/>
              <a:t>how</a:t>
            </a:r>
            <a:r>
              <a:rPr dirty="0" spc="-35"/>
              <a:t> </a:t>
            </a:r>
            <a:r>
              <a:rPr dirty="0"/>
              <a:t>well</a:t>
            </a:r>
            <a:r>
              <a:rPr dirty="0" spc="5"/>
              <a:t> </a:t>
            </a:r>
            <a:r>
              <a:rPr dirty="0"/>
              <a:t>your</a:t>
            </a:r>
            <a:r>
              <a:rPr dirty="0" spc="-20"/>
              <a:t> </a:t>
            </a:r>
            <a:r>
              <a:rPr dirty="0"/>
              <a:t>algorithm</a:t>
            </a:r>
            <a:r>
              <a:rPr dirty="0" spc="-35"/>
              <a:t> </a:t>
            </a:r>
            <a:r>
              <a:rPr dirty="0" spc="-10"/>
              <a:t>performs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2794" y="2649982"/>
            <a:ext cx="265175" cy="27432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8602" y="3258880"/>
            <a:ext cx="5950332" cy="180575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dirty="0"/>
              <a:t>Least</a:t>
            </a:r>
            <a:r>
              <a:rPr dirty="0" spc="-40"/>
              <a:t> </a:t>
            </a:r>
            <a:r>
              <a:rPr dirty="0"/>
              <a:t>Recently</a:t>
            </a:r>
            <a:r>
              <a:rPr dirty="0" spc="-50"/>
              <a:t> </a:t>
            </a:r>
            <a:r>
              <a:rPr dirty="0"/>
              <a:t>Used</a:t>
            </a:r>
            <a:r>
              <a:rPr dirty="0" spc="-45"/>
              <a:t> </a:t>
            </a:r>
            <a:r>
              <a:rPr dirty="0"/>
              <a:t>(LRU)</a:t>
            </a:r>
            <a:r>
              <a:rPr dirty="0" spc="-35"/>
              <a:t> </a:t>
            </a:r>
            <a:r>
              <a:rPr dirty="0" spc="-10"/>
              <a:t>Algorithm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792" y="1104900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67941" y="987043"/>
            <a:ext cx="6579234" cy="113665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knowledge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rather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future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Replace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been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amount 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 </a:t>
            </a:r>
            <a:r>
              <a:rPr dirty="0" sz="1800">
                <a:latin typeface="Arial"/>
                <a:cs typeface="Arial"/>
              </a:rPr>
              <a:t>Associate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0">
                <a:latin typeface="Arial"/>
                <a:cs typeface="Arial"/>
              </a:rPr>
              <a:t> page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792" y="1475232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792" y="1845564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792" y="4438218"/>
            <a:ext cx="265175" cy="2746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67941" y="4320040"/>
            <a:ext cx="4914900" cy="1137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5"/>
              </a:spcBef>
            </a:pPr>
            <a:r>
              <a:rPr dirty="0" sz="1800">
                <a:latin typeface="Arial"/>
                <a:cs typeface="Arial"/>
              </a:rPr>
              <a:t>12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better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FIFO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worse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25">
                <a:latin typeface="Arial"/>
                <a:cs typeface="Arial"/>
              </a:rPr>
              <a:t> OPT </a:t>
            </a:r>
            <a:r>
              <a:rPr dirty="0" sz="1800">
                <a:latin typeface="Arial"/>
                <a:cs typeface="Arial"/>
              </a:rPr>
              <a:t>Generally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good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algorithm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frequently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implement?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7792" y="4809109"/>
            <a:ext cx="265175" cy="27431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7792" y="5179440"/>
            <a:ext cx="265175" cy="2743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7172" y="2421635"/>
            <a:ext cx="6145489" cy="168402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30" rIns="0" bIns="0" rtlCol="0" vert="horz">
            <a:spAutoFit/>
          </a:bodyPr>
          <a:lstStyle/>
          <a:p>
            <a:pPr marL="1097280">
              <a:lnSpc>
                <a:spcPct val="100000"/>
              </a:lnSpc>
              <a:spcBef>
                <a:spcPts val="105"/>
              </a:spcBef>
            </a:pPr>
            <a:r>
              <a:rPr dirty="0"/>
              <a:t>LRU</a:t>
            </a:r>
            <a:r>
              <a:rPr dirty="0" spc="-25"/>
              <a:t> </a:t>
            </a:r>
            <a:r>
              <a:rPr dirty="0"/>
              <a:t>Algorithm</a:t>
            </a:r>
            <a:r>
              <a:rPr dirty="0" spc="-50"/>
              <a:t> </a:t>
            </a:r>
            <a:r>
              <a:rPr dirty="0" spc="-10"/>
              <a:t>(Cont.)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19" y="999997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469" y="1394713"/>
            <a:ext cx="234695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469" y="2039747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19" y="3030042"/>
            <a:ext cx="265175" cy="2746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469" y="3425316"/>
            <a:ext cx="234695" cy="24384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469" y="3795648"/>
            <a:ext cx="234695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469" y="4907026"/>
            <a:ext cx="234695" cy="2438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469" y="5277358"/>
            <a:ext cx="234695" cy="24384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474469" y="882141"/>
            <a:ext cx="6788150" cy="529526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Counter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Every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counter;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referenced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through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entry, copy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clock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counter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changed,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look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counters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find </a:t>
            </a:r>
            <a:r>
              <a:rPr dirty="0" sz="1800">
                <a:latin typeface="Arial"/>
                <a:cs typeface="Arial"/>
              </a:rPr>
              <a:t>smallest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Search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Stack</a:t>
            </a:r>
            <a:r>
              <a:rPr dirty="0" sz="1800" spc="-10">
                <a:latin typeface="Arial"/>
                <a:cs typeface="Arial"/>
              </a:rPr>
              <a:t> implementation</a:t>
            </a:r>
            <a:endParaRPr sz="1800">
              <a:latin typeface="Arial"/>
              <a:cs typeface="Arial"/>
            </a:endParaRPr>
          </a:p>
          <a:p>
            <a:pPr marL="413384" marR="1096010">
              <a:lnSpc>
                <a:spcPct val="135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Keep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stack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double link</a:t>
            </a:r>
            <a:r>
              <a:rPr dirty="0" sz="1800" spc="-10">
                <a:latin typeface="Arial"/>
                <a:cs typeface="Arial"/>
              </a:rPr>
              <a:t> form: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referenced: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move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top</a:t>
            </a:r>
            <a:endParaRPr sz="1800">
              <a:latin typeface="Arial"/>
              <a:cs typeface="Arial"/>
            </a:endParaRPr>
          </a:p>
          <a:p>
            <a:pPr marL="413384" marR="2623185" indent="342265">
              <a:lnSpc>
                <a:spcPct val="135000"/>
              </a:lnSpc>
              <a:spcBef>
                <a:spcPts val="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requires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6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pointers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changed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update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expensive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search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replacement</a:t>
            </a:r>
            <a:endParaRPr sz="1800">
              <a:latin typeface="Arial"/>
              <a:cs typeface="Arial"/>
            </a:endParaRPr>
          </a:p>
          <a:p>
            <a:pPr marL="12700" marR="519430">
              <a:lnSpc>
                <a:spcPct val="100000"/>
              </a:lnSpc>
              <a:spcBef>
                <a:spcPts val="770"/>
              </a:spcBef>
            </a:pPr>
            <a:r>
              <a:rPr dirty="0" sz="1800">
                <a:latin typeface="Arial"/>
                <a:cs typeface="Arial"/>
              </a:rPr>
              <a:t>LRU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stack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algorithms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don</a:t>
            </a:r>
            <a:r>
              <a:rPr dirty="0" sz="1800">
                <a:latin typeface="MS PGothic"/>
                <a:cs typeface="MS PGothic"/>
              </a:rPr>
              <a:t>’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have </a:t>
            </a:r>
            <a:r>
              <a:rPr dirty="0" sz="1800">
                <a:latin typeface="Arial"/>
                <a:cs typeface="Arial"/>
              </a:rPr>
              <a:t>Belady</a:t>
            </a:r>
            <a:r>
              <a:rPr dirty="0" sz="1800">
                <a:latin typeface="MS PGothic"/>
                <a:cs typeface="MS PGothic"/>
              </a:rPr>
              <a:t>’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Anomaly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219" y="5625084"/>
            <a:ext cx="265175" cy="274320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561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Background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993" y="1160399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5219" y="1829130"/>
            <a:ext cx="234695" cy="2441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993" y="2175636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993" y="2545969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5219" y="2940380"/>
            <a:ext cx="234695" cy="2441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5219" y="3311397"/>
            <a:ext cx="234695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5219" y="4600955"/>
            <a:ext cx="234695" cy="24383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498219" y="1138554"/>
            <a:ext cx="6482715" cy="3990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9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Code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entire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>
                <a:latin typeface="Arial"/>
                <a:cs typeface="Arial"/>
              </a:rPr>
              <a:t>rarely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  <a:p>
            <a:pPr marL="12700" marR="981710" indent="400685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Error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unusual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routines,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large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structures </a:t>
            </a:r>
            <a:r>
              <a:rPr dirty="0" sz="1800">
                <a:latin typeface="Arial"/>
                <a:cs typeface="Arial"/>
              </a:rPr>
              <a:t>Entire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20">
                <a:latin typeface="Arial"/>
                <a:cs typeface="Arial"/>
              </a:rPr>
              <a:t> time </a:t>
            </a: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ability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</a:t>
            </a:r>
            <a:r>
              <a:rPr dirty="0" sz="1800" spc="-10">
                <a:latin typeface="Arial"/>
                <a:cs typeface="Arial"/>
              </a:rPr>
              <a:t> partially-</a:t>
            </a:r>
            <a:r>
              <a:rPr dirty="0" sz="1800">
                <a:latin typeface="Arial"/>
                <a:cs typeface="Arial"/>
              </a:rPr>
              <a:t>loaded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longer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constrained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limits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physical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413384" marR="38989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takes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while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running 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more </a:t>
            </a:r>
            <a:r>
              <a:rPr dirty="0" sz="1800">
                <a:latin typeface="Arial"/>
                <a:cs typeface="Arial"/>
              </a:rPr>
              <a:t>programs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755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7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Increased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utilization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throughput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 </a:t>
            </a:r>
            <a:r>
              <a:rPr dirty="0" sz="1800" spc="-25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increase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response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turnaround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413384" marR="14732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Less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swap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 spc="-50">
                <a:latin typeface="Arial"/>
                <a:cs typeface="Arial"/>
              </a:rPr>
              <a:t>&gt;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753" rIns="0" bIns="0" rtlCol="0" vert="horz">
            <a:spAutoFit/>
          </a:bodyPr>
          <a:lstStyle/>
          <a:p>
            <a:pPr marL="358775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Use</a:t>
            </a:r>
            <a:r>
              <a:rPr dirty="0" sz="2000" spc="-35"/>
              <a:t> </a:t>
            </a:r>
            <a:r>
              <a:rPr dirty="0" sz="2000"/>
              <a:t>Of</a:t>
            </a:r>
            <a:r>
              <a:rPr dirty="0" sz="2000" spc="-40"/>
              <a:t> </a:t>
            </a:r>
            <a:r>
              <a:rPr dirty="0" sz="2000"/>
              <a:t>A</a:t>
            </a:r>
            <a:r>
              <a:rPr dirty="0" sz="2000" spc="-15"/>
              <a:t> </a:t>
            </a:r>
            <a:r>
              <a:rPr dirty="0" sz="2000"/>
              <a:t>Stack</a:t>
            </a:r>
            <a:r>
              <a:rPr dirty="0" sz="2000" spc="-30"/>
              <a:t> </a:t>
            </a:r>
            <a:r>
              <a:rPr dirty="0" sz="2000"/>
              <a:t>to</a:t>
            </a:r>
            <a:r>
              <a:rPr dirty="0" sz="2000" spc="-30"/>
              <a:t> </a:t>
            </a:r>
            <a:r>
              <a:rPr dirty="0" sz="2000"/>
              <a:t>Record</a:t>
            </a:r>
            <a:r>
              <a:rPr dirty="0" sz="2000" spc="-30"/>
              <a:t> </a:t>
            </a:r>
            <a:r>
              <a:rPr dirty="0" sz="2000"/>
              <a:t>Most</a:t>
            </a:r>
            <a:r>
              <a:rPr dirty="0" sz="2000" spc="-40"/>
              <a:t> </a:t>
            </a:r>
            <a:r>
              <a:rPr dirty="0" sz="2000"/>
              <a:t>Recent</a:t>
            </a:r>
            <a:r>
              <a:rPr dirty="0" sz="2000" spc="-45"/>
              <a:t> </a:t>
            </a:r>
            <a:r>
              <a:rPr dirty="0" sz="2000"/>
              <a:t>Page</a:t>
            </a:r>
            <a:r>
              <a:rPr dirty="0" sz="2000" spc="-20"/>
              <a:t> </a:t>
            </a:r>
            <a:r>
              <a:rPr dirty="0" sz="2000" spc="-10"/>
              <a:t>References</a:t>
            </a:r>
            <a:endParaRPr sz="2000"/>
          </a:p>
        </p:txBody>
      </p:sp>
      <p:grpSp>
        <p:nvGrpSpPr>
          <p:cNvPr id="3" name="object 3" descr=""/>
          <p:cNvGrpSpPr/>
          <p:nvPr/>
        </p:nvGrpSpPr>
        <p:grpSpPr>
          <a:xfrm>
            <a:off x="5730397" y="1771378"/>
            <a:ext cx="78740" cy="454659"/>
            <a:chOff x="5730397" y="1771378"/>
            <a:chExt cx="78740" cy="454659"/>
          </a:xfrm>
        </p:grpSpPr>
        <p:sp>
          <p:nvSpPr>
            <p:cNvPr id="4" name="object 4" descr=""/>
            <p:cNvSpPr/>
            <p:nvPr/>
          </p:nvSpPr>
          <p:spPr>
            <a:xfrm>
              <a:off x="5768803" y="1830512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w="0" h="394969">
                  <a:moveTo>
                    <a:pt x="0" y="394918"/>
                  </a:moveTo>
                  <a:lnTo>
                    <a:pt x="0" y="394918"/>
                  </a:lnTo>
                  <a:lnTo>
                    <a:pt x="0" y="0"/>
                  </a:lnTo>
                </a:path>
              </a:pathLst>
            </a:custGeom>
            <a:ln w="2003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30397" y="1771378"/>
              <a:ext cx="78740" cy="106045"/>
            </a:xfrm>
            <a:custGeom>
              <a:avLst/>
              <a:gdLst/>
              <a:ahLst/>
              <a:cxnLst/>
              <a:rect l="l" t="t" r="r" b="b"/>
              <a:pathLst>
                <a:path w="78739" h="106044">
                  <a:moveTo>
                    <a:pt x="38406" y="0"/>
                  </a:moveTo>
                  <a:lnTo>
                    <a:pt x="0" y="105976"/>
                  </a:lnTo>
                  <a:lnTo>
                    <a:pt x="38406" y="86960"/>
                  </a:lnTo>
                  <a:lnTo>
                    <a:pt x="78455" y="105976"/>
                  </a:lnTo>
                  <a:lnTo>
                    <a:pt x="3840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6120208" y="1771378"/>
            <a:ext cx="80645" cy="454659"/>
            <a:chOff x="6120208" y="1771378"/>
            <a:chExt cx="80645" cy="454659"/>
          </a:xfrm>
        </p:grpSpPr>
        <p:sp>
          <p:nvSpPr>
            <p:cNvPr id="7" name="object 7" descr=""/>
            <p:cNvSpPr/>
            <p:nvPr/>
          </p:nvSpPr>
          <p:spPr>
            <a:xfrm>
              <a:off x="6160258" y="1830512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w="0" h="394969">
                  <a:moveTo>
                    <a:pt x="0" y="394918"/>
                  </a:moveTo>
                  <a:lnTo>
                    <a:pt x="0" y="394918"/>
                  </a:lnTo>
                  <a:lnTo>
                    <a:pt x="0" y="0"/>
                  </a:lnTo>
                </a:path>
              </a:pathLst>
            </a:custGeom>
            <a:ln w="2003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0208" y="1771378"/>
              <a:ext cx="80645" cy="106045"/>
            </a:xfrm>
            <a:custGeom>
              <a:avLst/>
              <a:gdLst/>
              <a:ahLst/>
              <a:cxnLst/>
              <a:rect l="l" t="t" r="r" b="b"/>
              <a:pathLst>
                <a:path w="80645" h="106044">
                  <a:moveTo>
                    <a:pt x="40049" y="0"/>
                  </a:moveTo>
                  <a:lnTo>
                    <a:pt x="0" y="105976"/>
                  </a:lnTo>
                  <a:lnTo>
                    <a:pt x="40049" y="86960"/>
                  </a:lnTo>
                  <a:lnTo>
                    <a:pt x="80098" y="105976"/>
                  </a:lnTo>
                  <a:lnTo>
                    <a:pt x="4004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2745864" y="1970333"/>
            <a:ext cx="400685" cy="2045335"/>
            <a:chOff x="2745864" y="1970333"/>
            <a:chExt cx="400685" cy="2045335"/>
          </a:xfrm>
        </p:grpSpPr>
        <p:sp>
          <p:nvSpPr>
            <p:cNvPr id="10" name="object 10" descr=""/>
            <p:cNvSpPr/>
            <p:nvPr/>
          </p:nvSpPr>
          <p:spPr>
            <a:xfrm>
              <a:off x="2750514" y="1974983"/>
              <a:ext cx="391795" cy="2035810"/>
            </a:xfrm>
            <a:custGeom>
              <a:avLst/>
              <a:gdLst/>
              <a:ahLst/>
              <a:cxnLst/>
              <a:rect l="l" t="t" r="r" b="b"/>
              <a:pathLst>
                <a:path w="391794" h="2035810">
                  <a:moveTo>
                    <a:pt x="391352" y="0"/>
                  </a:moveTo>
                  <a:lnTo>
                    <a:pt x="0" y="0"/>
                  </a:lnTo>
                  <a:lnTo>
                    <a:pt x="0" y="2035767"/>
                  </a:lnTo>
                  <a:lnTo>
                    <a:pt x="391352" y="2035767"/>
                  </a:lnTo>
                  <a:lnTo>
                    <a:pt x="391352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750514" y="1974983"/>
              <a:ext cx="391795" cy="2035810"/>
            </a:xfrm>
            <a:custGeom>
              <a:avLst/>
              <a:gdLst/>
              <a:ahLst/>
              <a:cxnLst/>
              <a:rect l="l" t="t" r="r" b="b"/>
              <a:pathLst>
                <a:path w="391794" h="2035810">
                  <a:moveTo>
                    <a:pt x="391352" y="0"/>
                  </a:moveTo>
                  <a:lnTo>
                    <a:pt x="391352" y="2035767"/>
                  </a:lnTo>
                  <a:lnTo>
                    <a:pt x="0" y="2035767"/>
                  </a:lnTo>
                  <a:lnTo>
                    <a:pt x="0" y="0"/>
                  </a:lnTo>
                </a:path>
                <a:path w="391794" h="2035810">
                  <a:moveTo>
                    <a:pt x="0" y="407209"/>
                  </a:moveTo>
                  <a:lnTo>
                    <a:pt x="0" y="407209"/>
                  </a:lnTo>
                  <a:lnTo>
                    <a:pt x="391352" y="407209"/>
                  </a:lnTo>
                </a:path>
                <a:path w="391794" h="2035810">
                  <a:moveTo>
                    <a:pt x="0" y="814279"/>
                  </a:moveTo>
                  <a:lnTo>
                    <a:pt x="0" y="814279"/>
                  </a:lnTo>
                  <a:lnTo>
                    <a:pt x="391352" y="814279"/>
                  </a:lnTo>
                </a:path>
                <a:path w="391794" h="2035810">
                  <a:moveTo>
                    <a:pt x="0" y="1221441"/>
                  </a:moveTo>
                  <a:lnTo>
                    <a:pt x="0" y="1221441"/>
                  </a:lnTo>
                  <a:lnTo>
                    <a:pt x="391352" y="1221441"/>
                  </a:lnTo>
                </a:path>
                <a:path w="391794" h="2035810">
                  <a:moveTo>
                    <a:pt x="0" y="1628604"/>
                  </a:moveTo>
                  <a:lnTo>
                    <a:pt x="0" y="1628604"/>
                  </a:lnTo>
                  <a:lnTo>
                    <a:pt x="391352" y="1628604"/>
                  </a:lnTo>
                </a:path>
              </a:pathLst>
            </a:custGeom>
            <a:ln w="984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9948" y="2107163"/>
              <a:ext cx="89381" cy="14447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913832" y="2514326"/>
              <a:ext cx="48260" cy="144780"/>
            </a:xfrm>
            <a:custGeom>
              <a:avLst/>
              <a:gdLst/>
              <a:ahLst/>
              <a:cxnLst/>
              <a:rect l="l" t="t" r="r" b="b"/>
              <a:pathLst>
                <a:path w="48260" h="144780">
                  <a:moveTo>
                    <a:pt x="47750" y="0"/>
                  </a:moveTo>
                  <a:lnTo>
                    <a:pt x="35428" y="0"/>
                  </a:lnTo>
                  <a:lnTo>
                    <a:pt x="30325" y="13642"/>
                  </a:lnTo>
                  <a:lnTo>
                    <a:pt x="23490" y="21743"/>
                  </a:lnTo>
                  <a:lnTo>
                    <a:pt x="13766" y="25935"/>
                  </a:lnTo>
                  <a:lnTo>
                    <a:pt x="0" y="27850"/>
                  </a:lnTo>
                  <a:lnTo>
                    <a:pt x="0" y="41764"/>
                  </a:lnTo>
                  <a:lnTo>
                    <a:pt x="30807" y="41764"/>
                  </a:lnTo>
                  <a:lnTo>
                    <a:pt x="30807" y="144424"/>
                  </a:lnTo>
                  <a:lnTo>
                    <a:pt x="47750" y="144424"/>
                  </a:lnTo>
                  <a:lnTo>
                    <a:pt x="477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3050" y="2921489"/>
              <a:ext cx="87820" cy="14964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9949" y="3735838"/>
              <a:ext cx="90921" cy="14616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3050" y="3332153"/>
              <a:ext cx="87820" cy="142685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38170" y="4153436"/>
            <a:ext cx="422179" cy="153144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2698121" y="4384868"/>
            <a:ext cx="499745" cy="153670"/>
            <a:chOff x="2698121" y="4384868"/>
            <a:chExt cx="499745" cy="153670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8121" y="4384868"/>
              <a:ext cx="335878" cy="15312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5565" y="4423154"/>
              <a:ext cx="141753" cy="114834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01489" y="4654576"/>
            <a:ext cx="90921" cy="114844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4553231" y="1970333"/>
            <a:ext cx="399415" cy="2045335"/>
            <a:chOff x="4553231" y="1970333"/>
            <a:chExt cx="399415" cy="2045335"/>
          </a:xfrm>
        </p:grpSpPr>
        <p:sp>
          <p:nvSpPr>
            <p:cNvPr id="23" name="object 23" descr=""/>
            <p:cNvSpPr/>
            <p:nvPr/>
          </p:nvSpPr>
          <p:spPr>
            <a:xfrm>
              <a:off x="4557881" y="1974983"/>
              <a:ext cx="389890" cy="2035810"/>
            </a:xfrm>
            <a:custGeom>
              <a:avLst/>
              <a:gdLst/>
              <a:ahLst/>
              <a:cxnLst/>
              <a:rect l="l" t="t" r="r" b="b"/>
              <a:pathLst>
                <a:path w="389889" h="2035810">
                  <a:moveTo>
                    <a:pt x="389811" y="0"/>
                  </a:moveTo>
                  <a:lnTo>
                    <a:pt x="0" y="0"/>
                  </a:lnTo>
                  <a:lnTo>
                    <a:pt x="0" y="2035767"/>
                  </a:lnTo>
                  <a:lnTo>
                    <a:pt x="389811" y="2035767"/>
                  </a:lnTo>
                  <a:lnTo>
                    <a:pt x="389811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57881" y="1974983"/>
              <a:ext cx="389890" cy="2035810"/>
            </a:xfrm>
            <a:custGeom>
              <a:avLst/>
              <a:gdLst/>
              <a:ahLst/>
              <a:cxnLst/>
              <a:rect l="l" t="t" r="r" b="b"/>
              <a:pathLst>
                <a:path w="389889" h="2035810">
                  <a:moveTo>
                    <a:pt x="389811" y="0"/>
                  </a:moveTo>
                  <a:lnTo>
                    <a:pt x="389811" y="2035767"/>
                  </a:lnTo>
                  <a:lnTo>
                    <a:pt x="0" y="2035767"/>
                  </a:lnTo>
                  <a:lnTo>
                    <a:pt x="0" y="0"/>
                  </a:lnTo>
                </a:path>
                <a:path w="389889" h="2035810">
                  <a:moveTo>
                    <a:pt x="0" y="407209"/>
                  </a:moveTo>
                  <a:lnTo>
                    <a:pt x="0" y="407209"/>
                  </a:lnTo>
                  <a:lnTo>
                    <a:pt x="389811" y="407209"/>
                  </a:lnTo>
                </a:path>
                <a:path w="389889" h="2035810">
                  <a:moveTo>
                    <a:pt x="0" y="814279"/>
                  </a:moveTo>
                  <a:lnTo>
                    <a:pt x="0" y="814279"/>
                  </a:lnTo>
                  <a:lnTo>
                    <a:pt x="389811" y="814279"/>
                  </a:lnTo>
                </a:path>
                <a:path w="389889" h="2035810">
                  <a:moveTo>
                    <a:pt x="0" y="1221441"/>
                  </a:moveTo>
                  <a:lnTo>
                    <a:pt x="0" y="1221441"/>
                  </a:lnTo>
                  <a:lnTo>
                    <a:pt x="389811" y="1221441"/>
                  </a:lnTo>
                </a:path>
                <a:path w="389889" h="2035810">
                  <a:moveTo>
                    <a:pt x="0" y="1628604"/>
                  </a:moveTo>
                  <a:lnTo>
                    <a:pt x="0" y="1628604"/>
                  </a:lnTo>
                  <a:lnTo>
                    <a:pt x="389811" y="1628604"/>
                  </a:lnTo>
                </a:path>
              </a:pathLst>
            </a:custGeom>
            <a:ln w="984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8835" y="2108787"/>
              <a:ext cx="89340" cy="14284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7192" y="2514326"/>
              <a:ext cx="87902" cy="14442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721158" y="2921489"/>
              <a:ext cx="46355" cy="144780"/>
            </a:xfrm>
            <a:custGeom>
              <a:avLst/>
              <a:gdLst/>
              <a:ahLst/>
              <a:cxnLst/>
              <a:rect l="l" t="t" r="r" b="b"/>
              <a:pathLst>
                <a:path w="46354" h="144780">
                  <a:moveTo>
                    <a:pt x="46210" y="0"/>
                  </a:moveTo>
                  <a:lnTo>
                    <a:pt x="33887" y="0"/>
                  </a:lnTo>
                  <a:lnTo>
                    <a:pt x="29401" y="14389"/>
                  </a:lnTo>
                  <a:lnTo>
                    <a:pt x="22643" y="22412"/>
                  </a:lnTo>
                  <a:lnTo>
                    <a:pt x="13035" y="26192"/>
                  </a:lnTo>
                  <a:lnTo>
                    <a:pt x="0" y="27850"/>
                  </a:lnTo>
                  <a:lnTo>
                    <a:pt x="0" y="41764"/>
                  </a:lnTo>
                  <a:lnTo>
                    <a:pt x="29163" y="41764"/>
                  </a:lnTo>
                  <a:lnTo>
                    <a:pt x="29164" y="144424"/>
                  </a:lnTo>
                  <a:lnTo>
                    <a:pt x="46210" y="144424"/>
                  </a:lnTo>
                  <a:lnTo>
                    <a:pt x="4621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07192" y="3735838"/>
              <a:ext cx="90983" cy="14616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08835" y="3328675"/>
              <a:ext cx="87697" cy="149642"/>
            </a:xfrm>
            <a:prstGeom prst="rect">
              <a:avLst/>
            </a:prstGeom>
          </p:spPr>
        </p:pic>
      </p:grpSp>
      <p:pic>
        <p:nvPicPr>
          <p:cNvPr id="30" name="object 3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43915" y="4153436"/>
            <a:ext cx="422261" cy="153144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4574722" y="4384868"/>
            <a:ext cx="362585" cy="153670"/>
            <a:chOff x="4574722" y="4384868"/>
            <a:chExt cx="362585" cy="153670"/>
          </a:xfrm>
        </p:grpSpPr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4722" y="4384868"/>
              <a:ext cx="292872" cy="15312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890597" y="4423154"/>
              <a:ext cx="46355" cy="111760"/>
            </a:xfrm>
            <a:custGeom>
              <a:avLst/>
              <a:gdLst/>
              <a:ahLst/>
              <a:cxnLst/>
              <a:rect l="l" t="t" r="r" b="b"/>
              <a:pathLst>
                <a:path w="46354" h="111760">
                  <a:moveTo>
                    <a:pt x="15403" y="3478"/>
                  </a:moveTo>
                  <a:lnTo>
                    <a:pt x="0" y="3478"/>
                  </a:lnTo>
                  <a:lnTo>
                    <a:pt x="0" y="111356"/>
                  </a:lnTo>
                  <a:lnTo>
                    <a:pt x="15403" y="111356"/>
                  </a:lnTo>
                  <a:lnTo>
                    <a:pt x="15403" y="48721"/>
                  </a:lnTo>
                  <a:lnTo>
                    <a:pt x="17088" y="37494"/>
                  </a:lnTo>
                  <a:lnTo>
                    <a:pt x="21950" y="28056"/>
                  </a:lnTo>
                  <a:lnTo>
                    <a:pt x="29699" y="21553"/>
                  </a:lnTo>
                  <a:lnTo>
                    <a:pt x="32618" y="20870"/>
                  </a:lnTo>
                  <a:lnTo>
                    <a:pt x="15403" y="20870"/>
                  </a:lnTo>
                  <a:lnTo>
                    <a:pt x="15403" y="3478"/>
                  </a:lnTo>
                  <a:close/>
                </a:path>
                <a:path w="46354" h="111760">
                  <a:moveTo>
                    <a:pt x="46210" y="0"/>
                  </a:moveTo>
                  <a:lnTo>
                    <a:pt x="15403" y="20870"/>
                  </a:lnTo>
                  <a:lnTo>
                    <a:pt x="32618" y="20870"/>
                  </a:lnTo>
                  <a:lnTo>
                    <a:pt x="40049" y="19131"/>
                  </a:lnTo>
                  <a:lnTo>
                    <a:pt x="46210" y="19131"/>
                  </a:lnTo>
                  <a:lnTo>
                    <a:pt x="4621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11916" y="4618037"/>
            <a:ext cx="84616" cy="151383"/>
          </a:xfrm>
          <a:prstGeom prst="rect">
            <a:avLst/>
          </a:prstGeom>
        </p:spPr>
      </p:pic>
      <p:grpSp>
        <p:nvGrpSpPr>
          <p:cNvPr id="35" name="object 35" descr=""/>
          <p:cNvGrpSpPr/>
          <p:nvPr/>
        </p:nvGrpSpPr>
        <p:grpSpPr>
          <a:xfrm>
            <a:off x="2092602" y="1176333"/>
            <a:ext cx="752475" cy="154940"/>
            <a:chOff x="2092602" y="1176333"/>
            <a:chExt cx="752475" cy="154940"/>
          </a:xfrm>
        </p:grpSpPr>
        <p:pic>
          <p:nvPicPr>
            <p:cNvPr id="36" name="object 3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92602" y="1176333"/>
              <a:ext cx="289664" cy="15467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5372" y="1216220"/>
              <a:ext cx="141753" cy="114788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7150" y="1216220"/>
              <a:ext cx="277345" cy="114788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2910751" y="1177957"/>
            <a:ext cx="438150" cy="194945"/>
            <a:chOff x="2910751" y="1177957"/>
            <a:chExt cx="438150" cy="194945"/>
          </a:xfrm>
        </p:grpSpPr>
        <p:pic>
          <p:nvPicPr>
            <p:cNvPr id="40" name="object 4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10751" y="1177957"/>
              <a:ext cx="231114" cy="15305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6511" y="1216220"/>
              <a:ext cx="77038" cy="11131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63574" y="1216220"/>
              <a:ext cx="84739" cy="156529"/>
            </a:xfrm>
            <a:prstGeom prst="rect">
              <a:avLst/>
            </a:prstGeom>
          </p:spPr>
        </p:pic>
      </p:grpSp>
      <p:pic>
        <p:nvPicPr>
          <p:cNvPr id="43" name="object 43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357621" y="1555483"/>
            <a:ext cx="90901" cy="144471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721226" y="1557338"/>
            <a:ext cx="89360" cy="142615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081771" y="1555483"/>
            <a:ext cx="89360" cy="14794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443836" y="1557338"/>
            <a:ext cx="89381" cy="142615"/>
          </a:xfrm>
          <a:prstGeom prst="rect">
            <a:avLst/>
          </a:prstGeom>
        </p:spPr>
      </p:pic>
      <p:sp>
        <p:nvSpPr>
          <p:cNvPr id="47" name="object 47" descr=""/>
          <p:cNvSpPr/>
          <p:nvPr/>
        </p:nvSpPr>
        <p:spPr>
          <a:xfrm>
            <a:off x="3816704" y="1555483"/>
            <a:ext cx="48260" cy="144780"/>
          </a:xfrm>
          <a:custGeom>
            <a:avLst/>
            <a:gdLst/>
            <a:ahLst/>
            <a:cxnLst/>
            <a:rect l="l" t="t" r="r" b="b"/>
            <a:pathLst>
              <a:path w="48260" h="144780">
                <a:moveTo>
                  <a:pt x="47771" y="0"/>
                </a:moveTo>
                <a:lnTo>
                  <a:pt x="33908" y="0"/>
                </a:lnTo>
                <a:lnTo>
                  <a:pt x="29476" y="13681"/>
                </a:lnTo>
                <a:lnTo>
                  <a:pt x="22730" y="21624"/>
                </a:lnTo>
                <a:lnTo>
                  <a:pt x="13096" y="25305"/>
                </a:lnTo>
                <a:lnTo>
                  <a:pt x="0" y="26204"/>
                </a:lnTo>
                <a:lnTo>
                  <a:pt x="0" y="41741"/>
                </a:lnTo>
                <a:lnTo>
                  <a:pt x="29287" y="41741"/>
                </a:lnTo>
                <a:lnTo>
                  <a:pt x="29287" y="144471"/>
                </a:lnTo>
                <a:lnTo>
                  <a:pt x="47771" y="144471"/>
                </a:lnTo>
                <a:lnTo>
                  <a:pt x="4777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66426" y="1555483"/>
            <a:ext cx="87902" cy="147949"/>
          </a:xfrm>
          <a:prstGeom prst="rect">
            <a:avLst/>
          </a:prstGeom>
        </p:spPr>
      </p:pic>
      <p:sp>
        <p:nvSpPr>
          <p:cNvPr id="49" name="object 49" descr=""/>
          <p:cNvSpPr/>
          <p:nvPr/>
        </p:nvSpPr>
        <p:spPr>
          <a:xfrm>
            <a:off x="4539396" y="1555483"/>
            <a:ext cx="48260" cy="144780"/>
          </a:xfrm>
          <a:custGeom>
            <a:avLst/>
            <a:gdLst/>
            <a:ahLst/>
            <a:cxnLst/>
            <a:rect l="l" t="t" r="r" b="b"/>
            <a:pathLst>
              <a:path w="48260" h="144780">
                <a:moveTo>
                  <a:pt x="47648" y="0"/>
                </a:moveTo>
                <a:lnTo>
                  <a:pt x="33887" y="0"/>
                </a:lnTo>
                <a:lnTo>
                  <a:pt x="29401" y="13681"/>
                </a:lnTo>
                <a:lnTo>
                  <a:pt x="22643" y="21624"/>
                </a:lnTo>
                <a:lnTo>
                  <a:pt x="13035" y="25305"/>
                </a:lnTo>
                <a:lnTo>
                  <a:pt x="0" y="26204"/>
                </a:lnTo>
                <a:lnTo>
                  <a:pt x="0" y="41741"/>
                </a:lnTo>
                <a:lnTo>
                  <a:pt x="29163" y="41741"/>
                </a:lnTo>
                <a:lnTo>
                  <a:pt x="29164" y="144471"/>
                </a:lnTo>
                <a:lnTo>
                  <a:pt x="47648" y="144471"/>
                </a:lnTo>
                <a:lnTo>
                  <a:pt x="4764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886078" y="1555483"/>
            <a:ext cx="89340" cy="144471"/>
          </a:xfrm>
          <a:prstGeom prst="rect">
            <a:avLst/>
          </a:prstGeom>
        </p:spPr>
      </p:pic>
      <p:sp>
        <p:nvSpPr>
          <p:cNvPr id="51" name="object 51" descr=""/>
          <p:cNvSpPr/>
          <p:nvPr/>
        </p:nvSpPr>
        <p:spPr>
          <a:xfrm>
            <a:off x="5261924" y="1555483"/>
            <a:ext cx="48260" cy="144780"/>
          </a:xfrm>
          <a:custGeom>
            <a:avLst/>
            <a:gdLst/>
            <a:ahLst/>
            <a:cxnLst/>
            <a:rect l="l" t="t" r="r" b="b"/>
            <a:pathLst>
              <a:path w="48260" h="144780">
                <a:moveTo>
                  <a:pt x="47853" y="0"/>
                </a:moveTo>
                <a:lnTo>
                  <a:pt x="33887" y="0"/>
                </a:lnTo>
                <a:lnTo>
                  <a:pt x="29516" y="13681"/>
                </a:lnTo>
                <a:lnTo>
                  <a:pt x="22797" y="21624"/>
                </a:lnTo>
                <a:lnTo>
                  <a:pt x="13150" y="25305"/>
                </a:lnTo>
                <a:lnTo>
                  <a:pt x="0" y="26204"/>
                </a:lnTo>
                <a:lnTo>
                  <a:pt x="0" y="41741"/>
                </a:lnTo>
                <a:lnTo>
                  <a:pt x="29369" y="41741"/>
                </a:lnTo>
                <a:lnTo>
                  <a:pt x="29369" y="144471"/>
                </a:lnTo>
                <a:lnTo>
                  <a:pt x="47853" y="144471"/>
                </a:lnTo>
                <a:lnTo>
                  <a:pt x="4785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608606" y="1555483"/>
            <a:ext cx="89340" cy="144471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693219" y="1555483"/>
            <a:ext cx="87902" cy="144471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972129" y="1557338"/>
            <a:ext cx="89545" cy="142615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724235" y="2336740"/>
            <a:ext cx="90778" cy="113165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118566" y="2298478"/>
            <a:ext cx="84822" cy="151427"/>
          </a:xfrm>
          <a:prstGeom prst="rect">
            <a:avLst/>
          </a:prstGeom>
        </p:spPr>
      </p:pic>
      <p:sp>
        <p:nvSpPr>
          <p:cNvPr id="57" name="object 57" descr=""/>
          <p:cNvSpPr/>
          <p:nvPr/>
        </p:nvSpPr>
        <p:spPr>
          <a:xfrm>
            <a:off x="6345100" y="1555483"/>
            <a:ext cx="48260" cy="144780"/>
          </a:xfrm>
          <a:custGeom>
            <a:avLst/>
            <a:gdLst/>
            <a:ahLst/>
            <a:cxnLst/>
            <a:rect l="l" t="t" r="r" b="b"/>
            <a:pathLst>
              <a:path w="48260" h="144780">
                <a:moveTo>
                  <a:pt x="47853" y="0"/>
                </a:moveTo>
                <a:lnTo>
                  <a:pt x="35325" y="0"/>
                </a:lnTo>
                <a:lnTo>
                  <a:pt x="30239" y="13681"/>
                </a:lnTo>
                <a:lnTo>
                  <a:pt x="23439" y="21624"/>
                </a:lnTo>
                <a:lnTo>
                  <a:pt x="13750" y="25305"/>
                </a:lnTo>
                <a:lnTo>
                  <a:pt x="0" y="26204"/>
                </a:lnTo>
                <a:lnTo>
                  <a:pt x="0" y="41741"/>
                </a:lnTo>
                <a:lnTo>
                  <a:pt x="30807" y="41741"/>
                </a:lnTo>
                <a:lnTo>
                  <a:pt x="30807" y="144471"/>
                </a:lnTo>
                <a:lnTo>
                  <a:pt x="47853" y="144471"/>
                </a:lnTo>
                <a:lnTo>
                  <a:pt x="4785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9" name="object 5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0" name="object 6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6245">
              <a:lnSpc>
                <a:spcPct val="100000"/>
              </a:lnSpc>
              <a:spcBef>
                <a:spcPts val="100"/>
              </a:spcBef>
            </a:pPr>
            <a:r>
              <a:rPr dirty="0"/>
              <a:t>LRU</a:t>
            </a:r>
            <a:r>
              <a:rPr dirty="0" spc="-50"/>
              <a:t> </a:t>
            </a:r>
            <a:r>
              <a:rPr dirty="0"/>
              <a:t>Approximation</a:t>
            </a:r>
            <a:r>
              <a:rPr dirty="0" spc="-70"/>
              <a:t> </a:t>
            </a:r>
            <a:r>
              <a:rPr dirty="0" spc="-10"/>
              <a:t>Algorithms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991" y="1031747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991" y="1402029"/>
            <a:ext cx="265175" cy="274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495" y="1797050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495" y="2167382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495" y="2537714"/>
            <a:ext cx="23469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991" y="3254375"/>
            <a:ext cx="265175" cy="27432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495" y="3649090"/>
            <a:ext cx="234695" cy="2438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495" y="4019118"/>
            <a:ext cx="234695" cy="24414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495" y="4390009"/>
            <a:ext cx="234695" cy="24383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555496" y="913891"/>
            <a:ext cx="5835015" cy="5211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LRU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special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hardware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still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slow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Reference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  <a:p>
            <a:pPr marL="413384" marR="1101725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associate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initially =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0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Replace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exists)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We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know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order,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however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Second-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chance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Generally FIFO,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plus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hardware-</a:t>
            </a:r>
            <a:r>
              <a:rPr dirty="0" sz="1800">
                <a:latin typeface="Arial"/>
                <a:cs typeface="Arial"/>
              </a:rPr>
              <a:t>provided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 </a:t>
            </a:r>
            <a:r>
              <a:rPr dirty="0" sz="1800" spc="-25"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Clock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replaced </a:t>
            </a:r>
            <a:r>
              <a:rPr dirty="0" sz="1800" spc="-25">
                <a:latin typeface="Arial"/>
                <a:cs typeface="Arial"/>
              </a:rPr>
              <a:t>has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</a:t>
            </a:r>
            <a:r>
              <a:rPr dirty="0" sz="1800" spc="-10">
                <a:latin typeface="Arial"/>
                <a:cs typeface="Arial"/>
              </a:rPr>
              <a:t> -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then:</a:t>
            </a:r>
            <a:endParaRPr sz="1800">
              <a:latin typeface="Arial"/>
              <a:cs typeface="Arial"/>
            </a:endParaRPr>
          </a:p>
          <a:p>
            <a:pPr lvl="1" marL="1099185" indent="-228600">
              <a:lnSpc>
                <a:spcPct val="100000"/>
              </a:lnSpc>
              <a:spcBef>
                <a:spcPts val="760"/>
              </a:spcBef>
              <a:buClr>
                <a:srgbClr val="FFCC00"/>
              </a:buClr>
              <a:buSzPct val="75000"/>
              <a:buChar char="–"/>
              <a:tabLst>
                <a:tab pos="1099185" algn="l"/>
              </a:tabLst>
            </a:pP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leave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memory</a:t>
            </a:r>
            <a:endParaRPr sz="1800">
              <a:latin typeface="Arial"/>
              <a:cs typeface="Arial"/>
            </a:endParaRPr>
          </a:p>
          <a:p>
            <a:pPr lvl="1" marL="1099185" indent="-228600">
              <a:lnSpc>
                <a:spcPct val="100000"/>
              </a:lnSpc>
              <a:spcBef>
                <a:spcPts val="755"/>
              </a:spcBef>
              <a:buClr>
                <a:srgbClr val="FFCC00"/>
              </a:buClr>
              <a:buSzPct val="75000"/>
              <a:buChar char="–"/>
              <a:tabLst>
                <a:tab pos="1099185" algn="l"/>
              </a:tabLst>
            </a:pPr>
            <a:r>
              <a:rPr dirty="0" sz="1800">
                <a:latin typeface="Arial"/>
                <a:cs typeface="Arial"/>
              </a:rPr>
              <a:t>replace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next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subject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391160">
              <a:lnSpc>
                <a:spcPct val="100000"/>
              </a:lnSpc>
              <a:spcBef>
                <a:spcPts val="100"/>
              </a:spcBef>
            </a:pPr>
            <a:r>
              <a:rPr dirty="0" sz="2000" spc="-10"/>
              <a:t>Second-</a:t>
            </a:r>
            <a:r>
              <a:rPr dirty="0" sz="2000"/>
              <a:t>Chance</a:t>
            </a:r>
            <a:r>
              <a:rPr dirty="0" sz="2000" spc="-20"/>
              <a:t> </a:t>
            </a:r>
            <a:r>
              <a:rPr dirty="0" sz="2000"/>
              <a:t>(clock)</a:t>
            </a:r>
            <a:r>
              <a:rPr dirty="0" sz="2000" spc="-20"/>
              <a:t> </a:t>
            </a:r>
            <a:r>
              <a:rPr dirty="0" sz="2000" spc="-10"/>
              <a:t>Page-</a:t>
            </a:r>
            <a:r>
              <a:rPr dirty="0" sz="2000"/>
              <a:t>Replacement</a:t>
            </a:r>
            <a:r>
              <a:rPr dirty="0" sz="2000" spc="-50"/>
              <a:t> </a:t>
            </a:r>
            <a:r>
              <a:rPr dirty="0" sz="2000" spc="-10"/>
              <a:t>Algorithm</a:t>
            </a:r>
            <a:endParaRPr sz="2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5624" y="5159801"/>
            <a:ext cx="1232581" cy="12524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7720" y="5406937"/>
            <a:ext cx="129318" cy="12524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7395" y="2512887"/>
            <a:ext cx="211882" cy="9062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8651" y="2654931"/>
            <a:ext cx="296442" cy="9718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3478768" y="1140736"/>
            <a:ext cx="663575" cy="3930650"/>
            <a:chOff x="3478768" y="1140736"/>
            <a:chExt cx="663575" cy="3930650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6642" y="1781863"/>
              <a:ext cx="96700" cy="19959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6643" y="2273876"/>
              <a:ext cx="96700" cy="1995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76643" y="2765889"/>
              <a:ext cx="96700" cy="1995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76643" y="3257902"/>
              <a:ext cx="96700" cy="19959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6643" y="4331448"/>
              <a:ext cx="96700" cy="19959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592187" y="1486233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550" y="0"/>
                  </a:moveTo>
                  <a:lnTo>
                    <a:pt x="0" y="0"/>
                  </a:lnTo>
                  <a:lnTo>
                    <a:pt x="0" y="298695"/>
                  </a:lnTo>
                  <a:lnTo>
                    <a:pt x="264550" y="298695"/>
                  </a:lnTo>
                  <a:lnTo>
                    <a:pt x="264550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92187" y="1486233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550" y="0"/>
                  </a:lnTo>
                  <a:lnTo>
                    <a:pt x="264550" y="298695"/>
                  </a:lnTo>
                  <a:lnTo>
                    <a:pt x="0" y="298695"/>
                  </a:lnTo>
                  <a:lnTo>
                    <a:pt x="0" y="0"/>
                  </a:lnTo>
                  <a:close/>
                </a:path>
              </a:pathLst>
            </a:custGeom>
            <a:ln w="6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592187" y="1978395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550" y="0"/>
                  </a:moveTo>
                  <a:lnTo>
                    <a:pt x="0" y="0"/>
                  </a:lnTo>
                  <a:lnTo>
                    <a:pt x="0" y="298546"/>
                  </a:lnTo>
                  <a:lnTo>
                    <a:pt x="264550" y="298546"/>
                  </a:lnTo>
                  <a:lnTo>
                    <a:pt x="264550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592187" y="1978395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550" y="0"/>
                  </a:lnTo>
                  <a:lnTo>
                    <a:pt x="264550" y="298546"/>
                  </a:lnTo>
                  <a:lnTo>
                    <a:pt x="0" y="298546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592187" y="2470408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550" y="0"/>
                  </a:moveTo>
                  <a:lnTo>
                    <a:pt x="0" y="0"/>
                  </a:lnTo>
                  <a:lnTo>
                    <a:pt x="0" y="298546"/>
                  </a:lnTo>
                  <a:lnTo>
                    <a:pt x="264550" y="298546"/>
                  </a:lnTo>
                  <a:lnTo>
                    <a:pt x="264550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592187" y="2470408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550" y="0"/>
                  </a:lnTo>
                  <a:lnTo>
                    <a:pt x="264550" y="298546"/>
                  </a:lnTo>
                  <a:lnTo>
                    <a:pt x="0" y="298546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592187" y="2962421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550" y="0"/>
                  </a:moveTo>
                  <a:lnTo>
                    <a:pt x="0" y="0"/>
                  </a:lnTo>
                  <a:lnTo>
                    <a:pt x="0" y="298546"/>
                  </a:lnTo>
                  <a:lnTo>
                    <a:pt x="264550" y="298546"/>
                  </a:lnTo>
                  <a:lnTo>
                    <a:pt x="264550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92187" y="2962421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550" y="0"/>
                  </a:lnTo>
                  <a:lnTo>
                    <a:pt x="264550" y="298546"/>
                  </a:lnTo>
                  <a:lnTo>
                    <a:pt x="0" y="298546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592187" y="3454434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550" y="0"/>
                  </a:moveTo>
                  <a:lnTo>
                    <a:pt x="0" y="0"/>
                  </a:lnTo>
                  <a:lnTo>
                    <a:pt x="0" y="298546"/>
                  </a:lnTo>
                  <a:lnTo>
                    <a:pt x="264550" y="298546"/>
                  </a:lnTo>
                  <a:lnTo>
                    <a:pt x="264550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592187" y="3454434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550" y="0"/>
                  </a:lnTo>
                  <a:lnTo>
                    <a:pt x="264550" y="298546"/>
                  </a:lnTo>
                  <a:lnTo>
                    <a:pt x="0" y="298546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92187" y="4035877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550" y="0"/>
                  </a:moveTo>
                  <a:lnTo>
                    <a:pt x="0" y="0"/>
                  </a:lnTo>
                  <a:lnTo>
                    <a:pt x="0" y="298635"/>
                  </a:lnTo>
                  <a:lnTo>
                    <a:pt x="264550" y="298635"/>
                  </a:lnTo>
                  <a:lnTo>
                    <a:pt x="264550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92187" y="4035877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550" y="0"/>
                  </a:lnTo>
                  <a:lnTo>
                    <a:pt x="264550" y="298635"/>
                  </a:lnTo>
                  <a:lnTo>
                    <a:pt x="0" y="298635"/>
                  </a:lnTo>
                  <a:lnTo>
                    <a:pt x="0" y="0"/>
                  </a:lnTo>
                  <a:close/>
                </a:path>
              </a:pathLst>
            </a:custGeom>
            <a:ln w="6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92187" y="4527979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550" y="0"/>
                  </a:moveTo>
                  <a:lnTo>
                    <a:pt x="0" y="0"/>
                  </a:lnTo>
                  <a:lnTo>
                    <a:pt x="0" y="298576"/>
                  </a:lnTo>
                  <a:lnTo>
                    <a:pt x="264550" y="298576"/>
                  </a:lnTo>
                  <a:lnTo>
                    <a:pt x="264550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592187" y="4527979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550" y="0"/>
                  </a:lnTo>
                  <a:lnTo>
                    <a:pt x="264550" y="298576"/>
                  </a:lnTo>
                  <a:lnTo>
                    <a:pt x="0" y="298576"/>
                  </a:lnTo>
                  <a:lnTo>
                    <a:pt x="0" y="0"/>
                  </a:lnTo>
                  <a:close/>
                </a:path>
              </a:pathLst>
            </a:custGeom>
            <a:ln w="6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724529" y="1262658"/>
              <a:ext cx="410845" cy="3802379"/>
            </a:xfrm>
            <a:custGeom>
              <a:avLst/>
              <a:gdLst/>
              <a:ahLst/>
              <a:cxnLst/>
              <a:rect l="l" t="t" r="r" b="b"/>
              <a:pathLst>
                <a:path w="410845" h="3802379">
                  <a:moveTo>
                    <a:pt x="0" y="3563897"/>
                  </a:moveTo>
                  <a:lnTo>
                    <a:pt x="4155" y="3610733"/>
                  </a:lnTo>
                  <a:lnTo>
                    <a:pt x="16084" y="3654896"/>
                  </a:lnTo>
                  <a:lnTo>
                    <a:pt x="34985" y="3695286"/>
                  </a:lnTo>
                  <a:lnTo>
                    <a:pt x="60054" y="3730801"/>
                  </a:lnTo>
                  <a:lnTo>
                    <a:pt x="90487" y="3760340"/>
                  </a:lnTo>
                  <a:lnTo>
                    <a:pt x="125481" y="3782802"/>
                  </a:lnTo>
                  <a:lnTo>
                    <a:pt x="164232" y="3797087"/>
                  </a:lnTo>
                  <a:lnTo>
                    <a:pt x="205938" y="3802093"/>
                  </a:lnTo>
                  <a:lnTo>
                    <a:pt x="252986" y="3796022"/>
                  </a:lnTo>
                  <a:lnTo>
                    <a:pt x="296138" y="3778722"/>
                  </a:lnTo>
                  <a:lnTo>
                    <a:pt x="334174" y="3751562"/>
                  </a:lnTo>
                  <a:lnTo>
                    <a:pt x="365878" y="3715913"/>
                  </a:lnTo>
                  <a:lnTo>
                    <a:pt x="390032" y="3673143"/>
                  </a:lnTo>
                  <a:lnTo>
                    <a:pt x="405417" y="3624623"/>
                  </a:lnTo>
                  <a:lnTo>
                    <a:pt x="410816" y="3571722"/>
                  </a:lnTo>
                  <a:lnTo>
                    <a:pt x="410816" y="234753"/>
                  </a:lnTo>
                  <a:lnTo>
                    <a:pt x="406663" y="188077"/>
                  </a:lnTo>
                  <a:lnTo>
                    <a:pt x="394747" y="144310"/>
                  </a:lnTo>
                  <a:lnTo>
                    <a:pt x="375886" y="104473"/>
                  </a:lnTo>
                  <a:lnTo>
                    <a:pt x="350894" y="69587"/>
                  </a:lnTo>
                  <a:lnTo>
                    <a:pt x="320587" y="40675"/>
                  </a:lnTo>
                  <a:lnTo>
                    <a:pt x="285782" y="18759"/>
                  </a:lnTo>
                  <a:lnTo>
                    <a:pt x="247293" y="4860"/>
                  </a:lnTo>
                  <a:lnTo>
                    <a:pt x="205938" y="0"/>
                  </a:lnTo>
                  <a:lnTo>
                    <a:pt x="161689" y="4657"/>
                  </a:lnTo>
                  <a:lnTo>
                    <a:pt x="121138" y="18233"/>
                  </a:lnTo>
                  <a:lnTo>
                    <a:pt x="85133" y="40131"/>
                  </a:lnTo>
                  <a:lnTo>
                    <a:pt x="54520" y="69755"/>
                  </a:lnTo>
                  <a:lnTo>
                    <a:pt x="30148" y="106508"/>
                  </a:lnTo>
                  <a:lnTo>
                    <a:pt x="12862" y="149794"/>
                  </a:lnTo>
                  <a:lnTo>
                    <a:pt x="3978" y="185566"/>
                  </a:lnTo>
                </a:path>
              </a:pathLst>
            </a:custGeom>
            <a:ln w="1295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8768" y="1140736"/>
              <a:ext cx="313389" cy="101800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710597" y="1413649"/>
              <a:ext cx="50165" cy="2567940"/>
            </a:xfrm>
            <a:custGeom>
              <a:avLst/>
              <a:gdLst/>
              <a:ahLst/>
              <a:cxnLst/>
              <a:rect l="l" t="t" r="r" b="b"/>
              <a:pathLst>
                <a:path w="50164" h="2567940">
                  <a:moveTo>
                    <a:pt x="25857" y="2543987"/>
                  </a:moveTo>
                  <a:lnTo>
                    <a:pt x="4902" y="2543987"/>
                  </a:lnTo>
                  <a:lnTo>
                    <a:pt x="4902" y="2567533"/>
                  </a:lnTo>
                  <a:lnTo>
                    <a:pt x="25857" y="2567533"/>
                  </a:lnTo>
                  <a:lnTo>
                    <a:pt x="25857" y="2543987"/>
                  </a:lnTo>
                  <a:close/>
                </a:path>
                <a:path w="50164" h="2567940">
                  <a:moveTo>
                    <a:pt x="25857" y="2470200"/>
                  </a:moveTo>
                  <a:lnTo>
                    <a:pt x="4902" y="2470200"/>
                  </a:lnTo>
                  <a:lnTo>
                    <a:pt x="4902" y="2493759"/>
                  </a:lnTo>
                  <a:lnTo>
                    <a:pt x="25857" y="2493759"/>
                  </a:lnTo>
                  <a:lnTo>
                    <a:pt x="25857" y="2470200"/>
                  </a:lnTo>
                  <a:close/>
                </a:path>
                <a:path w="50164" h="2567940">
                  <a:moveTo>
                    <a:pt x="25857" y="2396426"/>
                  </a:moveTo>
                  <a:lnTo>
                    <a:pt x="4902" y="2396426"/>
                  </a:lnTo>
                  <a:lnTo>
                    <a:pt x="4902" y="2418778"/>
                  </a:lnTo>
                  <a:lnTo>
                    <a:pt x="25857" y="2418778"/>
                  </a:lnTo>
                  <a:lnTo>
                    <a:pt x="25857" y="2396426"/>
                  </a:lnTo>
                  <a:close/>
                </a:path>
                <a:path w="50164" h="2567940">
                  <a:moveTo>
                    <a:pt x="49733" y="14465"/>
                  </a:moveTo>
                  <a:lnTo>
                    <a:pt x="21882" y="18935"/>
                  </a:lnTo>
                  <a:lnTo>
                    <a:pt x="0" y="0"/>
                  </a:lnTo>
                  <a:lnTo>
                    <a:pt x="8890" y="72593"/>
                  </a:lnTo>
                  <a:lnTo>
                    <a:pt x="49733" y="1446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2958325" y="1527927"/>
            <a:ext cx="192405" cy="215900"/>
            <a:chOff x="2958325" y="1527927"/>
            <a:chExt cx="192405" cy="215900"/>
          </a:xfrm>
        </p:grpSpPr>
        <p:sp>
          <p:nvSpPr>
            <p:cNvPr id="31" name="object 31" descr=""/>
            <p:cNvSpPr/>
            <p:nvPr/>
          </p:nvSpPr>
          <p:spPr>
            <a:xfrm>
              <a:off x="2961495" y="1531097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186021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21" y="209116"/>
                  </a:lnTo>
                  <a:lnTo>
                    <a:pt x="186021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961495" y="1531097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0" y="0"/>
                  </a:moveTo>
                  <a:lnTo>
                    <a:pt x="186021" y="0"/>
                  </a:lnTo>
                  <a:lnTo>
                    <a:pt x="186021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26154" y="1590270"/>
              <a:ext cx="57150" cy="95250"/>
            </a:xfrm>
            <a:custGeom>
              <a:avLst/>
              <a:gdLst/>
              <a:ahLst/>
              <a:cxnLst/>
              <a:rect l="l" t="t" r="r" b="b"/>
              <a:pathLst>
                <a:path w="57150" h="95250">
                  <a:moveTo>
                    <a:pt x="27847" y="0"/>
                  </a:moveTo>
                  <a:lnTo>
                    <a:pt x="13426" y="4674"/>
                  </a:lnTo>
                  <a:lnTo>
                    <a:pt x="4972" y="16376"/>
                  </a:lnTo>
                  <a:lnTo>
                    <a:pt x="994" y="31628"/>
                  </a:lnTo>
                  <a:lnTo>
                    <a:pt x="0" y="46950"/>
                  </a:lnTo>
                  <a:lnTo>
                    <a:pt x="994" y="62961"/>
                  </a:lnTo>
                  <a:lnTo>
                    <a:pt x="4972" y="78567"/>
                  </a:lnTo>
                  <a:lnTo>
                    <a:pt x="13426" y="90400"/>
                  </a:lnTo>
                  <a:lnTo>
                    <a:pt x="27847" y="95093"/>
                  </a:lnTo>
                  <a:lnTo>
                    <a:pt x="42431" y="90400"/>
                  </a:lnTo>
                  <a:lnTo>
                    <a:pt x="46478" y="84958"/>
                  </a:lnTo>
                  <a:lnTo>
                    <a:pt x="27847" y="84958"/>
                  </a:lnTo>
                  <a:lnTo>
                    <a:pt x="20170" y="82331"/>
                  </a:lnTo>
                  <a:lnTo>
                    <a:pt x="14918" y="74785"/>
                  </a:lnTo>
                  <a:lnTo>
                    <a:pt x="11903" y="62824"/>
                  </a:lnTo>
                  <a:lnTo>
                    <a:pt x="10940" y="46950"/>
                  </a:lnTo>
                  <a:lnTo>
                    <a:pt x="11903" y="31766"/>
                  </a:lnTo>
                  <a:lnTo>
                    <a:pt x="14918" y="20158"/>
                  </a:lnTo>
                  <a:lnTo>
                    <a:pt x="20170" y="12743"/>
                  </a:lnTo>
                  <a:lnTo>
                    <a:pt x="27847" y="10135"/>
                  </a:lnTo>
                  <a:lnTo>
                    <a:pt x="46537" y="10135"/>
                  </a:lnTo>
                  <a:lnTo>
                    <a:pt x="42431" y="4674"/>
                  </a:lnTo>
                  <a:lnTo>
                    <a:pt x="27847" y="0"/>
                  </a:lnTo>
                  <a:close/>
                </a:path>
                <a:path w="57150" h="95250">
                  <a:moveTo>
                    <a:pt x="46537" y="10135"/>
                  </a:moveTo>
                  <a:lnTo>
                    <a:pt x="27847" y="10135"/>
                  </a:lnTo>
                  <a:lnTo>
                    <a:pt x="35679" y="12743"/>
                  </a:lnTo>
                  <a:lnTo>
                    <a:pt x="41273" y="20158"/>
                  </a:lnTo>
                  <a:lnTo>
                    <a:pt x="44630" y="31766"/>
                  </a:lnTo>
                  <a:lnTo>
                    <a:pt x="45749" y="46950"/>
                  </a:lnTo>
                  <a:lnTo>
                    <a:pt x="44630" y="62824"/>
                  </a:lnTo>
                  <a:lnTo>
                    <a:pt x="41273" y="74785"/>
                  </a:lnTo>
                  <a:lnTo>
                    <a:pt x="35679" y="82331"/>
                  </a:lnTo>
                  <a:lnTo>
                    <a:pt x="27847" y="84958"/>
                  </a:lnTo>
                  <a:lnTo>
                    <a:pt x="46478" y="84958"/>
                  </a:lnTo>
                  <a:lnTo>
                    <a:pt x="51231" y="78567"/>
                  </a:lnTo>
                  <a:lnTo>
                    <a:pt x="55552" y="62961"/>
                  </a:lnTo>
                  <a:lnTo>
                    <a:pt x="56702" y="46950"/>
                  </a:lnTo>
                  <a:lnTo>
                    <a:pt x="55552" y="31628"/>
                  </a:lnTo>
                  <a:lnTo>
                    <a:pt x="51231" y="16376"/>
                  </a:lnTo>
                  <a:lnTo>
                    <a:pt x="46537" y="1013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2587123" y="2511953"/>
            <a:ext cx="563880" cy="215900"/>
            <a:chOff x="2587123" y="2511953"/>
            <a:chExt cx="563880" cy="215900"/>
          </a:xfrm>
        </p:grpSpPr>
        <p:sp>
          <p:nvSpPr>
            <p:cNvPr id="35" name="object 35" descr=""/>
            <p:cNvSpPr/>
            <p:nvPr/>
          </p:nvSpPr>
          <p:spPr>
            <a:xfrm>
              <a:off x="2961495" y="2515123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186021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21" y="209116"/>
                  </a:lnTo>
                  <a:lnTo>
                    <a:pt x="186021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961495" y="2515123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0" y="0"/>
                  </a:moveTo>
                  <a:lnTo>
                    <a:pt x="186021" y="0"/>
                  </a:lnTo>
                  <a:lnTo>
                    <a:pt x="186021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590435" y="2553131"/>
              <a:ext cx="367665" cy="151130"/>
            </a:xfrm>
            <a:custGeom>
              <a:avLst/>
              <a:gdLst/>
              <a:ahLst/>
              <a:cxnLst/>
              <a:rect l="l" t="t" r="r" b="b"/>
              <a:pathLst>
                <a:path w="367664" h="151130">
                  <a:moveTo>
                    <a:pt x="243718" y="0"/>
                  </a:moveTo>
                  <a:lnTo>
                    <a:pt x="243718" y="40243"/>
                  </a:lnTo>
                  <a:lnTo>
                    <a:pt x="0" y="40243"/>
                  </a:lnTo>
                  <a:lnTo>
                    <a:pt x="0" y="109551"/>
                  </a:lnTo>
                  <a:lnTo>
                    <a:pt x="243718" y="109551"/>
                  </a:lnTo>
                  <a:lnTo>
                    <a:pt x="243718" y="150987"/>
                  </a:lnTo>
                  <a:lnTo>
                    <a:pt x="367069" y="76015"/>
                  </a:lnTo>
                  <a:lnTo>
                    <a:pt x="24371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89506" y="2553131"/>
              <a:ext cx="367997" cy="150987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2590434" y="2553131"/>
              <a:ext cx="367665" cy="151130"/>
            </a:xfrm>
            <a:custGeom>
              <a:avLst/>
              <a:gdLst/>
              <a:ahLst/>
              <a:cxnLst/>
              <a:rect l="l" t="t" r="r" b="b"/>
              <a:pathLst>
                <a:path w="367664" h="151130">
                  <a:moveTo>
                    <a:pt x="367069" y="76015"/>
                  </a:moveTo>
                  <a:lnTo>
                    <a:pt x="243718" y="150987"/>
                  </a:lnTo>
                  <a:lnTo>
                    <a:pt x="243718" y="109551"/>
                  </a:lnTo>
                  <a:lnTo>
                    <a:pt x="0" y="109551"/>
                  </a:lnTo>
                  <a:lnTo>
                    <a:pt x="0" y="40243"/>
                  </a:lnTo>
                  <a:lnTo>
                    <a:pt x="243718" y="40243"/>
                  </a:lnTo>
                  <a:lnTo>
                    <a:pt x="243718" y="0"/>
                  </a:lnTo>
                  <a:lnTo>
                    <a:pt x="367069" y="76015"/>
                  </a:lnTo>
                  <a:close/>
                </a:path>
              </a:pathLst>
            </a:custGeom>
            <a:ln w="660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33116" y="2574296"/>
              <a:ext cx="31115" cy="93345"/>
            </a:xfrm>
            <a:custGeom>
              <a:avLst/>
              <a:gdLst/>
              <a:ahLst/>
              <a:cxnLst/>
              <a:rect l="l" t="t" r="r" b="b"/>
              <a:pathLst>
                <a:path w="31114" h="93344">
                  <a:moveTo>
                    <a:pt x="30831" y="0"/>
                  </a:moveTo>
                  <a:lnTo>
                    <a:pt x="22874" y="0"/>
                  </a:lnTo>
                  <a:lnTo>
                    <a:pt x="19580" y="8793"/>
                  </a:lnTo>
                  <a:lnTo>
                    <a:pt x="15166" y="13898"/>
                  </a:lnTo>
                  <a:lnTo>
                    <a:pt x="8888" y="16265"/>
                  </a:lnTo>
                  <a:lnTo>
                    <a:pt x="0" y="16842"/>
                  </a:lnTo>
                  <a:lnTo>
                    <a:pt x="0" y="26977"/>
                  </a:lnTo>
                  <a:lnTo>
                    <a:pt x="19891" y="26977"/>
                  </a:lnTo>
                  <a:lnTo>
                    <a:pt x="19891" y="92857"/>
                  </a:lnTo>
                  <a:lnTo>
                    <a:pt x="30831" y="92857"/>
                  </a:lnTo>
                  <a:lnTo>
                    <a:pt x="30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 descr=""/>
          <p:cNvGrpSpPr/>
          <p:nvPr/>
        </p:nvGrpSpPr>
        <p:grpSpPr>
          <a:xfrm>
            <a:off x="2958325" y="3003966"/>
            <a:ext cx="192405" cy="215900"/>
            <a:chOff x="2958325" y="3003966"/>
            <a:chExt cx="192405" cy="215900"/>
          </a:xfrm>
        </p:grpSpPr>
        <p:sp>
          <p:nvSpPr>
            <p:cNvPr id="42" name="object 42" descr=""/>
            <p:cNvSpPr/>
            <p:nvPr/>
          </p:nvSpPr>
          <p:spPr>
            <a:xfrm>
              <a:off x="2961495" y="3007136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186021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21" y="209116"/>
                  </a:lnTo>
                  <a:lnTo>
                    <a:pt x="186021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961495" y="3007136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0" y="0"/>
                  </a:moveTo>
                  <a:lnTo>
                    <a:pt x="186021" y="0"/>
                  </a:lnTo>
                  <a:lnTo>
                    <a:pt x="186021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033116" y="3066458"/>
              <a:ext cx="31115" cy="92710"/>
            </a:xfrm>
            <a:custGeom>
              <a:avLst/>
              <a:gdLst/>
              <a:ahLst/>
              <a:cxnLst/>
              <a:rect l="l" t="t" r="r" b="b"/>
              <a:pathLst>
                <a:path w="31114" h="92710">
                  <a:moveTo>
                    <a:pt x="30831" y="0"/>
                  </a:moveTo>
                  <a:lnTo>
                    <a:pt x="22874" y="0"/>
                  </a:lnTo>
                  <a:lnTo>
                    <a:pt x="19580" y="8707"/>
                  </a:lnTo>
                  <a:lnTo>
                    <a:pt x="15166" y="13768"/>
                  </a:lnTo>
                  <a:lnTo>
                    <a:pt x="8888" y="16118"/>
                  </a:lnTo>
                  <a:lnTo>
                    <a:pt x="0" y="16693"/>
                  </a:lnTo>
                  <a:lnTo>
                    <a:pt x="0" y="26828"/>
                  </a:lnTo>
                  <a:lnTo>
                    <a:pt x="19891" y="26828"/>
                  </a:lnTo>
                  <a:lnTo>
                    <a:pt x="19891" y="92708"/>
                  </a:lnTo>
                  <a:lnTo>
                    <a:pt x="30831" y="92708"/>
                  </a:lnTo>
                  <a:lnTo>
                    <a:pt x="30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2958325" y="3495979"/>
            <a:ext cx="192405" cy="215900"/>
            <a:chOff x="2958325" y="3495979"/>
            <a:chExt cx="192405" cy="215900"/>
          </a:xfrm>
        </p:grpSpPr>
        <p:sp>
          <p:nvSpPr>
            <p:cNvPr id="46" name="object 46" descr=""/>
            <p:cNvSpPr/>
            <p:nvPr/>
          </p:nvSpPr>
          <p:spPr>
            <a:xfrm>
              <a:off x="2961495" y="3499149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186021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21" y="209116"/>
                  </a:lnTo>
                  <a:lnTo>
                    <a:pt x="186021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961495" y="3499149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0" y="0"/>
                  </a:moveTo>
                  <a:lnTo>
                    <a:pt x="186021" y="0"/>
                  </a:lnTo>
                  <a:lnTo>
                    <a:pt x="186021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026154" y="3557278"/>
              <a:ext cx="57150" cy="96520"/>
            </a:xfrm>
            <a:custGeom>
              <a:avLst/>
              <a:gdLst/>
              <a:ahLst/>
              <a:cxnLst/>
              <a:rect l="l" t="t" r="r" b="b"/>
              <a:pathLst>
                <a:path w="57150" h="96520">
                  <a:moveTo>
                    <a:pt x="27847" y="0"/>
                  </a:moveTo>
                  <a:lnTo>
                    <a:pt x="13426" y="4839"/>
                  </a:lnTo>
                  <a:lnTo>
                    <a:pt x="4972" y="16917"/>
                  </a:lnTo>
                  <a:lnTo>
                    <a:pt x="994" y="32572"/>
                  </a:lnTo>
                  <a:lnTo>
                    <a:pt x="0" y="48143"/>
                  </a:lnTo>
                  <a:lnTo>
                    <a:pt x="994" y="64154"/>
                  </a:lnTo>
                  <a:lnTo>
                    <a:pt x="4972" y="79760"/>
                  </a:lnTo>
                  <a:lnTo>
                    <a:pt x="13426" y="91593"/>
                  </a:lnTo>
                  <a:lnTo>
                    <a:pt x="27847" y="96286"/>
                  </a:lnTo>
                  <a:lnTo>
                    <a:pt x="42431" y="91593"/>
                  </a:lnTo>
                  <a:lnTo>
                    <a:pt x="46478" y="86150"/>
                  </a:lnTo>
                  <a:lnTo>
                    <a:pt x="27847" y="86150"/>
                  </a:lnTo>
                  <a:lnTo>
                    <a:pt x="20170" y="83502"/>
                  </a:lnTo>
                  <a:lnTo>
                    <a:pt x="14918" y="75922"/>
                  </a:lnTo>
                  <a:lnTo>
                    <a:pt x="11903" y="63953"/>
                  </a:lnTo>
                  <a:lnTo>
                    <a:pt x="10940" y="48143"/>
                  </a:lnTo>
                  <a:lnTo>
                    <a:pt x="11903" y="32935"/>
                  </a:lnTo>
                  <a:lnTo>
                    <a:pt x="14918" y="21276"/>
                  </a:lnTo>
                  <a:lnTo>
                    <a:pt x="20170" y="13810"/>
                  </a:lnTo>
                  <a:lnTo>
                    <a:pt x="27847" y="11178"/>
                  </a:lnTo>
                  <a:lnTo>
                    <a:pt x="47050" y="11178"/>
                  </a:lnTo>
                  <a:lnTo>
                    <a:pt x="42431" y="4839"/>
                  </a:lnTo>
                  <a:lnTo>
                    <a:pt x="27847" y="0"/>
                  </a:lnTo>
                  <a:close/>
                </a:path>
                <a:path w="57150" h="96520">
                  <a:moveTo>
                    <a:pt x="47050" y="11178"/>
                  </a:moveTo>
                  <a:lnTo>
                    <a:pt x="27847" y="11178"/>
                  </a:lnTo>
                  <a:lnTo>
                    <a:pt x="35679" y="13810"/>
                  </a:lnTo>
                  <a:lnTo>
                    <a:pt x="41273" y="21276"/>
                  </a:lnTo>
                  <a:lnTo>
                    <a:pt x="44630" y="32935"/>
                  </a:lnTo>
                  <a:lnTo>
                    <a:pt x="45749" y="48143"/>
                  </a:lnTo>
                  <a:lnTo>
                    <a:pt x="44630" y="63953"/>
                  </a:lnTo>
                  <a:lnTo>
                    <a:pt x="41273" y="75922"/>
                  </a:lnTo>
                  <a:lnTo>
                    <a:pt x="35679" y="83502"/>
                  </a:lnTo>
                  <a:lnTo>
                    <a:pt x="27847" y="86150"/>
                  </a:lnTo>
                  <a:lnTo>
                    <a:pt x="46478" y="86150"/>
                  </a:lnTo>
                  <a:lnTo>
                    <a:pt x="51231" y="79760"/>
                  </a:lnTo>
                  <a:lnTo>
                    <a:pt x="55552" y="64154"/>
                  </a:lnTo>
                  <a:lnTo>
                    <a:pt x="56702" y="48143"/>
                  </a:lnTo>
                  <a:lnTo>
                    <a:pt x="55552" y="32572"/>
                  </a:lnTo>
                  <a:lnTo>
                    <a:pt x="51231" y="16917"/>
                  </a:lnTo>
                  <a:lnTo>
                    <a:pt x="47050" y="1117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2958325" y="4077496"/>
            <a:ext cx="192405" cy="215900"/>
            <a:chOff x="2958325" y="4077496"/>
            <a:chExt cx="192405" cy="215900"/>
          </a:xfrm>
        </p:grpSpPr>
        <p:sp>
          <p:nvSpPr>
            <p:cNvPr id="50" name="object 50" descr=""/>
            <p:cNvSpPr/>
            <p:nvPr/>
          </p:nvSpPr>
          <p:spPr>
            <a:xfrm>
              <a:off x="2961495" y="4080666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186021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21" y="209116"/>
                  </a:lnTo>
                  <a:lnTo>
                    <a:pt x="186021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961495" y="4080666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5" h="209550">
                  <a:moveTo>
                    <a:pt x="0" y="0"/>
                  </a:moveTo>
                  <a:lnTo>
                    <a:pt x="186021" y="0"/>
                  </a:lnTo>
                  <a:lnTo>
                    <a:pt x="186021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033116" y="4138825"/>
              <a:ext cx="31115" cy="93980"/>
            </a:xfrm>
            <a:custGeom>
              <a:avLst/>
              <a:gdLst/>
              <a:ahLst/>
              <a:cxnLst/>
              <a:rect l="l" t="t" r="r" b="b"/>
              <a:pathLst>
                <a:path w="31114" h="93979">
                  <a:moveTo>
                    <a:pt x="30831" y="0"/>
                  </a:moveTo>
                  <a:lnTo>
                    <a:pt x="22874" y="0"/>
                  </a:lnTo>
                  <a:lnTo>
                    <a:pt x="19580" y="9239"/>
                  </a:lnTo>
                  <a:lnTo>
                    <a:pt x="15166" y="14392"/>
                  </a:lnTo>
                  <a:lnTo>
                    <a:pt x="8888" y="16820"/>
                  </a:lnTo>
                  <a:lnTo>
                    <a:pt x="0" y="17885"/>
                  </a:lnTo>
                  <a:lnTo>
                    <a:pt x="0" y="27961"/>
                  </a:lnTo>
                  <a:lnTo>
                    <a:pt x="19891" y="27961"/>
                  </a:lnTo>
                  <a:lnTo>
                    <a:pt x="19891" y="93931"/>
                  </a:lnTo>
                  <a:lnTo>
                    <a:pt x="30831" y="93931"/>
                  </a:lnTo>
                  <a:lnTo>
                    <a:pt x="30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3" name="object 5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13267" y="1118378"/>
            <a:ext cx="486442" cy="99565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68457" y="1269366"/>
            <a:ext cx="174086" cy="97329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58325" y="2019940"/>
            <a:ext cx="192360" cy="215456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58325" y="4569539"/>
            <a:ext cx="192360" cy="215456"/>
          </a:xfrm>
          <a:prstGeom prst="rect">
            <a:avLst/>
          </a:prstGeom>
        </p:spPr>
      </p:pic>
      <p:sp>
        <p:nvSpPr>
          <p:cNvPr id="57" name="object 57" descr=""/>
          <p:cNvSpPr/>
          <p:nvPr/>
        </p:nvSpPr>
        <p:spPr>
          <a:xfrm>
            <a:off x="3048034" y="3957626"/>
            <a:ext cx="20955" cy="24130"/>
          </a:xfrm>
          <a:custGeom>
            <a:avLst/>
            <a:gdLst/>
            <a:ahLst/>
            <a:cxnLst/>
            <a:rect l="l" t="t" r="r" b="b"/>
            <a:pathLst>
              <a:path w="20955" h="24129">
                <a:moveTo>
                  <a:pt x="20885" y="0"/>
                </a:moveTo>
                <a:lnTo>
                  <a:pt x="0" y="0"/>
                </a:lnTo>
                <a:lnTo>
                  <a:pt x="0" y="23549"/>
                </a:lnTo>
                <a:lnTo>
                  <a:pt x="20885" y="23549"/>
                </a:lnTo>
                <a:lnTo>
                  <a:pt x="20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3048034" y="3883846"/>
            <a:ext cx="20955" cy="24130"/>
          </a:xfrm>
          <a:custGeom>
            <a:avLst/>
            <a:gdLst/>
            <a:ahLst/>
            <a:cxnLst/>
            <a:rect l="l" t="t" r="r" b="b"/>
            <a:pathLst>
              <a:path w="20955" h="24129">
                <a:moveTo>
                  <a:pt x="20885" y="0"/>
                </a:moveTo>
                <a:lnTo>
                  <a:pt x="0" y="0"/>
                </a:lnTo>
                <a:lnTo>
                  <a:pt x="0" y="23549"/>
                </a:lnTo>
                <a:lnTo>
                  <a:pt x="20885" y="23549"/>
                </a:lnTo>
                <a:lnTo>
                  <a:pt x="20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3048034" y="3810067"/>
            <a:ext cx="20955" cy="22860"/>
          </a:xfrm>
          <a:custGeom>
            <a:avLst/>
            <a:gdLst/>
            <a:ahLst/>
            <a:cxnLst/>
            <a:rect l="l" t="t" r="r" b="b"/>
            <a:pathLst>
              <a:path w="20955" h="22860">
                <a:moveTo>
                  <a:pt x="20885" y="0"/>
                </a:moveTo>
                <a:lnTo>
                  <a:pt x="0" y="0"/>
                </a:lnTo>
                <a:lnTo>
                  <a:pt x="0" y="22357"/>
                </a:lnTo>
                <a:lnTo>
                  <a:pt x="20885" y="22357"/>
                </a:lnTo>
                <a:lnTo>
                  <a:pt x="208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0" name="object 6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73923" y="5159800"/>
            <a:ext cx="1231520" cy="125246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725037" y="5406937"/>
            <a:ext cx="129291" cy="125245"/>
          </a:xfrm>
          <a:prstGeom prst="rect">
            <a:avLst/>
          </a:prstGeom>
        </p:spPr>
      </p:pic>
      <p:grpSp>
        <p:nvGrpSpPr>
          <p:cNvPr id="62" name="object 62" descr=""/>
          <p:cNvGrpSpPr/>
          <p:nvPr/>
        </p:nvGrpSpPr>
        <p:grpSpPr>
          <a:xfrm>
            <a:off x="5906046" y="1140736"/>
            <a:ext cx="663575" cy="3930650"/>
            <a:chOff x="5906046" y="1140736"/>
            <a:chExt cx="663575" cy="3930650"/>
          </a:xfrm>
        </p:grpSpPr>
        <p:pic>
          <p:nvPicPr>
            <p:cNvPr id="63" name="object 6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3880" y="1781863"/>
              <a:ext cx="96700" cy="199596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3880" y="2273876"/>
              <a:ext cx="96700" cy="199596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03880" y="2765889"/>
              <a:ext cx="96700" cy="199596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03880" y="3257902"/>
              <a:ext cx="96700" cy="199596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3880" y="4331447"/>
              <a:ext cx="96700" cy="199596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6019424" y="1486233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683" y="0"/>
                  </a:moveTo>
                  <a:lnTo>
                    <a:pt x="0" y="0"/>
                  </a:lnTo>
                  <a:lnTo>
                    <a:pt x="0" y="298695"/>
                  </a:lnTo>
                  <a:lnTo>
                    <a:pt x="264683" y="298695"/>
                  </a:lnTo>
                  <a:lnTo>
                    <a:pt x="264683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019424" y="1486233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683" y="0"/>
                  </a:lnTo>
                  <a:lnTo>
                    <a:pt x="264683" y="298695"/>
                  </a:lnTo>
                  <a:lnTo>
                    <a:pt x="0" y="298695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019424" y="1978395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683" y="0"/>
                  </a:moveTo>
                  <a:lnTo>
                    <a:pt x="0" y="0"/>
                  </a:lnTo>
                  <a:lnTo>
                    <a:pt x="0" y="298546"/>
                  </a:lnTo>
                  <a:lnTo>
                    <a:pt x="264683" y="298546"/>
                  </a:lnTo>
                  <a:lnTo>
                    <a:pt x="264683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019424" y="1978395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683" y="0"/>
                  </a:lnTo>
                  <a:lnTo>
                    <a:pt x="264683" y="298546"/>
                  </a:lnTo>
                  <a:lnTo>
                    <a:pt x="0" y="298546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019424" y="2470408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683" y="0"/>
                  </a:moveTo>
                  <a:lnTo>
                    <a:pt x="0" y="0"/>
                  </a:lnTo>
                  <a:lnTo>
                    <a:pt x="0" y="298546"/>
                  </a:lnTo>
                  <a:lnTo>
                    <a:pt x="264683" y="298546"/>
                  </a:lnTo>
                  <a:lnTo>
                    <a:pt x="264683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019424" y="2470408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683" y="0"/>
                  </a:lnTo>
                  <a:lnTo>
                    <a:pt x="264683" y="298546"/>
                  </a:lnTo>
                  <a:lnTo>
                    <a:pt x="0" y="298546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019424" y="2962421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683" y="0"/>
                  </a:moveTo>
                  <a:lnTo>
                    <a:pt x="0" y="0"/>
                  </a:lnTo>
                  <a:lnTo>
                    <a:pt x="0" y="298546"/>
                  </a:lnTo>
                  <a:lnTo>
                    <a:pt x="264683" y="298546"/>
                  </a:lnTo>
                  <a:lnTo>
                    <a:pt x="264683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019424" y="2962421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683" y="0"/>
                  </a:lnTo>
                  <a:lnTo>
                    <a:pt x="264683" y="298546"/>
                  </a:lnTo>
                  <a:lnTo>
                    <a:pt x="0" y="298546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6019425" y="3454434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683" y="0"/>
                  </a:moveTo>
                  <a:lnTo>
                    <a:pt x="0" y="0"/>
                  </a:lnTo>
                  <a:lnTo>
                    <a:pt x="0" y="298546"/>
                  </a:lnTo>
                  <a:lnTo>
                    <a:pt x="264683" y="298546"/>
                  </a:lnTo>
                  <a:lnTo>
                    <a:pt x="264683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019425" y="3454434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683" y="0"/>
                  </a:lnTo>
                  <a:lnTo>
                    <a:pt x="264683" y="298546"/>
                  </a:lnTo>
                  <a:lnTo>
                    <a:pt x="0" y="298546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019425" y="4035877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683" y="0"/>
                  </a:moveTo>
                  <a:lnTo>
                    <a:pt x="0" y="0"/>
                  </a:lnTo>
                  <a:lnTo>
                    <a:pt x="0" y="298635"/>
                  </a:lnTo>
                  <a:lnTo>
                    <a:pt x="264683" y="298635"/>
                  </a:lnTo>
                  <a:lnTo>
                    <a:pt x="264683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6019425" y="4035877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683" y="0"/>
                  </a:lnTo>
                  <a:lnTo>
                    <a:pt x="264683" y="298635"/>
                  </a:lnTo>
                  <a:lnTo>
                    <a:pt x="0" y="298635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019425" y="4527979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264683" y="0"/>
                  </a:moveTo>
                  <a:lnTo>
                    <a:pt x="0" y="0"/>
                  </a:lnTo>
                  <a:lnTo>
                    <a:pt x="0" y="298576"/>
                  </a:lnTo>
                  <a:lnTo>
                    <a:pt x="264683" y="298576"/>
                  </a:lnTo>
                  <a:lnTo>
                    <a:pt x="264683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019425" y="4527979"/>
              <a:ext cx="264795" cy="299085"/>
            </a:xfrm>
            <a:custGeom>
              <a:avLst/>
              <a:gdLst/>
              <a:ahLst/>
              <a:cxnLst/>
              <a:rect l="l" t="t" r="r" b="b"/>
              <a:pathLst>
                <a:path w="264795" h="299085">
                  <a:moveTo>
                    <a:pt x="0" y="0"/>
                  </a:moveTo>
                  <a:lnTo>
                    <a:pt x="264683" y="0"/>
                  </a:lnTo>
                  <a:lnTo>
                    <a:pt x="264683" y="298576"/>
                  </a:lnTo>
                  <a:lnTo>
                    <a:pt x="0" y="298576"/>
                  </a:lnTo>
                  <a:lnTo>
                    <a:pt x="0" y="0"/>
                  </a:lnTo>
                  <a:close/>
                </a:path>
              </a:pathLst>
            </a:custGeom>
            <a:ln w="629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151766" y="1262658"/>
              <a:ext cx="410845" cy="3802379"/>
            </a:xfrm>
            <a:custGeom>
              <a:avLst/>
              <a:gdLst/>
              <a:ahLst/>
              <a:cxnLst/>
              <a:rect l="l" t="t" r="r" b="b"/>
              <a:pathLst>
                <a:path w="410845" h="3802379">
                  <a:moveTo>
                    <a:pt x="0" y="3563897"/>
                  </a:moveTo>
                  <a:lnTo>
                    <a:pt x="4155" y="3610733"/>
                  </a:lnTo>
                  <a:lnTo>
                    <a:pt x="16084" y="3654896"/>
                  </a:lnTo>
                  <a:lnTo>
                    <a:pt x="34985" y="3695286"/>
                  </a:lnTo>
                  <a:lnTo>
                    <a:pt x="60054" y="3730801"/>
                  </a:lnTo>
                  <a:lnTo>
                    <a:pt x="90487" y="3760340"/>
                  </a:lnTo>
                  <a:lnTo>
                    <a:pt x="125481" y="3782802"/>
                  </a:lnTo>
                  <a:lnTo>
                    <a:pt x="164232" y="3797087"/>
                  </a:lnTo>
                  <a:lnTo>
                    <a:pt x="205938" y="3802093"/>
                  </a:lnTo>
                  <a:lnTo>
                    <a:pt x="252986" y="3796022"/>
                  </a:lnTo>
                  <a:lnTo>
                    <a:pt x="296138" y="3778722"/>
                  </a:lnTo>
                  <a:lnTo>
                    <a:pt x="334174" y="3751562"/>
                  </a:lnTo>
                  <a:lnTo>
                    <a:pt x="365878" y="3715913"/>
                  </a:lnTo>
                  <a:lnTo>
                    <a:pt x="390032" y="3673143"/>
                  </a:lnTo>
                  <a:lnTo>
                    <a:pt x="405417" y="3624623"/>
                  </a:lnTo>
                  <a:lnTo>
                    <a:pt x="410816" y="3571722"/>
                  </a:lnTo>
                  <a:lnTo>
                    <a:pt x="410816" y="234753"/>
                  </a:lnTo>
                  <a:lnTo>
                    <a:pt x="406663" y="188077"/>
                  </a:lnTo>
                  <a:lnTo>
                    <a:pt x="394747" y="144310"/>
                  </a:lnTo>
                  <a:lnTo>
                    <a:pt x="375886" y="104473"/>
                  </a:lnTo>
                  <a:lnTo>
                    <a:pt x="350894" y="69587"/>
                  </a:lnTo>
                  <a:lnTo>
                    <a:pt x="320587" y="40675"/>
                  </a:lnTo>
                  <a:lnTo>
                    <a:pt x="285782" y="18759"/>
                  </a:lnTo>
                  <a:lnTo>
                    <a:pt x="247293" y="4860"/>
                  </a:lnTo>
                  <a:lnTo>
                    <a:pt x="205938" y="0"/>
                  </a:lnTo>
                  <a:lnTo>
                    <a:pt x="161689" y="4657"/>
                  </a:lnTo>
                  <a:lnTo>
                    <a:pt x="121138" y="18233"/>
                  </a:lnTo>
                  <a:lnTo>
                    <a:pt x="85133" y="40131"/>
                  </a:lnTo>
                  <a:lnTo>
                    <a:pt x="54520" y="69755"/>
                  </a:lnTo>
                  <a:lnTo>
                    <a:pt x="30148" y="106508"/>
                  </a:lnTo>
                  <a:lnTo>
                    <a:pt x="12862" y="149794"/>
                  </a:lnTo>
                  <a:lnTo>
                    <a:pt x="4906" y="186759"/>
                  </a:lnTo>
                </a:path>
              </a:pathLst>
            </a:custGeom>
            <a:ln w="1295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06046" y="1140736"/>
              <a:ext cx="313350" cy="101800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6137834" y="1413649"/>
              <a:ext cx="50165" cy="2567940"/>
            </a:xfrm>
            <a:custGeom>
              <a:avLst/>
              <a:gdLst/>
              <a:ahLst/>
              <a:cxnLst/>
              <a:rect l="l" t="t" r="r" b="b"/>
              <a:pathLst>
                <a:path w="50164" h="2567940">
                  <a:moveTo>
                    <a:pt x="25857" y="2543987"/>
                  </a:moveTo>
                  <a:lnTo>
                    <a:pt x="4914" y="2543987"/>
                  </a:lnTo>
                  <a:lnTo>
                    <a:pt x="4914" y="2567533"/>
                  </a:lnTo>
                  <a:lnTo>
                    <a:pt x="25857" y="2567533"/>
                  </a:lnTo>
                  <a:lnTo>
                    <a:pt x="25857" y="2543987"/>
                  </a:lnTo>
                  <a:close/>
                </a:path>
                <a:path w="50164" h="2567940">
                  <a:moveTo>
                    <a:pt x="25857" y="2470200"/>
                  </a:moveTo>
                  <a:lnTo>
                    <a:pt x="4914" y="2470200"/>
                  </a:lnTo>
                  <a:lnTo>
                    <a:pt x="4914" y="2493746"/>
                  </a:lnTo>
                  <a:lnTo>
                    <a:pt x="25857" y="2493746"/>
                  </a:lnTo>
                  <a:lnTo>
                    <a:pt x="25857" y="2470200"/>
                  </a:lnTo>
                  <a:close/>
                </a:path>
                <a:path w="50164" h="2567940">
                  <a:moveTo>
                    <a:pt x="25857" y="2396426"/>
                  </a:moveTo>
                  <a:lnTo>
                    <a:pt x="4914" y="2396426"/>
                  </a:lnTo>
                  <a:lnTo>
                    <a:pt x="4914" y="2418778"/>
                  </a:lnTo>
                  <a:lnTo>
                    <a:pt x="25857" y="2418778"/>
                  </a:lnTo>
                  <a:lnTo>
                    <a:pt x="25857" y="2396426"/>
                  </a:lnTo>
                  <a:close/>
                </a:path>
                <a:path w="50164" h="2567940">
                  <a:moveTo>
                    <a:pt x="49733" y="14465"/>
                  </a:moveTo>
                  <a:lnTo>
                    <a:pt x="22809" y="18935"/>
                  </a:lnTo>
                  <a:lnTo>
                    <a:pt x="0" y="0"/>
                  </a:lnTo>
                  <a:lnTo>
                    <a:pt x="9944" y="72593"/>
                  </a:lnTo>
                  <a:lnTo>
                    <a:pt x="49733" y="1446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" name="object 85" descr=""/>
          <p:cNvGrpSpPr/>
          <p:nvPr/>
        </p:nvGrpSpPr>
        <p:grpSpPr>
          <a:xfrm>
            <a:off x="5385576" y="1527927"/>
            <a:ext cx="192405" cy="215900"/>
            <a:chOff x="5385576" y="1527927"/>
            <a:chExt cx="192405" cy="215900"/>
          </a:xfrm>
        </p:grpSpPr>
        <p:sp>
          <p:nvSpPr>
            <p:cNvPr id="86" name="object 86" descr=""/>
            <p:cNvSpPr/>
            <p:nvPr/>
          </p:nvSpPr>
          <p:spPr>
            <a:xfrm>
              <a:off x="5388746" y="1531097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186047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47" y="209116"/>
                  </a:lnTo>
                  <a:lnTo>
                    <a:pt x="18604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388746" y="1531097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0" y="0"/>
                  </a:moveTo>
                  <a:lnTo>
                    <a:pt x="186047" y="0"/>
                  </a:lnTo>
                  <a:lnTo>
                    <a:pt x="186047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453458" y="1590269"/>
              <a:ext cx="57150" cy="95250"/>
            </a:xfrm>
            <a:custGeom>
              <a:avLst/>
              <a:gdLst/>
              <a:ahLst/>
              <a:cxnLst/>
              <a:rect l="l" t="t" r="r" b="b"/>
              <a:pathLst>
                <a:path w="57150" h="95250">
                  <a:moveTo>
                    <a:pt x="27847" y="0"/>
                  </a:moveTo>
                  <a:lnTo>
                    <a:pt x="13426" y="4674"/>
                  </a:lnTo>
                  <a:lnTo>
                    <a:pt x="4972" y="16376"/>
                  </a:lnTo>
                  <a:lnTo>
                    <a:pt x="994" y="31628"/>
                  </a:lnTo>
                  <a:lnTo>
                    <a:pt x="0" y="46950"/>
                  </a:lnTo>
                  <a:lnTo>
                    <a:pt x="994" y="62961"/>
                  </a:lnTo>
                  <a:lnTo>
                    <a:pt x="4972" y="78567"/>
                  </a:lnTo>
                  <a:lnTo>
                    <a:pt x="13426" y="90400"/>
                  </a:lnTo>
                  <a:lnTo>
                    <a:pt x="27847" y="95093"/>
                  </a:lnTo>
                  <a:lnTo>
                    <a:pt x="42413" y="90400"/>
                  </a:lnTo>
                  <a:lnTo>
                    <a:pt x="46448" y="84958"/>
                  </a:lnTo>
                  <a:lnTo>
                    <a:pt x="27847" y="84958"/>
                  </a:lnTo>
                  <a:lnTo>
                    <a:pt x="20160" y="82331"/>
                  </a:lnTo>
                  <a:lnTo>
                    <a:pt x="14885" y="74785"/>
                  </a:lnTo>
                  <a:lnTo>
                    <a:pt x="11847" y="62824"/>
                  </a:lnTo>
                  <a:lnTo>
                    <a:pt x="10873" y="46950"/>
                  </a:lnTo>
                  <a:lnTo>
                    <a:pt x="11847" y="31766"/>
                  </a:lnTo>
                  <a:lnTo>
                    <a:pt x="14885" y="20158"/>
                  </a:lnTo>
                  <a:lnTo>
                    <a:pt x="20160" y="12743"/>
                  </a:lnTo>
                  <a:lnTo>
                    <a:pt x="27847" y="10135"/>
                  </a:lnTo>
                  <a:lnTo>
                    <a:pt x="46507" y="10135"/>
                  </a:lnTo>
                  <a:lnTo>
                    <a:pt x="42413" y="4674"/>
                  </a:lnTo>
                  <a:lnTo>
                    <a:pt x="27847" y="0"/>
                  </a:lnTo>
                  <a:close/>
                </a:path>
                <a:path w="57150" h="95250">
                  <a:moveTo>
                    <a:pt x="46507" y="10135"/>
                  </a:moveTo>
                  <a:lnTo>
                    <a:pt x="27847" y="10135"/>
                  </a:lnTo>
                  <a:lnTo>
                    <a:pt x="35679" y="12743"/>
                  </a:lnTo>
                  <a:lnTo>
                    <a:pt x="41273" y="20158"/>
                  </a:lnTo>
                  <a:lnTo>
                    <a:pt x="44630" y="31766"/>
                  </a:lnTo>
                  <a:lnTo>
                    <a:pt x="45749" y="46950"/>
                  </a:lnTo>
                  <a:lnTo>
                    <a:pt x="44630" y="62824"/>
                  </a:lnTo>
                  <a:lnTo>
                    <a:pt x="41273" y="74785"/>
                  </a:lnTo>
                  <a:lnTo>
                    <a:pt x="35679" y="82331"/>
                  </a:lnTo>
                  <a:lnTo>
                    <a:pt x="27847" y="84958"/>
                  </a:lnTo>
                  <a:lnTo>
                    <a:pt x="46448" y="84958"/>
                  </a:lnTo>
                  <a:lnTo>
                    <a:pt x="51186" y="78567"/>
                  </a:lnTo>
                  <a:lnTo>
                    <a:pt x="55483" y="62961"/>
                  </a:lnTo>
                  <a:lnTo>
                    <a:pt x="56623" y="46950"/>
                  </a:lnTo>
                  <a:lnTo>
                    <a:pt x="55483" y="31628"/>
                  </a:lnTo>
                  <a:lnTo>
                    <a:pt x="51186" y="16376"/>
                  </a:lnTo>
                  <a:lnTo>
                    <a:pt x="46507" y="1013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9" name="object 89" descr=""/>
          <p:cNvGrpSpPr/>
          <p:nvPr/>
        </p:nvGrpSpPr>
        <p:grpSpPr>
          <a:xfrm>
            <a:off x="5385576" y="2511953"/>
            <a:ext cx="192405" cy="215900"/>
            <a:chOff x="5385576" y="2511953"/>
            <a:chExt cx="192405" cy="215900"/>
          </a:xfrm>
        </p:grpSpPr>
        <p:sp>
          <p:nvSpPr>
            <p:cNvPr id="90" name="object 90" descr=""/>
            <p:cNvSpPr/>
            <p:nvPr/>
          </p:nvSpPr>
          <p:spPr>
            <a:xfrm>
              <a:off x="5388746" y="2515123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186047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47" y="209116"/>
                  </a:lnTo>
                  <a:lnTo>
                    <a:pt x="18604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388746" y="2515123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0" y="0"/>
                  </a:moveTo>
                  <a:lnTo>
                    <a:pt x="186047" y="0"/>
                  </a:lnTo>
                  <a:lnTo>
                    <a:pt x="186047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453458" y="2574295"/>
              <a:ext cx="57150" cy="95250"/>
            </a:xfrm>
            <a:custGeom>
              <a:avLst/>
              <a:gdLst/>
              <a:ahLst/>
              <a:cxnLst/>
              <a:rect l="l" t="t" r="r" b="b"/>
              <a:pathLst>
                <a:path w="57150" h="95250">
                  <a:moveTo>
                    <a:pt x="27847" y="0"/>
                  </a:moveTo>
                  <a:lnTo>
                    <a:pt x="13426" y="4676"/>
                  </a:lnTo>
                  <a:lnTo>
                    <a:pt x="4972" y="16395"/>
                  </a:lnTo>
                  <a:lnTo>
                    <a:pt x="994" y="31691"/>
                  </a:lnTo>
                  <a:lnTo>
                    <a:pt x="0" y="47099"/>
                  </a:lnTo>
                  <a:lnTo>
                    <a:pt x="994" y="63087"/>
                  </a:lnTo>
                  <a:lnTo>
                    <a:pt x="4972" y="78642"/>
                  </a:lnTo>
                  <a:lnTo>
                    <a:pt x="13426" y="90424"/>
                  </a:lnTo>
                  <a:lnTo>
                    <a:pt x="27847" y="95093"/>
                  </a:lnTo>
                  <a:lnTo>
                    <a:pt x="42413" y="90424"/>
                  </a:lnTo>
                  <a:lnTo>
                    <a:pt x="46372" y="85107"/>
                  </a:lnTo>
                  <a:lnTo>
                    <a:pt x="27847" y="85107"/>
                  </a:lnTo>
                  <a:lnTo>
                    <a:pt x="20160" y="82459"/>
                  </a:lnTo>
                  <a:lnTo>
                    <a:pt x="14885" y="74878"/>
                  </a:lnTo>
                  <a:lnTo>
                    <a:pt x="11847" y="62910"/>
                  </a:lnTo>
                  <a:lnTo>
                    <a:pt x="10873" y="47099"/>
                  </a:lnTo>
                  <a:lnTo>
                    <a:pt x="11847" y="31891"/>
                  </a:lnTo>
                  <a:lnTo>
                    <a:pt x="14885" y="20233"/>
                  </a:lnTo>
                  <a:lnTo>
                    <a:pt x="20160" y="12767"/>
                  </a:lnTo>
                  <a:lnTo>
                    <a:pt x="27847" y="10135"/>
                  </a:lnTo>
                  <a:lnTo>
                    <a:pt x="46500" y="10135"/>
                  </a:lnTo>
                  <a:lnTo>
                    <a:pt x="42413" y="4676"/>
                  </a:lnTo>
                  <a:lnTo>
                    <a:pt x="27847" y="0"/>
                  </a:lnTo>
                  <a:close/>
                </a:path>
                <a:path w="57150" h="95250">
                  <a:moveTo>
                    <a:pt x="46500" y="10135"/>
                  </a:moveTo>
                  <a:lnTo>
                    <a:pt x="27847" y="10135"/>
                  </a:lnTo>
                  <a:lnTo>
                    <a:pt x="35679" y="12767"/>
                  </a:lnTo>
                  <a:lnTo>
                    <a:pt x="41273" y="20233"/>
                  </a:lnTo>
                  <a:lnTo>
                    <a:pt x="44630" y="31891"/>
                  </a:lnTo>
                  <a:lnTo>
                    <a:pt x="45749" y="47099"/>
                  </a:lnTo>
                  <a:lnTo>
                    <a:pt x="44630" y="62910"/>
                  </a:lnTo>
                  <a:lnTo>
                    <a:pt x="41273" y="74878"/>
                  </a:lnTo>
                  <a:lnTo>
                    <a:pt x="35679" y="82459"/>
                  </a:lnTo>
                  <a:lnTo>
                    <a:pt x="27847" y="85107"/>
                  </a:lnTo>
                  <a:lnTo>
                    <a:pt x="46372" y="85107"/>
                  </a:lnTo>
                  <a:lnTo>
                    <a:pt x="51186" y="78642"/>
                  </a:lnTo>
                  <a:lnTo>
                    <a:pt x="55483" y="63087"/>
                  </a:lnTo>
                  <a:lnTo>
                    <a:pt x="56623" y="47099"/>
                  </a:lnTo>
                  <a:lnTo>
                    <a:pt x="55483" y="31691"/>
                  </a:lnTo>
                  <a:lnTo>
                    <a:pt x="51186" y="16395"/>
                  </a:lnTo>
                  <a:lnTo>
                    <a:pt x="46500" y="1013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" name="object 93" descr=""/>
          <p:cNvGrpSpPr/>
          <p:nvPr/>
        </p:nvGrpSpPr>
        <p:grpSpPr>
          <a:xfrm>
            <a:off x="5385576" y="3003966"/>
            <a:ext cx="192405" cy="215900"/>
            <a:chOff x="5385576" y="3003966"/>
            <a:chExt cx="192405" cy="215900"/>
          </a:xfrm>
        </p:grpSpPr>
        <p:sp>
          <p:nvSpPr>
            <p:cNvPr id="94" name="object 94" descr=""/>
            <p:cNvSpPr/>
            <p:nvPr/>
          </p:nvSpPr>
          <p:spPr>
            <a:xfrm>
              <a:off x="5388746" y="3007136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186047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47" y="209116"/>
                  </a:lnTo>
                  <a:lnTo>
                    <a:pt x="18604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388746" y="3007136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0" y="0"/>
                  </a:moveTo>
                  <a:lnTo>
                    <a:pt x="186047" y="0"/>
                  </a:lnTo>
                  <a:lnTo>
                    <a:pt x="186047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5453458" y="3066457"/>
              <a:ext cx="57150" cy="95250"/>
            </a:xfrm>
            <a:custGeom>
              <a:avLst/>
              <a:gdLst/>
              <a:ahLst/>
              <a:cxnLst/>
              <a:rect l="l" t="t" r="r" b="b"/>
              <a:pathLst>
                <a:path w="57150" h="95250">
                  <a:moveTo>
                    <a:pt x="27847" y="0"/>
                  </a:moveTo>
                  <a:lnTo>
                    <a:pt x="13426" y="4653"/>
                  </a:lnTo>
                  <a:lnTo>
                    <a:pt x="4972" y="16320"/>
                  </a:lnTo>
                  <a:lnTo>
                    <a:pt x="994" y="31565"/>
                  </a:lnTo>
                  <a:lnTo>
                    <a:pt x="0" y="46950"/>
                  </a:lnTo>
                  <a:lnTo>
                    <a:pt x="994" y="62938"/>
                  </a:lnTo>
                  <a:lnTo>
                    <a:pt x="4972" y="78493"/>
                  </a:lnTo>
                  <a:lnTo>
                    <a:pt x="13426" y="90275"/>
                  </a:lnTo>
                  <a:lnTo>
                    <a:pt x="27847" y="94944"/>
                  </a:lnTo>
                  <a:lnTo>
                    <a:pt x="42413" y="90275"/>
                  </a:lnTo>
                  <a:lnTo>
                    <a:pt x="46372" y="84958"/>
                  </a:lnTo>
                  <a:lnTo>
                    <a:pt x="27847" y="84958"/>
                  </a:lnTo>
                  <a:lnTo>
                    <a:pt x="20160" y="82310"/>
                  </a:lnTo>
                  <a:lnTo>
                    <a:pt x="14885" y="74729"/>
                  </a:lnTo>
                  <a:lnTo>
                    <a:pt x="11847" y="62761"/>
                  </a:lnTo>
                  <a:lnTo>
                    <a:pt x="10873" y="46950"/>
                  </a:lnTo>
                  <a:lnTo>
                    <a:pt x="11847" y="31742"/>
                  </a:lnTo>
                  <a:lnTo>
                    <a:pt x="14885" y="20084"/>
                  </a:lnTo>
                  <a:lnTo>
                    <a:pt x="20160" y="12617"/>
                  </a:lnTo>
                  <a:lnTo>
                    <a:pt x="27847" y="9986"/>
                  </a:lnTo>
                  <a:lnTo>
                    <a:pt x="46423" y="9986"/>
                  </a:lnTo>
                  <a:lnTo>
                    <a:pt x="42413" y="4653"/>
                  </a:lnTo>
                  <a:lnTo>
                    <a:pt x="27847" y="0"/>
                  </a:lnTo>
                  <a:close/>
                </a:path>
                <a:path w="57150" h="95250">
                  <a:moveTo>
                    <a:pt x="46423" y="9986"/>
                  </a:moveTo>
                  <a:lnTo>
                    <a:pt x="27847" y="9986"/>
                  </a:lnTo>
                  <a:lnTo>
                    <a:pt x="35679" y="12617"/>
                  </a:lnTo>
                  <a:lnTo>
                    <a:pt x="41273" y="20084"/>
                  </a:lnTo>
                  <a:lnTo>
                    <a:pt x="44630" y="31742"/>
                  </a:lnTo>
                  <a:lnTo>
                    <a:pt x="45749" y="46950"/>
                  </a:lnTo>
                  <a:lnTo>
                    <a:pt x="44630" y="62761"/>
                  </a:lnTo>
                  <a:lnTo>
                    <a:pt x="41273" y="74729"/>
                  </a:lnTo>
                  <a:lnTo>
                    <a:pt x="35679" y="82310"/>
                  </a:lnTo>
                  <a:lnTo>
                    <a:pt x="27847" y="84958"/>
                  </a:lnTo>
                  <a:lnTo>
                    <a:pt x="46372" y="84958"/>
                  </a:lnTo>
                  <a:lnTo>
                    <a:pt x="51186" y="78493"/>
                  </a:lnTo>
                  <a:lnTo>
                    <a:pt x="55483" y="62938"/>
                  </a:lnTo>
                  <a:lnTo>
                    <a:pt x="56623" y="46950"/>
                  </a:lnTo>
                  <a:lnTo>
                    <a:pt x="55483" y="31565"/>
                  </a:lnTo>
                  <a:lnTo>
                    <a:pt x="51186" y="16320"/>
                  </a:lnTo>
                  <a:lnTo>
                    <a:pt x="46423" y="9986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7" name="object 97" descr=""/>
          <p:cNvGrpSpPr/>
          <p:nvPr/>
        </p:nvGrpSpPr>
        <p:grpSpPr>
          <a:xfrm>
            <a:off x="5014401" y="3495979"/>
            <a:ext cx="563880" cy="215900"/>
            <a:chOff x="5014401" y="3495979"/>
            <a:chExt cx="563880" cy="215900"/>
          </a:xfrm>
        </p:grpSpPr>
        <p:sp>
          <p:nvSpPr>
            <p:cNvPr id="98" name="object 98" descr=""/>
            <p:cNvSpPr/>
            <p:nvPr/>
          </p:nvSpPr>
          <p:spPr>
            <a:xfrm>
              <a:off x="5388746" y="3499149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186047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47" y="209116"/>
                  </a:lnTo>
                  <a:lnTo>
                    <a:pt x="18604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388746" y="3499149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0" y="0"/>
                  </a:moveTo>
                  <a:lnTo>
                    <a:pt x="186047" y="0"/>
                  </a:lnTo>
                  <a:lnTo>
                    <a:pt x="186047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017712" y="3528213"/>
              <a:ext cx="367665" cy="152400"/>
            </a:xfrm>
            <a:custGeom>
              <a:avLst/>
              <a:gdLst/>
              <a:ahLst/>
              <a:cxnLst/>
              <a:rect l="l" t="t" r="r" b="b"/>
              <a:pathLst>
                <a:path w="367664" h="152400">
                  <a:moveTo>
                    <a:pt x="243731" y="0"/>
                  </a:moveTo>
                  <a:lnTo>
                    <a:pt x="243731" y="40243"/>
                  </a:lnTo>
                  <a:lnTo>
                    <a:pt x="0" y="40243"/>
                  </a:lnTo>
                  <a:lnTo>
                    <a:pt x="0" y="109551"/>
                  </a:lnTo>
                  <a:lnTo>
                    <a:pt x="243731" y="109551"/>
                  </a:lnTo>
                  <a:lnTo>
                    <a:pt x="243731" y="152179"/>
                  </a:lnTo>
                  <a:lnTo>
                    <a:pt x="367056" y="76015"/>
                  </a:lnTo>
                  <a:lnTo>
                    <a:pt x="24373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16784" y="3528213"/>
              <a:ext cx="367984" cy="152179"/>
            </a:xfrm>
            <a:prstGeom prst="rect">
              <a:avLst/>
            </a:prstGeom>
          </p:spPr>
        </p:pic>
        <p:sp>
          <p:nvSpPr>
            <p:cNvPr id="102" name="object 102" descr=""/>
            <p:cNvSpPr/>
            <p:nvPr/>
          </p:nvSpPr>
          <p:spPr>
            <a:xfrm>
              <a:off x="5017712" y="3528213"/>
              <a:ext cx="367665" cy="152400"/>
            </a:xfrm>
            <a:custGeom>
              <a:avLst/>
              <a:gdLst/>
              <a:ahLst/>
              <a:cxnLst/>
              <a:rect l="l" t="t" r="r" b="b"/>
              <a:pathLst>
                <a:path w="367664" h="152400">
                  <a:moveTo>
                    <a:pt x="367056" y="76015"/>
                  </a:moveTo>
                  <a:lnTo>
                    <a:pt x="243731" y="152179"/>
                  </a:lnTo>
                  <a:lnTo>
                    <a:pt x="243731" y="109700"/>
                  </a:lnTo>
                  <a:lnTo>
                    <a:pt x="0" y="109700"/>
                  </a:lnTo>
                  <a:lnTo>
                    <a:pt x="0" y="40243"/>
                  </a:lnTo>
                  <a:lnTo>
                    <a:pt x="243731" y="40243"/>
                  </a:lnTo>
                  <a:lnTo>
                    <a:pt x="243731" y="0"/>
                  </a:lnTo>
                  <a:lnTo>
                    <a:pt x="367056" y="76015"/>
                  </a:lnTo>
                  <a:close/>
                </a:path>
              </a:pathLst>
            </a:custGeom>
            <a:ln w="660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453458" y="3557278"/>
              <a:ext cx="57150" cy="96520"/>
            </a:xfrm>
            <a:custGeom>
              <a:avLst/>
              <a:gdLst/>
              <a:ahLst/>
              <a:cxnLst/>
              <a:rect l="l" t="t" r="r" b="b"/>
              <a:pathLst>
                <a:path w="57150" h="96520">
                  <a:moveTo>
                    <a:pt x="27847" y="0"/>
                  </a:moveTo>
                  <a:lnTo>
                    <a:pt x="13426" y="4839"/>
                  </a:lnTo>
                  <a:lnTo>
                    <a:pt x="4972" y="16917"/>
                  </a:lnTo>
                  <a:lnTo>
                    <a:pt x="994" y="32572"/>
                  </a:lnTo>
                  <a:lnTo>
                    <a:pt x="0" y="48143"/>
                  </a:lnTo>
                  <a:lnTo>
                    <a:pt x="994" y="64154"/>
                  </a:lnTo>
                  <a:lnTo>
                    <a:pt x="4972" y="79760"/>
                  </a:lnTo>
                  <a:lnTo>
                    <a:pt x="13426" y="91593"/>
                  </a:lnTo>
                  <a:lnTo>
                    <a:pt x="27847" y="96286"/>
                  </a:lnTo>
                  <a:lnTo>
                    <a:pt x="42413" y="91593"/>
                  </a:lnTo>
                  <a:lnTo>
                    <a:pt x="46448" y="86150"/>
                  </a:lnTo>
                  <a:lnTo>
                    <a:pt x="27847" y="86150"/>
                  </a:lnTo>
                  <a:lnTo>
                    <a:pt x="20160" y="83502"/>
                  </a:lnTo>
                  <a:lnTo>
                    <a:pt x="14885" y="75922"/>
                  </a:lnTo>
                  <a:lnTo>
                    <a:pt x="11847" y="63953"/>
                  </a:lnTo>
                  <a:lnTo>
                    <a:pt x="10873" y="48143"/>
                  </a:lnTo>
                  <a:lnTo>
                    <a:pt x="11847" y="32935"/>
                  </a:lnTo>
                  <a:lnTo>
                    <a:pt x="14885" y="21276"/>
                  </a:lnTo>
                  <a:lnTo>
                    <a:pt x="20160" y="13810"/>
                  </a:lnTo>
                  <a:lnTo>
                    <a:pt x="27847" y="11178"/>
                  </a:lnTo>
                  <a:lnTo>
                    <a:pt x="47018" y="11178"/>
                  </a:lnTo>
                  <a:lnTo>
                    <a:pt x="42413" y="4839"/>
                  </a:lnTo>
                  <a:lnTo>
                    <a:pt x="27847" y="0"/>
                  </a:lnTo>
                  <a:close/>
                </a:path>
                <a:path w="57150" h="96520">
                  <a:moveTo>
                    <a:pt x="47018" y="11178"/>
                  </a:moveTo>
                  <a:lnTo>
                    <a:pt x="27847" y="11178"/>
                  </a:lnTo>
                  <a:lnTo>
                    <a:pt x="35679" y="13810"/>
                  </a:lnTo>
                  <a:lnTo>
                    <a:pt x="41273" y="21276"/>
                  </a:lnTo>
                  <a:lnTo>
                    <a:pt x="44630" y="32935"/>
                  </a:lnTo>
                  <a:lnTo>
                    <a:pt x="45749" y="48143"/>
                  </a:lnTo>
                  <a:lnTo>
                    <a:pt x="44630" y="63953"/>
                  </a:lnTo>
                  <a:lnTo>
                    <a:pt x="41273" y="75922"/>
                  </a:lnTo>
                  <a:lnTo>
                    <a:pt x="35679" y="83502"/>
                  </a:lnTo>
                  <a:lnTo>
                    <a:pt x="27847" y="86150"/>
                  </a:lnTo>
                  <a:lnTo>
                    <a:pt x="46448" y="86150"/>
                  </a:lnTo>
                  <a:lnTo>
                    <a:pt x="51186" y="79760"/>
                  </a:lnTo>
                  <a:lnTo>
                    <a:pt x="55483" y="64154"/>
                  </a:lnTo>
                  <a:lnTo>
                    <a:pt x="56623" y="48143"/>
                  </a:lnTo>
                  <a:lnTo>
                    <a:pt x="55483" y="32572"/>
                  </a:lnTo>
                  <a:lnTo>
                    <a:pt x="51186" y="16917"/>
                  </a:lnTo>
                  <a:lnTo>
                    <a:pt x="47018" y="1117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" name="object 104" descr=""/>
          <p:cNvGrpSpPr/>
          <p:nvPr/>
        </p:nvGrpSpPr>
        <p:grpSpPr>
          <a:xfrm>
            <a:off x="5385576" y="4077496"/>
            <a:ext cx="192405" cy="215900"/>
            <a:chOff x="5385576" y="4077496"/>
            <a:chExt cx="192405" cy="215900"/>
          </a:xfrm>
        </p:grpSpPr>
        <p:sp>
          <p:nvSpPr>
            <p:cNvPr id="105" name="object 105" descr=""/>
            <p:cNvSpPr/>
            <p:nvPr/>
          </p:nvSpPr>
          <p:spPr>
            <a:xfrm>
              <a:off x="5388746" y="4080666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186047" y="0"/>
                  </a:moveTo>
                  <a:lnTo>
                    <a:pt x="0" y="0"/>
                  </a:lnTo>
                  <a:lnTo>
                    <a:pt x="0" y="209116"/>
                  </a:lnTo>
                  <a:lnTo>
                    <a:pt x="186047" y="209116"/>
                  </a:lnTo>
                  <a:lnTo>
                    <a:pt x="18604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5388746" y="4080666"/>
              <a:ext cx="186055" cy="209550"/>
            </a:xfrm>
            <a:custGeom>
              <a:avLst/>
              <a:gdLst/>
              <a:ahLst/>
              <a:cxnLst/>
              <a:rect l="l" t="t" r="r" b="b"/>
              <a:pathLst>
                <a:path w="186054" h="209550">
                  <a:moveTo>
                    <a:pt x="0" y="0"/>
                  </a:moveTo>
                  <a:lnTo>
                    <a:pt x="186047" y="0"/>
                  </a:lnTo>
                  <a:lnTo>
                    <a:pt x="186047" y="209116"/>
                  </a:lnTo>
                  <a:lnTo>
                    <a:pt x="0" y="209116"/>
                  </a:lnTo>
                  <a:lnTo>
                    <a:pt x="0" y="0"/>
                  </a:lnTo>
                  <a:close/>
                </a:path>
              </a:pathLst>
            </a:custGeom>
            <a:ln w="629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5460354" y="4138825"/>
              <a:ext cx="31115" cy="93980"/>
            </a:xfrm>
            <a:custGeom>
              <a:avLst/>
              <a:gdLst/>
              <a:ahLst/>
              <a:cxnLst/>
              <a:rect l="l" t="t" r="r" b="b"/>
              <a:pathLst>
                <a:path w="31114" h="93979">
                  <a:moveTo>
                    <a:pt x="30897" y="0"/>
                  </a:moveTo>
                  <a:lnTo>
                    <a:pt x="22941" y="0"/>
                  </a:lnTo>
                  <a:lnTo>
                    <a:pt x="19636" y="9239"/>
                  </a:lnTo>
                  <a:lnTo>
                    <a:pt x="15200" y="14392"/>
                  </a:lnTo>
                  <a:lnTo>
                    <a:pt x="8899" y="16820"/>
                  </a:lnTo>
                  <a:lnTo>
                    <a:pt x="0" y="17885"/>
                  </a:lnTo>
                  <a:lnTo>
                    <a:pt x="0" y="27961"/>
                  </a:lnTo>
                  <a:lnTo>
                    <a:pt x="19891" y="27961"/>
                  </a:lnTo>
                  <a:lnTo>
                    <a:pt x="19891" y="93931"/>
                  </a:lnTo>
                  <a:lnTo>
                    <a:pt x="30897" y="93931"/>
                  </a:lnTo>
                  <a:lnTo>
                    <a:pt x="3089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8" name="object 108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40491" y="1118378"/>
            <a:ext cx="486534" cy="99565"/>
          </a:xfrm>
          <a:prstGeom prst="rect">
            <a:avLst/>
          </a:prstGeom>
        </p:spPr>
      </p:pic>
      <p:pic>
        <p:nvPicPr>
          <p:cNvPr id="109" name="object 109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395774" y="1269365"/>
            <a:ext cx="173980" cy="97329"/>
          </a:xfrm>
          <a:prstGeom prst="rect">
            <a:avLst/>
          </a:prstGeom>
        </p:spPr>
      </p:pic>
      <p:pic>
        <p:nvPicPr>
          <p:cNvPr id="110" name="object 110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385576" y="2019940"/>
            <a:ext cx="192387" cy="215456"/>
          </a:xfrm>
          <a:prstGeom prst="rect">
            <a:avLst/>
          </a:prstGeom>
        </p:spPr>
      </p:pic>
      <p:pic>
        <p:nvPicPr>
          <p:cNvPr id="111" name="object 11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385576" y="4569539"/>
            <a:ext cx="192387" cy="215456"/>
          </a:xfrm>
          <a:prstGeom prst="rect">
            <a:avLst/>
          </a:prstGeom>
        </p:spPr>
      </p:pic>
      <p:sp>
        <p:nvSpPr>
          <p:cNvPr id="112" name="object 112" descr=""/>
          <p:cNvSpPr/>
          <p:nvPr/>
        </p:nvSpPr>
        <p:spPr>
          <a:xfrm>
            <a:off x="5475338" y="3957625"/>
            <a:ext cx="20955" cy="24130"/>
          </a:xfrm>
          <a:custGeom>
            <a:avLst/>
            <a:gdLst/>
            <a:ahLst/>
            <a:cxnLst/>
            <a:rect l="l" t="t" r="r" b="b"/>
            <a:pathLst>
              <a:path w="20954" h="24129">
                <a:moveTo>
                  <a:pt x="20819" y="0"/>
                </a:moveTo>
                <a:lnTo>
                  <a:pt x="0" y="0"/>
                </a:lnTo>
                <a:lnTo>
                  <a:pt x="0" y="23549"/>
                </a:lnTo>
                <a:lnTo>
                  <a:pt x="20819" y="23549"/>
                </a:lnTo>
                <a:lnTo>
                  <a:pt x="2081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5475338" y="3883846"/>
            <a:ext cx="20955" cy="24130"/>
          </a:xfrm>
          <a:custGeom>
            <a:avLst/>
            <a:gdLst/>
            <a:ahLst/>
            <a:cxnLst/>
            <a:rect l="l" t="t" r="r" b="b"/>
            <a:pathLst>
              <a:path w="20954" h="24129">
                <a:moveTo>
                  <a:pt x="20819" y="0"/>
                </a:moveTo>
                <a:lnTo>
                  <a:pt x="0" y="0"/>
                </a:lnTo>
                <a:lnTo>
                  <a:pt x="0" y="23549"/>
                </a:lnTo>
                <a:lnTo>
                  <a:pt x="20819" y="23549"/>
                </a:lnTo>
                <a:lnTo>
                  <a:pt x="2081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5475338" y="3810066"/>
            <a:ext cx="20955" cy="22860"/>
          </a:xfrm>
          <a:custGeom>
            <a:avLst/>
            <a:gdLst/>
            <a:ahLst/>
            <a:cxnLst/>
            <a:rect l="l" t="t" r="r" b="b"/>
            <a:pathLst>
              <a:path w="20954" h="22860">
                <a:moveTo>
                  <a:pt x="20819" y="0"/>
                </a:moveTo>
                <a:lnTo>
                  <a:pt x="0" y="0"/>
                </a:lnTo>
                <a:lnTo>
                  <a:pt x="0" y="22357"/>
                </a:lnTo>
                <a:lnTo>
                  <a:pt x="20819" y="22357"/>
                </a:lnTo>
                <a:lnTo>
                  <a:pt x="2081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6" name="object 1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17" name="object 1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168" rIns="0" bIns="0" rtlCol="0" vert="horz">
            <a:spAutoFit/>
          </a:bodyPr>
          <a:lstStyle/>
          <a:p>
            <a:pPr marL="438784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Enhanced</a:t>
            </a:r>
            <a:r>
              <a:rPr dirty="0" sz="2800" spc="-65"/>
              <a:t> </a:t>
            </a:r>
            <a:r>
              <a:rPr dirty="0" sz="2800" spc="-25"/>
              <a:t>Second-</a:t>
            </a:r>
            <a:r>
              <a:rPr dirty="0" sz="2800"/>
              <a:t>Chance</a:t>
            </a:r>
            <a:r>
              <a:rPr dirty="0" sz="2800" spc="-35"/>
              <a:t> </a:t>
            </a:r>
            <a:r>
              <a:rPr dirty="0" sz="2800" spc="-10"/>
              <a:t>Algorithm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5471" y="1120775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5471" y="1765376"/>
            <a:ext cx="265175" cy="274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670" y="2160397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670" y="2805048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670" y="3450082"/>
            <a:ext cx="23469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670" y="4094734"/>
            <a:ext cx="234695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471" y="4715255"/>
            <a:ext cx="265175" cy="27431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670" y="5384291"/>
            <a:ext cx="234695" cy="24384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85670" y="1098930"/>
            <a:ext cx="6381750" cy="453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546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Improve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algorithm by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(if </a:t>
            </a:r>
            <a:r>
              <a:rPr dirty="0" sz="1800">
                <a:latin typeface="Arial"/>
                <a:cs typeface="Arial"/>
              </a:rPr>
              <a:t>available)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concert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Take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ordered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pair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(reference,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modify):</a:t>
            </a:r>
            <a:endParaRPr sz="1800">
              <a:latin typeface="Arial"/>
              <a:cs typeface="Arial"/>
            </a:endParaRPr>
          </a:p>
          <a:p>
            <a:pPr marL="413384" marR="422909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(0,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neither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recently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modified 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replace</a:t>
            </a:r>
            <a:endParaRPr sz="1800">
              <a:latin typeface="Arial"/>
              <a:cs typeface="Arial"/>
            </a:endParaRPr>
          </a:p>
          <a:p>
            <a:pPr marL="413384" marR="24574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(0,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1)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recently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modified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quite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0">
                <a:latin typeface="Arial"/>
                <a:cs typeface="Arial"/>
              </a:rPr>
              <a:t> good,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 out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before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(1,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recently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clean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probably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again </a:t>
            </a:r>
            <a:r>
              <a:rPr dirty="0" sz="1800" spc="-20">
                <a:latin typeface="Arial"/>
                <a:cs typeface="Arial"/>
              </a:rPr>
              <a:t>soon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(1,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recently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modified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probably will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again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before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  <a:p>
            <a:pPr marL="12700" marR="113664">
              <a:lnSpc>
                <a:spcPct val="100000"/>
              </a:lnSpc>
              <a:spcBef>
                <a:spcPts val="755"/>
              </a:spcBef>
              <a:tabLst>
                <a:tab pos="5942330" algn="l"/>
              </a:tabLst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replacement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clock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scheme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25">
                <a:latin typeface="Arial"/>
                <a:cs typeface="Arial"/>
              </a:rPr>
              <a:t>but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four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classes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lowest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non-</a:t>
            </a:r>
            <a:r>
              <a:rPr dirty="0" sz="1800">
                <a:latin typeface="Arial"/>
                <a:cs typeface="Arial"/>
              </a:rPr>
              <a:t>empty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Might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search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circular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queue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several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1222375">
              <a:lnSpc>
                <a:spcPct val="100000"/>
              </a:lnSpc>
              <a:spcBef>
                <a:spcPts val="100"/>
              </a:spcBef>
            </a:pPr>
            <a:r>
              <a:rPr dirty="0"/>
              <a:t>Counting</a:t>
            </a:r>
            <a:r>
              <a:rPr dirty="0" spc="-40"/>
              <a:t> </a:t>
            </a:r>
            <a:r>
              <a:rPr dirty="0" spc="-10"/>
              <a:t>Algorithms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869" y="1204849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2069" y="1873580"/>
            <a:ext cx="234695" cy="2441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95069" y="1183004"/>
            <a:ext cx="6168390" cy="250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43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Keep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counter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been </a:t>
            </a:r>
            <a:r>
              <a:rPr dirty="0" sz="1800">
                <a:latin typeface="Arial"/>
                <a:cs typeface="Arial"/>
              </a:rPr>
              <a:t>made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common</a:t>
            </a:r>
            <a:endParaRPr sz="1800">
              <a:latin typeface="Arial"/>
              <a:cs typeface="Arial"/>
            </a:endParaRPr>
          </a:p>
          <a:p>
            <a:pPr marL="12700" marR="217804">
              <a:lnSpc>
                <a:spcPct val="100000"/>
              </a:lnSpc>
              <a:spcBef>
                <a:spcPts val="760"/>
              </a:spcBef>
              <a:tabLst>
                <a:tab pos="4507865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Lease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Frequently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Used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LFU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r>
              <a:rPr dirty="0" sz="1800" spc="-10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	replaces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page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smallest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count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Most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Frequently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Used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MFU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r>
              <a:rPr dirty="0" sz="1800">
                <a:latin typeface="Arial"/>
                <a:cs typeface="Arial"/>
              </a:rPr>
              <a:t>: based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argument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smallest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was </a:t>
            </a:r>
            <a:r>
              <a:rPr dirty="0" sz="1800" spc="-10">
                <a:latin typeface="Arial"/>
                <a:cs typeface="Arial"/>
              </a:rPr>
              <a:t>probably </a:t>
            </a:r>
            <a:r>
              <a:rPr dirty="0" sz="1800">
                <a:latin typeface="Arial"/>
                <a:cs typeface="Arial"/>
              </a:rPr>
              <a:t>just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brought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yet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used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869" y="2220214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4869" y="2864866"/>
            <a:ext cx="265175" cy="27432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65849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Page-</a:t>
            </a:r>
            <a:r>
              <a:rPr dirty="0"/>
              <a:t>Buffering</a:t>
            </a:r>
            <a:r>
              <a:rPr dirty="0" spc="-45"/>
              <a:t> </a:t>
            </a:r>
            <a:r>
              <a:rPr dirty="0" spc="-10"/>
              <a:t>Algorithms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192" y="1143000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392" y="1537716"/>
            <a:ext cx="234695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392" y="1908048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392" y="2552954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192" y="2898901"/>
            <a:ext cx="265175" cy="2743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392" y="3293313"/>
            <a:ext cx="234695" cy="24414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192" y="3914266"/>
            <a:ext cx="265175" cy="27431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392" y="4582998"/>
            <a:ext cx="234695" cy="24414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392" y="5228209"/>
            <a:ext cx="234695" cy="24383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20392" y="1025143"/>
            <a:ext cx="6597015" cy="473138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Keep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pool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frames,</a:t>
            </a:r>
            <a:r>
              <a:rPr dirty="0" sz="1800" spc="-10">
                <a:latin typeface="Arial"/>
                <a:cs typeface="Arial"/>
              </a:rPr>
              <a:t> always</a:t>
            </a:r>
            <a:endParaRPr sz="1800">
              <a:latin typeface="Arial"/>
              <a:cs typeface="Arial"/>
            </a:endParaRPr>
          </a:p>
          <a:p>
            <a:pPr marL="413384" marR="93345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Then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available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found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 </a:t>
            </a:r>
            <a:r>
              <a:rPr dirty="0" sz="1800">
                <a:latin typeface="Arial"/>
                <a:cs typeface="Arial"/>
              </a:rPr>
              <a:t>Read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select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victim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evict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add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pool</a:t>
            </a:r>
            <a:endParaRPr sz="1800">
              <a:latin typeface="Arial"/>
              <a:cs typeface="Arial"/>
            </a:endParaRPr>
          </a:p>
          <a:p>
            <a:pPr marL="12700" marR="2896235" indent="400685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convenient,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evict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victim </a:t>
            </a:r>
            <a:r>
              <a:rPr dirty="0" sz="1800">
                <a:latin typeface="Arial"/>
                <a:cs typeface="Arial"/>
              </a:rPr>
              <a:t>Possibly, keep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modified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backing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otherwise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idle,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non-</a:t>
            </a:r>
            <a:r>
              <a:rPr dirty="0" sz="1800" spc="-20">
                <a:latin typeface="Arial"/>
                <a:cs typeface="Arial"/>
              </a:rPr>
              <a:t>dirty</a:t>
            </a:r>
            <a:endParaRPr sz="1800">
              <a:latin typeface="Arial"/>
              <a:cs typeface="Arial"/>
            </a:endParaRPr>
          </a:p>
          <a:p>
            <a:pPr marL="12700" marR="49403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Possibly,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keep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contents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intact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what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in </a:t>
            </a:r>
            <a:r>
              <a:rPr dirty="0" sz="1800" spc="-20"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again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before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reused,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contents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again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  <a:p>
            <a:pPr marL="413384" marR="55054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Generally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useful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reduce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penalty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wrong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victim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 selected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168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Applications</a:t>
            </a:r>
            <a:r>
              <a:rPr dirty="0" sz="2800" spc="-75"/>
              <a:t> </a:t>
            </a:r>
            <a:r>
              <a:rPr dirty="0" sz="2800"/>
              <a:t>and</a:t>
            </a:r>
            <a:r>
              <a:rPr dirty="0" sz="2800" spc="-105"/>
              <a:t> </a:t>
            </a:r>
            <a:r>
              <a:rPr dirty="0" sz="2800"/>
              <a:t>Page</a:t>
            </a:r>
            <a:r>
              <a:rPr dirty="0" sz="2800" spc="-100"/>
              <a:t> </a:t>
            </a:r>
            <a:r>
              <a:rPr dirty="0" sz="2800" spc="-10"/>
              <a:t>Replacement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816" y="1181100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816" y="1825751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816" y="2196338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7017" y="2591054"/>
            <a:ext cx="23530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7017" y="2961385"/>
            <a:ext cx="23530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9816" y="3307029"/>
            <a:ext cx="265175" cy="2746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7017" y="3976751"/>
            <a:ext cx="235305" cy="24383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367665" marR="118110">
              <a:lnSpc>
                <a:spcPct val="100000"/>
              </a:lnSpc>
              <a:spcBef>
                <a:spcPts val="100"/>
              </a:spcBef>
            </a:pPr>
            <a:r>
              <a:rPr dirty="0"/>
              <a:t>All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these</a:t>
            </a:r>
            <a:r>
              <a:rPr dirty="0" spc="-25"/>
              <a:t> </a:t>
            </a:r>
            <a:r>
              <a:rPr dirty="0"/>
              <a:t>algorithms</a:t>
            </a:r>
            <a:r>
              <a:rPr dirty="0" spc="5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OS</a:t>
            </a:r>
            <a:r>
              <a:rPr dirty="0" spc="-20"/>
              <a:t> </a:t>
            </a:r>
            <a:r>
              <a:rPr dirty="0"/>
              <a:t>guessing</a:t>
            </a:r>
            <a:r>
              <a:rPr dirty="0" spc="-20"/>
              <a:t> </a:t>
            </a:r>
            <a:r>
              <a:rPr dirty="0"/>
              <a:t>about</a:t>
            </a:r>
            <a:r>
              <a:rPr dirty="0" spc="-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0"/>
              <a:t>page </a:t>
            </a:r>
            <a:r>
              <a:rPr dirty="0" spc="-10"/>
              <a:t>access</a:t>
            </a:r>
          </a:p>
          <a:p>
            <a:pPr marL="367665" marR="245110">
              <a:lnSpc>
                <a:spcPts val="2920"/>
              </a:lnSpc>
              <a:spcBef>
                <a:spcPts val="220"/>
              </a:spcBef>
            </a:pPr>
            <a:r>
              <a:rPr dirty="0"/>
              <a:t>Some</a:t>
            </a:r>
            <a:r>
              <a:rPr dirty="0" spc="-30"/>
              <a:t> </a:t>
            </a:r>
            <a:r>
              <a:rPr dirty="0"/>
              <a:t>applications have</a:t>
            </a:r>
            <a:r>
              <a:rPr dirty="0" spc="-30"/>
              <a:t> </a:t>
            </a:r>
            <a:r>
              <a:rPr dirty="0"/>
              <a:t>better</a:t>
            </a:r>
            <a:r>
              <a:rPr dirty="0" spc="-30"/>
              <a:t> </a:t>
            </a:r>
            <a:r>
              <a:rPr dirty="0"/>
              <a:t>knowledge</a:t>
            </a:r>
            <a:r>
              <a:rPr dirty="0" spc="3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i.e.</a:t>
            </a:r>
            <a:r>
              <a:rPr dirty="0" spc="-40"/>
              <a:t> </a:t>
            </a:r>
            <a:r>
              <a:rPr dirty="0" spc="-10"/>
              <a:t>databases </a:t>
            </a:r>
            <a:r>
              <a:rPr dirty="0"/>
              <a:t>Memory</a:t>
            </a:r>
            <a:r>
              <a:rPr dirty="0" spc="-50"/>
              <a:t> </a:t>
            </a:r>
            <a:r>
              <a:rPr dirty="0"/>
              <a:t>intensive</a:t>
            </a:r>
            <a:r>
              <a:rPr dirty="0" spc="-15"/>
              <a:t> </a:t>
            </a:r>
            <a:r>
              <a:rPr dirty="0"/>
              <a:t>applications</a:t>
            </a:r>
            <a:r>
              <a:rPr dirty="0" spc="-1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cause</a:t>
            </a:r>
            <a:r>
              <a:rPr dirty="0" spc="-30"/>
              <a:t> </a:t>
            </a:r>
            <a:r>
              <a:rPr dirty="0"/>
              <a:t>double</a:t>
            </a:r>
            <a:r>
              <a:rPr dirty="0" spc="-15"/>
              <a:t> </a:t>
            </a:r>
            <a:r>
              <a:rPr dirty="0" spc="-10"/>
              <a:t>buffering</a:t>
            </a:r>
          </a:p>
          <a:p>
            <a:pPr marL="768350">
              <a:lnSpc>
                <a:spcPct val="100000"/>
              </a:lnSpc>
              <a:spcBef>
                <a:spcPts val="530"/>
              </a:spcBef>
            </a:pPr>
            <a:r>
              <a:rPr dirty="0"/>
              <a:t>OS</a:t>
            </a:r>
            <a:r>
              <a:rPr dirty="0" spc="-20"/>
              <a:t> </a:t>
            </a:r>
            <a:r>
              <a:rPr dirty="0"/>
              <a:t>keeps</a:t>
            </a:r>
            <a:r>
              <a:rPr dirty="0" spc="-5"/>
              <a:t> </a:t>
            </a:r>
            <a:r>
              <a:rPr dirty="0"/>
              <a:t>copy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page in</a:t>
            </a:r>
            <a:r>
              <a:rPr dirty="0" spc="-20"/>
              <a:t> </a:t>
            </a:r>
            <a:r>
              <a:rPr dirty="0"/>
              <a:t>memory as</a:t>
            </a:r>
            <a:r>
              <a:rPr dirty="0" spc="-10"/>
              <a:t> </a:t>
            </a:r>
            <a:r>
              <a:rPr dirty="0"/>
              <a:t>I/O</a:t>
            </a:r>
            <a:r>
              <a:rPr dirty="0" spc="-25"/>
              <a:t> </a:t>
            </a:r>
            <a:r>
              <a:rPr dirty="0" spc="-10"/>
              <a:t>buffer</a:t>
            </a:r>
          </a:p>
          <a:p>
            <a:pPr marL="768350">
              <a:lnSpc>
                <a:spcPct val="100000"/>
              </a:lnSpc>
              <a:spcBef>
                <a:spcPts val="755"/>
              </a:spcBef>
            </a:pPr>
            <a:r>
              <a:rPr dirty="0"/>
              <a:t>Application</a:t>
            </a:r>
            <a:r>
              <a:rPr dirty="0" spc="-10"/>
              <a:t> </a:t>
            </a:r>
            <a:r>
              <a:rPr dirty="0"/>
              <a:t>keeps</a:t>
            </a:r>
            <a:r>
              <a:rPr dirty="0" spc="-15"/>
              <a:t> </a:t>
            </a:r>
            <a:r>
              <a:rPr dirty="0"/>
              <a:t>page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memory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own</a:t>
            </a:r>
            <a:r>
              <a:rPr dirty="0" spc="10"/>
              <a:t> </a:t>
            </a:r>
            <a:r>
              <a:rPr dirty="0" spc="-20"/>
              <a:t>work</a:t>
            </a:r>
          </a:p>
          <a:p>
            <a:pPr marL="367665">
              <a:lnSpc>
                <a:spcPct val="100000"/>
              </a:lnSpc>
              <a:spcBef>
                <a:spcPts val="75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30"/>
              <a:t> </a:t>
            </a:r>
            <a:r>
              <a:rPr dirty="0"/>
              <a:t>given</a:t>
            </a:r>
            <a:r>
              <a:rPr dirty="0" spc="-20"/>
              <a:t> </a:t>
            </a:r>
            <a:r>
              <a:rPr dirty="0"/>
              <a:t>direct</a:t>
            </a:r>
            <a:r>
              <a:rPr dirty="0" spc="-25"/>
              <a:t> </a:t>
            </a:r>
            <a:r>
              <a:rPr dirty="0"/>
              <a:t>access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disk,</a:t>
            </a:r>
            <a:r>
              <a:rPr dirty="0" spc="-25"/>
              <a:t> </a:t>
            </a:r>
            <a:r>
              <a:rPr dirty="0" spc="-10"/>
              <a:t>getting</a:t>
            </a: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dirty="0"/>
              <a:t>out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way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applications</a:t>
            </a:r>
          </a:p>
          <a:p>
            <a:pPr marL="768350">
              <a:lnSpc>
                <a:spcPct val="100000"/>
              </a:lnSpc>
              <a:spcBef>
                <a:spcPts val="755"/>
              </a:spcBef>
            </a:pP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Raw</a:t>
            </a:r>
            <a:r>
              <a:rPr dirty="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disk</a:t>
            </a:r>
            <a:r>
              <a:rPr dirty="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pc="-20"/>
              <a:t>mode</a:t>
            </a:r>
          </a:p>
          <a:p>
            <a:pPr marL="367665">
              <a:lnSpc>
                <a:spcPct val="100000"/>
              </a:lnSpc>
              <a:spcBef>
                <a:spcPts val="755"/>
              </a:spcBef>
            </a:pPr>
            <a:r>
              <a:rPr dirty="0"/>
              <a:t>Bypasses</a:t>
            </a:r>
            <a:r>
              <a:rPr dirty="0" spc="-15"/>
              <a:t> </a:t>
            </a:r>
            <a:r>
              <a:rPr dirty="0"/>
              <a:t>buffering,</a:t>
            </a:r>
            <a:r>
              <a:rPr dirty="0" spc="-40"/>
              <a:t> </a:t>
            </a:r>
            <a:r>
              <a:rPr dirty="0"/>
              <a:t>locking,</a:t>
            </a:r>
            <a:r>
              <a:rPr dirty="0" spc="-30"/>
              <a:t> </a:t>
            </a:r>
            <a:r>
              <a:rPr dirty="0" spc="-25"/>
              <a:t>etc</a:t>
            </a: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9816" y="4322698"/>
            <a:ext cx="265175" cy="274319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1412240">
              <a:lnSpc>
                <a:spcPct val="100000"/>
              </a:lnSpc>
              <a:spcBef>
                <a:spcPts val="100"/>
              </a:spcBef>
            </a:pPr>
            <a:r>
              <a:rPr dirty="0"/>
              <a:t>Allocation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Frames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567" y="1169797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6567" y="1540510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7" y="2209545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7" y="2579573"/>
            <a:ext cx="234695" cy="24414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7" y="2950464"/>
            <a:ext cx="23469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6567" y="3296411"/>
            <a:ext cx="265175" cy="27432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6567" y="3666693"/>
            <a:ext cx="265175" cy="2746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7" y="4061714"/>
            <a:ext cx="234695" cy="24383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7" y="4432046"/>
            <a:ext cx="234695" cy="24383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826767" y="1051560"/>
            <a:ext cx="5137785" cy="400431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minimum</a:t>
            </a:r>
            <a:r>
              <a:rPr dirty="0" sz="1800" spc="-30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  <a:tabLst>
                <a:tab pos="1090930" algn="l"/>
              </a:tabLst>
            </a:pPr>
            <a:r>
              <a:rPr dirty="0" sz="1800" spc="-10">
                <a:latin typeface="Arial"/>
                <a:cs typeface="Arial"/>
              </a:rPr>
              <a:t>Example:</a:t>
            </a:r>
            <a:r>
              <a:rPr dirty="0" sz="1800">
                <a:latin typeface="Arial"/>
                <a:cs typeface="Arial"/>
              </a:rPr>
              <a:t>	IBM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370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6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handle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MOVE </a:t>
            </a:r>
            <a:r>
              <a:rPr dirty="0" sz="1800" spc="-10">
                <a:latin typeface="Arial"/>
                <a:cs typeface="Arial"/>
              </a:rPr>
              <a:t>instruction: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instruction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6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bytes,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might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handle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handle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 marR="167005">
              <a:lnSpc>
                <a:spcPct val="135000"/>
              </a:lnSpc>
            </a:pPr>
            <a:r>
              <a:rPr dirty="0" sz="1800" b="1" i="1">
                <a:latin typeface="Arial"/>
                <a:cs typeface="Arial"/>
              </a:rPr>
              <a:t>Maximum</a:t>
            </a:r>
            <a:r>
              <a:rPr dirty="0" sz="1800" spc="-25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course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total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major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schemes</a:t>
            </a:r>
            <a:endParaRPr sz="1800">
              <a:latin typeface="Arial"/>
              <a:cs typeface="Arial"/>
            </a:endParaRPr>
          </a:p>
          <a:p>
            <a:pPr marL="413384" marR="3003550">
              <a:lnSpc>
                <a:spcPct val="135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fixed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allocation </a:t>
            </a:r>
            <a:r>
              <a:rPr dirty="0" sz="1800">
                <a:latin typeface="Arial"/>
                <a:cs typeface="Arial"/>
              </a:rPr>
              <a:t>priority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Many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variations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6567" y="4777994"/>
            <a:ext cx="265175" cy="274319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1814830">
              <a:lnSpc>
                <a:spcPct val="100000"/>
              </a:lnSpc>
              <a:spcBef>
                <a:spcPts val="100"/>
              </a:spcBef>
            </a:pPr>
            <a:r>
              <a:rPr dirty="0"/>
              <a:t>Fixed</a:t>
            </a:r>
            <a:r>
              <a:rPr dirty="0" spc="-50"/>
              <a:t> </a:t>
            </a:r>
            <a:r>
              <a:rPr dirty="0" spc="-10"/>
              <a:t>Allocation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343" y="1131697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0594" y="2075433"/>
            <a:ext cx="234695" cy="24383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23594" y="1109853"/>
            <a:ext cx="6640830" cy="121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Equal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allocation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example,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100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(after </a:t>
            </a:r>
            <a:r>
              <a:rPr dirty="0" sz="1800">
                <a:latin typeface="Arial"/>
                <a:cs typeface="Arial"/>
              </a:rPr>
              <a:t>allocating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5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give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20</a:t>
            </a:r>
            <a:r>
              <a:rPr dirty="0" sz="1800" spc="-10">
                <a:latin typeface="Arial"/>
                <a:cs typeface="Arial"/>
              </a:rPr>
              <a:t> frames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Keep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buffer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pool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343" y="2585669"/>
            <a:ext cx="265175" cy="2746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0594" y="2980944"/>
            <a:ext cx="234695" cy="24383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23594" y="2467491"/>
            <a:ext cx="6626859" cy="76708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>
                <a:latin typeface="Arial"/>
                <a:cs typeface="Arial"/>
              </a:rPr>
              <a:t>Proportional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according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Dynamic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degree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multiprogramming,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sizes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19082" y="4963118"/>
            <a:ext cx="17907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50" i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53151" y="4786965"/>
            <a:ext cx="288988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00" i="1">
                <a:latin typeface="Arial"/>
                <a:cs typeface="Arial"/>
              </a:rPr>
              <a:t>a</a:t>
            </a:r>
            <a:r>
              <a:rPr dirty="0" baseline="-19230" sz="1950" i="1">
                <a:latin typeface="Arial"/>
                <a:cs typeface="Arial"/>
              </a:rPr>
              <a:t>i</a:t>
            </a:r>
            <a:r>
              <a:rPr dirty="0" baseline="-19230" sz="1950" spc="555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allocation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19230" sz="1950" i="1">
                <a:latin typeface="Arial"/>
                <a:cs typeface="Arial"/>
              </a:rPr>
              <a:t>i</a:t>
            </a:r>
            <a:r>
              <a:rPr dirty="0" baseline="-19230" sz="1950" spc="569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u="sng" baseline="27777" sz="1950" spc="127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dirty="0" u="sng" baseline="27777" sz="19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baseline="27777" sz="1950" spc="382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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99005" y="3090950"/>
            <a:ext cx="3051810" cy="185483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30"/>
              </a:spcBef>
            </a:pPr>
            <a:r>
              <a:rPr dirty="0" sz="1800" spc="-10">
                <a:latin typeface="Arial"/>
                <a:cs typeface="Arial"/>
              </a:rPr>
              <a:t>change</a:t>
            </a:r>
            <a:endParaRPr sz="1800">
              <a:latin typeface="Arial"/>
              <a:cs typeface="Arial"/>
            </a:endParaRPr>
          </a:p>
          <a:p>
            <a:pPr marL="288290" marR="609600" indent="3175">
              <a:lnSpc>
                <a:spcPct val="127699"/>
              </a:lnSpc>
              <a:spcBef>
                <a:spcPts val="340"/>
              </a:spcBef>
            </a:pPr>
            <a:r>
              <a:rPr dirty="0" sz="1800" i="1">
                <a:latin typeface="Arial"/>
                <a:cs typeface="Arial"/>
              </a:rPr>
              <a:t>s</a:t>
            </a:r>
            <a:r>
              <a:rPr dirty="0" baseline="-19230" sz="1950" i="1">
                <a:latin typeface="Arial"/>
                <a:cs typeface="Arial"/>
              </a:rPr>
              <a:t>i</a:t>
            </a:r>
            <a:r>
              <a:rPr dirty="0" baseline="-19230" sz="1950" spc="592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size</a:t>
            </a:r>
            <a:r>
              <a:rPr dirty="0" sz="1800" spc="-1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 process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p</a:t>
            </a:r>
            <a:r>
              <a:rPr dirty="0" baseline="-19230" sz="1950" spc="-37" i="1">
                <a:latin typeface="Arial"/>
                <a:cs typeface="Arial"/>
              </a:rPr>
              <a:t>i</a:t>
            </a:r>
            <a:r>
              <a:rPr dirty="0" baseline="-19230" sz="1950" spc="-37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 spc="30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baseline="-4629" sz="2700">
                <a:latin typeface="Symbol"/>
                <a:cs typeface="Symbol"/>
              </a:rPr>
              <a:t></a:t>
            </a:r>
            <a:r>
              <a:rPr dirty="0" baseline="-4629" sz="2700" spc="-382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Arial"/>
                <a:cs typeface="Arial"/>
              </a:rPr>
              <a:t>s</a:t>
            </a:r>
            <a:r>
              <a:rPr dirty="0" baseline="-19230" sz="1950" spc="-37" i="1">
                <a:latin typeface="Arial"/>
                <a:cs typeface="Arial"/>
              </a:rPr>
              <a:t>i</a:t>
            </a:r>
            <a:endParaRPr baseline="-19230" sz="195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595"/>
              </a:spcBef>
            </a:pPr>
            <a:r>
              <a:rPr dirty="0" sz="1800" i="1">
                <a:latin typeface="Arial"/>
                <a:cs typeface="Arial"/>
              </a:rPr>
              <a:t>m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total</a:t>
            </a:r>
            <a:r>
              <a:rPr dirty="0" sz="1800" spc="-2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marL="2520950">
              <a:lnSpc>
                <a:spcPct val="100000"/>
              </a:lnSpc>
              <a:spcBef>
                <a:spcPts val="540"/>
              </a:spcBef>
            </a:pPr>
            <a:r>
              <a:rPr dirty="0" sz="1800" spc="-50" i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783079" y="379323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783079" y="412851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783079" y="498957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76983" y="445617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938625" y="3309084"/>
            <a:ext cx="708660" cy="93916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1600" i="1">
                <a:latin typeface="Times New Roman"/>
                <a:cs typeface="Times New Roman"/>
              </a:rPr>
              <a:t>m</a:t>
            </a:r>
            <a:r>
              <a:rPr dirty="0" sz="1600" spc="-75" i="1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64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1600" i="1">
                <a:latin typeface="Times New Roman"/>
                <a:cs typeface="Times New Roman"/>
              </a:rPr>
              <a:t>s</a:t>
            </a:r>
            <a:r>
              <a:rPr dirty="0" sz="900">
                <a:latin typeface="Times New Roman"/>
                <a:cs typeface="Times New Roman"/>
              </a:rPr>
              <a:t>1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229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1600" i="1">
                <a:latin typeface="Times New Roman"/>
                <a:cs typeface="Times New Roman"/>
              </a:rPr>
              <a:t>s</a:t>
            </a:r>
            <a:r>
              <a:rPr dirty="0" baseline="-24691" sz="1350">
                <a:latin typeface="Times New Roman"/>
                <a:cs typeface="Times New Roman"/>
              </a:rPr>
              <a:t>2</a:t>
            </a:r>
            <a:r>
              <a:rPr dirty="0" baseline="-24691" sz="1350" spc="337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229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127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53007" y="4542572"/>
            <a:ext cx="83820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38625" y="4283505"/>
            <a:ext cx="672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2986" sz="2400" i="1">
                <a:latin typeface="Times New Roman"/>
                <a:cs typeface="Times New Roman"/>
              </a:rPr>
              <a:t>a</a:t>
            </a:r>
            <a:r>
              <a:rPr dirty="0" baseline="-32986" sz="2400" spc="517" i="1">
                <a:latin typeface="Times New Roman"/>
                <a:cs typeface="Times New Roman"/>
              </a:rPr>
              <a:t> </a:t>
            </a:r>
            <a:r>
              <a:rPr dirty="0" baseline="-32986" sz="2400">
                <a:latin typeface="Symbol"/>
                <a:cs typeface="Symbol"/>
              </a:rPr>
              <a:t></a:t>
            </a:r>
            <a:r>
              <a:rPr dirty="0" baseline="-32986" sz="2400" spc="397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08726" y="4567593"/>
            <a:ext cx="3302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Times New Roman"/>
                <a:cs typeface="Times New Roman"/>
              </a:rPr>
              <a:t>137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329332" y="4576546"/>
            <a:ext cx="302895" cy="0"/>
          </a:xfrm>
          <a:custGeom>
            <a:avLst/>
            <a:gdLst/>
            <a:ahLst/>
            <a:cxnLst/>
            <a:rect l="l" t="t" r="r" b="b"/>
            <a:pathLst>
              <a:path w="302895" h="0">
                <a:moveTo>
                  <a:pt x="0" y="0"/>
                </a:moveTo>
                <a:lnTo>
                  <a:pt x="0" y="0"/>
                </a:lnTo>
                <a:lnTo>
                  <a:pt x="302703" y="0"/>
                </a:lnTo>
              </a:path>
            </a:pathLst>
          </a:custGeom>
          <a:ln w="87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652182" y="4405307"/>
            <a:ext cx="680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Symbol"/>
                <a:cs typeface="Symbol"/>
              </a:rPr>
              <a:t></a:t>
            </a:r>
            <a:r>
              <a:rPr dirty="0" sz="1600" spc="-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62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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064235" y="5081561"/>
            <a:ext cx="83820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31606" y="5105750"/>
            <a:ext cx="3295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Times New Roman"/>
                <a:cs typeface="Times New Roman"/>
              </a:rPr>
              <a:t>137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6350537" y="5115952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 h="0">
                <a:moveTo>
                  <a:pt x="0" y="0"/>
                </a:moveTo>
                <a:lnTo>
                  <a:pt x="0" y="0"/>
                </a:lnTo>
                <a:lnTo>
                  <a:pt x="303122" y="0"/>
                </a:lnTo>
              </a:path>
            </a:pathLst>
          </a:custGeom>
          <a:ln w="87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938625" y="4944311"/>
            <a:ext cx="15405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 spc="50" i="1">
                <a:latin typeface="Times New Roman"/>
                <a:cs typeface="Times New Roman"/>
              </a:rPr>
              <a:t> 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baseline="32986" sz="2400" spc="-15">
                <a:latin typeface="Times New Roman"/>
                <a:cs typeface="Times New Roman"/>
              </a:rPr>
              <a:t>127</a:t>
            </a:r>
            <a:r>
              <a:rPr dirty="0" baseline="32986" sz="2400" spc="-157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</a:t>
            </a:r>
            <a:r>
              <a:rPr dirty="0" sz="1600" spc="-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62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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57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934719">
              <a:lnSpc>
                <a:spcPct val="100000"/>
              </a:lnSpc>
              <a:spcBef>
                <a:spcPts val="100"/>
              </a:spcBef>
            </a:pPr>
            <a:r>
              <a:rPr dirty="0"/>
              <a:t>Global</a:t>
            </a:r>
            <a:r>
              <a:rPr dirty="0" spc="-30"/>
              <a:t> </a:t>
            </a:r>
            <a:r>
              <a:rPr dirty="0"/>
              <a:t>vs.</a:t>
            </a:r>
            <a:r>
              <a:rPr dirty="0" spc="-10"/>
              <a:t> </a:t>
            </a:r>
            <a:r>
              <a:rPr dirty="0"/>
              <a:t>Local</a:t>
            </a:r>
            <a:r>
              <a:rPr dirty="0" spc="-25"/>
              <a:t> </a:t>
            </a:r>
            <a:r>
              <a:rPr dirty="0" spc="-10"/>
              <a:t>Allocation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5471" y="1165225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670" y="2108276"/>
            <a:ext cx="234695" cy="2441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670" y="2479294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471" y="2825242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670" y="3493973"/>
            <a:ext cx="234695" cy="2441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670" y="3864864"/>
            <a:ext cx="234695" cy="24383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85670" y="1143380"/>
            <a:ext cx="5676265" cy="297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Global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replacement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selects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 frames;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take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another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greatly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greater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throughput so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common</a:t>
            </a:r>
            <a:endParaRPr sz="1800">
              <a:latin typeface="Arial"/>
              <a:cs typeface="Arial"/>
            </a:endParaRPr>
          </a:p>
          <a:p>
            <a:pPr marL="12700" marR="259079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Local</a:t>
            </a: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replacement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selects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only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own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consistent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per-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possibly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underutilized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4030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</a:t>
            </a:r>
            <a:r>
              <a:rPr dirty="0" spc="-25"/>
              <a:t> </a:t>
            </a:r>
            <a:r>
              <a:rPr dirty="0" spc="-10"/>
              <a:t>memory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843" y="1112774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094" y="1781810"/>
            <a:ext cx="234695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094" y="2426842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094" y="3071495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094" y="3716401"/>
            <a:ext cx="23469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094" y="4086733"/>
            <a:ext cx="234695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094" y="4456760"/>
            <a:ext cx="234695" cy="24414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8673" rIns="0" bIns="0" rtlCol="0" vert="horz">
            <a:spAutoFit/>
          </a:bodyPr>
          <a:lstStyle/>
          <a:p>
            <a:pPr marL="221615" marR="315595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Virtual</a:t>
            </a:r>
            <a:r>
              <a:rPr dirty="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memory</a:t>
            </a:r>
            <a:r>
              <a:rPr dirty="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separation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user</a:t>
            </a:r>
            <a:r>
              <a:rPr dirty="0" spc="-25"/>
              <a:t> </a:t>
            </a:r>
            <a:r>
              <a:rPr dirty="0"/>
              <a:t>logical memory</a:t>
            </a:r>
            <a:r>
              <a:rPr dirty="0" spc="-20"/>
              <a:t> from </a:t>
            </a:r>
            <a:r>
              <a:rPr dirty="0"/>
              <a:t>physical</a:t>
            </a:r>
            <a:r>
              <a:rPr dirty="0" spc="-40"/>
              <a:t> </a:t>
            </a:r>
            <a:r>
              <a:rPr dirty="0" spc="-10"/>
              <a:t>memory</a:t>
            </a:r>
          </a:p>
          <a:p>
            <a:pPr marL="622300">
              <a:lnSpc>
                <a:spcPct val="100000"/>
              </a:lnSpc>
              <a:spcBef>
                <a:spcPts val="755"/>
              </a:spcBef>
            </a:pPr>
            <a:r>
              <a:rPr dirty="0"/>
              <a:t>Only</a:t>
            </a:r>
            <a:r>
              <a:rPr dirty="0" spc="-20"/>
              <a:t> </a:t>
            </a:r>
            <a:r>
              <a:rPr dirty="0"/>
              <a:t>part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program</a:t>
            </a:r>
            <a:r>
              <a:rPr dirty="0" spc="-5"/>
              <a:t> </a:t>
            </a:r>
            <a:r>
              <a:rPr dirty="0"/>
              <a:t>needs to</a:t>
            </a:r>
            <a:r>
              <a:rPr dirty="0" spc="-25"/>
              <a:t> </a:t>
            </a:r>
            <a:r>
              <a:rPr dirty="0"/>
              <a:t>be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memory</a:t>
            </a:r>
            <a:r>
              <a:rPr dirty="0" spc="-20"/>
              <a:t> </a:t>
            </a:r>
            <a:r>
              <a:rPr dirty="0" spc="-25"/>
              <a:t>for</a:t>
            </a:r>
          </a:p>
          <a:p>
            <a:pPr marL="622300">
              <a:lnSpc>
                <a:spcPct val="100000"/>
              </a:lnSpc>
            </a:pPr>
            <a:r>
              <a:rPr dirty="0" spc="-10"/>
              <a:t>execution</a:t>
            </a:r>
          </a:p>
          <a:p>
            <a:pPr marL="622300" marR="5080">
              <a:lnSpc>
                <a:spcPct val="100000"/>
              </a:lnSpc>
              <a:spcBef>
                <a:spcPts val="760"/>
              </a:spcBef>
            </a:pPr>
            <a:r>
              <a:rPr dirty="0"/>
              <a:t>Logical</a:t>
            </a:r>
            <a:r>
              <a:rPr dirty="0" spc="-15"/>
              <a:t> </a:t>
            </a:r>
            <a:r>
              <a:rPr dirty="0"/>
              <a:t>address</a:t>
            </a:r>
            <a:r>
              <a:rPr dirty="0" spc="-15"/>
              <a:t> </a:t>
            </a:r>
            <a:r>
              <a:rPr dirty="0"/>
              <a:t>space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20"/>
              <a:t> </a:t>
            </a:r>
            <a:r>
              <a:rPr dirty="0"/>
              <a:t>therefore</a:t>
            </a:r>
            <a:r>
              <a:rPr dirty="0" spc="-25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much</a:t>
            </a:r>
            <a:r>
              <a:rPr dirty="0" spc="-35"/>
              <a:t> </a:t>
            </a:r>
            <a:r>
              <a:rPr dirty="0"/>
              <a:t>larger</a:t>
            </a:r>
            <a:r>
              <a:rPr dirty="0" spc="-20"/>
              <a:t> than </a:t>
            </a:r>
            <a:r>
              <a:rPr dirty="0"/>
              <a:t>physical</a:t>
            </a:r>
            <a:r>
              <a:rPr dirty="0" spc="-25"/>
              <a:t> </a:t>
            </a:r>
            <a:r>
              <a:rPr dirty="0"/>
              <a:t>address</a:t>
            </a:r>
            <a:r>
              <a:rPr dirty="0" spc="-40"/>
              <a:t> </a:t>
            </a:r>
            <a:r>
              <a:rPr dirty="0" spc="-20"/>
              <a:t>space</a:t>
            </a:r>
          </a:p>
          <a:p>
            <a:pPr marL="622300">
              <a:lnSpc>
                <a:spcPct val="100000"/>
              </a:lnSpc>
              <a:spcBef>
                <a:spcPts val="755"/>
              </a:spcBef>
            </a:pPr>
            <a:r>
              <a:rPr dirty="0"/>
              <a:t>Allows</a:t>
            </a:r>
            <a:r>
              <a:rPr dirty="0" spc="10"/>
              <a:t> </a:t>
            </a:r>
            <a:r>
              <a:rPr dirty="0"/>
              <a:t>address</a:t>
            </a:r>
            <a:r>
              <a:rPr dirty="0" spc="-15"/>
              <a:t> </a:t>
            </a:r>
            <a:r>
              <a:rPr dirty="0"/>
              <a:t>spaces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shared</a:t>
            </a:r>
            <a:r>
              <a:rPr dirty="0" spc="-20"/>
              <a:t> </a:t>
            </a:r>
            <a:r>
              <a:rPr dirty="0"/>
              <a:t>by</a:t>
            </a:r>
            <a:r>
              <a:rPr dirty="0" spc="-25"/>
              <a:t> </a:t>
            </a:r>
            <a:r>
              <a:rPr dirty="0" spc="-10"/>
              <a:t>several</a:t>
            </a:r>
          </a:p>
          <a:p>
            <a:pPr marL="622300">
              <a:lnSpc>
                <a:spcPct val="100000"/>
              </a:lnSpc>
            </a:pPr>
            <a:r>
              <a:rPr dirty="0" spc="-10"/>
              <a:t>processes</a:t>
            </a:r>
          </a:p>
          <a:p>
            <a:pPr marL="622300" marR="1617980">
              <a:lnSpc>
                <a:spcPct val="135000"/>
              </a:lnSpc>
            </a:pPr>
            <a:r>
              <a:rPr dirty="0"/>
              <a:t>Allows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more</a:t>
            </a:r>
            <a:r>
              <a:rPr dirty="0" spc="-40"/>
              <a:t> </a:t>
            </a:r>
            <a:r>
              <a:rPr dirty="0"/>
              <a:t>efficient</a:t>
            </a:r>
            <a:r>
              <a:rPr dirty="0" spc="-2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 spc="-10"/>
              <a:t>creation </a:t>
            </a:r>
            <a:r>
              <a:rPr dirty="0"/>
              <a:t>More</a:t>
            </a:r>
            <a:r>
              <a:rPr dirty="0" spc="-50"/>
              <a:t> </a:t>
            </a:r>
            <a:r>
              <a:rPr dirty="0"/>
              <a:t>programs</a:t>
            </a:r>
            <a:r>
              <a:rPr dirty="0" spc="-30"/>
              <a:t> </a:t>
            </a:r>
            <a:r>
              <a:rPr dirty="0"/>
              <a:t>running</a:t>
            </a:r>
            <a:r>
              <a:rPr dirty="0" spc="-25"/>
              <a:t> </a:t>
            </a:r>
            <a:r>
              <a:rPr dirty="0" spc="-10"/>
              <a:t>concurrently</a:t>
            </a:r>
          </a:p>
          <a:p>
            <a:pPr marL="622300">
              <a:lnSpc>
                <a:spcPct val="100000"/>
              </a:lnSpc>
              <a:spcBef>
                <a:spcPts val="760"/>
              </a:spcBef>
            </a:pPr>
            <a:r>
              <a:rPr dirty="0"/>
              <a:t>Less</a:t>
            </a:r>
            <a:r>
              <a:rPr dirty="0" spc="-35"/>
              <a:t> </a:t>
            </a:r>
            <a:r>
              <a:rPr dirty="0"/>
              <a:t>I/O</a:t>
            </a:r>
            <a:r>
              <a:rPr dirty="0" spc="-35"/>
              <a:t> </a:t>
            </a:r>
            <a:r>
              <a:rPr dirty="0"/>
              <a:t>needed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load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0"/>
              <a:t> </a:t>
            </a:r>
            <a:r>
              <a:rPr dirty="0"/>
              <a:t>swap</a:t>
            </a:r>
            <a:r>
              <a:rPr dirty="0" spc="15"/>
              <a:t> </a:t>
            </a:r>
            <a:r>
              <a:rPr dirty="0" spc="-10"/>
              <a:t>processes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5471" y="1165225"/>
            <a:ext cx="265175" cy="27432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685670" y="1047368"/>
            <a:ext cx="5674360" cy="260477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strategy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 global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page-</a:t>
            </a:r>
            <a:r>
              <a:rPr dirty="0" sz="1800">
                <a:latin typeface="Arial"/>
                <a:cs typeface="Arial"/>
              </a:rPr>
              <a:t>replacement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  <a:tabLst>
                <a:tab pos="481965" algn="l"/>
                <a:tab pos="2221230" algn="l"/>
              </a:tabLst>
            </a:pP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 </a:t>
            </a:r>
            <a:r>
              <a:rPr dirty="0" sz="1800" spc="-10">
                <a:latin typeface="Arial"/>
                <a:cs typeface="Arial"/>
              </a:rPr>
              <a:t>requests</a:t>
            </a:r>
            <a:r>
              <a:rPr dirty="0" sz="1800">
                <a:latin typeface="Arial"/>
                <a:cs typeface="Arial"/>
              </a:rPr>
              <a:t>	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satisfied from 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free-frame </a:t>
            </a:r>
            <a:r>
              <a:rPr dirty="0" sz="1800" spc="-20">
                <a:latin typeface="Arial"/>
                <a:cs typeface="Arial"/>
              </a:rPr>
              <a:t>list,</a:t>
            </a:r>
            <a:r>
              <a:rPr dirty="0" sz="1800">
                <a:latin typeface="Arial"/>
                <a:cs typeface="Arial"/>
              </a:rPr>
              <a:t>	rather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waiting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drop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zero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before </a:t>
            </a:r>
            <a:r>
              <a:rPr dirty="0" sz="1800">
                <a:latin typeface="Arial"/>
                <a:cs typeface="Arial"/>
              </a:rPr>
              <a:t>we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begin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selecting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replacement,</a:t>
            </a:r>
            <a:endParaRPr sz="1800">
              <a:latin typeface="Arial"/>
              <a:cs typeface="Arial"/>
            </a:endParaRPr>
          </a:p>
          <a:p>
            <a:pPr marL="12700" marR="80645">
              <a:lnSpc>
                <a:spcPct val="100000"/>
              </a:lnSpc>
              <a:spcBef>
                <a:spcPts val="760"/>
              </a:spcBef>
              <a:tabLst>
                <a:tab pos="1992630" algn="l"/>
              </a:tabLst>
            </a:pP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</a:t>
            </a:r>
            <a:r>
              <a:rPr dirty="0" sz="1800">
                <a:latin typeface="Arial"/>
                <a:cs typeface="Arial"/>
              </a:rPr>
              <a:t>	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triggered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falls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below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certain</a:t>
            </a:r>
            <a:r>
              <a:rPr dirty="0" sz="1800" spc="-10">
                <a:latin typeface="Arial"/>
                <a:cs typeface="Arial"/>
              </a:rPr>
              <a:t> threshold.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strategy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attempts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ensure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always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sufficient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satisfy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requests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1535557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471" y="2454910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5471" y="3099561"/>
            <a:ext cx="265175" cy="2743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32965">
              <a:lnSpc>
                <a:spcPct val="100000"/>
              </a:lnSpc>
              <a:spcBef>
                <a:spcPts val="100"/>
              </a:spcBef>
            </a:pPr>
            <a:r>
              <a:rPr dirty="0"/>
              <a:t>Reclaiming</a:t>
            </a:r>
            <a:r>
              <a:rPr dirty="0" spc="-60"/>
              <a:t> </a:t>
            </a:r>
            <a:r>
              <a:rPr dirty="0" spc="-10"/>
              <a:t>Pages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901065">
              <a:lnSpc>
                <a:spcPct val="100000"/>
              </a:lnSpc>
              <a:spcBef>
                <a:spcPts val="100"/>
              </a:spcBef>
            </a:pPr>
            <a:r>
              <a:rPr dirty="0"/>
              <a:t>Reclaiming</a:t>
            </a:r>
            <a:r>
              <a:rPr dirty="0" spc="-30"/>
              <a:t> </a:t>
            </a:r>
            <a:r>
              <a:rPr dirty="0"/>
              <a:t>Pages</a:t>
            </a:r>
            <a:r>
              <a:rPr dirty="0" spc="-30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444752"/>
            <a:ext cx="4062980" cy="425500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437515">
              <a:lnSpc>
                <a:spcPct val="100000"/>
              </a:lnSpc>
              <a:spcBef>
                <a:spcPts val="100"/>
              </a:spcBef>
            </a:pPr>
            <a:r>
              <a:rPr dirty="0"/>
              <a:t>Non-Uniform</a:t>
            </a:r>
            <a:r>
              <a:rPr dirty="0" spc="-80"/>
              <a:t> </a:t>
            </a:r>
            <a:r>
              <a:rPr dirty="0"/>
              <a:t>Memory</a:t>
            </a:r>
            <a:r>
              <a:rPr dirty="0" spc="-60"/>
              <a:t> </a:t>
            </a:r>
            <a:r>
              <a:rPr dirty="0" spc="-10"/>
              <a:t>Access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816" y="1130172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816" y="1500581"/>
            <a:ext cx="265175" cy="274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7017" y="1895601"/>
            <a:ext cx="235305" cy="24383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660017" y="1012316"/>
            <a:ext cx="6349365" cy="178181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equally</a:t>
            </a:r>
            <a:endParaRPr sz="180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Many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NUMA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speed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varies</a:t>
            </a:r>
            <a:endParaRPr sz="1800">
              <a:latin typeface="Arial"/>
              <a:cs typeface="Arial"/>
            </a:endParaRPr>
          </a:p>
          <a:p>
            <a:pPr marL="413384" marR="306705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boards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memory, </a:t>
            </a:r>
            <a:r>
              <a:rPr dirty="0" sz="1800">
                <a:latin typeface="Arial"/>
                <a:cs typeface="Arial"/>
              </a:rPr>
              <a:t>interconnected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NUMA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multiprocessing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816" y="2515870"/>
            <a:ext cx="265175" cy="2743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7144" y="3002279"/>
            <a:ext cx="2895600" cy="274015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302260">
              <a:lnSpc>
                <a:spcPct val="100000"/>
              </a:lnSpc>
              <a:spcBef>
                <a:spcPts val="100"/>
              </a:spcBef>
            </a:pPr>
            <a:r>
              <a:rPr dirty="0"/>
              <a:t>Non-Uniform</a:t>
            </a:r>
            <a:r>
              <a:rPr dirty="0" spc="-80"/>
              <a:t> </a:t>
            </a:r>
            <a:r>
              <a:rPr dirty="0"/>
              <a:t>Memory</a:t>
            </a:r>
            <a:r>
              <a:rPr dirty="0" spc="-55"/>
              <a:t> </a:t>
            </a:r>
            <a:r>
              <a:rPr dirty="0"/>
              <a:t>Access</a:t>
            </a:r>
            <a:r>
              <a:rPr dirty="0" spc="-70"/>
              <a:t> </a:t>
            </a:r>
            <a:r>
              <a:rPr dirty="0" spc="-10"/>
              <a:t>(Cont.)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796" y="1131697"/>
            <a:ext cx="265176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2995" y="1799589"/>
            <a:ext cx="234695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2995" y="2444242"/>
            <a:ext cx="234695" cy="24383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45995" y="1109853"/>
            <a:ext cx="6415405" cy="29737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Arial"/>
                <a:cs typeface="Arial"/>
              </a:rPr>
              <a:t>Optimal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performance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comes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MS PGothic"/>
                <a:cs typeface="MS PGothic"/>
              </a:rPr>
              <a:t>“</a:t>
            </a:r>
            <a:r>
              <a:rPr dirty="0" sz="1800">
                <a:latin typeface="Arial"/>
                <a:cs typeface="Arial"/>
              </a:rPr>
              <a:t>close</a:t>
            </a:r>
            <a:r>
              <a:rPr dirty="0" sz="1800" spc="-25">
                <a:latin typeface="Arial"/>
                <a:cs typeface="Arial"/>
              </a:rPr>
              <a:t> to</a:t>
            </a:r>
            <a:r>
              <a:rPr dirty="0" sz="1800" spc="-25">
                <a:latin typeface="MS PGothic"/>
                <a:cs typeface="MS PGothic"/>
              </a:rPr>
              <a:t>”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thread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scheduled</a:t>
            </a:r>
            <a:endParaRPr sz="1800">
              <a:latin typeface="Arial"/>
              <a:cs typeface="Arial"/>
            </a:endParaRPr>
          </a:p>
          <a:p>
            <a:pPr marL="413384" marR="88900">
              <a:lnSpc>
                <a:spcPct val="100000"/>
              </a:lnSpc>
              <a:spcBef>
                <a:spcPts val="685"/>
              </a:spcBef>
            </a:pP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modifying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scheduler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schedule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thread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the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board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Solved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Solaris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lgroups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Structure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track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latency</a:t>
            </a:r>
            <a:r>
              <a:rPr dirty="0" sz="1800" spc="-10">
                <a:latin typeface="Arial"/>
                <a:cs typeface="Arial"/>
              </a:rPr>
              <a:t> groups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schedule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pager</a:t>
            </a:r>
            <a:endParaRPr sz="1800">
              <a:latin typeface="Arial"/>
              <a:cs typeface="Arial"/>
            </a:endParaRPr>
          </a:p>
          <a:p>
            <a:pPr marL="756285" marR="305435" indent="-2286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285" algn="l"/>
              </a:tabLst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possible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schedule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threads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allocate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within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lgroup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22606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Thrashing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182624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3644" y="1850135"/>
            <a:ext cx="234695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3644" y="2220722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3644" y="2591054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3644" y="2961385"/>
            <a:ext cx="234695" cy="24383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96644" y="1160779"/>
            <a:ext cx="6279515" cy="34397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31750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MS PGothic"/>
                <a:cs typeface="MS PGothic"/>
              </a:rPr>
              <a:t>“</a:t>
            </a:r>
            <a:r>
              <a:rPr dirty="0" sz="1800">
                <a:latin typeface="Arial"/>
                <a:cs typeface="Arial"/>
              </a:rPr>
              <a:t>enough</a:t>
            </a:r>
            <a:r>
              <a:rPr dirty="0" sz="1800">
                <a:latin typeface="MS PGothic"/>
                <a:cs typeface="MS PGothic"/>
              </a:rPr>
              <a:t>”</a:t>
            </a:r>
            <a:r>
              <a:rPr dirty="0" sz="1800" spc="-40">
                <a:latin typeface="MS PGothic"/>
                <a:cs typeface="MS PGothic"/>
              </a:rPr>
              <a:t> </a:t>
            </a:r>
            <a:r>
              <a:rPr dirty="0" sz="1800">
                <a:latin typeface="Arial"/>
                <a:cs typeface="Arial"/>
              </a:rPr>
              <a:t>pages,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page-fault </a:t>
            </a:r>
            <a:r>
              <a:rPr dirty="0" sz="1800">
                <a:latin typeface="Arial"/>
                <a:cs typeface="Arial"/>
              </a:rPr>
              <a:t>rate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very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  <a:p>
            <a:pPr marL="413384" marR="3534410">
              <a:lnSpc>
                <a:spcPts val="2920"/>
              </a:lnSpc>
              <a:spcBef>
                <a:spcPts val="145"/>
              </a:spcBef>
            </a:pP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page </a:t>
            </a:r>
            <a:r>
              <a:rPr dirty="0" sz="1800">
                <a:latin typeface="Arial"/>
                <a:cs typeface="Arial"/>
              </a:rPr>
              <a:t>Replace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existing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quickly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back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leads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Low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10">
                <a:latin typeface="Arial"/>
                <a:cs typeface="Arial"/>
              </a:rPr>
              <a:t> utilization</a:t>
            </a:r>
            <a:endParaRPr sz="1800">
              <a:latin typeface="Arial"/>
              <a:cs typeface="Arial"/>
            </a:endParaRPr>
          </a:p>
          <a:p>
            <a:pPr marL="756285" marR="5080" indent="-228600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285" algn="l"/>
              </a:tabLst>
            </a:pP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thinking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increase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degree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multiprogramming</a:t>
            </a:r>
            <a:endParaRPr sz="1800">
              <a:latin typeface="Arial"/>
              <a:cs typeface="Arial"/>
            </a:endParaRPr>
          </a:p>
          <a:p>
            <a:pPr marL="7556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Another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Thrashing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181100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96644" y="1159255"/>
            <a:ext cx="5892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Thrashing</a:t>
            </a:r>
            <a:r>
              <a:rPr dirty="0" sz="1800">
                <a:solidFill>
                  <a:srgbClr val="3366FF"/>
                </a:solidFill>
                <a:latin typeface="Arial"/>
                <a:cs typeface="Arial"/>
              </a:rPr>
              <a:t>.</a:t>
            </a:r>
            <a:r>
              <a:rPr dirty="0" sz="1800" spc="445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busy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swapping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7860" y="1900427"/>
            <a:ext cx="4867655" cy="286664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dirty="0"/>
              <a:t>Demand</a:t>
            </a:r>
            <a:r>
              <a:rPr dirty="0" spc="-35"/>
              <a:t> </a:t>
            </a:r>
            <a:r>
              <a:rPr dirty="0"/>
              <a:t>Paging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Thrashing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444" y="1132916"/>
            <a:ext cx="265175" cy="2746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8645" y="2172970"/>
            <a:ext cx="234695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8645" y="2543555"/>
            <a:ext cx="234695" cy="24383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31645" y="1111072"/>
            <a:ext cx="5596255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Why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demand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work?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Locality</a:t>
            </a:r>
            <a:r>
              <a:rPr dirty="0" sz="180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413384" marR="591820">
              <a:lnSpc>
                <a:spcPts val="2920"/>
              </a:lnSpc>
              <a:spcBef>
                <a:spcPts val="220"/>
              </a:spcBef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migrates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locality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another </a:t>
            </a:r>
            <a:r>
              <a:rPr dirty="0" sz="1800">
                <a:latin typeface="Arial"/>
                <a:cs typeface="Arial"/>
              </a:rPr>
              <a:t>Localities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overlap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"/>
                <a:cs typeface="Arial"/>
              </a:rPr>
              <a:t>Why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thrashing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occur?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dirty="0" sz="1800">
                <a:latin typeface="Symbol"/>
                <a:cs typeface="Symbol"/>
              </a:rPr>
              <a:t>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size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locality &gt;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total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Limit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effects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priority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444" y="2889504"/>
            <a:ext cx="265175" cy="2743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444" y="4275073"/>
            <a:ext cx="265175" cy="27431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Locality</a:t>
            </a:r>
            <a:r>
              <a:rPr dirty="0" sz="2800" spc="-45"/>
              <a:t> </a:t>
            </a:r>
            <a:r>
              <a:rPr dirty="0" sz="2800"/>
              <a:t>In</a:t>
            </a:r>
            <a:r>
              <a:rPr dirty="0" sz="2800" spc="-60"/>
              <a:t> </a:t>
            </a:r>
            <a:r>
              <a:rPr dirty="0" sz="2800"/>
              <a:t>A</a:t>
            </a:r>
            <a:r>
              <a:rPr dirty="0" sz="2800" spc="-65"/>
              <a:t> </a:t>
            </a:r>
            <a:r>
              <a:rPr dirty="0" sz="2800" spc="-30"/>
              <a:t>Memory-</a:t>
            </a:r>
            <a:r>
              <a:rPr dirty="0" sz="2800"/>
              <a:t>Reference</a:t>
            </a:r>
            <a:r>
              <a:rPr dirty="0" sz="2800" spc="5"/>
              <a:t> </a:t>
            </a:r>
            <a:r>
              <a:rPr dirty="0" sz="2800" spc="-10"/>
              <a:t>Pattern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4731" y="1054638"/>
            <a:ext cx="3729194" cy="534003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39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Working-</a:t>
            </a:r>
            <a:r>
              <a:rPr dirty="0"/>
              <a:t>Set</a:t>
            </a:r>
            <a:r>
              <a:rPr dirty="0" spc="30"/>
              <a:t> </a:t>
            </a:r>
            <a:r>
              <a:rPr dirty="0" spc="-10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594" y="1143000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5594" y="1787651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2795" y="2456942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2795" y="2827273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2795" y="3197301"/>
            <a:ext cx="234695" cy="2441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5594" y="3543934"/>
            <a:ext cx="265175" cy="27431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2795" y="3938651"/>
            <a:ext cx="234695" cy="24383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890395" y="1121155"/>
            <a:ext cx="6193155" cy="307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1116330" algn="l"/>
              </a:tabLst>
            </a:pPr>
            <a:r>
              <a:rPr dirty="0" sz="1800">
                <a:latin typeface="Symbol"/>
                <a:cs typeface="Symbol"/>
              </a:rPr>
              <a:t>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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Arial"/>
                <a:cs typeface="Arial"/>
              </a:rPr>
              <a:t>working-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window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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fixed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references Example:</a:t>
            </a:r>
            <a:r>
              <a:rPr dirty="0" sz="1800">
                <a:latin typeface="Arial"/>
                <a:cs typeface="Arial"/>
              </a:rPr>
              <a:t>	10,000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sz="1800" i="1">
                <a:latin typeface="Arial"/>
                <a:cs typeface="Arial"/>
              </a:rPr>
              <a:t>WSS</a:t>
            </a:r>
            <a:r>
              <a:rPr dirty="0" baseline="-20833" sz="1800" i="1">
                <a:latin typeface="Arial"/>
                <a:cs typeface="Arial"/>
              </a:rPr>
              <a:t>i</a:t>
            </a:r>
            <a:r>
              <a:rPr dirty="0" baseline="-20833" sz="1800" spc="202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(working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459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total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pages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referenced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recent </a:t>
            </a:r>
            <a:r>
              <a:rPr dirty="0" sz="1800">
                <a:latin typeface="Symbol"/>
                <a:cs typeface="Symbol"/>
              </a:rPr>
              <a:t>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(varies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time)</a:t>
            </a:r>
            <a:endParaRPr sz="1800">
              <a:latin typeface="Arial"/>
              <a:cs typeface="Arial"/>
            </a:endParaRPr>
          </a:p>
          <a:p>
            <a:pPr algn="just" marL="438784" marR="1052830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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too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small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encompass entire</a:t>
            </a:r>
            <a:r>
              <a:rPr dirty="0" sz="1800" spc="-10">
                <a:latin typeface="Arial"/>
                <a:cs typeface="Arial"/>
              </a:rPr>
              <a:t> locality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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too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large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encompass several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localities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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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encompass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entire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algn="just" marL="438784" marR="2633345" indent="-401320">
              <a:lnSpc>
                <a:spcPct val="135000"/>
              </a:lnSpc>
              <a:spcBef>
                <a:spcPts val="5"/>
              </a:spcBef>
            </a:pP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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i="1">
                <a:latin typeface="Arial"/>
                <a:cs typeface="Arial"/>
              </a:rPr>
              <a:t>WSS</a:t>
            </a:r>
            <a:r>
              <a:rPr dirty="0" baseline="-20833" sz="1800" i="1">
                <a:latin typeface="Arial"/>
                <a:cs typeface="Arial"/>
              </a:rPr>
              <a:t>i</a:t>
            </a:r>
            <a:r>
              <a:rPr dirty="0" baseline="-20833" sz="1800" spc="232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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total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demand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frames </a:t>
            </a:r>
            <a:r>
              <a:rPr dirty="0" sz="1800">
                <a:latin typeface="Arial"/>
                <a:cs typeface="Arial"/>
              </a:rPr>
              <a:t>Approximation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locality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34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Working-</a:t>
            </a:r>
            <a:r>
              <a:rPr dirty="0"/>
              <a:t>Set</a:t>
            </a:r>
            <a:r>
              <a:rPr dirty="0" spc="-20"/>
              <a:t> </a:t>
            </a:r>
            <a:r>
              <a:rPr dirty="0"/>
              <a:t>Model</a:t>
            </a:r>
            <a:r>
              <a:rPr dirty="0" spc="-10"/>
              <a:t> (Cont.)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646" y="1114297"/>
            <a:ext cx="265176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815845" y="996441"/>
            <a:ext cx="5316220" cy="104076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Thrashing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Policy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suspend 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swap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646" y="1484630"/>
            <a:ext cx="265176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0655" y="2398776"/>
            <a:ext cx="6341267" cy="1685443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289" y="168909"/>
            <a:ext cx="45199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5320" algn="l"/>
              </a:tabLst>
            </a:pPr>
            <a:r>
              <a:rPr dirty="0"/>
              <a:t>Virtual</a:t>
            </a:r>
            <a:r>
              <a:rPr dirty="0" spc="-25"/>
              <a:t> </a:t>
            </a:r>
            <a:r>
              <a:rPr dirty="0" spc="-10"/>
              <a:t>memory</a:t>
            </a:r>
            <a:r>
              <a:rPr dirty="0"/>
              <a:t>	</a:t>
            </a:r>
            <a:r>
              <a:rPr dirty="0" spc="-10"/>
              <a:t>(Cont.)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66" y="1144524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920" y="1813255"/>
            <a:ext cx="234695" cy="2441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920" y="2458466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920" y="2828798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66" y="3175126"/>
            <a:ext cx="265175" cy="2743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920" y="3569842"/>
            <a:ext cx="234695" cy="2438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920" y="3940175"/>
            <a:ext cx="234695" cy="24383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0423" rIns="0" bIns="0" rtlCol="0" vert="horz">
            <a:spAutoFit/>
          </a:bodyPr>
          <a:lstStyle/>
          <a:p>
            <a:pPr marL="361315" marR="36703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Virtual</a:t>
            </a:r>
            <a:r>
              <a:rPr dirty="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address</a:t>
            </a:r>
            <a:r>
              <a:rPr dirty="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space</a:t>
            </a:r>
            <a:r>
              <a:rPr dirty="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logical</a:t>
            </a:r>
            <a:r>
              <a:rPr dirty="0" spc="-10"/>
              <a:t> </a:t>
            </a:r>
            <a:r>
              <a:rPr dirty="0"/>
              <a:t>view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how</a:t>
            </a:r>
            <a:r>
              <a:rPr dirty="0" spc="-30"/>
              <a:t> </a:t>
            </a:r>
            <a:r>
              <a:rPr dirty="0"/>
              <a:t>process</a:t>
            </a:r>
            <a:r>
              <a:rPr dirty="0" spc="-10"/>
              <a:t> </a:t>
            </a:r>
            <a:r>
              <a:rPr dirty="0" spc="-25"/>
              <a:t>is </a:t>
            </a:r>
            <a:r>
              <a:rPr dirty="0"/>
              <a:t>stored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10"/>
              <a:t> memory</a:t>
            </a:r>
          </a:p>
          <a:p>
            <a:pPr marL="762000">
              <a:lnSpc>
                <a:spcPct val="100000"/>
              </a:lnSpc>
              <a:spcBef>
                <a:spcPts val="755"/>
              </a:spcBef>
            </a:pPr>
            <a:r>
              <a:rPr dirty="0"/>
              <a:t>Usually</a:t>
            </a:r>
            <a:r>
              <a:rPr dirty="0" spc="-35"/>
              <a:t> </a:t>
            </a:r>
            <a:r>
              <a:rPr dirty="0"/>
              <a:t>start</a:t>
            </a:r>
            <a:r>
              <a:rPr dirty="0" spc="-35"/>
              <a:t> </a:t>
            </a:r>
            <a:r>
              <a:rPr dirty="0"/>
              <a:t>at</a:t>
            </a:r>
            <a:r>
              <a:rPr dirty="0" spc="-45"/>
              <a:t> </a:t>
            </a:r>
            <a:r>
              <a:rPr dirty="0"/>
              <a:t>address</a:t>
            </a:r>
            <a:r>
              <a:rPr dirty="0" spc="-25"/>
              <a:t> </a:t>
            </a:r>
            <a:r>
              <a:rPr dirty="0"/>
              <a:t>0,</a:t>
            </a:r>
            <a:r>
              <a:rPr dirty="0" spc="-35"/>
              <a:t> </a:t>
            </a:r>
            <a:r>
              <a:rPr dirty="0"/>
              <a:t>contiguous</a:t>
            </a:r>
            <a:r>
              <a:rPr dirty="0" spc="-15"/>
              <a:t> </a:t>
            </a:r>
            <a:r>
              <a:rPr dirty="0"/>
              <a:t>addresses</a:t>
            </a:r>
            <a:r>
              <a:rPr dirty="0" spc="-20"/>
              <a:t> </a:t>
            </a:r>
            <a:r>
              <a:rPr dirty="0" spc="-10"/>
              <a:t>until</a:t>
            </a:r>
          </a:p>
          <a:p>
            <a:pPr marL="762000">
              <a:lnSpc>
                <a:spcPct val="100000"/>
              </a:lnSpc>
            </a:pPr>
            <a:r>
              <a:rPr dirty="0"/>
              <a:t>end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20"/>
              <a:t>space</a:t>
            </a:r>
          </a:p>
          <a:p>
            <a:pPr marL="762000" marR="5080">
              <a:lnSpc>
                <a:spcPct val="135000"/>
              </a:lnSpc>
            </a:pPr>
            <a:r>
              <a:rPr dirty="0"/>
              <a:t>Meanwhile,</a:t>
            </a:r>
            <a:r>
              <a:rPr dirty="0" spc="-5"/>
              <a:t> </a:t>
            </a:r>
            <a:r>
              <a:rPr dirty="0"/>
              <a:t>physical</a:t>
            </a:r>
            <a:r>
              <a:rPr dirty="0" spc="-20"/>
              <a:t> </a:t>
            </a:r>
            <a:r>
              <a:rPr dirty="0"/>
              <a:t>memory</a:t>
            </a:r>
            <a:r>
              <a:rPr dirty="0" spc="-35"/>
              <a:t> </a:t>
            </a:r>
            <a:r>
              <a:rPr dirty="0"/>
              <a:t>organized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page</a:t>
            </a:r>
            <a:r>
              <a:rPr dirty="0" spc="-40"/>
              <a:t> </a:t>
            </a:r>
            <a:r>
              <a:rPr dirty="0" spc="-10"/>
              <a:t>frames </a:t>
            </a:r>
            <a:r>
              <a:rPr dirty="0"/>
              <a:t>MMU</a:t>
            </a:r>
            <a:r>
              <a:rPr dirty="0" spc="-20"/>
              <a:t> </a:t>
            </a:r>
            <a:r>
              <a:rPr dirty="0"/>
              <a:t>must</a:t>
            </a:r>
            <a:r>
              <a:rPr dirty="0" spc="-20"/>
              <a:t> </a:t>
            </a:r>
            <a:r>
              <a:rPr dirty="0"/>
              <a:t>map</a:t>
            </a:r>
            <a:r>
              <a:rPr dirty="0" spc="-20"/>
              <a:t> </a:t>
            </a:r>
            <a:r>
              <a:rPr dirty="0"/>
              <a:t>logical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10"/>
              <a:t>physical</a:t>
            </a:r>
          </a:p>
          <a:p>
            <a:pPr marL="762000" marR="1904364" indent="-401320">
              <a:lnSpc>
                <a:spcPct val="135000"/>
              </a:lnSpc>
              <a:spcBef>
                <a:spcPts val="5"/>
              </a:spcBef>
            </a:pPr>
            <a:r>
              <a:rPr dirty="0"/>
              <a:t>Virtual</a:t>
            </a:r>
            <a:r>
              <a:rPr dirty="0" spc="-25"/>
              <a:t> </a:t>
            </a:r>
            <a:r>
              <a:rPr dirty="0"/>
              <a:t>memory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/>
              <a:t>implemented</a:t>
            </a:r>
            <a:r>
              <a:rPr dirty="0" spc="-15"/>
              <a:t> </a:t>
            </a:r>
            <a:r>
              <a:rPr dirty="0" spc="-20"/>
              <a:t>via: </a:t>
            </a:r>
            <a:r>
              <a:rPr dirty="0"/>
              <a:t>Demand</a:t>
            </a:r>
            <a:r>
              <a:rPr dirty="0" spc="-30"/>
              <a:t> </a:t>
            </a:r>
            <a:r>
              <a:rPr dirty="0" spc="-10"/>
              <a:t>paging</a:t>
            </a:r>
          </a:p>
          <a:p>
            <a:pPr marL="762000">
              <a:lnSpc>
                <a:spcPct val="100000"/>
              </a:lnSpc>
              <a:spcBef>
                <a:spcPts val="755"/>
              </a:spcBef>
            </a:pPr>
            <a:r>
              <a:rPr dirty="0"/>
              <a:t>Demand</a:t>
            </a:r>
            <a:r>
              <a:rPr dirty="0" spc="-30"/>
              <a:t> </a:t>
            </a:r>
            <a:r>
              <a:rPr dirty="0" spc="-10"/>
              <a:t>segmentation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/>
              <a:t>Keeping</a:t>
            </a:r>
            <a:r>
              <a:rPr dirty="0" spc="-40"/>
              <a:t> </a:t>
            </a:r>
            <a:r>
              <a:rPr dirty="0"/>
              <a:t>Track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Working</a:t>
            </a:r>
            <a:r>
              <a:rPr dirty="0" spc="-35"/>
              <a:t> </a:t>
            </a:r>
            <a:r>
              <a:rPr dirty="0" spc="-25"/>
              <a:t>Set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217" y="1168272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217" y="1538300"/>
            <a:ext cx="265175" cy="274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672" y="1933701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672" y="2304033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672" y="2674366"/>
            <a:ext cx="23469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672" y="3319271"/>
            <a:ext cx="234695" cy="24383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0" rIns="0" bIns="0" rtlCol="0" vert="horz">
            <a:spAutoFit/>
          </a:bodyPr>
          <a:lstStyle/>
          <a:p>
            <a:pPr marL="528320">
              <a:lnSpc>
                <a:spcPct val="100000"/>
              </a:lnSpc>
              <a:spcBef>
                <a:spcPts val="850"/>
              </a:spcBef>
            </a:pPr>
            <a:r>
              <a:rPr dirty="0"/>
              <a:t>Approximate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10"/>
              <a:t> </a:t>
            </a:r>
            <a:r>
              <a:rPr dirty="0"/>
              <a:t>interval</a:t>
            </a:r>
            <a:r>
              <a:rPr dirty="0" spc="-20"/>
              <a:t> </a:t>
            </a:r>
            <a:r>
              <a:rPr dirty="0"/>
              <a:t>timer</a:t>
            </a:r>
            <a:r>
              <a:rPr dirty="0" spc="-30"/>
              <a:t> </a:t>
            </a:r>
            <a:r>
              <a:rPr dirty="0"/>
              <a:t>+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reference</a:t>
            </a:r>
            <a:r>
              <a:rPr dirty="0" spc="-25"/>
              <a:t> bit</a:t>
            </a:r>
          </a:p>
          <a:p>
            <a:pPr marL="528320">
              <a:lnSpc>
                <a:spcPct val="100000"/>
              </a:lnSpc>
              <a:spcBef>
                <a:spcPts val="755"/>
              </a:spcBef>
            </a:pPr>
            <a:r>
              <a:rPr dirty="0"/>
              <a:t>Example:</a:t>
            </a:r>
            <a:r>
              <a:rPr dirty="0" spc="5"/>
              <a:t> </a:t>
            </a:r>
            <a:r>
              <a:rPr dirty="0">
                <a:latin typeface="Symbol"/>
                <a:cs typeface="Symbol"/>
              </a:rPr>
              <a:t></a:t>
            </a:r>
            <a:r>
              <a:rPr dirty="0" spc="2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dirty="0" spc="-25"/>
              <a:t> </a:t>
            </a:r>
            <a:r>
              <a:rPr dirty="0" spc="-10"/>
              <a:t>10,000</a:t>
            </a:r>
          </a:p>
          <a:p>
            <a:pPr marL="929005" marR="1300480">
              <a:lnSpc>
                <a:spcPct val="135000"/>
              </a:lnSpc>
              <a:spcBef>
                <a:spcPts val="5"/>
              </a:spcBef>
            </a:pPr>
            <a:r>
              <a:rPr dirty="0"/>
              <a:t>Timer</a:t>
            </a:r>
            <a:r>
              <a:rPr dirty="0" spc="-35"/>
              <a:t> </a:t>
            </a:r>
            <a:r>
              <a:rPr dirty="0"/>
              <a:t>interrupts</a:t>
            </a:r>
            <a:r>
              <a:rPr dirty="0" spc="-10"/>
              <a:t> </a:t>
            </a:r>
            <a:r>
              <a:rPr dirty="0"/>
              <a:t>after</a:t>
            </a:r>
            <a:r>
              <a:rPr dirty="0" spc="-35"/>
              <a:t> </a:t>
            </a:r>
            <a:r>
              <a:rPr dirty="0"/>
              <a:t>every</a:t>
            </a:r>
            <a:r>
              <a:rPr dirty="0" spc="-15"/>
              <a:t> </a:t>
            </a:r>
            <a:r>
              <a:rPr dirty="0"/>
              <a:t>5000</a:t>
            </a:r>
            <a:r>
              <a:rPr dirty="0" spc="-15"/>
              <a:t> </a:t>
            </a:r>
            <a:r>
              <a:rPr dirty="0"/>
              <a:t>time</a:t>
            </a:r>
            <a:r>
              <a:rPr dirty="0" spc="-25"/>
              <a:t> </a:t>
            </a:r>
            <a:r>
              <a:rPr dirty="0" spc="-10"/>
              <a:t>units </a:t>
            </a:r>
            <a:r>
              <a:rPr dirty="0"/>
              <a:t>Keep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memory</a:t>
            </a:r>
            <a:r>
              <a:rPr dirty="0" spc="-15"/>
              <a:t> </a:t>
            </a:r>
            <a:r>
              <a:rPr dirty="0"/>
              <a:t>2</a:t>
            </a:r>
            <a:r>
              <a:rPr dirty="0" spc="-5"/>
              <a:t> </a:t>
            </a:r>
            <a:r>
              <a:rPr dirty="0"/>
              <a:t>bits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/>
              <a:t>each </a:t>
            </a:r>
            <a:r>
              <a:rPr dirty="0" spc="-20"/>
              <a:t>page</a:t>
            </a:r>
          </a:p>
          <a:p>
            <a:pPr marL="929005">
              <a:lnSpc>
                <a:spcPct val="100000"/>
              </a:lnSpc>
              <a:spcBef>
                <a:spcPts val="755"/>
              </a:spcBef>
            </a:pPr>
            <a:r>
              <a:rPr dirty="0"/>
              <a:t>Whenever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timer</a:t>
            </a:r>
            <a:r>
              <a:rPr dirty="0" spc="-20"/>
              <a:t> </a:t>
            </a:r>
            <a:r>
              <a:rPr dirty="0"/>
              <a:t>interrupts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sets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values</a:t>
            </a:r>
            <a:r>
              <a:rPr dirty="0" spc="-20"/>
              <a:t> </a:t>
            </a:r>
            <a:r>
              <a:rPr dirty="0" spc="-25"/>
              <a:t>of</a:t>
            </a:r>
          </a:p>
          <a:p>
            <a:pPr marL="929005">
              <a:lnSpc>
                <a:spcPct val="100000"/>
              </a:lnSpc>
            </a:pPr>
            <a:r>
              <a:rPr dirty="0"/>
              <a:t>all</a:t>
            </a:r>
            <a:r>
              <a:rPr dirty="0" spc="-35"/>
              <a:t> </a:t>
            </a:r>
            <a:r>
              <a:rPr dirty="0"/>
              <a:t>reference</a:t>
            </a:r>
            <a:r>
              <a:rPr dirty="0" spc="-15"/>
              <a:t> </a:t>
            </a:r>
            <a:r>
              <a:rPr dirty="0"/>
              <a:t>bits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50"/>
              <a:t>0</a:t>
            </a:r>
          </a:p>
          <a:p>
            <a:pPr marL="528320" marR="187325" indent="400685">
              <a:lnSpc>
                <a:spcPct val="135000"/>
              </a:lnSpc>
              <a:spcBef>
                <a:spcPts val="5"/>
              </a:spcBef>
            </a:pPr>
            <a:r>
              <a:rPr dirty="0"/>
              <a:t>If</a:t>
            </a:r>
            <a:r>
              <a:rPr dirty="0" spc="-30"/>
              <a:t> </a:t>
            </a:r>
            <a:r>
              <a:rPr dirty="0"/>
              <a:t>one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bits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memory</a:t>
            </a:r>
            <a:r>
              <a:rPr dirty="0" spc="-15"/>
              <a:t> </a:t>
            </a:r>
            <a:r>
              <a:rPr dirty="0"/>
              <a:t>=</a:t>
            </a:r>
            <a:r>
              <a:rPr dirty="0" spc="-10"/>
              <a:t> </a:t>
            </a:r>
            <a:r>
              <a:rPr dirty="0"/>
              <a:t>1</a:t>
            </a:r>
            <a:r>
              <a:rPr dirty="0" spc="-10"/>
              <a:t> </a:t>
            </a:r>
            <a:r>
              <a:rPr dirty="0">
                <a:latin typeface="Symbol"/>
                <a:cs typeface="Symbol"/>
              </a:rPr>
              <a:t></a:t>
            </a:r>
            <a:r>
              <a:rPr dirty="0" spc="35">
                <a:latin typeface="Times New Roman"/>
                <a:cs typeface="Times New Roman"/>
              </a:rPr>
              <a:t> </a:t>
            </a:r>
            <a:r>
              <a:rPr dirty="0"/>
              <a:t>page in</a:t>
            </a:r>
            <a:r>
              <a:rPr dirty="0" spc="-20"/>
              <a:t> </a:t>
            </a:r>
            <a:r>
              <a:rPr dirty="0"/>
              <a:t>working</a:t>
            </a:r>
            <a:r>
              <a:rPr dirty="0" spc="35"/>
              <a:t> </a:t>
            </a:r>
            <a:r>
              <a:rPr dirty="0" spc="-25"/>
              <a:t>set </a:t>
            </a:r>
            <a:r>
              <a:rPr dirty="0"/>
              <a:t>Why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this</a:t>
            </a:r>
            <a:r>
              <a:rPr dirty="0" spc="-10"/>
              <a:t> </a:t>
            </a:r>
            <a:r>
              <a:rPr dirty="0"/>
              <a:t>not</a:t>
            </a:r>
            <a:r>
              <a:rPr dirty="0" spc="-15"/>
              <a:t> </a:t>
            </a:r>
            <a:r>
              <a:rPr dirty="0"/>
              <a:t>completely</a:t>
            </a:r>
            <a:r>
              <a:rPr dirty="0" spc="-5"/>
              <a:t> </a:t>
            </a:r>
            <a:r>
              <a:rPr dirty="0" spc="-10"/>
              <a:t>accurate?</a:t>
            </a:r>
          </a:p>
          <a:p>
            <a:pPr marL="528320">
              <a:lnSpc>
                <a:spcPct val="100000"/>
              </a:lnSpc>
              <a:spcBef>
                <a:spcPts val="755"/>
              </a:spcBef>
            </a:pPr>
            <a:r>
              <a:rPr dirty="0"/>
              <a:t>Improvement</a:t>
            </a:r>
            <a:r>
              <a:rPr dirty="0" spc="-25"/>
              <a:t> </a:t>
            </a:r>
            <a:r>
              <a:rPr dirty="0"/>
              <a:t>=</a:t>
            </a:r>
            <a:r>
              <a:rPr dirty="0" spc="-30"/>
              <a:t> </a:t>
            </a:r>
            <a:r>
              <a:rPr dirty="0"/>
              <a:t>10</a:t>
            </a:r>
            <a:r>
              <a:rPr dirty="0" spc="-35"/>
              <a:t> </a:t>
            </a:r>
            <a:r>
              <a:rPr dirty="0"/>
              <a:t>bits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interrupt</a:t>
            </a:r>
            <a:r>
              <a:rPr dirty="0" spc="-10"/>
              <a:t> </a:t>
            </a:r>
            <a:r>
              <a:rPr dirty="0"/>
              <a:t>every</a:t>
            </a:r>
            <a:r>
              <a:rPr dirty="0" spc="-30"/>
              <a:t> </a:t>
            </a:r>
            <a:r>
              <a:rPr dirty="0"/>
              <a:t>1000</a:t>
            </a:r>
            <a:r>
              <a:rPr dirty="0" spc="-20"/>
              <a:t> </a:t>
            </a:r>
            <a:r>
              <a:rPr dirty="0"/>
              <a:t>time</a:t>
            </a:r>
            <a:r>
              <a:rPr dirty="0" spc="-35"/>
              <a:t> </a:t>
            </a:r>
            <a:r>
              <a:rPr dirty="0" spc="-10"/>
              <a:t>units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217" y="3665220"/>
            <a:ext cx="265175" cy="27431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217" y="4035247"/>
            <a:ext cx="265175" cy="274624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12928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Page-</a:t>
            </a:r>
            <a:r>
              <a:rPr dirty="0"/>
              <a:t>Fault</a:t>
            </a:r>
            <a:r>
              <a:rPr dirty="0" spc="-30"/>
              <a:t> </a:t>
            </a:r>
            <a:r>
              <a:rPr dirty="0" spc="-10"/>
              <a:t>Frequency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641" y="1098550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641" y="1470405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866" y="2138172"/>
            <a:ext cx="23530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866" y="2508504"/>
            <a:ext cx="235305" cy="24383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48866" y="979169"/>
            <a:ext cx="5766435" cy="17830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direct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approach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WSS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  <a:spcBef>
                <a:spcPts val="770"/>
              </a:spcBef>
            </a:pPr>
            <a:r>
              <a:rPr dirty="0" sz="1800">
                <a:latin typeface="Arial"/>
                <a:cs typeface="Arial"/>
              </a:rPr>
              <a:t>Establish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MS PGothic"/>
                <a:cs typeface="MS PGothic"/>
              </a:rPr>
              <a:t>“</a:t>
            </a:r>
            <a:r>
              <a:rPr dirty="0" sz="1800">
                <a:latin typeface="Arial"/>
                <a:cs typeface="Arial"/>
              </a:rPr>
              <a:t>acceptable</a:t>
            </a:r>
            <a:r>
              <a:rPr dirty="0" sz="1800">
                <a:latin typeface="MS PGothic"/>
                <a:cs typeface="MS PGothic"/>
              </a:rPr>
              <a:t>”</a:t>
            </a:r>
            <a:r>
              <a:rPr dirty="0" sz="1800" spc="-65">
                <a:latin typeface="MS PGothic"/>
                <a:cs typeface="MS PGothic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page-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fault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frequency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PFF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replacement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  <a:p>
            <a:pPr marL="413384" marR="1027430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actual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low,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actual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high,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gains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998147" y="2955036"/>
            <a:ext cx="4884420" cy="2733040"/>
            <a:chOff x="1998147" y="2955036"/>
            <a:chExt cx="4884420" cy="2733040"/>
          </a:xfrm>
        </p:grpSpPr>
        <p:sp>
          <p:nvSpPr>
            <p:cNvPr id="9" name="object 9" descr=""/>
            <p:cNvSpPr/>
            <p:nvPr/>
          </p:nvSpPr>
          <p:spPr>
            <a:xfrm>
              <a:off x="2027127" y="3150951"/>
              <a:ext cx="4683125" cy="2505710"/>
            </a:xfrm>
            <a:custGeom>
              <a:avLst/>
              <a:gdLst/>
              <a:ahLst/>
              <a:cxnLst/>
              <a:rect l="l" t="t" r="r" b="b"/>
              <a:pathLst>
                <a:path w="4683125" h="2505710">
                  <a:moveTo>
                    <a:pt x="4682602" y="0"/>
                  </a:moveTo>
                  <a:lnTo>
                    <a:pt x="0" y="0"/>
                  </a:lnTo>
                  <a:lnTo>
                    <a:pt x="0" y="2505380"/>
                  </a:lnTo>
                  <a:lnTo>
                    <a:pt x="4682602" y="2505380"/>
                  </a:lnTo>
                  <a:lnTo>
                    <a:pt x="4682602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27127" y="3150951"/>
              <a:ext cx="4683125" cy="2505710"/>
            </a:xfrm>
            <a:custGeom>
              <a:avLst/>
              <a:gdLst/>
              <a:ahLst/>
              <a:cxnLst/>
              <a:rect l="l" t="t" r="r" b="b"/>
              <a:pathLst>
                <a:path w="4683125" h="2505710">
                  <a:moveTo>
                    <a:pt x="0" y="0"/>
                  </a:moveTo>
                  <a:lnTo>
                    <a:pt x="4682602" y="0"/>
                  </a:lnTo>
                  <a:lnTo>
                    <a:pt x="4682602" y="2505380"/>
                  </a:lnTo>
                  <a:lnTo>
                    <a:pt x="0" y="2505380"/>
                  </a:lnTo>
                  <a:lnTo>
                    <a:pt x="0" y="0"/>
                  </a:lnTo>
                  <a:close/>
                </a:path>
              </a:pathLst>
            </a:custGeom>
            <a:ln w="734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027123" y="4403686"/>
              <a:ext cx="3218815" cy="745490"/>
            </a:xfrm>
            <a:custGeom>
              <a:avLst/>
              <a:gdLst/>
              <a:ahLst/>
              <a:cxnLst/>
              <a:rect l="l" t="t" r="r" b="b"/>
              <a:pathLst>
                <a:path w="3218815" h="745489">
                  <a:moveTo>
                    <a:pt x="3218713" y="719937"/>
                  </a:moveTo>
                  <a:lnTo>
                    <a:pt x="0" y="719937"/>
                  </a:lnTo>
                  <a:lnTo>
                    <a:pt x="0" y="745070"/>
                  </a:lnTo>
                  <a:lnTo>
                    <a:pt x="3218713" y="745070"/>
                  </a:lnTo>
                  <a:lnTo>
                    <a:pt x="3218713" y="719937"/>
                  </a:lnTo>
                  <a:close/>
                </a:path>
                <a:path w="3218815" h="745489">
                  <a:moveTo>
                    <a:pt x="3218713" y="0"/>
                  </a:moveTo>
                  <a:lnTo>
                    <a:pt x="0" y="0"/>
                  </a:lnTo>
                  <a:lnTo>
                    <a:pt x="0" y="25133"/>
                  </a:lnTo>
                  <a:lnTo>
                    <a:pt x="3218713" y="25133"/>
                  </a:lnTo>
                  <a:lnTo>
                    <a:pt x="3218713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27127" y="2992709"/>
              <a:ext cx="4824730" cy="2663825"/>
            </a:xfrm>
            <a:custGeom>
              <a:avLst/>
              <a:gdLst/>
              <a:ahLst/>
              <a:cxnLst/>
              <a:rect l="l" t="t" r="r" b="b"/>
              <a:pathLst>
                <a:path w="4824730" h="2663825">
                  <a:moveTo>
                    <a:pt x="4824233" y="2663622"/>
                  </a:moveTo>
                  <a:lnTo>
                    <a:pt x="0" y="2663622"/>
                  </a:lnTo>
                  <a:lnTo>
                    <a:pt x="0" y="0"/>
                  </a:lnTo>
                </a:path>
              </a:pathLst>
            </a:custGeom>
            <a:ln w="159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8787" y="3473798"/>
              <a:ext cx="4351961" cy="207449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6085" y="3970293"/>
              <a:ext cx="990078" cy="27634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998141" y="2955048"/>
              <a:ext cx="4884420" cy="2733040"/>
            </a:xfrm>
            <a:custGeom>
              <a:avLst/>
              <a:gdLst/>
              <a:ahLst/>
              <a:cxnLst/>
              <a:rect l="l" t="t" r="r" b="b"/>
              <a:pathLst>
                <a:path w="4884420" h="2733040">
                  <a:moveTo>
                    <a:pt x="57975" y="70319"/>
                  </a:moveTo>
                  <a:lnTo>
                    <a:pt x="52692" y="56591"/>
                  </a:lnTo>
                  <a:lnTo>
                    <a:pt x="30911" y="0"/>
                  </a:lnTo>
                  <a:lnTo>
                    <a:pt x="27051" y="0"/>
                  </a:lnTo>
                  <a:lnTo>
                    <a:pt x="0" y="70319"/>
                  </a:lnTo>
                  <a:lnTo>
                    <a:pt x="28981" y="56591"/>
                  </a:lnTo>
                  <a:lnTo>
                    <a:pt x="57975" y="70319"/>
                  </a:lnTo>
                  <a:close/>
                </a:path>
                <a:path w="4884420" h="2733040">
                  <a:moveTo>
                    <a:pt x="4884242" y="2697492"/>
                  </a:moveTo>
                  <a:lnTo>
                    <a:pt x="4823041" y="2668638"/>
                  </a:lnTo>
                  <a:lnTo>
                    <a:pt x="4835372" y="2701290"/>
                  </a:lnTo>
                  <a:lnTo>
                    <a:pt x="4823041" y="2732709"/>
                  </a:lnTo>
                  <a:lnTo>
                    <a:pt x="4884242" y="2704947"/>
                  </a:lnTo>
                  <a:lnTo>
                    <a:pt x="4884242" y="2697492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54522" y="5765648"/>
            <a:ext cx="1031245" cy="110565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806371" y="4223994"/>
            <a:ext cx="125095" cy="654685"/>
          </a:xfrm>
          <a:custGeom>
            <a:avLst/>
            <a:gdLst/>
            <a:ahLst/>
            <a:cxnLst/>
            <a:rect l="l" t="t" r="r" b="b"/>
            <a:pathLst>
              <a:path w="125094" h="654685">
                <a:moveTo>
                  <a:pt x="65786" y="283972"/>
                </a:moveTo>
                <a:lnTo>
                  <a:pt x="53517" y="283972"/>
                </a:lnTo>
                <a:lnTo>
                  <a:pt x="53517" y="320408"/>
                </a:lnTo>
                <a:lnTo>
                  <a:pt x="65786" y="320408"/>
                </a:lnTo>
                <a:lnTo>
                  <a:pt x="65786" y="283972"/>
                </a:lnTo>
                <a:close/>
              </a:path>
              <a:path w="125094" h="654685">
                <a:moveTo>
                  <a:pt x="95885" y="251307"/>
                </a:moveTo>
                <a:lnTo>
                  <a:pt x="36791" y="251307"/>
                </a:lnTo>
                <a:lnTo>
                  <a:pt x="36791" y="237490"/>
                </a:lnTo>
                <a:lnTo>
                  <a:pt x="26758" y="237490"/>
                </a:lnTo>
                <a:lnTo>
                  <a:pt x="26758" y="251307"/>
                </a:lnTo>
                <a:lnTo>
                  <a:pt x="12268" y="251307"/>
                </a:lnTo>
                <a:lnTo>
                  <a:pt x="10033" y="248793"/>
                </a:lnTo>
                <a:lnTo>
                  <a:pt x="10033" y="237490"/>
                </a:lnTo>
                <a:lnTo>
                  <a:pt x="0" y="237490"/>
                </a:lnTo>
                <a:lnTo>
                  <a:pt x="0" y="256349"/>
                </a:lnTo>
                <a:lnTo>
                  <a:pt x="4457" y="263880"/>
                </a:lnTo>
                <a:lnTo>
                  <a:pt x="26758" y="263880"/>
                </a:lnTo>
                <a:lnTo>
                  <a:pt x="26758" y="275183"/>
                </a:lnTo>
                <a:lnTo>
                  <a:pt x="36791" y="275183"/>
                </a:lnTo>
                <a:lnTo>
                  <a:pt x="36791" y="263880"/>
                </a:lnTo>
                <a:lnTo>
                  <a:pt x="95885" y="263880"/>
                </a:lnTo>
                <a:lnTo>
                  <a:pt x="95885" y="251307"/>
                </a:lnTo>
                <a:close/>
              </a:path>
              <a:path w="125094" h="654685">
                <a:moveTo>
                  <a:pt x="95885" y="49022"/>
                </a:moveTo>
                <a:lnTo>
                  <a:pt x="1117" y="49022"/>
                </a:lnTo>
                <a:lnTo>
                  <a:pt x="1117" y="61595"/>
                </a:lnTo>
                <a:lnTo>
                  <a:pt x="95885" y="61595"/>
                </a:lnTo>
                <a:lnTo>
                  <a:pt x="95885" y="49022"/>
                </a:lnTo>
                <a:close/>
              </a:path>
              <a:path w="125094" h="654685">
                <a:moveTo>
                  <a:pt x="97002" y="5016"/>
                </a:moveTo>
                <a:lnTo>
                  <a:pt x="95885" y="0"/>
                </a:lnTo>
                <a:lnTo>
                  <a:pt x="86969" y="0"/>
                </a:lnTo>
                <a:lnTo>
                  <a:pt x="86969" y="12585"/>
                </a:lnTo>
                <a:lnTo>
                  <a:pt x="36791" y="12585"/>
                </a:lnTo>
                <a:lnTo>
                  <a:pt x="36791" y="0"/>
                </a:lnTo>
                <a:lnTo>
                  <a:pt x="26758" y="0"/>
                </a:lnTo>
                <a:lnTo>
                  <a:pt x="26758" y="12585"/>
                </a:lnTo>
                <a:lnTo>
                  <a:pt x="7810" y="12585"/>
                </a:lnTo>
                <a:lnTo>
                  <a:pt x="7810" y="26416"/>
                </a:lnTo>
                <a:lnTo>
                  <a:pt x="26758" y="26416"/>
                </a:lnTo>
                <a:lnTo>
                  <a:pt x="26758" y="36461"/>
                </a:lnTo>
                <a:lnTo>
                  <a:pt x="36791" y="36461"/>
                </a:lnTo>
                <a:lnTo>
                  <a:pt x="36791" y="26416"/>
                </a:lnTo>
                <a:lnTo>
                  <a:pt x="90309" y="26416"/>
                </a:lnTo>
                <a:lnTo>
                  <a:pt x="97002" y="22656"/>
                </a:lnTo>
                <a:lnTo>
                  <a:pt x="97002" y="5016"/>
                </a:lnTo>
                <a:close/>
              </a:path>
              <a:path w="125094" h="654685">
                <a:moveTo>
                  <a:pt x="98120" y="549084"/>
                </a:moveTo>
                <a:lnTo>
                  <a:pt x="97002" y="538924"/>
                </a:lnTo>
                <a:lnTo>
                  <a:pt x="94208" y="530872"/>
                </a:lnTo>
                <a:lnTo>
                  <a:pt x="90589" y="524700"/>
                </a:lnTo>
                <a:lnTo>
                  <a:pt x="88074" y="521563"/>
                </a:lnTo>
                <a:lnTo>
                  <a:pt x="88074" y="545312"/>
                </a:lnTo>
                <a:lnTo>
                  <a:pt x="88074" y="555371"/>
                </a:lnTo>
                <a:lnTo>
                  <a:pt x="83616" y="560387"/>
                </a:lnTo>
                <a:lnTo>
                  <a:pt x="68008" y="560387"/>
                </a:lnTo>
                <a:lnTo>
                  <a:pt x="65786" y="549084"/>
                </a:lnTo>
                <a:lnTo>
                  <a:pt x="64668" y="542810"/>
                </a:lnTo>
                <a:lnTo>
                  <a:pt x="63550" y="526465"/>
                </a:lnTo>
                <a:lnTo>
                  <a:pt x="62433" y="523951"/>
                </a:lnTo>
                <a:lnTo>
                  <a:pt x="60210" y="521436"/>
                </a:lnTo>
                <a:lnTo>
                  <a:pt x="72466" y="521436"/>
                </a:lnTo>
                <a:lnTo>
                  <a:pt x="78676" y="523582"/>
                </a:lnTo>
                <a:lnTo>
                  <a:pt x="83616" y="529145"/>
                </a:lnTo>
                <a:lnTo>
                  <a:pt x="86893" y="536816"/>
                </a:lnTo>
                <a:lnTo>
                  <a:pt x="88074" y="545312"/>
                </a:lnTo>
                <a:lnTo>
                  <a:pt x="88074" y="521563"/>
                </a:lnTo>
                <a:lnTo>
                  <a:pt x="87972" y="521436"/>
                </a:lnTo>
                <a:lnTo>
                  <a:pt x="86969" y="520179"/>
                </a:lnTo>
                <a:lnTo>
                  <a:pt x="92544" y="520179"/>
                </a:lnTo>
                <a:lnTo>
                  <a:pt x="97002" y="518922"/>
                </a:lnTo>
                <a:lnTo>
                  <a:pt x="97002" y="501345"/>
                </a:lnTo>
                <a:lnTo>
                  <a:pt x="95885" y="500087"/>
                </a:lnTo>
                <a:lnTo>
                  <a:pt x="88074" y="500087"/>
                </a:lnTo>
                <a:lnTo>
                  <a:pt x="88074" y="506374"/>
                </a:lnTo>
                <a:lnTo>
                  <a:pt x="86969" y="508876"/>
                </a:lnTo>
                <a:lnTo>
                  <a:pt x="44602" y="508876"/>
                </a:lnTo>
                <a:lnTo>
                  <a:pt x="33934" y="512508"/>
                </a:lnTo>
                <a:lnTo>
                  <a:pt x="27876" y="520979"/>
                </a:lnTo>
                <a:lnTo>
                  <a:pt x="25158" y="530618"/>
                </a:lnTo>
                <a:lnTo>
                  <a:pt x="24612" y="536816"/>
                </a:lnTo>
                <a:lnTo>
                  <a:pt x="24650" y="538924"/>
                </a:lnTo>
                <a:lnTo>
                  <a:pt x="25831" y="550633"/>
                </a:lnTo>
                <a:lnTo>
                  <a:pt x="29959" y="560552"/>
                </a:lnTo>
                <a:lnTo>
                  <a:pt x="37223" y="566940"/>
                </a:lnTo>
                <a:lnTo>
                  <a:pt x="47942" y="569201"/>
                </a:lnTo>
                <a:lnTo>
                  <a:pt x="47942" y="557872"/>
                </a:lnTo>
                <a:lnTo>
                  <a:pt x="42367" y="556615"/>
                </a:lnTo>
                <a:lnTo>
                  <a:pt x="34569" y="554113"/>
                </a:lnTo>
                <a:lnTo>
                  <a:pt x="34569" y="527723"/>
                </a:lnTo>
                <a:lnTo>
                  <a:pt x="37909" y="521436"/>
                </a:lnTo>
                <a:lnTo>
                  <a:pt x="52400" y="521436"/>
                </a:lnTo>
                <a:lnTo>
                  <a:pt x="53517" y="525208"/>
                </a:lnTo>
                <a:lnTo>
                  <a:pt x="53517" y="527723"/>
                </a:lnTo>
                <a:lnTo>
                  <a:pt x="56857" y="550341"/>
                </a:lnTo>
                <a:lnTo>
                  <a:pt x="60325" y="562889"/>
                </a:lnTo>
                <a:lnTo>
                  <a:pt x="66205" y="569671"/>
                </a:lnTo>
                <a:lnTo>
                  <a:pt x="72694" y="572439"/>
                </a:lnTo>
                <a:lnTo>
                  <a:pt x="78041" y="572960"/>
                </a:lnTo>
                <a:lnTo>
                  <a:pt x="86360" y="571169"/>
                </a:lnTo>
                <a:lnTo>
                  <a:pt x="92684" y="566204"/>
                </a:lnTo>
                <a:lnTo>
                  <a:pt x="95770" y="560387"/>
                </a:lnTo>
                <a:lnTo>
                  <a:pt x="96697" y="558647"/>
                </a:lnTo>
                <a:lnTo>
                  <a:pt x="98120" y="549084"/>
                </a:lnTo>
                <a:close/>
              </a:path>
              <a:path w="125094" h="654685">
                <a:moveTo>
                  <a:pt x="98120" y="358101"/>
                </a:moveTo>
                <a:lnTo>
                  <a:pt x="95885" y="353085"/>
                </a:lnTo>
                <a:lnTo>
                  <a:pt x="93649" y="349313"/>
                </a:lnTo>
                <a:lnTo>
                  <a:pt x="86969" y="339267"/>
                </a:lnTo>
                <a:lnTo>
                  <a:pt x="78041" y="335495"/>
                </a:lnTo>
                <a:lnTo>
                  <a:pt x="74701" y="335495"/>
                </a:lnTo>
                <a:lnTo>
                  <a:pt x="74701" y="348056"/>
                </a:lnTo>
                <a:lnTo>
                  <a:pt x="79159" y="349313"/>
                </a:lnTo>
                <a:lnTo>
                  <a:pt x="88074" y="355600"/>
                </a:lnTo>
                <a:lnTo>
                  <a:pt x="88074" y="368160"/>
                </a:lnTo>
                <a:lnTo>
                  <a:pt x="86461" y="378053"/>
                </a:lnTo>
                <a:lnTo>
                  <a:pt x="81813" y="385127"/>
                </a:lnTo>
                <a:lnTo>
                  <a:pt x="74434" y="389369"/>
                </a:lnTo>
                <a:lnTo>
                  <a:pt x="64668" y="390779"/>
                </a:lnTo>
                <a:lnTo>
                  <a:pt x="64668" y="348056"/>
                </a:lnTo>
                <a:lnTo>
                  <a:pt x="64668" y="334251"/>
                </a:lnTo>
                <a:lnTo>
                  <a:pt x="55753" y="335394"/>
                </a:lnTo>
                <a:lnTo>
                  <a:pt x="55753" y="348056"/>
                </a:lnTo>
                <a:lnTo>
                  <a:pt x="55753" y="390779"/>
                </a:lnTo>
                <a:lnTo>
                  <a:pt x="48374" y="389204"/>
                </a:lnTo>
                <a:lnTo>
                  <a:pt x="41948" y="384810"/>
                </a:lnTo>
                <a:lnTo>
                  <a:pt x="37401" y="378053"/>
                </a:lnTo>
                <a:lnTo>
                  <a:pt x="35674" y="369404"/>
                </a:lnTo>
                <a:lnTo>
                  <a:pt x="37401" y="359181"/>
                </a:lnTo>
                <a:lnTo>
                  <a:pt x="41948" y="352615"/>
                </a:lnTo>
                <a:lnTo>
                  <a:pt x="48374" y="349097"/>
                </a:lnTo>
                <a:lnTo>
                  <a:pt x="55753" y="348056"/>
                </a:lnTo>
                <a:lnTo>
                  <a:pt x="55753" y="335394"/>
                </a:lnTo>
                <a:lnTo>
                  <a:pt x="48044" y="336359"/>
                </a:lnTo>
                <a:lnTo>
                  <a:pt x="35394" y="342722"/>
                </a:lnTo>
                <a:lnTo>
                  <a:pt x="27355" y="353314"/>
                </a:lnTo>
                <a:lnTo>
                  <a:pt x="24536" y="368160"/>
                </a:lnTo>
                <a:lnTo>
                  <a:pt x="27647" y="384644"/>
                </a:lnTo>
                <a:lnTo>
                  <a:pt x="36093" y="396430"/>
                </a:lnTo>
                <a:lnTo>
                  <a:pt x="48514" y="403491"/>
                </a:lnTo>
                <a:lnTo>
                  <a:pt x="63550" y="405841"/>
                </a:lnTo>
                <a:lnTo>
                  <a:pt x="77419" y="403352"/>
                </a:lnTo>
                <a:lnTo>
                  <a:pt x="88353" y="396265"/>
                </a:lnTo>
                <a:lnTo>
                  <a:pt x="91909" y="390779"/>
                </a:lnTo>
                <a:lnTo>
                  <a:pt x="95542" y="385178"/>
                </a:lnTo>
                <a:lnTo>
                  <a:pt x="98120" y="370662"/>
                </a:lnTo>
                <a:lnTo>
                  <a:pt x="98120" y="358101"/>
                </a:lnTo>
                <a:close/>
              </a:path>
              <a:path w="125094" h="654685">
                <a:moveTo>
                  <a:pt x="98120" y="209842"/>
                </a:moveTo>
                <a:lnTo>
                  <a:pt x="97002" y="199872"/>
                </a:lnTo>
                <a:lnTo>
                  <a:pt x="94208" y="192265"/>
                </a:lnTo>
                <a:lnTo>
                  <a:pt x="90589" y="186537"/>
                </a:lnTo>
                <a:lnTo>
                  <a:pt x="88074" y="183540"/>
                </a:lnTo>
                <a:lnTo>
                  <a:pt x="88074" y="206082"/>
                </a:lnTo>
                <a:lnTo>
                  <a:pt x="88074" y="216141"/>
                </a:lnTo>
                <a:lnTo>
                  <a:pt x="83616" y="221170"/>
                </a:lnTo>
                <a:lnTo>
                  <a:pt x="68008" y="221170"/>
                </a:lnTo>
                <a:lnTo>
                  <a:pt x="65786" y="209842"/>
                </a:lnTo>
                <a:lnTo>
                  <a:pt x="64668" y="203568"/>
                </a:lnTo>
                <a:lnTo>
                  <a:pt x="63550" y="187236"/>
                </a:lnTo>
                <a:lnTo>
                  <a:pt x="62433" y="184721"/>
                </a:lnTo>
                <a:lnTo>
                  <a:pt x="60210" y="182219"/>
                </a:lnTo>
                <a:lnTo>
                  <a:pt x="72466" y="182219"/>
                </a:lnTo>
                <a:lnTo>
                  <a:pt x="78676" y="184353"/>
                </a:lnTo>
                <a:lnTo>
                  <a:pt x="83616" y="189903"/>
                </a:lnTo>
                <a:lnTo>
                  <a:pt x="86893" y="197586"/>
                </a:lnTo>
                <a:lnTo>
                  <a:pt x="88074" y="206082"/>
                </a:lnTo>
                <a:lnTo>
                  <a:pt x="88074" y="183540"/>
                </a:lnTo>
                <a:lnTo>
                  <a:pt x="86969" y="182219"/>
                </a:lnTo>
                <a:lnTo>
                  <a:pt x="92544" y="180962"/>
                </a:lnTo>
                <a:lnTo>
                  <a:pt x="97002" y="179705"/>
                </a:lnTo>
                <a:lnTo>
                  <a:pt x="97002" y="163360"/>
                </a:lnTo>
                <a:lnTo>
                  <a:pt x="95885" y="160845"/>
                </a:lnTo>
                <a:lnTo>
                  <a:pt x="88074" y="160845"/>
                </a:lnTo>
                <a:lnTo>
                  <a:pt x="88074" y="167132"/>
                </a:lnTo>
                <a:lnTo>
                  <a:pt x="86969" y="169633"/>
                </a:lnTo>
                <a:lnTo>
                  <a:pt x="44602" y="169633"/>
                </a:lnTo>
                <a:lnTo>
                  <a:pt x="33934" y="173278"/>
                </a:lnTo>
                <a:lnTo>
                  <a:pt x="27876" y="181737"/>
                </a:lnTo>
                <a:lnTo>
                  <a:pt x="25158" y="191376"/>
                </a:lnTo>
                <a:lnTo>
                  <a:pt x="24536" y="198539"/>
                </a:lnTo>
                <a:lnTo>
                  <a:pt x="25831" y="211404"/>
                </a:lnTo>
                <a:lnTo>
                  <a:pt x="29959" y="221322"/>
                </a:lnTo>
                <a:lnTo>
                  <a:pt x="37223" y="227698"/>
                </a:lnTo>
                <a:lnTo>
                  <a:pt x="47942" y="229958"/>
                </a:lnTo>
                <a:lnTo>
                  <a:pt x="47942" y="218655"/>
                </a:lnTo>
                <a:lnTo>
                  <a:pt x="42367" y="217398"/>
                </a:lnTo>
                <a:lnTo>
                  <a:pt x="34569" y="214884"/>
                </a:lnTo>
                <a:lnTo>
                  <a:pt x="34569" y="188493"/>
                </a:lnTo>
                <a:lnTo>
                  <a:pt x="37909" y="182219"/>
                </a:lnTo>
                <a:lnTo>
                  <a:pt x="52400" y="182219"/>
                </a:lnTo>
                <a:lnTo>
                  <a:pt x="53517" y="185978"/>
                </a:lnTo>
                <a:lnTo>
                  <a:pt x="53517" y="188493"/>
                </a:lnTo>
                <a:lnTo>
                  <a:pt x="56857" y="211099"/>
                </a:lnTo>
                <a:lnTo>
                  <a:pt x="60325" y="223850"/>
                </a:lnTo>
                <a:lnTo>
                  <a:pt x="66205" y="231051"/>
                </a:lnTo>
                <a:lnTo>
                  <a:pt x="72694" y="234251"/>
                </a:lnTo>
                <a:lnTo>
                  <a:pt x="78041" y="234975"/>
                </a:lnTo>
                <a:lnTo>
                  <a:pt x="86360" y="232994"/>
                </a:lnTo>
                <a:lnTo>
                  <a:pt x="92684" y="227596"/>
                </a:lnTo>
                <a:lnTo>
                  <a:pt x="95923" y="221170"/>
                </a:lnTo>
                <a:lnTo>
                  <a:pt x="96697" y="219608"/>
                </a:lnTo>
                <a:lnTo>
                  <a:pt x="98120" y="209842"/>
                </a:lnTo>
                <a:close/>
              </a:path>
              <a:path w="125094" h="654685">
                <a:moveTo>
                  <a:pt x="98120" y="120637"/>
                </a:moveTo>
                <a:lnTo>
                  <a:pt x="97294" y="112128"/>
                </a:lnTo>
                <a:lnTo>
                  <a:pt x="94907" y="105257"/>
                </a:lnTo>
                <a:lnTo>
                  <a:pt x="91059" y="99809"/>
                </a:lnTo>
                <a:lnTo>
                  <a:pt x="85852" y="95529"/>
                </a:lnTo>
                <a:lnTo>
                  <a:pt x="95885" y="95529"/>
                </a:lnTo>
                <a:lnTo>
                  <a:pt x="95885" y="82956"/>
                </a:lnTo>
                <a:lnTo>
                  <a:pt x="26758" y="82956"/>
                </a:lnTo>
                <a:lnTo>
                  <a:pt x="26758" y="95529"/>
                </a:lnTo>
                <a:lnTo>
                  <a:pt x="64668" y="95529"/>
                </a:lnTo>
                <a:lnTo>
                  <a:pt x="72555" y="96583"/>
                </a:lnTo>
                <a:lnTo>
                  <a:pt x="80137" y="100241"/>
                </a:lnTo>
                <a:lnTo>
                  <a:pt x="85826" y="107188"/>
                </a:lnTo>
                <a:lnTo>
                  <a:pt x="88074" y="118135"/>
                </a:lnTo>
                <a:lnTo>
                  <a:pt x="88074" y="125666"/>
                </a:lnTo>
                <a:lnTo>
                  <a:pt x="84734" y="133197"/>
                </a:lnTo>
                <a:lnTo>
                  <a:pt x="26758" y="133197"/>
                </a:lnTo>
                <a:lnTo>
                  <a:pt x="26758" y="145783"/>
                </a:lnTo>
                <a:lnTo>
                  <a:pt x="76936" y="145783"/>
                </a:lnTo>
                <a:lnTo>
                  <a:pt x="87299" y="143446"/>
                </a:lnTo>
                <a:lnTo>
                  <a:pt x="93789" y="137452"/>
                </a:lnTo>
                <a:lnTo>
                  <a:pt x="97155" y="129336"/>
                </a:lnTo>
                <a:lnTo>
                  <a:pt x="98120" y="120637"/>
                </a:lnTo>
                <a:close/>
              </a:path>
              <a:path w="125094" h="654685">
                <a:moveTo>
                  <a:pt x="123761" y="640803"/>
                </a:moveTo>
                <a:lnTo>
                  <a:pt x="89192" y="640803"/>
                </a:lnTo>
                <a:lnTo>
                  <a:pt x="93649" y="637032"/>
                </a:lnTo>
                <a:lnTo>
                  <a:pt x="98120" y="630758"/>
                </a:lnTo>
                <a:lnTo>
                  <a:pt x="98120" y="619455"/>
                </a:lnTo>
                <a:lnTo>
                  <a:pt x="94373" y="603008"/>
                </a:lnTo>
                <a:lnTo>
                  <a:pt x="91020" y="599338"/>
                </a:lnTo>
                <a:lnTo>
                  <a:pt x="88074" y="596112"/>
                </a:lnTo>
                <a:lnTo>
                  <a:pt x="88074" y="620699"/>
                </a:lnTo>
                <a:lnTo>
                  <a:pt x="87083" y="627214"/>
                </a:lnTo>
                <a:lnTo>
                  <a:pt x="83477" y="634199"/>
                </a:lnTo>
                <a:lnTo>
                  <a:pt x="76327" y="639775"/>
                </a:lnTo>
                <a:lnTo>
                  <a:pt x="64668" y="642061"/>
                </a:lnTo>
                <a:lnTo>
                  <a:pt x="55435" y="641362"/>
                </a:lnTo>
                <a:lnTo>
                  <a:pt x="45986" y="638441"/>
                </a:lnTo>
                <a:lnTo>
                  <a:pt x="38646" y="631990"/>
                </a:lnTo>
                <a:lnTo>
                  <a:pt x="35674" y="620699"/>
                </a:lnTo>
                <a:lnTo>
                  <a:pt x="38430" y="608876"/>
                </a:lnTo>
                <a:lnTo>
                  <a:pt x="80556" y="604367"/>
                </a:lnTo>
                <a:lnTo>
                  <a:pt x="88074" y="620699"/>
                </a:lnTo>
                <a:lnTo>
                  <a:pt x="88074" y="596112"/>
                </a:lnTo>
                <a:lnTo>
                  <a:pt x="84874" y="592594"/>
                </a:lnTo>
                <a:lnTo>
                  <a:pt x="72250" y="587108"/>
                </a:lnTo>
                <a:lnTo>
                  <a:pt x="59093" y="585520"/>
                </a:lnTo>
                <a:lnTo>
                  <a:pt x="45694" y="587629"/>
                </a:lnTo>
                <a:lnTo>
                  <a:pt x="34709" y="593839"/>
                </a:lnTo>
                <a:lnTo>
                  <a:pt x="27266" y="604075"/>
                </a:lnTo>
                <a:lnTo>
                  <a:pt x="24536" y="618197"/>
                </a:lnTo>
                <a:lnTo>
                  <a:pt x="25831" y="627214"/>
                </a:lnTo>
                <a:lnTo>
                  <a:pt x="28994" y="633730"/>
                </a:lnTo>
                <a:lnTo>
                  <a:pt x="32994" y="638149"/>
                </a:lnTo>
                <a:lnTo>
                  <a:pt x="36791" y="640803"/>
                </a:lnTo>
                <a:lnTo>
                  <a:pt x="36791" y="642061"/>
                </a:lnTo>
                <a:lnTo>
                  <a:pt x="26758" y="642061"/>
                </a:lnTo>
                <a:lnTo>
                  <a:pt x="26758" y="654634"/>
                </a:lnTo>
                <a:lnTo>
                  <a:pt x="123761" y="654634"/>
                </a:lnTo>
                <a:lnTo>
                  <a:pt x="123761" y="640803"/>
                </a:lnTo>
                <a:close/>
              </a:path>
              <a:path w="125094" h="654685">
                <a:moveTo>
                  <a:pt x="124879" y="457377"/>
                </a:moveTo>
                <a:lnTo>
                  <a:pt x="120891" y="436308"/>
                </a:lnTo>
                <a:lnTo>
                  <a:pt x="111353" y="425488"/>
                </a:lnTo>
                <a:lnTo>
                  <a:pt x="99949" y="421500"/>
                </a:lnTo>
                <a:lnTo>
                  <a:pt x="90309" y="420928"/>
                </a:lnTo>
                <a:lnTo>
                  <a:pt x="88074" y="420928"/>
                </a:lnTo>
                <a:lnTo>
                  <a:pt x="88074" y="454863"/>
                </a:lnTo>
                <a:lnTo>
                  <a:pt x="86093" y="463829"/>
                </a:lnTo>
                <a:lnTo>
                  <a:pt x="80556" y="470090"/>
                </a:lnTo>
                <a:lnTo>
                  <a:pt x="72085" y="473760"/>
                </a:lnTo>
                <a:lnTo>
                  <a:pt x="61328" y="474954"/>
                </a:lnTo>
                <a:lnTo>
                  <a:pt x="53555" y="474624"/>
                </a:lnTo>
                <a:lnTo>
                  <a:pt x="45161" y="472287"/>
                </a:lnTo>
                <a:lnTo>
                  <a:pt x="38430" y="465950"/>
                </a:lnTo>
                <a:lnTo>
                  <a:pt x="35674" y="453605"/>
                </a:lnTo>
                <a:lnTo>
                  <a:pt x="38646" y="442506"/>
                </a:lnTo>
                <a:lnTo>
                  <a:pt x="45986" y="436473"/>
                </a:lnTo>
                <a:lnTo>
                  <a:pt x="55435" y="433984"/>
                </a:lnTo>
                <a:lnTo>
                  <a:pt x="64668" y="433489"/>
                </a:lnTo>
                <a:lnTo>
                  <a:pt x="76327" y="435597"/>
                </a:lnTo>
                <a:lnTo>
                  <a:pt x="83477" y="440867"/>
                </a:lnTo>
                <a:lnTo>
                  <a:pt x="87083" y="447802"/>
                </a:lnTo>
                <a:lnTo>
                  <a:pt x="88074" y="454863"/>
                </a:lnTo>
                <a:lnTo>
                  <a:pt x="88074" y="420928"/>
                </a:lnTo>
                <a:lnTo>
                  <a:pt x="26758" y="420928"/>
                </a:lnTo>
                <a:lnTo>
                  <a:pt x="26758" y="433489"/>
                </a:lnTo>
                <a:lnTo>
                  <a:pt x="36791" y="433489"/>
                </a:lnTo>
                <a:lnTo>
                  <a:pt x="32994" y="436143"/>
                </a:lnTo>
                <a:lnTo>
                  <a:pt x="28994" y="440563"/>
                </a:lnTo>
                <a:lnTo>
                  <a:pt x="25819" y="447103"/>
                </a:lnTo>
                <a:lnTo>
                  <a:pt x="24536" y="456120"/>
                </a:lnTo>
                <a:lnTo>
                  <a:pt x="27266" y="470230"/>
                </a:lnTo>
                <a:lnTo>
                  <a:pt x="34709" y="480453"/>
                </a:lnTo>
                <a:lnTo>
                  <a:pt x="45694" y="486664"/>
                </a:lnTo>
                <a:lnTo>
                  <a:pt x="59093" y="488772"/>
                </a:lnTo>
                <a:lnTo>
                  <a:pt x="72250" y="487184"/>
                </a:lnTo>
                <a:lnTo>
                  <a:pt x="84874" y="481711"/>
                </a:lnTo>
                <a:lnTo>
                  <a:pt x="91020" y="474954"/>
                </a:lnTo>
                <a:lnTo>
                  <a:pt x="94373" y="471284"/>
                </a:lnTo>
                <a:lnTo>
                  <a:pt x="98120" y="454863"/>
                </a:lnTo>
                <a:lnTo>
                  <a:pt x="98120" y="444792"/>
                </a:lnTo>
                <a:lnTo>
                  <a:pt x="93649" y="437261"/>
                </a:lnTo>
                <a:lnTo>
                  <a:pt x="89192" y="433489"/>
                </a:lnTo>
                <a:lnTo>
                  <a:pt x="91427" y="433489"/>
                </a:lnTo>
                <a:lnTo>
                  <a:pt x="98552" y="433844"/>
                </a:lnTo>
                <a:lnTo>
                  <a:pt x="106616" y="436321"/>
                </a:lnTo>
                <a:lnTo>
                  <a:pt x="113220" y="443039"/>
                </a:lnTo>
                <a:lnTo>
                  <a:pt x="115951" y="456120"/>
                </a:lnTo>
                <a:lnTo>
                  <a:pt x="115951" y="471182"/>
                </a:lnTo>
                <a:lnTo>
                  <a:pt x="104800" y="473697"/>
                </a:lnTo>
                <a:lnTo>
                  <a:pt x="104800" y="486257"/>
                </a:lnTo>
                <a:lnTo>
                  <a:pt x="115468" y="481926"/>
                </a:lnTo>
                <a:lnTo>
                  <a:pt x="121526" y="474167"/>
                </a:lnTo>
                <a:lnTo>
                  <a:pt x="124244" y="465239"/>
                </a:lnTo>
                <a:lnTo>
                  <a:pt x="124879" y="45737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4184" y="3927425"/>
            <a:ext cx="90307" cy="240125"/>
          </a:xfrm>
          <a:prstGeom prst="rect">
            <a:avLst/>
          </a:prstGeom>
        </p:spPr>
      </p:pic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30" rIns="0" bIns="0" rtlCol="0" vert="horz">
            <a:spAutoFit/>
          </a:bodyPr>
          <a:lstStyle/>
          <a:p>
            <a:pPr marL="443865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</a:t>
            </a:r>
            <a:r>
              <a:rPr dirty="0" spc="-45"/>
              <a:t> </a:t>
            </a:r>
            <a:r>
              <a:rPr dirty="0"/>
              <a:t>Sets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Page</a:t>
            </a:r>
            <a:r>
              <a:rPr dirty="0" spc="-45"/>
              <a:t> </a:t>
            </a:r>
            <a:r>
              <a:rPr dirty="0"/>
              <a:t>Fault</a:t>
            </a:r>
            <a:r>
              <a:rPr dirty="0" spc="-40"/>
              <a:t> </a:t>
            </a:r>
            <a:r>
              <a:rPr dirty="0" spc="-10"/>
              <a:t>Rates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207" y="2683764"/>
            <a:ext cx="5801868" cy="264566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87044" y="1070228"/>
            <a:ext cx="6534150" cy="1315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0"/>
              </a:spcBef>
              <a:tabLst>
                <a:tab pos="501650" algn="l"/>
              </a:tabLst>
            </a:pPr>
            <a:r>
              <a:rPr dirty="0" sz="1600" spc="-50">
                <a:solidFill>
                  <a:srgbClr val="993300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993300"/>
                </a:solidFill>
                <a:latin typeface="Calibri"/>
                <a:cs typeface="Calibri"/>
              </a:rPr>
              <a:t>	</a:t>
            </a:r>
            <a:r>
              <a:rPr dirty="0" sz="1800">
                <a:latin typeface="Arial"/>
                <a:cs typeface="Arial"/>
              </a:rPr>
              <a:t>Direct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relationship between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working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its </a:t>
            </a:r>
            <a:r>
              <a:rPr dirty="0" sz="1800" spc="-10">
                <a:latin typeface="Arial"/>
                <a:cs typeface="Arial"/>
              </a:rPr>
              <a:t>page-</a:t>
            </a:r>
            <a:r>
              <a:rPr dirty="0" sz="1800">
                <a:latin typeface="Arial"/>
                <a:cs typeface="Arial"/>
              </a:rPr>
              <a:t>fault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01650" algn="l"/>
              </a:tabLst>
            </a:pPr>
            <a:r>
              <a:rPr dirty="0" sz="1600" spc="-50">
                <a:solidFill>
                  <a:srgbClr val="993300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993300"/>
                </a:solidFill>
                <a:latin typeface="Calibri"/>
                <a:cs typeface="Calibri"/>
              </a:rPr>
              <a:t>	</a:t>
            </a:r>
            <a:r>
              <a:rPr dirty="0" sz="1800">
                <a:latin typeface="Arial"/>
                <a:cs typeface="Arial"/>
              </a:rPr>
              <a:t>Working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changes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01650" algn="l"/>
              </a:tabLst>
            </a:pPr>
            <a:r>
              <a:rPr dirty="0" sz="1600" spc="-50">
                <a:solidFill>
                  <a:srgbClr val="993300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993300"/>
                </a:solidFill>
                <a:latin typeface="Calibri"/>
                <a:cs typeface="Calibri"/>
              </a:rPr>
              <a:t>	</a:t>
            </a:r>
            <a:r>
              <a:rPr dirty="0" sz="1800">
                <a:latin typeface="Arial"/>
                <a:cs typeface="Arial"/>
              </a:rPr>
              <a:t>Peaks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valleys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dirty="0"/>
              <a:t>Allocating</a:t>
            </a:r>
            <a:r>
              <a:rPr dirty="0" spc="-80"/>
              <a:t> </a:t>
            </a:r>
            <a:r>
              <a:rPr dirty="0"/>
              <a:t>Kernel</a:t>
            </a:r>
            <a:r>
              <a:rPr dirty="0" spc="-25"/>
              <a:t> </a:t>
            </a:r>
            <a:r>
              <a:rPr dirty="0" spc="-10"/>
              <a:t>Memory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942" y="1143000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942" y="1513332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4116" y="1908048"/>
            <a:ext cx="234696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4116" y="2278633"/>
            <a:ext cx="234696" cy="24383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17116" y="1025143"/>
            <a:ext cx="5948680" cy="187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26895">
              <a:lnSpc>
                <a:spcPct val="135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Treated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differently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 </a:t>
            </a:r>
            <a:r>
              <a:rPr dirty="0" sz="1800">
                <a:latin typeface="Arial"/>
                <a:cs typeface="Arial"/>
              </a:rPr>
              <a:t>Often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free-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pool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ts val="2920"/>
              </a:lnSpc>
              <a:spcBef>
                <a:spcPts val="220"/>
              </a:spcBef>
            </a:pP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requests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structures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varying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sizes </a:t>
            </a: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contiguous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30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9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I.e.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device </a:t>
            </a:r>
            <a:r>
              <a:rPr dirty="0" sz="1800" spc="-25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32610">
              <a:lnSpc>
                <a:spcPct val="100000"/>
              </a:lnSpc>
              <a:spcBef>
                <a:spcPts val="105"/>
              </a:spcBef>
            </a:pPr>
            <a:r>
              <a:rPr dirty="0"/>
              <a:t>Buddy</a:t>
            </a:r>
            <a:r>
              <a:rPr dirty="0" spc="-65"/>
              <a:t> </a:t>
            </a:r>
            <a:r>
              <a:rPr dirty="0" spc="-10"/>
              <a:t>System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592" y="1092072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592" y="1736420"/>
            <a:ext cx="265175" cy="274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741" y="2131822"/>
            <a:ext cx="234696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741" y="2502154"/>
            <a:ext cx="234696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741" y="2872181"/>
            <a:ext cx="234696" cy="2441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592" y="3863340"/>
            <a:ext cx="265175" cy="27431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741" y="4258309"/>
            <a:ext cx="234696" cy="24383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466341" y="1070228"/>
            <a:ext cx="6969759" cy="5198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1606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Allocates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fixed-</a:t>
            </a:r>
            <a:r>
              <a:rPr dirty="0" sz="1800">
                <a:latin typeface="Arial"/>
                <a:cs typeface="Arial"/>
              </a:rPr>
              <a:t>size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segment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consisting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physically- </a:t>
            </a:r>
            <a:r>
              <a:rPr dirty="0" sz="1800">
                <a:latin typeface="Arial"/>
                <a:cs typeface="Arial"/>
              </a:rPr>
              <a:t>contiguous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pages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power-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of-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2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allocator</a:t>
            </a:r>
            <a:endParaRPr sz="1800">
              <a:latin typeface="Arial"/>
              <a:cs typeface="Arial"/>
            </a:endParaRPr>
          </a:p>
          <a:p>
            <a:pPr marL="438784" marR="1774189">
              <a:lnSpc>
                <a:spcPct val="135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Satisfies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requests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power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2 </a:t>
            </a:r>
            <a:r>
              <a:rPr dirty="0" sz="1800">
                <a:latin typeface="Arial"/>
                <a:cs typeface="Arial"/>
              </a:rPr>
              <a:t>Request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rounded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up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next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highest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power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smaller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available,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current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chunk</a:t>
            </a:r>
            <a:endParaRPr sz="18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split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buddies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next-</a:t>
            </a:r>
            <a:r>
              <a:rPr dirty="0" sz="1800">
                <a:latin typeface="Arial"/>
                <a:cs typeface="Arial"/>
              </a:rPr>
              <a:t>lower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power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781050" indent="-22796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81050" algn="l"/>
              </a:tabLst>
            </a:pPr>
            <a:r>
              <a:rPr dirty="0" sz="1800">
                <a:latin typeface="Arial"/>
                <a:cs typeface="Arial"/>
              </a:rPr>
              <a:t>Continue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until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appropriate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chunk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438784" marR="30480" indent="-401320">
              <a:lnSpc>
                <a:spcPts val="2920"/>
              </a:lnSpc>
              <a:spcBef>
                <a:spcPts val="220"/>
              </a:spcBef>
            </a:pP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example,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assume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256KB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chunk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available,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requests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21KB </a:t>
            </a:r>
            <a:r>
              <a:rPr dirty="0" sz="1800">
                <a:latin typeface="Arial"/>
                <a:cs typeface="Arial"/>
              </a:rPr>
              <a:t>Split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 A</a:t>
            </a:r>
            <a:r>
              <a:rPr dirty="0" baseline="-20833" sz="1800">
                <a:latin typeface="Arial"/>
                <a:cs typeface="Arial"/>
              </a:rPr>
              <a:t>L</a:t>
            </a:r>
            <a:r>
              <a:rPr dirty="0" baseline="-20833" sz="1800" spc="225">
                <a:latin typeface="Arial"/>
                <a:cs typeface="Arial"/>
              </a:rPr>
              <a:t> </a:t>
            </a:r>
            <a:r>
              <a:rPr dirty="0" baseline="-20833" sz="1800">
                <a:latin typeface="Arial"/>
                <a:cs typeface="Arial"/>
              </a:rPr>
              <a:t>and</a:t>
            </a:r>
            <a:r>
              <a:rPr dirty="0" baseline="-20833" sz="1800" spc="187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baseline="-20833" sz="1800">
                <a:latin typeface="Arial"/>
                <a:cs typeface="Arial"/>
              </a:rPr>
              <a:t>R</a:t>
            </a:r>
            <a:r>
              <a:rPr dirty="0" baseline="-20833" sz="1800" spc="209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128KB </a:t>
            </a:r>
            <a:r>
              <a:rPr dirty="0" sz="1800" spc="-20">
                <a:latin typeface="Arial"/>
                <a:cs typeface="Arial"/>
              </a:rPr>
              <a:t>each</a:t>
            </a:r>
            <a:endParaRPr sz="1800">
              <a:latin typeface="Arial"/>
              <a:cs typeface="Arial"/>
            </a:endParaRPr>
          </a:p>
          <a:p>
            <a:pPr marL="781050" indent="-227965">
              <a:lnSpc>
                <a:spcPct val="100000"/>
              </a:lnSpc>
              <a:spcBef>
                <a:spcPts val="53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81050" algn="l"/>
              </a:tabLst>
            </a:pP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further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divided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</a:t>
            </a:r>
            <a:r>
              <a:rPr dirty="0" baseline="-20833" sz="1800">
                <a:latin typeface="Arial"/>
                <a:cs typeface="Arial"/>
              </a:rPr>
              <a:t>L</a:t>
            </a:r>
            <a:r>
              <a:rPr dirty="0" baseline="-20833" sz="1800" spc="217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</a:t>
            </a:r>
            <a:r>
              <a:rPr dirty="0" baseline="-20833" sz="1800">
                <a:latin typeface="Arial"/>
                <a:cs typeface="Arial"/>
              </a:rPr>
              <a:t>R</a:t>
            </a:r>
            <a:r>
              <a:rPr dirty="0" baseline="-20833" sz="1800" spc="209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64KB</a:t>
            </a:r>
            <a:endParaRPr sz="1800">
              <a:latin typeface="Arial"/>
              <a:cs typeface="Arial"/>
            </a:endParaRPr>
          </a:p>
          <a:p>
            <a:pPr marL="895985">
              <a:lnSpc>
                <a:spcPct val="100000"/>
              </a:lnSpc>
              <a:spcBef>
                <a:spcPts val="760"/>
              </a:spcBef>
              <a:tabLst>
                <a:tab pos="1124585" algn="l"/>
              </a:tabLst>
            </a:pPr>
            <a:r>
              <a:rPr dirty="0" sz="1350" spc="-50">
                <a:solidFill>
                  <a:srgbClr val="FFCC00"/>
                </a:solidFill>
                <a:latin typeface="Arial"/>
                <a:cs typeface="Arial"/>
              </a:rPr>
              <a:t>–</a:t>
            </a:r>
            <a:r>
              <a:rPr dirty="0" sz="1350">
                <a:solidFill>
                  <a:srgbClr val="FFCC00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further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baseline="-20833" sz="1800">
                <a:latin typeface="Arial"/>
                <a:cs typeface="Arial"/>
              </a:rPr>
              <a:t>L</a:t>
            </a:r>
            <a:r>
              <a:rPr dirty="0" baseline="-20833" sz="1800" spc="2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baseline="-20833" sz="1800">
                <a:latin typeface="Arial"/>
                <a:cs typeface="Arial"/>
              </a:rPr>
              <a:t>R</a:t>
            </a:r>
            <a:r>
              <a:rPr dirty="0" baseline="-20833" sz="1800" spc="2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32KB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 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satisfy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marL="38100" marR="497840">
              <a:lnSpc>
                <a:spcPct val="135000"/>
              </a:lnSpc>
            </a:pPr>
            <a:r>
              <a:rPr dirty="0" sz="1800">
                <a:latin typeface="Arial"/>
                <a:cs typeface="Arial"/>
              </a:rPr>
              <a:t>Advantage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quickly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coalesce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unused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chunks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larger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chunk </a:t>
            </a:r>
            <a:r>
              <a:rPr dirty="0" sz="1800">
                <a:latin typeface="Arial"/>
                <a:cs typeface="Arial"/>
              </a:rPr>
              <a:t>Disadvantage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fragmentation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1592" y="5619597"/>
            <a:ext cx="265175" cy="27431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1592" y="5989929"/>
            <a:ext cx="265175" cy="274320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1148080">
              <a:lnSpc>
                <a:spcPct val="100000"/>
              </a:lnSpc>
              <a:spcBef>
                <a:spcPts val="100"/>
              </a:spcBef>
            </a:pPr>
            <a:r>
              <a:rPr dirty="0"/>
              <a:t>Buddy</a:t>
            </a:r>
            <a:r>
              <a:rPr dirty="0" spc="-65"/>
              <a:t> </a:t>
            </a:r>
            <a:r>
              <a:rPr dirty="0"/>
              <a:t>System</a:t>
            </a:r>
            <a:r>
              <a:rPr dirty="0" spc="-40"/>
              <a:t> </a:t>
            </a:r>
            <a:r>
              <a:rPr dirty="0" spc="-10"/>
              <a:t>Allocator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3611" y="1302504"/>
            <a:ext cx="1894547" cy="15941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893600" y="1631582"/>
            <a:ext cx="4089400" cy="3635375"/>
            <a:chOff x="2893600" y="1631582"/>
            <a:chExt cx="4089400" cy="3635375"/>
          </a:xfrm>
        </p:grpSpPr>
        <p:sp>
          <p:nvSpPr>
            <p:cNvPr id="5" name="object 5" descr=""/>
            <p:cNvSpPr/>
            <p:nvPr/>
          </p:nvSpPr>
          <p:spPr>
            <a:xfrm>
              <a:off x="2897908" y="1635890"/>
              <a:ext cx="4062729" cy="450215"/>
            </a:xfrm>
            <a:custGeom>
              <a:avLst/>
              <a:gdLst/>
              <a:ahLst/>
              <a:cxnLst/>
              <a:rect l="l" t="t" r="r" b="b"/>
              <a:pathLst>
                <a:path w="4062729" h="450214">
                  <a:moveTo>
                    <a:pt x="4062541" y="0"/>
                  </a:moveTo>
                  <a:lnTo>
                    <a:pt x="0" y="0"/>
                  </a:lnTo>
                  <a:lnTo>
                    <a:pt x="0" y="450072"/>
                  </a:lnTo>
                  <a:lnTo>
                    <a:pt x="4062541" y="450072"/>
                  </a:lnTo>
                  <a:lnTo>
                    <a:pt x="4062541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97908" y="1635890"/>
              <a:ext cx="4062729" cy="450215"/>
            </a:xfrm>
            <a:custGeom>
              <a:avLst/>
              <a:gdLst/>
              <a:ahLst/>
              <a:cxnLst/>
              <a:rect l="l" t="t" r="r" b="b"/>
              <a:pathLst>
                <a:path w="4062729" h="450214">
                  <a:moveTo>
                    <a:pt x="4062541" y="450072"/>
                  </a:moveTo>
                  <a:lnTo>
                    <a:pt x="0" y="450072"/>
                  </a:lnTo>
                  <a:lnTo>
                    <a:pt x="0" y="0"/>
                  </a:lnTo>
                  <a:lnTo>
                    <a:pt x="4062541" y="0"/>
                  </a:lnTo>
                  <a:lnTo>
                    <a:pt x="4062541" y="450072"/>
                  </a:lnTo>
                  <a:close/>
                </a:path>
              </a:pathLst>
            </a:custGeom>
            <a:ln w="861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7666" y="1812739"/>
              <a:ext cx="245229" cy="12224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3010" y="1809865"/>
              <a:ext cx="186476" cy="12224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897908" y="2681078"/>
              <a:ext cx="2036445" cy="546735"/>
            </a:xfrm>
            <a:custGeom>
              <a:avLst/>
              <a:gdLst/>
              <a:ahLst/>
              <a:cxnLst/>
              <a:rect l="l" t="t" r="r" b="b"/>
              <a:pathLst>
                <a:path w="2036445" h="546735">
                  <a:moveTo>
                    <a:pt x="2036336" y="0"/>
                  </a:moveTo>
                  <a:lnTo>
                    <a:pt x="0" y="0"/>
                  </a:lnTo>
                  <a:lnTo>
                    <a:pt x="0" y="546256"/>
                  </a:lnTo>
                  <a:lnTo>
                    <a:pt x="2036336" y="546256"/>
                  </a:lnTo>
                  <a:lnTo>
                    <a:pt x="2036336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897908" y="2681078"/>
              <a:ext cx="2036445" cy="546735"/>
            </a:xfrm>
            <a:custGeom>
              <a:avLst/>
              <a:gdLst/>
              <a:ahLst/>
              <a:cxnLst/>
              <a:rect l="l" t="t" r="r" b="b"/>
              <a:pathLst>
                <a:path w="2036445" h="546735">
                  <a:moveTo>
                    <a:pt x="2036336" y="546256"/>
                  </a:moveTo>
                  <a:lnTo>
                    <a:pt x="0" y="546256"/>
                  </a:lnTo>
                  <a:lnTo>
                    <a:pt x="0" y="0"/>
                  </a:lnTo>
                  <a:lnTo>
                    <a:pt x="2036336" y="0"/>
                  </a:lnTo>
                  <a:lnTo>
                    <a:pt x="2036336" y="546256"/>
                  </a:lnTo>
                  <a:close/>
                </a:path>
              </a:pathLst>
            </a:custGeom>
            <a:ln w="856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44257" y="2681078"/>
              <a:ext cx="1934210" cy="546735"/>
            </a:xfrm>
            <a:custGeom>
              <a:avLst/>
              <a:gdLst/>
              <a:ahLst/>
              <a:cxnLst/>
              <a:rect l="l" t="t" r="r" b="b"/>
              <a:pathLst>
                <a:path w="1934209" h="546735">
                  <a:moveTo>
                    <a:pt x="1934073" y="0"/>
                  </a:moveTo>
                  <a:lnTo>
                    <a:pt x="0" y="0"/>
                  </a:lnTo>
                  <a:lnTo>
                    <a:pt x="0" y="546256"/>
                  </a:lnTo>
                  <a:lnTo>
                    <a:pt x="1934073" y="546256"/>
                  </a:lnTo>
                  <a:lnTo>
                    <a:pt x="1934073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044257" y="2681078"/>
              <a:ext cx="1934210" cy="546735"/>
            </a:xfrm>
            <a:custGeom>
              <a:avLst/>
              <a:gdLst/>
              <a:ahLst/>
              <a:cxnLst/>
              <a:rect l="l" t="t" r="r" b="b"/>
              <a:pathLst>
                <a:path w="1934209" h="546735">
                  <a:moveTo>
                    <a:pt x="1934073" y="546256"/>
                  </a:moveTo>
                  <a:lnTo>
                    <a:pt x="0" y="546256"/>
                  </a:lnTo>
                  <a:lnTo>
                    <a:pt x="0" y="0"/>
                  </a:lnTo>
                  <a:lnTo>
                    <a:pt x="1934073" y="0"/>
                  </a:lnTo>
                  <a:lnTo>
                    <a:pt x="1934073" y="546256"/>
                  </a:lnTo>
                  <a:close/>
                </a:path>
              </a:pathLst>
            </a:custGeom>
            <a:ln w="855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97908" y="3741900"/>
              <a:ext cx="970280" cy="614045"/>
            </a:xfrm>
            <a:custGeom>
              <a:avLst/>
              <a:gdLst/>
              <a:ahLst/>
              <a:cxnLst/>
              <a:rect l="l" t="t" r="r" b="b"/>
              <a:pathLst>
                <a:path w="970279" h="614045">
                  <a:moveTo>
                    <a:pt x="969658" y="0"/>
                  </a:moveTo>
                  <a:lnTo>
                    <a:pt x="0" y="0"/>
                  </a:lnTo>
                  <a:lnTo>
                    <a:pt x="0" y="613834"/>
                  </a:lnTo>
                  <a:lnTo>
                    <a:pt x="969658" y="613834"/>
                  </a:lnTo>
                  <a:lnTo>
                    <a:pt x="969658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897908" y="3741900"/>
              <a:ext cx="970280" cy="614045"/>
            </a:xfrm>
            <a:custGeom>
              <a:avLst/>
              <a:gdLst/>
              <a:ahLst/>
              <a:cxnLst/>
              <a:rect l="l" t="t" r="r" b="b"/>
              <a:pathLst>
                <a:path w="970279" h="614045">
                  <a:moveTo>
                    <a:pt x="969658" y="613834"/>
                  </a:moveTo>
                  <a:lnTo>
                    <a:pt x="0" y="613834"/>
                  </a:lnTo>
                  <a:lnTo>
                    <a:pt x="0" y="0"/>
                  </a:lnTo>
                  <a:lnTo>
                    <a:pt x="969658" y="0"/>
                  </a:lnTo>
                  <a:lnTo>
                    <a:pt x="969658" y="613834"/>
                  </a:lnTo>
                  <a:close/>
                </a:path>
              </a:pathLst>
            </a:custGeom>
            <a:ln w="835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62116" y="3741900"/>
              <a:ext cx="975360" cy="614045"/>
            </a:xfrm>
            <a:custGeom>
              <a:avLst/>
              <a:gdLst/>
              <a:ahLst/>
              <a:cxnLst/>
              <a:rect l="l" t="t" r="r" b="b"/>
              <a:pathLst>
                <a:path w="975360" h="614045">
                  <a:moveTo>
                    <a:pt x="974853" y="0"/>
                  </a:moveTo>
                  <a:lnTo>
                    <a:pt x="0" y="0"/>
                  </a:lnTo>
                  <a:lnTo>
                    <a:pt x="0" y="613834"/>
                  </a:lnTo>
                  <a:lnTo>
                    <a:pt x="974853" y="613834"/>
                  </a:lnTo>
                  <a:lnTo>
                    <a:pt x="974853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62116" y="3741900"/>
              <a:ext cx="975360" cy="614045"/>
            </a:xfrm>
            <a:custGeom>
              <a:avLst/>
              <a:gdLst/>
              <a:ahLst/>
              <a:cxnLst/>
              <a:rect l="l" t="t" r="r" b="b"/>
              <a:pathLst>
                <a:path w="975360" h="614045">
                  <a:moveTo>
                    <a:pt x="974853" y="613834"/>
                  </a:moveTo>
                  <a:lnTo>
                    <a:pt x="0" y="613834"/>
                  </a:lnTo>
                  <a:lnTo>
                    <a:pt x="0" y="0"/>
                  </a:lnTo>
                  <a:lnTo>
                    <a:pt x="974853" y="0"/>
                  </a:lnTo>
                  <a:lnTo>
                    <a:pt x="974853" y="613834"/>
                  </a:lnTo>
                  <a:close/>
                </a:path>
              </a:pathLst>
            </a:custGeom>
            <a:ln w="835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897908" y="4763999"/>
              <a:ext cx="459105" cy="499109"/>
            </a:xfrm>
            <a:custGeom>
              <a:avLst/>
              <a:gdLst/>
              <a:ahLst/>
              <a:cxnLst/>
              <a:rect l="l" t="t" r="r" b="b"/>
              <a:pathLst>
                <a:path w="459104" h="499110">
                  <a:moveTo>
                    <a:pt x="458645" y="0"/>
                  </a:moveTo>
                  <a:lnTo>
                    <a:pt x="0" y="0"/>
                  </a:lnTo>
                  <a:lnTo>
                    <a:pt x="0" y="498813"/>
                  </a:lnTo>
                  <a:lnTo>
                    <a:pt x="458645" y="498813"/>
                  </a:lnTo>
                  <a:lnTo>
                    <a:pt x="458645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897908" y="4763999"/>
              <a:ext cx="459105" cy="499109"/>
            </a:xfrm>
            <a:custGeom>
              <a:avLst/>
              <a:gdLst/>
              <a:ahLst/>
              <a:cxnLst/>
              <a:rect l="l" t="t" r="r" b="b"/>
              <a:pathLst>
                <a:path w="459104" h="499110">
                  <a:moveTo>
                    <a:pt x="458645" y="498813"/>
                  </a:moveTo>
                  <a:lnTo>
                    <a:pt x="0" y="498813"/>
                  </a:lnTo>
                  <a:lnTo>
                    <a:pt x="0" y="0"/>
                  </a:lnTo>
                  <a:lnTo>
                    <a:pt x="458645" y="0"/>
                  </a:lnTo>
                  <a:lnTo>
                    <a:pt x="458645" y="498813"/>
                  </a:lnTo>
                  <a:close/>
                </a:path>
              </a:pathLst>
            </a:custGeom>
            <a:ln w="810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45977" y="4763999"/>
              <a:ext cx="470534" cy="499109"/>
            </a:xfrm>
            <a:custGeom>
              <a:avLst/>
              <a:gdLst/>
              <a:ahLst/>
              <a:cxnLst/>
              <a:rect l="l" t="t" r="r" b="b"/>
              <a:pathLst>
                <a:path w="470535" h="499110">
                  <a:moveTo>
                    <a:pt x="470141" y="0"/>
                  </a:moveTo>
                  <a:lnTo>
                    <a:pt x="0" y="0"/>
                  </a:lnTo>
                  <a:lnTo>
                    <a:pt x="0" y="498813"/>
                  </a:lnTo>
                  <a:lnTo>
                    <a:pt x="470141" y="498813"/>
                  </a:lnTo>
                  <a:lnTo>
                    <a:pt x="470141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45977" y="2087304"/>
              <a:ext cx="2569210" cy="3175635"/>
            </a:xfrm>
            <a:custGeom>
              <a:avLst/>
              <a:gdLst/>
              <a:ahLst/>
              <a:cxnLst/>
              <a:rect l="l" t="t" r="r" b="b"/>
              <a:pathLst>
                <a:path w="2569210" h="3175635">
                  <a:moveTo>
                    <a:pt x="470141" y="3175508"/>
                  </a:moveTo>
                  <a:lnTo>
                    <a:pt x="0" y="3175508"/>
                  </a:lnTo>
                  <a:lnTo>
                    <a:pt x="0" y="2676695"/>
                  </a:lnTo>
                  <a:lnTo>
                    <a:pt x="470141" y="2676695"/>
                  </a:lnTo>
                  <a:lnTo>
                    <a:pt x="470141" y="3175508"/>
                  </a:lnTo>
                  <a:close/>
                </a:path>
                <a:path w="2569210" h="3175635">
                  <a:moveTo>
                    <a:pt x="1291573" y="0"/>
                  </a:moveTo>
                  <a:lnTo>
                    <a:pt x="1291573" y="309053"/>
                  </a:lnTo>
                  <a:lnTo>
                    <a:pt x="466309" y="309053"/>
                  </a:lnTo>
                  <a:lnTo>
                    <a:pt x="466309" y="592240"/>
                  </a:lnTo>
                </a:path>
                <a:path w="2569210" h="3175635">
                  <a:moveTo>
                    <a:pt x="1701651" y="0"/>
                  </a:moveTo>
                  <a:lnTo>
                    <a:pt x="1701651" y="310586"/>
                  </a:lnTo>
                  <a:lnTo>
                    <a:pt x="2569148" y="310586"/>
                  </a:lnTo>
                  <a:lnTo>
                    <a:pt x="2569148" y="596647"/>
                  </a:lnTo>
                </a:path>
              </a:pathLst>
            </a:custGeom>
            <a:ln w="814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41445" y="2784543"/>
              <a:ext cx="40005" cy="121285"/>
            </a:xfrm>
            <a:custGeom>
              <a:avLst/>
              <a:gdLst/>
              <a:ahLst/>
              <a:cxnLst/>
              <a:rect l="l" t="t" r="r" b="b"/>
              <a:pathLst>
                <a:path w="40004" h="121285">
                  <a:moveTo>
                    <a:pt x="39611" y="0"/>
                  </a:moveTo>
                  <a:lnTo>
                    <a:pt x="29376" y="0"/>
                  </a:lnTo>
                  <a:lnTo>
                    <a:pt x="25145" y="11864"/>
                  </a:lnTo>
                  <a:lnTo>
                    <a:pt x="19477" y="18465"/>
                  </a:lnTo>
                  <a:lnTo>
                    <a:pt x="11415" y="21582"/>
                  </a:lnTo>
                  <a:lnTo>
                    <a:pt x="0" y="22992"/>
                  </a:lnTo>
                  <a:lnTo>
                    <a:pt x="0" y="34488"/>
                  </a:lnTo>
                  <a:lnTo>
                    <a:pt x="25544" y="34488"/>
                  </a:lnTo>
                  <a:lnTo>
                    <a:pt x="25544" y="120709"/>
                  </a:lnTo>
                  <a:lnTo>
                    <a:pt x="39611" y="120709"/>
                  </a:lnTo>
                  <a:lnTo>
                    <a:pt x="3961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5542" y="2784543"/>
              <a:ext cx="159688" cy="12358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6554" y="2781669"/>
              <a:ext cx="185250" cy="12358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6242" y="2975761"/>
              <a:ext cx="141807" cy="17397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6827" y="3877037"/>
              <a:ext cx="158373" cy="12362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5248" y="3874163"/>
              <a:ext cx="186595" cy="12362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5824" y="4068217"/>
              <a:ext cx="152024" cy="172518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73912" y="3882785"/>
              <a:ext cx="159634" cy="12362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93593" y="3879911"/>
              <a:ext cx="185250" cy="12362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3111" y="4073984"/>
              <a:ext cx="134143" cy="1724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7733" y="4848802"/>
              <a:ext cx="139256" cy="11068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41927" y="4845928"/>
              <a:ext cx="166074" cy="110688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57602" y="5024175"/>
              <a:ext cx="144371" cy="17538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91975" y="4848802"/>
              <a:ext cx="140529" cy="11068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87443" y="4845928"/>
              <a:ext cx="166074" cy="110688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92893" y="5024175"/>
              <a:ext cx="162259" cy="175386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5813323" y="2784543"/>
              <a:ext cx="40005" cy="121285"/>
            </a:xfrm>
            <a:custGeom>
              <a:avLst/>
              <a:gdLst/>
              <a:ahLst/>
              <a:cxnLst/>
              <a:rect l="l" t="t" r="r" b="b"/>
              <a:pathLst>
                <a:path w="40004" h="121285">
                  <a:moveTo>
                    <a:pt x="39509" y="0"/>
                  </a:moveTo>
                  <a:lnTo>
                    <a:pt x="29291" y="0"/>
                  </a:lnTo>
                  <a:lnTo>
                    <a:pt x="25073" y="11864"/>
                  </a:lnTo>
                  <a:lnTo>
                    <a:pt x="19435" y="18465"/>
                  </a:lnTo>
                  <a:lnTo>
                    <a:pt x="11401" y="21582"/>
                  </a:lnTo>
                  <a:lnTo>
                    <a:pt x="0" y="22992"/>
                  </a:lnTo>
                  <a:lnTo>
                    <a:pt x="0" y="34488"/>
                  </a:lnTo>
                  <a:lnTo>
                    <a:pt x="25544" y="34488"/>
                  </a:lnTo>
                  <a:lnTo>
                    <a:pt x="25544" y="120709"/>
                  </a:lnTo>
                  <a:lnTo>
                    <a:pt x="39509" y="120709"/>
                  </a:lnTo>
                  <a:lnTo>
                    <a:pt x="3950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87403" y="2784543"/>
              <a:ext cx="159739" cy="123583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08449" y="2781669"/>
              <a:ext cx="185113" cy="123583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67953" y="2975761"/>
              <a:ext cx="159569" cy="173974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3118920" y="3227334"/>
              <a:ext cx="1323975" cy="1530985"/>
            </a:xfrm>
            <a:custGeom>
              <a:avLst/>
              <a:gdLst/>
              <a:ahLst/>
              <a:cxnLst/>
              <a:rect l="l" t="t" r="r" b="b"/>
              <a:pathLst>
                <a:path w="1323975" h="1530985">
                  <a:moveTo>
                    <a:pt x="586403" y="0"/>
                  </a:moveTo>
                  <a:lnTo>
                    <a:pt x="586403" y="290314"/>
                  </a:lnTo>
                  <a:lnTo>
                    <a:pt x="250406" y="290314"/>
                  </a:lnTo>
                  <a:lnTo>
                    <a:pt x="250406" y="518876"/>
                  </a:lnTo>
                </a:path>
                <a:path w="1323975" h="1530985">
                  <a:moveTo>
                    <a:pt x="988834" y="0"/>
                  </a:moveTo>
                  <a:lnTo>
                    <a:pt x="988834" y="291751"/>
                  </a:lnTo>
                  <a:lnTo>
                    <a:pt x="1323555" y="291751"/>
                  </a:lnTo>
                  <a:lnTo>
                    <a:pt x="1323555" y="514565"/>
                  </a:lnTo>
                </a:path>
                <a:path w="1323975" h="1530985">
                  <a:moveTo>
                    <a:pt x="163537" y="1137022"/>
                  </a:moveTo>
                  <a:lnTo>
                    <a:pt x="163537" y="1348339"/>
                  </a:lnTo>
                  <a:lnTo>
                    <a:pt x="0" y="1348339"/>
                  </a:lnTo>
                  <a:lnTo>
                    <a:pt x="0" y="1530897"/>
                  </a:lnTo>
                </a:path>
                <a:path w="1323975" h="1530985">
                  <a:moveTo>
                    <a:pt x="383272" y="1137022"/>
                  </a:moveTo>
                  <a:lnTo>
                    <a:pt x="383272" y="1348339"/>
                  </a:lnTo>
                  <a:lnTo>
                    <a:pt x="559582" y="1348339"/>
                  </a:lnTo>
                  <a:lnTo>
                    <a:pt x="559582" y="1529460"/>
                  </a:lnTo>
                </a:path>
              </a:pathLst>
            </a:custGeom>
            <a:ln w="814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44" name="object 4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2189480">
              <a:lnSpc>
                <a:spcPct val="100000"/>
              </a:lnSpc>
              <a:spcBef>
                <a:spcPts val="100"/>
              </a:spcBef>
            </a:pPr>
            <a:r>
              <a:rPr dirty="0"/>
              <a:t>Slab</a:t>
            </a:r>
            <a:r>
              <a:rPr dirty="0" spc="-25"/>
              <a:t> </a:t>
            </a:r>
            <a:r>
              <a:rPr dirty="0" spc="-10"/>
              <a:t>Allocator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241" y="1130172"/>
            <a:ext cx="26578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241" y="1500581"/>
            <a:ext cx="265785" cy="274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241" y="1871217"/>
            <a:ext cx="26578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1241" y="2241550"/>
            <a:ext cx="26578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8695" y="2636266"/>
            <a:ext cx="23469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1241" y="3241548"/>
            <a:ext cx="265785" cy="27432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1241" y="3611879"/>
            <a:ext cx="265785" cy="27431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1241" y="3997401"/>
            <a:ext cx="265785" cy="2746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8695" y="4666741"/>
            <a:ext cx="234695" cy="24383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31695" y="1012316"/>
            <a:ext cx="6234430" cy="455295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Alternate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strategy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Slab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physically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contiguous </a:t>
            </a:r>
            <a:r>
              <a:rPr dirty="0" sz="1800" spc="-10">
                <a:latin typeface="Arial"/>
                <a:cs typeface="Arial"/>
              </a:rPr>
              <a:t>pages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Cache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consists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0">
                <a:latin typeface="Arial"/>
                <a:cs typeface="Arial"/>
              </a:rPr>
              <a:t> slabs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Single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cache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unique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cache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filled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objects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instantiations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cache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created,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filled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marked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free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structures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stored,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marked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used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875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slab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full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objects, next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allocated 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empty </a:t>
            </a:r>
            <a:r>
              <a:rPr dirty="0" sz="1800" spc="-20">
                <a:latin typeface="Arial"/>
                <a:cs typeface="Arial"/>
              </a:rPr>
              <a:t>slab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empty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slabs,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slab</a:t>
            </a:r>
            <a:r>
              <a:rPr dirty="0" sz="1800" spc="-10">
                <a:latin typeface="Arial"/>
                <a:cs typeface="Arial"/>
              </a:rPr>
              <a:t> allocated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Benefits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fragmentation,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fast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satisfaction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1241" y="5012690"/>
            <a:ext cx="265785" cy="274320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2072639">
              <a:lnSpc>
                <a:spcPct val="100000"/>
              </a:lnSpc>
              <a:spcBef>
                <a:spcPts val="100"/>
              </a:spcBef>
            </a:pPr>
            <a:r>
              <a:rPr dirty="0"/>
              <a:t>Slab</a:t>
            </a:r>
            <a:r>
              <a:rPr dirty="0" spc="-25"/>
              <a:t> </a:t>
            </a:r>
            <a:r>
              <a:rPr dirty="0" spc="-10"/>
              <a:t>Allocation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776713" y="1576732"/>
            <a:ext cx="3261995" cy="3603625"/>
            <a:chOff x="2776713" y="1576732"/>
            <a:chExt cx="3261995" cy="3603625"/>
          </a:xfrm>
        </p:grpSpPr>
        <p:sp>
          <p:nvSpPr>
            <p:cNvPr id="4" name="object 4" descr=""/>
            <p:cNvSpPr/>
            <p:nvPr/>
          </p:nvSpPr>
          <p:spPr>
            <a:xfrm>
              <a:off x="2781361" y="1781891"/>
              <a:ext cx="349885" cy="392430"/>
            </a:xfrm>
            <a:custGeom>
              <a:avLst/>
              <a:gdLst/>
              <a:ahLst/>
              <a:cxnLst/>
              <a:rect l="l" t="t" r="r" b="b"/>
              <a:pathLst>
                <a:path w="349885" h="392430">
                  <a:moveTo>
                    <a:pt x="349557" y="0"/>
                  </a:moveTo>
                  <a:lnTo>
                    <a:pt x="0" y="0"/>
                  </a:lnTo>
                  <a:lnTo>
                    <a:pt x="0" y="392369"/>
                  </a:lnTo>
                  <a:lnTo>
                    <a:pt x="349557" y="392369"/>
                  </a:lnTo>
                  <a:lnTo>
                    <a:pt x="34955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81361" y="1781891"/>
              <a:ext cx="349885" cy="392430"/>
            </a:xfrm>
            <a:custGeom>
              <a:avLst/>
              <a:gdLst/>
              <a:ahLst/>
              <a:cxnLst/>
              <a:rect l="l" t="t" r="r" b="b"/>
              <a:pathLst>
                <a:path w="349885" h="392430">
                  <a:moveTo>
                    <a:pt x="349557" y="392369"/>
                  </a:moveTo>
                  <a:lnTo>
                    <a:pt x="0" y="392369"/>
                  </a:lnTo>
                  <a:lnTo>
                    <a:pt x="0" y="0"/>
                  </a:lnTo>
                  <a:lnTo>
                    <a:pt x="349557" y="0"/>
                  </a:lnTo>
                  <a:lnTo>
                    <a:pt x="349557" y="392369"/>
                  </a:lnTo>
                  <a:close/>
                </a:path>
              </a:pathLst>
            </a:custGeom>
            <a:ln w="923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81361" y="2432048"/>
              <a:ext cx="349885" cy="394335"/>
            </a:xfrm>
            <a:custGeom>
              <a:avLst/>
              <a:gdLst/>
              <a:ahLst/>
              <a:cxnLst/>
              <a:rect l="l" t="t" r="r" b="b"/>
              <a:pathLst>
                <a:path w="349885" h="394335">
                  <a:moveTo>
                    <a:pt x="349557" y="0"/>
                  </a:moveTo>
                  <a:lnTo>
                    <a:pt x="0" y="0"/>
                  </a:lnTo>
                  <a:lnTo>
                    <a:pt x="0" y="393901"/>
                  </a:lnTo>
                  <a:lnTo>
                    <a:pt x="349557" y="393901"/>
                  </a:lnTo>
                  <a:lnTo>
                    <a:pt x="34955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81361" y="2432048"/>
              <a:ext cx="349885" cy="394335"/>
            </a:xfrm>
            <a:custGeom>
              <a:avLst/>
              <a:gdLst/>
              <a:ahLst/>
              <a:cxnLst/>
              <a:rect l="l" t="t" r="r" b="b"/>
              <a:pathLst>
                <a:path w="349885" h="394335">
                  <a:moveTo>
                    <a:pt x="349557" y="393901"/>
                  </a:moveTo>
                  <a:lnTo>
                    <a:pt x="0" y="393901"/>
                  </a:lnTo>
                  <a:lnTo>
                    <a:pt x="0" y="0"/>
                  </a:lnTo>
                  <a:lnTo>
                    <a:pt x="349557" y="0"/>
                  </a:lnTo>
                  <a:lnTo>
                    <a:pt x="349557" y="393901"/>
                  </a:lnTo>
                  <a:close/>
                </a:path>
              </a:pathLst>
            </a:custGeom>
            <a:ln w="922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81361" y="3481117"/>
              <a:ext cx="349885" cy="394335"/>
            </a:xfrm>
            <a:custGeom>
              <a:avLst/>
              <a:gdLst/>
              <a:ahLst/>
              <a:cxnLst/>
              <a:rect l="l" t="t" r="r" b="b"/>
              <a:pathLst>
                <a:path w="349885" h="394335">
                  <a:moveTo>
                    <a:pt x="349557" y="0"/>
                  </a:moveTo>
                  <a:lnTo>
                    <a:pt x="0" y="0"/>
                  </a:lnTo>
                  <a:lnTo>
                    <a:pt x="0" y="394032"/>
                  </a:lnTo>
                  <a:lnTo>
                    <a:pt x="349557" y="394032"/>
                  </a:lnTo>
                  <a:lnTo>
                    <a:pt x="34955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81361" y="3481117"/>
              <a:ext cx="349885" cy="394335"/>
            </a:xfrm>
            <a:custGeom>
              <a:avLst/>
              <a:gdLst/>
              <a:ahLst/>
              <a:cxnLst/>
              <a:rect l="l" t="t" r="r" b="b"/>
              <a:pathLst>
                <a:path w="349885" h="394335">
                  <a:moveTo>
                    <a:pt x="349557" y="394032"/>
                  </a:moveTo>
                  <a:lnTo>
                    <a:pt x="0" y="394032"/>
                  </a:lnTo>
                  <a:lnTo>
                    <a:pt x="0" y="0"/>
                  </a:lnTo>
                  <a:lnTo>
                    <a:pt x="349557" y="0"/>
                  </a:lnTo>
                  <a:lnTo>
                    <a:pt x="349557" y="394032"/>
                  </a:lnTo>
                  <a:close/>
                </a:path>
              </a:pathLst>
            </a:custGeom>
            <a:ln w="922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81361" y="4131252"/>
              <a:ext cx="349885" cy="394335"/>
            </a:xfrm>
            <a:custGeom>
              <a:avLst/>
              <a:gdLst/>
              <a:ahLst/>
              <a:cxnLst/>
              <a:rect l="l" t="t" r="r" b="b"/>
              <a:pathLst>
                <a:path w="349885" h="394335">
                  <a:moveTo>
                    <a:pt x="349557" y="0"/>
                  </a:moveTo>
                  <a:lnTo>
                    <a:pt x="0" y="0"/>
                  </a:lnTo>
                  <a:lnTo>
                    <a:pt x="0" y="394032"/>
                  </a:lnTo>
                  <a:lnTo>
                    <a:pt x="349557" y="394032"/>
                  </a:lnTo>
                  <a:lnTo>
                    <a:pt x="34955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781361" y="4131252"/>
              <a:ext cx="349885" cy="394335"/>
            </a:xfrm>
            <a:custGeom>
              <a:avLst/>
              <a:gdLst/>
              <a:ahLst/>
              <a:cxnLst/>
              <a:rect l="l" t="t" r="r" b="b"/>
              <a:pathLst>
                <a:path w="349885" h="394335">
                  <a:moveTo>
                    <a:pt x="349557" y="394032"/>
                  </a:moveTo>
                  <a:lnTo>
                    <a:pt x="0" y="394032"/>
                  </a:lnTo>
                  <a:lnTo>
                    <a:pt x="0" y="0"/>
                  </a:lnTo>
                  <a:lnTo>
                    <a:pt x="349557" y="0"/>
                  </a:lnTo>
                  <a:lnTo>
                    <a:pt x="349557" y="394032"/>
                  </a:lnTo>
                  <a:close/>
                </a:path>
              </a:pathLst>
            </a:custGeom>
            <a:ln w="922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781361" y="4781408"/>
              <a:ext cx="349885" cy="394335"/>
            </a:xfrm>
            <a:custGeom>
              <a:avLst/>
              <a:gdLst/>
              <a:ahLst/>
              <a:cxnLst/>
              <a:rect l="l" t="t" r="r" b="b"/>
              <a:pathLst>
                <a:path w="349885" h="394335">
                  <a:moveTo>
                    <a:pt x="349557" y="0"/>
                  </a:moveTo>
                  <a:lnTo>
                    <a:pt x="0" y="0"/>
                  </a:lnTo>
                  <a:lnTo>
                    <a:pt x="0" y="394026"/>
                  </a:lnTo>
                  <a:lnTo>
                    <a:pt x="349557" y="394026"/>
                  </a:lnTo>
                  <a:lnTo>
                    <a:pt x="349557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781361" y="4781408"/>
              <a:ext cx="349885" cy="394335"/>
            </a:xfrm>
            <a:custGeom>
              <a:avLst/>
              <a:gdLst/>
              <a:ahLst/>
              <a:cxnLst/>
              <a:rect l="l" t="t" r="r" b="b"/>
              <a:pathLst>
                <a:path w="349885" h="394335">
                  <a:moveTo>
                    <a:pt x="349557" y="394026"/>
                  </a:moveTo>
                  <a:lnTo>
                    <a:pt x="0" y="394026"/>
                  </a:lnTo>
                  <a:lnTo>
                    <a:pt x="0" y="0"/>
                  </a:lnTo>
                  <a:lnTo>
                    <a:pt x="349557" y="0"/>
                  </a:lnTo>
                  <a:lnTo>
                    <a:pt x="349557" y="394026"/>
                  </a:lnTo>
                  <a:close/>
                </a:path>
              </a:pathLst>
            </a:custGeom>
            <a:ln w="922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54805" y="1581658"/>
              <a:ext cx="727075" cy="1443355"/>
            </a:xfrm>
            <a:custGeom>
              <a:avLst/>
              <a:gdLst/>
              <a:ahLst/>
              <a:cxnLst/>
              <a:rect l="l" t="t" r="r" b="b"/>
              <a:pathLst>
                <a:path w="727075" h="1443355">
                  <a:moveTo>
                    <a:pt x="726778" y="0"/>
                  </a:moveTo>
                  <a:lnTo>
                    <a:pt x="0" y="0"/>
                  </a:lnTo>
                  <a:lnTo>
                    <a:pt x="0" y="1442993"/>
                  </a:lnTo>
                  <a:lnTo>
                    <a:pt x="726778" y="1442993"/>
                  </a:lnTo>
                  <a:lnTo>
                    <a:pt x="72677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54805" y="1581658"/>
              <a:ext cx="727075" cy="1443355"/>
            </a:xfrm>
            <a:custGeom>
              <a:avLst/>
              <a:gdLst/>
              <a:ahLst/>
              <a:cxnLst/>
              <a:rect l="l" t="t" r="r" b="b"/>
              <a:pathLst>
                <a:path w="727075" h="1443355">
                  <a:moveTo>
                    <a:pt x="726778" y="1442993"/>
                  </a:moveTo>
                  <a:lnTo>
                    <a:pt x="0" y="1442993"/>
                  </a:lnTo>
                  <a:lnTo>
                    <a:pt x="0" y="0"/>
                  </a:lnTo>
                  <a:lnTo>
                    <a:pt x="726778" y="0"/>
                  </a:lnTo>
                  <a:lnTo>
                    <a:pt x="726778" y="1442993"/>
                  </a:lnTo>
                  <a:close/>
                </a:path>
              </a:pathLst>
            </a:custGeom>
            <a:ln w="89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50843" y="1691513"/>
              <a:ext cx="534670" cy="139700"/>
            </a:xfrm>
            <a:custGeom>
              <a:avLst/>
              <a:gdLst/>
              <a:ahLst/>
              <a:cxnLst/>
              <a:rect l="l" t="t" r="r" b="b"/>
              <a:pathLst>
                <a:path w="534670" h="139700">
                  <a:moveTo>
                    <a:pt x="534644" y="0"/>
                  </a:moveTo>
                  <a:lnTo>
                    <a:pt x="0" y="0"/>
                  </a:lnTo>
                  <a:lnTo>
                    <a:pt x="0" y="139616"/>
                  </a:lnTo>
                  <a:lnTo>
                    <a:pt x="534644" y="139616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50843" y="1691513"/>
              <a:ext cx="534670" cy="139700"/>
            </a:xfrm>
            <a:custGeom>
              <a:avLst/>
              <a:gdLst/>
              <a:ahLst/>
              <a:cxnLst/>
              <a:rect l="l" t="t" r="r" b="b"/>
              <a:pathLst>
                <a:path w="534670" h="139700">
                  <a:moveTo>
                    <a:pt x="534644" y="139616"/>
                  </a:moveTo>
                  <a:lnTo>
                    <a:pt x="0" y="139616"/>
                  </a:lnTo>
                  <a:lnTo>
                    <a:pt x="0" y="0"/>
                  </a:lnTo>
                  <a:lnTo>
                    <a:pt x="534644" y="0"/>
                  </a:lnTo>
                  <a:lnTo>
                    <a:pt x="534644" y="139616"/>
                  </a:lnTo>
                  <a:close/>
                </a:path>
              </a:pathLst>
            </a:custGeom>
            <a:ln w="977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50843" y="1831129"/>
              <a:ext cx="534670" cy="139700"/>
            </a:xfrm>
            <a:custGeom>
              <a:avLst/>
              <a:gdLst/>
              <a:ahLst/>
              <a:cxnLst/>
              <a:rect l="l" t="t" r="r" b="b"/>
              <a:pathLst>
                <a:path w="534670" h="139700">
                  <a:moveTo>
                    <a:pt x="534644" y="0"/>
                  </a:moveTo>
                  <a:lnTo>
                    <a:pt x="0" y="0"/>
                  </a:lnTo>
                  <a:lnTo>
                    <a:pt x="0" y="139616"/>
                  </a:lnTo>
                  <a:lnTo>
                    <a:pt x="534644" y="139616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950843" y="1831129"/>
              <a:ext cx="534670" cy="139700"/>
            </a:xfrm>
            <a:custGeom>
              <a:avLst/>
              <a:gdLst/>
              <a:ahLst/>
              <a:cxnLst/>
              <a:rect l="l" t="t" r="r" b="b"/>
              <a:pathLst>
                <a:path w="534670" h="139700">
                  <a:moveTo>
                    <a:pt x="534644" y="139616"/>
                  </a:moveTo>
                  <a:lnTo>
                    <a:pt x="0" y="139616"/>
                  </a:lnTo>
                  <a:lnTo>
                    <a:pt x="0" y="0"/>
                  </a:lnTo>
                  <a:lnTo>
                    <a:pt x="534644" y="0"/>
                  </a:lnTo>
                  <a:lnTo>
                    <a:pt x="534644" y="139616"/>
                  </a:lnTo>
                  <a:close/>
                </a:path>
              </a:pathLst>
            </a:custGeom>
            <a:ln w="977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950843" y="1970745"/>
              <a:ext cx="534670" cy="139700"/>
            </a:xfrm>
            <a:custGeom>
              <a:avLst/>
              <a:gdLst/>
              <a:ahLst/>
              <a:cxnLst/>
              <a:rect l="l" t="t" r="r" b="b"/>
              <a:pathLst>
                <a:path w="534670" h="139700">
                  <a:moveTo>
                    <a:pt x="534644" y="0"/>
                  </a:moveTo>
                  <a:lnTo>
                    <a:pt x="0" y="0"/>
                  </a:lnTo>
                  <a:lnTo>
                    <a:pt x="0" y="139397"/>
                  </a:lnTo>
                  <a:lnTo>
                    <a:pt x="534644" y="139397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50843" y="1970745"/>
              <a:ext cx="534670" cy="139700"/>
            </a:xfrm>
            <a:custGeom>
              <a:avLst/>
              <a:gdLst/>
              <a:ahLst/>
              <a:cxnLst/>
              <a:rect l="l" t="t" r="r" b="b"/>
              <a:pathLst>
                <a:path w="534670" h="139700">
                  <a:moveTo>
                    <a:pt x="534644" y="139397"/>
                  </a:moveTo>
                  <a:lnTo>
                    <a:pt x="0" y="139397"/>
                  </a:lnTo>
                  <a:lnTo>
                    <a:pt x="0" y="0"/>
                  </a:lnTo>
                  <a:lnTo>
                    <a:pt x="534644" y="0"/>
                  </a:lnTo>
                  <a:lnTo>
                    <a:pt x="534644" y="139397"/>
                  </a:lnTo>
                  <a:close/>
                </a:path>
              </a:pathLst>
            </a:custGeom>
            <a:ln w="978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950843" y="2110142"/>
              <a:ext cx="534670" cy="139700"/>
            </a:xfrm>
            <a:custGeom>
              <a:avLst/>
              <a:gdLst/>
              <a:ahLst/>
              <a:cxnLst/>
              <a:rect l="l" t="t" r="r" b="b"/>
              <a:pathLst>
                <a:path w="534670" h="139700">
                  <a:moveTo>
                    <a:pt x="534644" y="0"/>
                  </a:moveTo>
                  <a:lnTo>
                    <a:pt x="0" y="0"/>
                  </a:lnTo>
                  <a:lnTo>
                    <a:pt x="0" y="139616"/>
                  </a:lnTo>
                  <a:lnTo>
                    <a:pt x="534644" y="139616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950843" y="1581658"/>
              <a:ext cx="2083435" cy="3058795"/>
            </a:xfrm>
            <a:custGeom>
              <a:avLst/>
              <a:gdLst/>
              <a:ahLst/>
              <a:cxnLst/>
              <a:rect l="l" t="t" r="r" b="b"/>
              <a:pathLst>
                <a:path w="2083435" h="3058795">
                  <a:moveTo>
                    <a:pt x="534644" y="668100"/>
                  </a:moveTo>
                  <a:lnTo>
                    <a:pt x="0" y="668100"/>
                  </a:lnTo>
                  <a:lnTo>
                    <a:pt x="0" y="528484"/>
                  </a:lnTo>
                  <a:lnTo>
                    <a:pt x="534644" y="528484"/>
                  </a:lnTo>
                  <a:lnTo>
                    <a:pt x="534644" y="668100"/>
                  </a:lnTo>
                  <a:close/>
                </a:path>
                <a:path w="2083435" h="3058795">
                  <a:moveTo>
                    <a:pt x="2082861" y="205047"/>
                  </a:moveTo>
                  <a:lnTo>
                    <a:pt x="1354665" y="205047"/>
                  </a:lnTo>
                  <a:lnTo>
                    <a:pt x="1354665" y="0"/>
                  </a:lnTo>
                  <a:lnTo>
                    <a:pt x="2082861" y="0"/>
                  </a:lnTo>
                  <a:lnTo>
                    <a:pt x="2082861" y="205047"/>
                  </a:lnTo>
                  <a:close/>
                </a:path>
                <a:path w="2083435" h="3058795">
                  <a:moveTo>
                    <a:pt x="2082861" y="1938849"/>
                  </a:moveTo>
                  <a:lnTo>
                    <a:pt x="1354665" y="1938849"/>
                  </a:lnTo>
                  <a:lnTo>
                    <a:pt x="1354665" y="1733626"/>
                  </a:lnTo>
                  <a:lnTo>
                    <a:pt x="2082861" y="1733626"/>
                  </a:lnTo>
                  <a:lnTo>
                    <a:pt x="2082861" y="1938849"/>
                  </a:lnTo>
                  <a:close/>
                </a:path>
                <a:path w="2083435" h="3058795">
                  <a:moveTo>
                    <a:pt x="2082861" y="3058558"/>
                  </a:moveTo>
                  <a:lnTo>
                    <a:pt x="1354665" y="3058558"/>
                  </a:lnTo>
                  <a:lnTo>
                    <a:pt x="1354665" y="2651395"/>
                  </a:lnTo>
                  <a:lnTo>
                    <a:pt x="2082861" y="2651395"/>
                  </a:lnTo>
                  <a:lnTo>
                    <a:pt x="2082861" y="3058558"/>
                  </a:lnTo>
                  <a:close/>
                </a:path>
              </a:pathLst>
            </a:custGeom>
            <a:ln w="9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05509" y="3520507"/>
              <a:ext cx="728345" cy="207010"/>
            </a:xfrm>
            <a:custGeom>
              <a:avLst/>
              <a:gdLst/>
              <a:ahLst/>
              <a:cxnLst/>
              <a:rect l="l" t="t" r="r" b="b"/>
              <a:pathLst>
                <a:path w="728345" h="207010">
                  <a:moveTo>
                    <a:pt x="728196" y="0"/>
                  </a:moveTo>
                  <a:lnTo>
                    <a:pt x="0" y="0"/>
                  </a:lnTo>
                  <a:lnTo>
                    <a:pt x="0" y="206864"/>
                  </a:lnTo>
                  <a:lnTo>
                    <a:pt x="728196" y="206864"/>
                  </a:lnTo>
                  <a:lnTo>
                    <a:pt x="72819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305509" y="3520507"/>
              <a:ext cx="728345" cy="412115"/>
            </a:xfrm>
            <a:custGeom>
              <a:avLst/>
              <a:gdLst/>
              <a:ahLst/>
              <a:cxnLst/>
              <a:rect l="l" t="t" r="r" b="b"/>
              <a:pathLst>
                <a:path w="728345" h="412114">
                  <a:moveTo>
                    <a:pt x="728196" y="206864"/>
                  </a:moveTo>
                  <a:lnTo>
                    <a:pt x="0" y="206864"/>
                  </a:lnTo>
                  <a:lnTo>
                    <a:pt x="0" y="0"/>
                  </a:lnTo>
                  <a:lnTo>
                    <a:pt x="728196" y="0"/>
                  </a:lnTo>
                  <a:lnTo>
                    <a:pt x="728196" y="206864"/>
                  </a:lnTo>
                  <a:close/>
                </a:path>
                <a:path w="728345" h="412114">
                  <a:moveTo>
                    <a:pt x="728196" y="412086"/>
                  </a:moveTo>
                  <a:lnTo>
                    <a:pt x="0" y="412086"/>
                  </a:lnTo>
                  <a:lnTo>
                    <a:pt x="0" y="206864"/>
                  </a:lnTo>
                  <a:lnTo>
                    <a:pt x="728196" y="206864"/>
                  </a:lnTo>
                  <a:lnTo>
                    <a:pt x="728196" y="412086"/>
                  </a:lnTo>
                  <a:close/>
                </a:path>
              </a:pathLst>
            </a:custGeom>
            <a:ln w="9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305509" y="4640217"/>
              <a:ext cx="728345" cy="205740"/>
            </a:xfrm>
            <a:custGeom>
              <a:avLst/>
              <a:gdLst/>
              <a:ahLst/>
              <a:cxnLst/>
              <a:rect l="l" t="t" r="r" b="b"/>
              <a:pathLst>
                <a:path w="728345" h="205739">
                  <a:moveTo>
                    <a:pt x="728196" y="0"/>
                  </a:moveTo>
                  <a:lnTo>
                    <a:pt x="0" y="0"/>
                  </a:lnTo>
                  <a:lnTo>
                    <a:pt x="0" y="205222"/>
                  </a:lnTo>
                  <a:lnTo>
                    <a:pt x="728196" y="205222"/>
                  </a:lnTo>
                  <a:lnTo>
                    <a:pt x="72819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305509" y="4640217"/>
              <a:ext cx="728345" cy="410845"/>
            </a:xfrm>
            <a:custGeom>
              <a:avLst/>
              <a:gdLst/>
              <a:ahLst/>
              <a:cxnLst/>
              <a:rect l="l" t="t" r="r" b="b"/>
              <a:pathLst>
                <a:path w="728345" h="410845">
                  <a:moveTo>
                    <a:pt x="728196" y="205222"/>
                  </a:moveTo>
                  <a:lnTo>
                    <a:pt x="0" y="205222"/>
                  </a:lnTo>
                  <a:lnTo>
                    <a:pt x="0" y="0"/>
                  </a:lnTo>
                  <a:lnTo>
                    <a:pt x="728196" y="0"/>
                  </a:lnTo>
                  <a:lnTo>
                    <a:pt x="728196" y="205222"/>
                  </a:lnTo>
                  <a:close/>
                </a:path>
                <a:path w="728345" h="410845">
                  <a:moveTo>
                    <a:pt x="728196" y="410443"/>
                  </a:moveTo>
                  <a:lnTo>
                    <a:pt x="0" y="410443"/>
                  </a:lnTo>
                  <a:lnTo>
                    <a:pt x="0" y="205222"/>
                  </a:lnTo>
                  <a:lnTo>
                    <a:pt x="728196" y="205222"/>
                  </a:lnTo>
                  <a:lnTo>
                    <a:pt x="728196" y="410443"/>
                  </a:lnTo>
                  <a:close/>
                </a:path>
              </a:pathLst>
            </a:custGeom>
            <a:ln w="9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305509" y="3932594"/>
              <a:ext cx="728345" cy="205740"/>
            </a:xfrm>
            <a:custGeom>
              <a:avLst/>
              <a:gdLst/>
              <a:ahLst/>
              <a:cxnLst/>
              <a:rect l="l" t="t" r="r" b="b"/>
              <a:pathLst>
                <a:path w="728345" h="205739">
                  <a:moveTo>
                    <a:pt x="728196" y="0"/>
                  </a:moveTo>
                  <a:lnTo>
                    <a:pt x="0" y="0"/>
                  </a:lnTo>
                  <a:lnTo>
                    <a:pt x="0" y="205222"/>
                  </a:lnTo>
                  <a:lnTo>
                    <a:pt x="728196" y="205222"/>
                  </a:lnTo>
                  <a:lnTo>
                    <a:pt x="72819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305509" y="3932594"/>
              <a:ext cx="728345" cy="205740"/>
            </a:xfrm>
            <a:custGeom>
              <a:avLst/>
              <a:gdLst/>
              <a:ahLst/>
              <a:cxnLst/>
              <a:rect l="l" t="t" r="r" b="b"/>
              <a:pathLst>
                <a:path w="728345" h="205739">
                  <a:moveTo>
                    <a:pt x="728196" y="205222"/>
                  </a:moveTo>
                  <a:lnTo>
                    <a:pt x="0" y="205222"/>
                  </a:lnTo>
                  <a:lnTo>
                    <a:pt x="0" y="0"/>
                  </a:lnTo>
                  <a:lnTo>
                    <a:pt x="728196" y="0"/>
                  </a:lnTo>
                  <a:lnTo>
                    <a:pt x="728196" y="205222"/>
                  </a:lnTo>
                  <a:close/>
                </a:path>
              </a:pathLst>
            </a:custGeom>
            <a:ln w="976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305509" y="1786705"/>
              <a:ext cx="728345" cy="205740"/>
            </a:xfrm>
            <a:custGeom>
              <a:avLst/>
              <a:gdLst/>
              <a:ahLst/>
              <a:cxnLst/>
              <a:rect l="l" t="t" r="r" b="b"/>
              <a:pathLst>
                <a:path w="728345" h="205739">
                  <a:moveTo>
                    <a:pt x="728196" y="0"/>
                  </a:moveTo>
                  <a:lnTo>
                    <a:pt x="0" y="0"/>
                  </a:lnTo>
                  <a:lnTo>
                    <a:pt x="0" y="205266"/>
                  </a:lnTo>
                  <a:lnTo>
                    <a:pt x="728196" y="205266"/>
                  </a:lnTo>
                  <a:lnTo>
                    <a:pt x="72819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305509" y="1786705"/>
              <a:ext cx="728345" cy="410845"/>
            </a:xfrm>
            <a:custGeom>
              <a:avLst/>
              <a:gdLst/>
              <a:ahLst/>
              <a:cxnLst/>
              <a:rect l="l" t="t" r="r" b="b"/>
              <a:pathLst>
                <a:path w="728345" h="410844">
                  <a:moveTo>
                    <a:pt x="728196" y="205266"/>
                  </a:moveTo>
                  <a:lnTo>
                    <a:pt x="0" y="205266"/>
                  </a:lnTo>
                  <a:lnTo>
                    <a:pt x="0" y="0"/>
                  </a:lnTo>
                  <a:lnTo>
                    <a:pt x="728196" y="0"/>
                  </a:lnTo>
                  <a:lnTo>
                    <a:pt x="728196" y="205266"/>
                  </a:lnTo>
                  <a:close/>
                </a:path>
                <a:path w="728345" h="410844">
                  <a:moveTo>
                    <a:pt x="728196" y="410533"/>
                  </a:moveTo>
                  <a:lnTo>
                    <a:pt x="0" y="410533"/>
                  </a:lnTo>
                  <a:lnTo>
                    <a:pt x="0" y="205266"/>
                  </a:lnTo>
                  <a:lnTo>
                    <a:pt x="728196" y="205266"/>
                  </a:lnTo>
                  <a:lnTo>
                    <a:pt x="728196" y="410533"/>
                  </a:lnTo>
                  <a:close/>
                </a:path>
              </a:pathLst>
            </a:custGeom>
            <a:ln w="9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305509" y="2197238"/>
              <a:ext cx="728345" cy="205740"/>
            </a:xfrm>
            <a:custGeom>
              <a:avLst/>
              <a:gdLst/>
              <a:ahLst/>
              <a:cxnLst/>
              <a:rect l="l" t="t" r="r" b="b"/>
              <a:pathLst>
                <a:path w="728345" h="205739">
                  <a:moveTo>
                    <a:pt x="728196" y="0"/>
                  </a:moveTo>
                  <a:lnTo>
                    <a:pt x="0" y="0"/>
                  </a:lnTo>
                  <a:lnTo>
                    <a:pt x="0" y="205266"/>
                  </a:lnTo>
                  <a:lnTo>
                    <a:pt x="728196" y="205266"/>
                  </a:lnTo>
                  <a:lnTo>
                    <a:pt x="72819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305509" y="2197238"/>
              <a:ext cx="728345" cy="2035810"/>
            </a:xfrm>
            <a:custGeom>
              <a:avLst/>
              <a:gdLst/>
              <a:ahLst/>
              <a:cxnLst/>
              <a:rect l="l" t="t" r="r" b="b"/>
              <a:pathLst>
                <a:path w="728345" h="2035810">
                  <a:moveTo>
                    <a:pt x="728196" y="205266"/>
                  </a:moveTo>
                  <a:lnTo>
                    <a:pt x="0" y="205266"/>
                  </a:lnTo>
                  <a:lnTo>
                    <a:pt x="0" y="0"/>
                  </a:lnTo>
                  <a:lnTo>
                    <a:pt x="728196" y="0"/>
                  </a:lnTo>
                  <a:lnTo>
                    <a:pt x="728196" y="205266"/>
                  </a:lnTo>
                  <a:close/>
                </a:path>
                <a:path w="728345" h="2035810">
                  <a:moveTo>
                    <a:pt x="728196" y="301991"/>
                  </a:moveTo>
                  <a:lnTo>
                    <a:pt x="0" y="301991"/>
                  </a:lnTo>
                  <a:lnTo>
                    <a:pt x="0" y="205266"/>
                  </a:lnTo>
                  <a:lnTo>
                    <a:pt x="728196" y="205266"/>
                  </a:lnTo>
                  <a:lnTo>
                    <a:pt x="728196" y="301991"/>
                  </a:lnTo>
                  <a:close/>
                </a:path>
                <a:path w="728345" h="2035810">
                  <a:moveTo>
                    <a:pt x="728196" y="2035815"/>
                  </a:moveTo>
                  <a:lnTo>
                    <a:pt x="0" y="2035815"/>
                  </a:lnTo>
                  <a:lnTo>
                    <a:pt x="0" y="1940578"/>
                  </a:lnTo>
                  <a:lnTo>
                    <a:pt x="728196" y="1940578"/>
                  </a:lnTo>
                  <a:lnTo>
                    <a:pt x="728196" y="2035815"/>
                  </a:lnTo>
                  <a:close/>
                </a:path>
                <a:path w="728345" h="2035810">
                  <a:moveTo>
                    <a:pt x="728196" y="1118046"/>
                  </a:moveTo>
                  <a:lnTo>
                    <a:pt x="0" y="1118046"/>
                  </a:lnTo>
                  <a:lnTo>
                    <a:pt x="0" y="301991"/>
                  </a:lnTo>
                  <a:lnTo>
                    <a:pt x="728196" y="301991"/>
                  </a:lnTo>
                  <a:lnTo>
                    <a:pt x="728196" y="1118046"/>
                  </a:lnTo>
                  <a:close/>
                </a:path>
              </a:pathLst>
            </a:custGeom>
            <a:ln w="9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854805" y="3607538"/>
              <a:ext cx="727075" cy="1443355"/>
            </a:xfrm>
            <a:custGeom>
              <a:avLst/>
              <a:gdLst/>
              <a:ahLst/>
              <a:cxnLst/>
              <a:rect l="l" t="t" r="r" b="b"/>
              <a:pathLst>
                <a:path w="727075" h="1443354">
                  <a:moveTo>
                    <a:pt x="726778" y="0"/>
                  </a:moveTo>
                  <a:lnTo>
                    <a:pt x="0" y="0"/>
                  </a:lnTo>
                  <a:lnTo>
                    <a:pt x="0" y="1443122"/>
                  </a:lnTo>
                  <a:lnTo>
                    <a:pt x="726778" y="1443122"/>
                  </a:lnTo>
                  <a:lnTo>
                    <a:pt x="72677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854805" y="3607538"/>
              <a:ext cx="727075" cy="1443355"/>
            </a:xfrm>
            <a:custGeom>
              <a:avLst/>
              <a:gdLst/>
              <a:ahLst/>
              <a:cxnLst/>
              <a:rect l="l" t="t" r="r" b="b"/>
              <a:pathLst>
                <a:path w="727075" h="1443354">
                  <a:moveTo>
                    <a:pt x="726778" y="1443122"/>
                  </a:moveTo>
                  <a:lnTo>
                    <a:pt x="0" y="1443122"/>
                  </a:lnTo>
                  <a:lnTo>
                    <a:pt x="0" y="0"/>
                  </a:lnTo>
                  <a:lnTo>
                    <a:pt x="726778" y="0"/>
                  </a:lnTo>
                  <a:lnTo>
                    <a:pt x="726778" y="1443122"/>
                  </a:lnTo>
                  <a:close/>
                </a:path>
              </a:pathLst>
            </a:custGeom>
            <a:ln w="89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950843" y="3715883"/>
              <a:ext cx="534670" cy="187325"/>
            </a:xfrm>
            <a:custGeom>
              <a:avLst/>
              <a:gdLst/>
              <a:ahLst/>
              <a:cxnLst/>
              <a:rect l="l" t="t" r="r" b="b"/>
              <a:pathLst>
                <a:path w="534670" h="187325">
                  <a:moveTo>
                    <a:pt x="534644" y="0"/>
                  </a:moveTo>
                  <a:lnTo>
                    <a:pt x="0" y="0"/>
                  </a:lnTo>
                  <a:lnTo>
                    <a:pt x="0" y="187168"/>
                  </a:lnTo>
                  <a:lnTo>
                    <a:pt x="534644" y="187168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950843" y="3715883"/>
              <a:ext cx="534670" cy="187325"/>
            </a:xfrm>
            <a:custGeom>
              <a:avLst/>
              <a:gdLst/>
              <a:ahLst/>
              <a:cxnLst/>
              <a:rect l="l" t="t" r="r" b="b"/>
              <a:pathLst>
                <a:path w="534670" h="187325">
                  <a:moveTo>
                    <a:pt x="534644" y="187168"/>
                  </a:moveTo>
                  <a:lnTo>
                    <a:pt x="0" y="187168"/>
                  </a:lnTo>
                  <a:lnTo>
                    <a:pt x="0" y="0"/>
                  </a:lnTo>
                  <a:lnTo>
                    <a:pt x="534644" y="0"/>
                  </a:lnTo>
                  <a:lnTo>
                    <a:pt x="534644" y="187168"/>
                  </a:lnTo>
                  <a:close/>
                </a:path>
              </a:pathLst>
            </a:custGeom>
            <a:ln w="972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50843" y="3903052"/>
              <a:ext cx="534670" cy="186055"/>
            </a:xfrm>
            <a:custGeom>
              <a:avLst/>
              <a:gdLst/>
              <a:ahLst/>
              <a:cxnLst/>
              <a:rect l="l" t="t" r="r" b="b"/>
              <a:pathLst>
                <a:path w="534670" h="186054">
                  <a:moveTo>
                    <a:pt x="534644" y="0"/>
                  </a:moveTo>
                  <a:lnTo>
                    <a:pt x="0" y="0"/>
                  </a:lnTo>
                  <a:lnTo>
                    <a:pt x="0" y="185527"/>
                  </a:lnTo>
                  <a:lnTo>
                    <a:pt x="534644" y="185527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950843" y="3903052"/>
              <a:ext cx="534670" cy="186055"/>
            </a:xfrm>
            <a:custGeom>
              <a:avLst/>
              <a:gdLst/>
              <a:ahLst/>
              <a:cxnLst/>
              <a:rect l="l" t="t" r="r" b="b"/>
              <a:pathLst>
                <a:path w="534670" h="186054">
                  <a:moveTo>
                    <a:pt x="534644" y="185527"/>
                  </a:moveTo>
                  <a:lnTo>
                    <a:pt x="0" y="185527"/>
                  </a:lnTo>
                  <a:lnTo>
                    <a:pt x="0" y="0"/>
                  </a:lnTo>
                  <a:lnTo>
                    <a:pt x="534644" y="0"/>
                  </a:lnTo>
                  <a:lnTo>
                    <a:pt x="534644" y="185527"/>
                  </a:lnTo>
                  <a:close/>
                </a:path>
              </a:pathLst>
            </a:custGeom>
            <a:ln w="973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950843" y="4088579"/>
              <a:ext cx="534670" cy="187325"/>
            </a:xfrm>
            <a:custGeom>
              <a:avLst/>
              <a:gdLst/>
              <a:ahLst/>
              <a:cxnLst/>
              <a:rect l="l" t="t" r="r" b="b"/>
              <a:pathLst>
                <a:path w="534670" h="187325">
                  <a:moveTo>
                    <a:pt x="534644" y="0"/>
                  </a:moveTo>
                  <a:lnTo>
                    <a:pt x="0" y="0"/>
                  </a:lnTo>
                  <a:lnTo>
                    <a:pt x="0" y="187147"/>
                  </a:lnTo>
                  <a:lnTo>
                    <a:pt x="534644" y="187147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950843" y="4088579"/>
              <a:ext cx="534670" cy="187325"/>
            </a:xfrm>
            <a:custGeom>
              <a:avLst/>
              <a:gdLst/>
              <a:ahLst/>
              <a:cxnLst/>
              <a:rect l="l" t="t" r="r" b="b"/>
              <a:pathLst>
                <a:path w="534670" h="187325">
                  <a:moveTo>
                    <a:pt x="534644" y="187147"/>
                  </a:moveTo>
                  <a:lnTo>
                    <a:pt x="0" y="187147"/>
                  </a:lnTo>
                  <a:lnTo>
                    <a:pt x="0" y="0"/>
                  </a:lnTo>
                  <a:lnTo>
                    <a:pt x="534644" y="0"/>
                  </a:lnTo>
                  <a:lnTo>
                    <a:pt x="534644" y="187147"/>
                  </a:lnTo>
                  <a:close/>
                </a:path>
              </a:pathLst>
            </a:custGeom>
            <a:ln w="972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950843" y="4382452"/>
              <a:ext cx="534670" cy="186055"/>
            </a:xfrm>
            <a:custGeom>
              <a:avLst/>
              <a:gdLst/>
              <a:ahLst/>
              <a:cxnLst/>
              <a:rect l="l" t="t" r="r" b="b"/>
              <a:pathLst>
                <a:path w="534670" h="186054">
                  <a:moveTo>
                    <a:pt x="534644" y="0"/>
                  </a:moveTo>
                  <a:lnTo>
                    <a:pt x="0" y="0"/>
                  </a:lnTo>
                  <a:lnTo>
                    <a:pt x="0" y="185527"/>
                  </a:lnTo>
                  <a:lnTo>
                    <a:pt x="534644" y="185527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950843" y="4382452"/>
              <a:ext cx="534670" cy="186055"/>
            </a:xfrm>
            <a:custGeom>
              <a:avLst/>
              <a:gdLst/>
              <a:ahLst/>
              <a:cxnLst/>
              <a:rect l="l" t="t" r="r" b="b"/>
              <a:pathLst>
                <a:path w="534670" h="186054">
                  <a:moveTo>
                    <a:pt x="534644" y="185527"/>
                  </a:moveTo>
                  <a:lnTo>
                    <a:pt x="0" y="185527"/>
                  </a:lnTo>
                  <a:lnTo>
                    <a:pt x="0" y="0"/>
                  </a:lnTo>
                  <a:lnTo>
                    <a:pt x="534644" y="0"/>
                  </a:lnTo>
                  <a:lnTo>
                    <a:pt x="534644" y="185527"/>
                  </a:lnTo>
                  <a:close/>
                </a:path>
              </a:pathLst>
            </a:custGeom>
            <a:ln w="973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950843" y="4567979"/>
              <a:ext cx="534670" cy="187325"/>
            </a:xfrm>
            <a:custGeom>
              <a:avLst/>
              <a:gdLst/>
              <a:ahLst/>
              <a:cxnLst/>
              <a:rect l="l" t="t" r="r" b="b"/>
              <a:pathLst>
                <a:path w="534670" h="187325">
                  <a:moveTo>
                    <a:pt x="534644" y="0"/>
                  </a:moveTo>
                  <a:lnTo>
                    <a:pt x="0" y="0"/>
                  </a:lnTo>
                  <a:lnTo>
                    <a:pt x="0" y="187168"/>
                  </a:lnTo>
                  <a:lnTo>
                    <a:pt x="534644" y="187168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950843" y="4567979"/>
              <a:ext cx="534670" cy="187325"/>
            </a:xfrm>
            <a:custGeom>
              <a:avLst/>
              <a:gdLst/>
              <a:ahLst/>
              <a:cxnLst/>
              <a:rect l="l" t="t" r="r" b="b"/>
              <a:pathLst>
                <a:path w="534670" h="187325">
                  <a:moveTo>
                    <a:pt x="534644" y="187168"/>
                  </a:moveTo>
                  <a:lnTo>
                    <a:pt x="0" y="187168"/>
                  </a:lnTo>
                  <a:lnTo>
                    <a:pt x="0" y="0"/>
                  </a:lnTo>
                  <a:lnTo>
                    <a:pt x="534644" y="0"/>
                  </a:lnTo>
                  <a:lnTo>
                    <a:pt x="534644" y="187168"/>
                  </a:lnTo>
                  <a:close/>
                </a:path>
              </a:pathLst>
            </a:custGeom>
            <a:ln w="972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950843" y="4755148"/>
              <a:ext cx="534670" cy="186055"/>
            </a:xfrm>
            <a:custGeom>
              <a:avLst/>
              <a:gdLst/>
              <a:ahLst/>
              <a:cxnLst/>
              <a:rect l="l" t="t" r="r" b="b"/>
              <a:pathLst>
                <a:path w="534670" h="186054">
                  <a:moveTo>
                    <a:pt x="534644" y="0"/>
                  </a:moveTo>
                  <a:lnTo>
                    <a:pt x="0" y="0"/>
                  </a:lnTo>
                  <a:lnTo>
                    <a:pt x="0" y="185505"/>
                  </a:lnTo>
                  <a:lnTo>
                    <a:pt x="534644" y="185505"/>
                  </a:lnTo>
                  <a:lnTo>
                    <a:pt x="534644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950843" y="4755148"/>
              <a:ext cx="534670" cy="186055"/>
            </a:xfrm>
            <a:custGeom>
              <a:avLst/>
              <a:gdLst/>
              <a:ahLst/>
              <a:cxnLst/>
              <a:rect l="l" t="t" r="r" b="b"/>
              <a:pathLst>
                <a:path w="534670" h="186054">
                  <a:moveTo>
                    <a:pt x="534644" y="185505"/>
                  </a:moveTo>
                  <a:lnTo>
                    <a:pt x="0" y="185505"/>
                  </a:lnTo>
                  <a:lnTo>
                    <a:pt x="0" y="0"/>
                  </a:lnTo>
                  <a:lnTo>
                    <a:pt x="534644" y="0"/>
                  </a:lnTo>
                  <a:lnTo>
                    <a:pt x="534644" y="185505"/>
                  </a:lnTo>
                  <a:close/>
                </a:path>
              </a:pathLst>
            </a:custGeom>
            <a:ln w="973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581584" y="1581658"/>
              <a:ext cx="724535" cy="0"/>
            </a:xfrm>
            <a:custGeom>
              <a:avLst/>
              <a:gdLst/>
              <a:ahLst/>
              <a:cxnLst/>
              <a:rect l="l" t="t" r="r" b="b"/>
              <a:pathLst>
                <a:path w="724535" h="0">
                  <a:moveTo>
                    <a:pt x="0" y="0"/>
                  </a:moveTo>
                  <a:lnTo>
                    <a:pt x="723925" y="0"/>
                  </a:lnTo>
                </a:path>
              </a:pathLst>
            </a:custGeom>
            <a:ln w="9850">
              <a:solidFill>
                <a:srgbClr val="221F1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581584" y="3024651"/>
              <a:ext cx="696595" cy="582930"/>
            </a:xfrm>
            <a:custGeom>
              <a:avLst/>
              <a:gdLst/>
              <a:ahLst/>
              <a:cxnLst/>
              <a:rect l="l" t="t" r="r" b="b"/>
              <a:pathLst>
                <a:path w="696595" h="582929">
                  <a:moveTo>
                    <a:pt x="0" y="0"/>
                  </a:moveTo>
                  <a:lnTo>
                    <a:pt x="0" y="0"/>
                  </a:lnTo>
                  <a:lnTo>
                    <a:pt x="55328" y="22977"/>
                  </a:lnTo>
                </a:path>
                <a:path w="696595" h="582929">
                  <a:moveTo>
                    <a:pt x="91825" y="37814"/>
                  </a:moveTo>
                  <a:lnTo>
                    <a:pt x="91825" y="37814"/>
                  </a:lnTo>
                  <a:lnTo>
                    <a:pt x="147153" y="59150"/>
                  </a:lnTo>
                </a:path>
                <a:path w="696595" h="582929">
                  <a:moveTo>
                    <a:pt x="183456" y="73922"/>
                  </a:moveTo>
                  <a:lnTo>
                    <a:pt x="183456" y="73922"/>
                  </a:lnTo>
                  <a:lnTo>
                    <a:pt x="238784" y="95258"/>
                  </a:lnTo>
                </a:path>
                <a:path w="696595" h="582929">
                  <a:moveTo>
                    <a:pt x="275281" y="110051"/>
                  </a:moveTo>
                  <a:lnTo>
                    <a:pt x="275281" y="110051"/>
                  </a:lnTo>
                  <a:lnTo>
                    <a:pt x="330609" y="133029"/>
                  </a:lnTo>
                </a:path>
                <a:path w="696595" h="582929">
                  <a:moveTo>
                    <a:pt x="367107" y="147800"/>
                  </a:moveTo>
                  <a:lnTo>
                    <a:pt x="367107" y="147800"/>
                  </a:lnTo>
                  <a:lnTo>
                    <a:pt x="420882" y="169158"/>
                  </a:lnTo>
                </a:path>
                <a:path w="696595" h="582929">
                  <a:moveTo>
                    <a:pt x="457379" y="183930"/>
                  </a:moveTo>
                  <a:lnTo>
                    <a:pt x="457379" y="183930"/>
                  </a:lnTo>
                  <a:lnTo>
                    <a:pt x="512707" y="206907"/>
                  </a:lnTo>
                </a:path>
                <a:path w="696595" h="582929">
                  <a:moveTo>
                    <a:pt x="549204" y="221679"/>
                  </a:moveTo>
                  <a:lnTo>
                    <a:pt x="549204" y="221679"/>
                  </a:lnTo>
                  <a:lnTo>
                    <a:pt x="604532" y="243037"/>
                  </a:lnTo>
                </a:path>
                <a:path w="696595" h="582929">
                  <a:moveTo>
                    <a:pt x="640835" y="257808"/>
                  </a:moveTo>
                  <a:lnTo>
                    <a:pt x="640835" y="257808"/>
                  </a:lnTo>
                  <a:lnTo>
                    <a:pt x="696163" y="279144"/>
                  </a:lnTo>
                </a:path>
                <a:path w="696595" h="582929">
                  <a:moveTo>
                    <a:pt x="0" y="582886"/>
                  </a:moveTo>
                  <a:lnTo>
                    <a:pt x="0" y="582886"/>
                  </a:lnTo>
                  <a:lnTo>
                    <a:pt x="55328" y="559887"/>
                  </a:lnTo>
                </a:path>
                <a:path w="696595" h="582929">
                  <a:moveTo>
                    <a:pt x="91825" y="545116"/>
                  </a:moveTo>
                  <a:lnTo>
                    <a:pt x="91825" y="545116"/>
                  </a:lnTo>
                  <a:lnTo>
                    <a:pt x="147153" y="523779"/>
                  </a:lnTo>
                </a:path>
                <a:path w="696595" h="582929">
                  <a:moveTo>
                    <a:pt x="183456" y="509008"/>
                  </a:moveTo>
                  <a:lnTo>
                    <a:pt x="183456" y="509008"/>
                  </a:lnTo>
                  <a:lnTo>
                    <a:pt x="238784" y="486008"/>
                  </a:lnTo>
                </a:path>
                <a:path w="696595" h="582929">
                  <a:moveTo>
                    <a:pt x="275281" y="471237"/>
                  </a:moveTo>
                  <a:lnTo>
                    <a:pt x="275281" y="471237"/>
                  </a:lnTo>
                  <a:lnTo>
                    <a:pt x="330609" y="449901"/>
                  </a:lnTo>
                </a:path>
                <a:path w="696595" h="582929">
                  <a:moveTo>
                    <a:pt x="367107" y="435108"/>
                  </a:moveTo>
                  <a:lnTo>
                    <a:pt x="367107" y="435108"/>
                  </a:lnTo>
                  <a:lnTo>
                    <a:pt x="420882" y="413771"/>
                  </a:lnTo>
                </a:path>
                <a:path w="696595" h="582929">
                  <a:moveTo>
                    <a:pt x="457379" y="399000"/>
                  </a:moveTo>
                  <a:lnTo>
                    <a:pt x="457379" y="399000"/>
                  </a:lnTo>
                  <a:lnTo>
                    <a:pt x="512707" y="376022"/>
                  </a:lnTo>
                </a:path>
                <a:path w="696595" h="582929">
                  <a:moveTo>
                    <a:pt x="549204" y="361229"/>
                  </a:moveTo>
                  <a:lnTo>
                    <a:pt x="549204" y="361229"/>
                  </a:lnTo>
                  <a:lnTo>
                    <a:pt x="604532" y="339893"/>
                  </a:lnTo>
                </a:path>
                <a:path w="696595" h="582929">
                  <a:moveTo>
                    <a:pt x="640835" y="325122"/>
                  </a:moveTo>
                  <a:lnTo>
                    <a:pt x="640835" y="325122"/>
                  </a:lnTo>
                  <a:lnTo>
                    <a:pt x="696163" y="302122"/>
                  </a:lnTo>
                </a:path>
              </a:pathLst>
            </a:custGeom>
            <a:ln w="9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581584" y="5050660"/>
              <a:ext cx="724535" cy="0"/>
            </a:xfrm>
            <a:custGeom>
              <a:avLst/>
              <a:gdLst/>
              <a:ahLst/>
              <a:cxnLst/>
              <a:rect l="l" t="t" r="r" b="b"/>
              <a:pathLst>
                <a:path w="724535" h="0">
                  <a:moveTo>
                    <a:pt x="0" y="0"/>
                  </a:moveTo>
                  <a:lnTo>
                    <a:pt x="723925" y="0"/>
                  </a:lnTo>
                </a:path>
              </a:pathLst>
            </a:custGeom>
            <a:ln w="9850">
              <a:solidFill>
                <a:srgbClr val="221F1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129463" y="1772044"/>
              <a:ext cx="777875" cy="205740"/>
            </a:xfrm>
            <a:custGeom>
              <a:avLst/>
              <a:gdLst/>
              <a:ahLst/>
              <a:cxnLst/>
              <a:rect l="l" t="t" r="r" b="b"/>
              <a:pathLst>
                <a:path w="777875" h="205739">
                  <a:moveTo>
                    <a:pt x="0" y="205266"/>
                  </a:moveTo>
                  <a:lnTo>
                    <a:pt x="0" y="205266"/>
                  </a:lnTo>
                  <a:lnTo>
                    <a:pt x="777777" y="0"/>
                  </a:lnTo>
                </a:path>
              </a:pathLst>
            </a:custGeom>
            <a:ln w="211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856261" y="1742501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0" y="0"/>
                  </a:moveTo>
                  <a:lnTo>
                    <a:pt x="23296" y="37639"/>
                  </a:lnTo>
                  <a:lnTo>
                    <a:pt x="17472" y="82062"/>
                  </a:lnTo>
                  <a:lnTo>
                    <a:pt x="94582" y="17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485487" y="1760445"/>
              <a:ext cx="775335" cy="121920"/>
            </a:xfrm>
            <a:custGeom>
              <a:avLst/>
              <a:gdLst/>
              <a:ahLst/>
              <a:cxnLst/>
              <a:rect l="l" t="t" r="r" b="b"/>
              <a:pathLst>
                <a:path w="775335" h="121919">
                  <a:moveTo>
                    <a:pt x="0" y="0"/>
                  </a:moveTo>
                  <a:lnTo>
                    <a:pt x="0" y="0"/>
                  </a:lnTo>
                  <a:lnTo>
                    <a:pt x="774788" y="121671"/>
                  </a:lnTo>
                </a:path>
              </a:pathLst>
            </a:custGeom>
            <a:ln w="2128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212324" y="1834411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19">
                  <a:moveTo>
                    <a:pt x="10094" y="0"/>
                  </a:moveTo>
                  <a:lnTo>
                    <a:pt x="20384" y="44423"/>
                  </a:lnTo>
                  <a:lnTo>
                    <a:pt x="0" y="83813"/>
                  </a:lnTo>
                  <a:lnTo>
                    <a:pt x="93184" y="55802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485487" y="2039678"/>
              <a:ext cx="776605" cy="246379"/>
            </a:xfrm>
            <a:custGeom>
              <a:avLst/>
              <a:gdLst/>
              <a:ahLst/>
              <a:cxnLst/>
              <a:rect l="l" t="t" r="r" b="b"/>
              <a:pathLst>
                <a:path w="776604" h="246380">
                  <a:moveTo>
                    <a:pt x="0" y="0"/>
                  </a:moveTo>
                  <a:lnTo>
                    <a:pt x="0" y="0"/>
                  </a:lnTo>
                  <a:lnTo>
                    <a:pt x="776341" y="246188"/>
                  </a:lnTo>
                </a:path>
              </a:pathLst>
            </a:custGeom>
            <a:ln w="2112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209413" y="2231814"/>
              <a:ext cx="96520" cy="82550"/>
            </a:xfrm>
            <a:custGeom>
              <a:avLst/>
              <a:gdLst/>
              <a:ahLst/>
              <a:cxnLst/>
              <a:rect l="l" t="t" r="r" b="b"/>
              <a:pathLst>
                <a:path w="96520" h="82550">
                  <a:moveTo>
                    <a:pt x="20384" y="0"/>
                  </a:moveTo>
                  <a:lnTo>
                    <a:pt x="26208" y="45955"/>
                  </a:lnTo>
                  <a:lnTo>
                    <a:pt x="0" y="82062"/>
                  </a:lnTo>
                  <a:lnTo>
                    <a:pt x="96096" y="68932"/>
                  </a:lnTo>
                  <a:lnTo>
                    <a:pt x="2038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485488" y="3633798"/>
              <a:ext cx="776605" cy="175895"/>
            </a:xfrm>
            <a:custGeom>
              <a:avLst/>
              <a:gdLst/>
              <a:ahLst/>
              <a:cxnLst/>
              <a:rect l="l" t="t" r="r" b="b"/>
              <a:pathLst>
                <a:path w="776604" h="175895">
                  <a:moveTo>
                    <a:pt x="0" y="175680"/>
                  </a:moveTo>
                  <a:lnTo>
                    <a:pt x="0" y="175680"/>
                  </a:lnTo>
                  <a:lnTo>
                    <a:pt x="776341" y="0"/>
                  </a:lnTo>
                </a:path>
              </a:pathLst>
            </a:custGeom>
            <a:ln w="2122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210771" y="3602614"/>
              <a:ext cx="95250" cy="82550"/>
            </a:xfrm>
            <a:custGeom>
              <a:avLst/>
              <a:gdLst/>
              <a:ahLst/>
              <a:cxnLst/>
              <a:rect l="l" t="t" r="r" b="b"/>
              <a:pathLst>
                <a:path w="95250" h="82550">
                  <a:moveTo>
                    <a:pt x="0" y="0"/>
                  </a:moveTo>
                  <a:lnTo>
                    <a:pt x="23296" y="37748"/>
                  </a:lnTo>
                  <a:lnTo>
                    <a:pt x="14560" y="82084"/>
                  </a:lnTo>
                  <a:lnTo>
                    <a:pt x="94737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485488" y="4057373"/>
              <a:ext cx="779780" cy="417195"/>
            </a:xfrm>
            <a:custGeom>
              <a:avLst/>
              <a:gdLst/>
              <a:ahLst/>
              <a:cxnLst/>
              <a:rect l="l" t="t" r="r" b="b"/>
              <a:pathLst>
                <a:path w="779779" h="417195">
                  <a:moveTo>
                    <a:pt x="0" y="417010"/>
                  </a:moveTo>
                  <a:lnTo>
                    <a:pt x="0" y="417010"/>
                  </a:lnTo>
                  <a:lnTo>
                    <a:pt x="779253" y="0"/>
                  </a:lnTo>
                </a:path>
              </a:pathLst>
            </a:custGeom>
            <a:ln w="2080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209413" y="4034396"/>
              <a:ext cx="96520" cy="82550"/>
            </a:xfrm>
            <a:custGeom>
              <a:avLst/>
              <a:gdLst/>
              <a:ahLst/>
              <a:cxnLst/>
              <a:rect l="l" t="t" r="r" b="b"/>
              <a:pathLst>
                <a:path w="96520" h="82550">
                  <a:moveTo>
                    <a:pt x="96096" y="0"/>
                  </a:moveTo>
                  <a:lnTo>
                    <a:pt x="0" y="4923"/>
                  </a:lnTo>
                  <a:lnTo>
                    <a:pt x="30479" y="36107"/>
                  </a:lnTo>
                  <a:lnTo>
                    <a:pt x="32032" y="82084"/>
                  </a:lnTo>
                  <a:lnTo>
                    <a:pt x="9609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485488" y="4748561"/>
              <a:ext cx="775335" cy="99060"/>
            </a:xfrm>
            <a:custGeom>
              <a:avLst/>
              <a:gdLst/>
              <a:ahLst/>
              <a:cxnLst/>
              <a:rect l="l" t="t" r="r" b="b"/>
              <a:pathLst>
                <a:path w="775335" h="99060">
                  <a:moveTo>
                    <a:pt x="0" y="98519"/>
                  </a:moveTo>
                  <a:lnTo>
                    <a:pt x="0" y="98519"/>
                  </a:lnTo>
                  <a:lnTo>
                    <a:pt x="774788" y="0"/>
                  </a:lnTo>
                </a:path>
              </a:pathLst>
            </a:custGeom>
            <a:ln w="2130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212325" y="4710813"/>
              <a:ext cx="93345" cy="85725"/>
            </a:xfrm>
            <a:custGeom>
              <a:avLst/>
              <a:gdLst/>
              <a:ahLst/>
              <a:cxnLst/>
              <a:rect l="l" t="t" r="r" b="b"/>
              <a:pathLst>
                <a:path w="93345" h="85725">
                  <a:moveTo>
                    <a:pt x="0" y="0"/>
                  </a:moveTo>
                  <a:lnTo>
                    <a:pt x="20384" y="41031"/>
                  </a:lnTo>
                  <a:lnTo>
                    <a:pt x="8736" y="85367"/>
                  </a:lnTo>
                  <a:lnTo>
                    <a:pt x="93184" y="31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130919" y="3678134"/>
              <a:ext cx="775335" cy="125095"/>
            </a:xfrm>
            <a:custGeom>
              <a:avLst/>
              <a:gdLst/>
              <a:ahLst/>
              <a:cxnLst/>
              <a:rect l="l" t="t" r="r" b="b"/>
              <a:pathLst>
                <a:path w="775335" h="125095">
                  <a:moveTo>
                    <a:pt x="0" y="0"/>
                  </a:moveTo>
                  <a:lnTo>
                    <a:pt x="0" y="0"/>
                  </a:lnTo>
                  <a:lnTo>
                    <a:pt x="774865" y="124757"/>
                  </a:lnTo>
                </a:path>
              </a:pathLst>
            </a:custGeom>
            <a:ln w="2128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857717" y="3753653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0192" y="0"/>
                  </a:moveTo>
                  <a:lnTo>
                    <a:pt x="21840" y="44313"/>
                  </a:lnTo>
                  <a:lnTo>
                    <a:pt x="0" y="83725"/>
                  </a:lnTo>
                  <a:lnTo>
                    <a:pt x="93125" y="55824"/>
                  </a:lnTo>
                  <a:lnTo>
                    <a:pt x="1019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130919" y="2067470"/>
              <a:ext cx="782320" cy="561975"/>
            </a:xfrm>
            <a:custGeom>
              <a:avLst/>
              <a:gdLst/>
              <a:ahLst/>
              <a:cxnLst/>
              <a:rect l="l" t="t" r="r" b="b"/>
              <a:pathLst>
                <a:path w="782320" h="561975">
                  <a:moveTo>
                    <a:pt x="0" y="561528"/>
                  </a:moveTo>
                  <a:lnTo>
                    <a:pt x="0" y="561528"/>
                  </a:lnTo>
                  <a:lnTo>
                    <a:pt x="782145" y="0"/>
                  </a:lnTo>
                </a:path>
              </a:pathLst>
            </a:custGeom>
            <a:ln w="2052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856261" y="2039678"/>
              <a:ext cx="94615" cy="90170"/>
            </a:xfrm>
            <a:custGeom>
              <a:avLst/>
              <a:gdLst/>
              <a:ahLst/>
              <a:cxnLst/>
              <a:rect l="l" t="t" r="r" b="b"/>
              <a:pathLst>
                <a:path w="94614" h="90169">
                  <a:moveTo>
                    <a:pt x="94582" y="0"/>
                  </a:moveTo>
                  <a:lnTo>
                    <a:pt x="0" y="17944"/>
                  </a:lnTo>
                  <a:lnTo>
                    <a:pt x="33488" y="44204"/>
                  </a:lnTo>
                  <a:lnTo>
                    <a:pt x="40768" y="90159"/>
                  </a:lnTo>
                  <a:lnTo>
                    <a:pt x="9458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130919" y="4328268"/>
              <a:ext cx="775335" cy="138430"/>
            </a:xfrm>
            <a:custGeom>
              <a:avLst/>
              <a:gdLst/>
              <a:ahLst/>
              <a:cxnLst/>
              <a:rect l="l" t="t" r="r" b="b"/>
              <a:pathLst>
                <a:path w="775335" h="138429">
                  <a:moveTo>
                    <a:pt x="0" y="0"/>
                  </a:moveTo>
                  <a:lnTo>
                    <a:pt x="0" y="0"/>
                  </a:lnTo>
                  <a:lnTo>
                    <a:pt x="774865" y="137909"/>
                  </a:lnTo>
                </a:path>
              </a:pathLst>
            </a:custGeom>
            <a:ln w="2126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857717" y="4416940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1648" y="0"/>
                  </a:moveTo>
                  <a:lnTo>
                    <a:pt x="21840" y="45955"/>
                  </a:lnTo>
                  <a:lnTo>
                    <a:pt x="0" y="83725"/>
                  </a:lnTo>
                  <a:lnTo>
                    <a:pt x="93125" y="57443"/>
                  </a:lnTo>
                  <a:lnTo>
                    <a:pt x="1164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129463" y="4855287"/>
              <a:ext cx="776605" cy="123189"/>
            </a:xfrm>
            <a:custGeom>
              <a:avLst/>
              <a:gdLst/>
              <a:ahLst/>
              <a:cxnLst/>
              <a:rect l="l" t="t" r="r" b="b"/>
              <a:pathLst>
                <a:path w="776604" h="123189">
                  <a:moveTo>
                    <a:pt x="0" y="123138"/>
                  </a:moveTo>
                  <a:lnTo>
                    <a:pt x="0" y="123138"/>
                  </a:lnTo>
                  <a:lnTo>
                    <a:pt x="776321" y="0"/>
                  </a:lnTo>
                </a:path>
              </a:pathLst>
            </a:custGeom>
            <a:ln w="2128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857717" y="4819157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0" y="0"/>
                  </a:moveTo>
                  <a:lnTo>
                    <a:pt x="21840" y="39412"/>
                  </a:lnTo>
                  <a:lnTo>
                    <a:pt x="10192" y="83747"/>
                  </a:lnTo>
                  <a:lnTo>
                    <a:pt x="93126" y="27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1" name="object 71" descr=""/>
          <p:cNvGraphicFramePr>
            <a:graphicFrameLocks noGrp="1"/>
          </p:cNvGraphicFramePr>
          <p:nvPr/>
        </p:nvGraphicFramePr>
        <p:xfrm>
          <a:off x="3945945" y="2351653"/>
          <a:ext cx="621030" cy="55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670"/>
              </a:tblGrid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0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" name="object 72" descr=""/>
          <p:cNvSpPr/>
          <p:nvPr/>
        </p:nvSpPr>
        <p:spPr>
          <a:xfrm>
            <a:off x="2642983" y="1716241"/>
            <a:ext cx="80645" cy="1176020"/>
          </a:xfrm>
          <a:custGeom>
            <a:avLst/>
            <a:gdLst/>
            <a:ahLst/>
            <a:cxnLst/>
            <a:rect l="l" t="t" r="r" b="b"/>
            <a:pathLst>
              <a:path w="80644" h="1176020">
                <a:moveTo>
                  <a:pt x="80119" y="0"/>
                </a:moveTo>
                <a:lnTo>
                  <a:pt x="0" y="0"/>
                </a:lnTo>
                <a:lnTo>
                  <a:pt x="0" y="1175577"/>
                </a:lnTo>
                <a:lnTo>
                  <a:pt x="80119" y="1175577"/>
                </a:lnTo>
              </a:path>
            </a:pathLst>
          </a:custGeom>
          <a:ln w="8744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2642983" y="3415445"/>
            <a:ext cx="80645" cy="1826260"/>
          </a:xfrm>
          <a:custGeom>
            <a:avLst/>
            <a:gdLst/>
            <a:ahLst/>
            <a:cxnLst/>
            <a:rect l="l" t="t" r="r" b="b"/>
            <a:pathLst>
              <a:path w="80644" h="1826260">
                <a:moveTo>
                  <a:pt x="80119" y="0"/>
                </a:moveTo>
                <a:lnTo>
                  <a:pt x="0" y="0"/>
                </a:lnTo>
                <a:lnTo>
                  <a:pt x="0" y="1825662"/>
                </a:lnTo>
                <a:lnTo>
                  <a:pt x="80119" y="1825662"/>
                </a:lnTo>
              </a:path>
            </a:pathLst>
          </a:custGeom>
          <a:ln w="8741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4" name="object 74" descr=""/>
          <p:cNvGrpSpPr/>
          <p:nvPr/>
        </p:nvGrpSpPr>
        <p:grpSpPr>
          <a:xfrm>
            <a:off x="2163802" y="2110142"/>
            <a:ext cx="374650" cy="143510"/>
            <a:chOff x="2163802" y="2110142"/>
            <a:chExt cx="374650" cy="143510"/>
          </a:xfrm>
        </p:grpSpPr>
        <p:sp>
          <p:nvSpPr>
            <p:cNvPr id="75" name="object 75" descr=""/>
            <p:cNvSpPr/>
            <p:nvPr/>
          </p:nvSpPr>
          <p:spPr>
            <a:xfrm>
              <a:off x="2163800" y="2111895"/>
              <a:ext cx="141605" cy="141605"/>
            </a:xfrm>
            <a:custGeom>
              <a:avLst/>
              <a:gdLst/>
              <a:ahLst/>
              <a:cxnLst/>
              <a:rect l="l" t="t" r="r" b="b"/>
              <a:pathLst>
                <a:path w="141605" h="141605">
                  <a:moveTo>
                    <a:pt x="84467" y="96723"/>
                  </a:moveTo>
                  <a:lnTo>
                    <a:pt x="82918" y="84759"/>
                  </a:lnTo>
                  <a:lnTo>
                    <a:pt x="78638" y="75692"/>
                  </a:lnTo>
                  <a:lnTo>
                    <a:pt x="72174" y="69367"/>
                  </a:lnTo>
                  <a:lnTo>
                    <a:pt x="64084" y="65659"/>
                  </a:lnTo>
                  <a:lnTo>
                    <a:pt x="69646" y="62179"/>
                  </a:lnTo>
                  <a:lnTo>
                    <a:pt x="71043" y="60617"/>
                  </a:lnTo>
                  <a:lnTo>
                    <a:pt x="74815" y="56388"/>
                  </a:lnTo>
                  <a:lnTo>
                    <a:pt x="78613" y="47840"/>
                  </a:lnTo>
                  <a:lnTo>
                    <a:pt x="80098" y="36106"/>
                  </a:lnTo>
                  <a:lnTo>
                    <a:pt x="77457" y="22161"/>
                  </a:lnTo>
                  <a:lnTo>
                    <a:pt x="73685" y="16421"/>
                  </a:lnTo>
                  <a:lnTo>
                    <a:pt x="69900" y="10668"/>
                  </a:lnTo>
                  <a:lnTo>
                    <a:pt x="57988" y="2882"/>
                  </a:lnTo>
                  <a:lnTo>
                    <a:pt x="42240" y="0"/>
                  </a:lnTo>
                  <a:lnTo>
                    <a:pt x="22567" y="4165"/>
                  </a:lnTo>
                  <a:lnTo>
                    <a:pt x="10553" y="14935"/>
                  </a:lnTo>
                  <a:lnTo>
                    <a:pt x="4546" y="29730"/>
                  </a:lnTo>
                  <a:lnTo>
                    <a:pt x="2908" y="45961"/>
                  </a:lnTo>
                  <a:lnTo>
                    <a:pt x="17475" y="45961"/>
                  </a:lnTo>
                  <a:lnTo>
                    <a:pt x="18884" y="37185"/>
                  </a:lnTo>
                  <a:lnTo>
                    <a:pt x="22212" y="27495"/>
                  </a:lnTo>
                  <a:lnTo>
                    <a:pt x="29349" y="19646"/>
                  </a:lnTo>
                  <a:lnTo>
                    <a:pt x="42240" y="16421"/>
                  </a:lnTo>
                  <a:lnTo>
                    <a:pt x="53022" y="18592"/>
                  </a:lnTo>
                  <a:lnTo>
                    <a:pt x="59715" y="23990"/>
                  </a:lnTo>
                  <a:lnTo>
                    <a:pt x="63119" y="30911"/>
                  </a:lnTo>
                  <a:lnTo>
                    <a:pt x="64084" y="37642"/>
                  </a:lnTo>
                  <a:lnTo>
                    <a:pt x="62077" y="48158"/>
                  </a:lnTo>
                  <a:lnTo>
                    <a:pt x="56794" y="55283"/>
                  </a:lnTo>
                  <a:lnTo>
                    <a:pt x="49339" y="59334"/>
                  </a:lnTo>
                  <a:lnTo>
                    <a:pt x="40779" y="60617"/>
                  </a:lnTo>
                  <a:lnTo>
                    <a:pt x="34963" y="60617"/>
                  </a:lnTo>
                  <a:lnTo>
                    <a:pt x="33502" y="59093"/>
                  </a:lnTo>
                  <a:lnTo>
                    <a:pt x="33502" y="73748"/>
                  </a:lnTo>
                  <a:lnTo>
                    <a:pt x="39331" y="73748"/>
                  </a:lnTo>
                  <a:lnTo>
                    <a:pt x="48171" y="74625"/>
                  </a:lnTo>
                  <a:lnTo>
                    <a:pt x="57708" y="78295"/>
                  </a:lnTo>
                  <a:lnTo>
                    <a:pt x="65328" y="86309"/>
                  </a:lnTo>
                  <a:lnTo>
                    <a:pt x="68453" y="100228"/>
                  </a:lnTo>
                  <a:lnTo>
                    <a:pt x="66395" y="110515"/>
                  </a:lnTo>
                  <a:lnTo>
                    <a:pt x="60807" y="118859"/>
                  </a:lnTo>
                  <a:lnTo>
                    <a:pt x="52476" y="124447"/>
                  </a:lnTo>
                  <a:lnTo>
                    <a:pt x="42240" y="126492"/>
                  </a:lnTo>
                  <a:lnTo>
                    <a:pt x="28308" y="123444"/>
                  </a:lnTo>
                  <a:lnTo>
                    <a:pt x="20383" y="115773"/>
                  </a:lnTo>
                  <a:lnTo>
                    <a:pt x="16840" y="105625"/>
                  </a:lnTo>
                  <a:lnTo>
                    <a:pt x="16014" y="95199"/>
                  </a:lnTo>
                  <a:lnTo>
                    <a:pt x="0" y="95199"/>
                  </a:lnTo>
                  <a:lnTo>
                    <a:pt x="17475" y="136334"/>
                  </a:lnTo>
                  <a:lnTo>
                    <a:pt x="32042" y="141147"/>
                  </a:lnTo>
                  <a:lnTo>
                    <a:pt x="40779" y="141147"/>
                  </a:lnTo>
                  <a:lnTo>
                    <a:pt x="60502" y="137477"/>
                  </a:lnTo>
                  <a:lnTo>
                    <a:pt x="74091" y="127635"/>
                  </a:lnTo>
                  <a:lnTo>
                    <a:pt x="74726" y="126492"/>
                  </a:lnTo>
                  <a:lnTo>
                    <a:pt x="81940" y="113461"/>
                  </a:lnTo>
                  <a:lnTo>
                    <a:pt x="84467" y="96723"/>
                  </a:lnTo>
                  <a:close/>
                </a:path>
                <a:path w="141605" h="141605">
                  <a:moveTo>
                    <a:pt x="141262" y="75501"/>
                  </a:moveTo>
                  <a:lnTo>
                    <a:pt x="99047" y="75501"/>
                  </a:lnTo>
                  <a:lnTo>
                    <a:pt x="99047" y="91909"/>
                  </a:lnTo>
                  <a:lnTo>
                    <a:pt x="141262" y="91909"/>
                  </a:lnTo>
                  <a:lnTo>
                    <a:pt x="141262" y="75501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6933" y="2110142"/>
              <a:ext cx="211198" cy="139616"/>
            </a:xfrm>
            <a:prstGeom prst="rect">
              <a:avLst/>
            </a:prstGeom>
          </p:spPr>
        </p:pic>
      </p:grpSp>
      <p:sp>
        <p:nvSpPr>
          <p:cNvPr id="77" name="object 77" descr=""/>
          <p:cNvSpPr/>
          <p:nvPr/>
        </p:nvSpPr>
        <p:spPr>
          <a:xfrm>
            <a:off x="1999208" y="2328544"/>
            <a:ext cx="540385" cy="180975"/>
          </a:xfrm>
          <a:custGeom>
            <a:avLst/>
            <a:gdLst/>
            <a:ahLst/>
            <a:cxnLst/>
            <a:rect l="l" t="t" r="r" b="b"/>
            <a:pathLst>
              <a:path w="540385" h="180975">
                <a:moveTo>
                  <a:pt x="83019" y="88633"/>
                </a:moveTo>
                <a:lnTo>
                  <a:pt x="80543" y="69100"/>
                </a:lnTo>
                <a:lnTo>
                  <a:pt x="73012" y="51752"/>
                </a:lnTo>
                <a:lnTo>
                  <a:pt x="70434" y="49237"/>
                </a:lnTo>
                <a:lnTo>
                  <a:pt x="68453" y="47307"/>
                </a:lnTo>
                <a:lnTo>
                  <a:pt x="68453" y="88633"/>
                </a:lnTo>
                <a:lnTo>
                  <a:pt x="67437" y="101066"/>
                </a:lnTo>
                <a:lnTo>
                  <a:pt x="63538" y="113906"/>
                </a:lnTo>
                <a:lnTo>
                  <a:pt x="55549" y="123952"/>
                </a:lnTo>
                <a:lnTo>
                  <a:pt x="42240" y="128016"/>
                </a:lnTo>
                <a:lnTo>
                  <a:pt x="28702" y="123952"/>
                </a:lnTo>
                <a:lnTo>
                  <a:pt x="20218" y="113906"/>
                </a:lnTo>
                <a:lnTo>
                  <a:pt x="15824" y="101066"/>
                </a:lnTo>
                <a:lnTo>
                  <a:pt x="14566" y="88633"/>
                </a:lnTo>
                <a:lnTo>
                  <a:pt x="15824" y="76936"/>
                </a:lnTo>
                <a:lnTo>
                  <a:pt x="20218" y="64008"/>
                </a:lnTo>
                <a:lnTo>
                  <a:pt x="28702" y="53543"/>
                </a:lnTo>
                <a:lnTo>
                  <a:pt x="42240" y="49237"/>
                </a:lnTo>
                <a:lnTo>
                  <a:pt x="55549" y="53543"/>
                </a:lnTo>
                <a:lnTo>
                  <a:pt x="63538" y="64008"/>
                </a:lnTo>
                <a:lnTo>
                  <a:pt x="67437" y="76936"/>
                </a:lnTo>
                <a:lnTo>
                  <a:pt x="68453" y="88633"/>
                </a:lnTo>
                <a:lnTo>
                  <a:pt x="68453" y="47307"/>
                </a:lnTo>
                <a:lnTo>
                  <a:pt x="60286" y="39331"/>
                </a:lnTo>
                <a:lnTo>
                  <a:pt x="42240" y="34582"/>
                </a:lnTo>
                <a:lnTo>
                  <a:pt x="23355" y="39331"/>
                </a:lnTo>
                <a:lnTo>
                  <a:pt x="10198" y="51752"/>
                </a:lnTo>
                <a:lnTo>
                  <a:pt x="2501" y="69100"/>
                </a:lnTo>
                <a:lnTo>
                  <a:pt x="0" y="88633"/>
                </a:lnTo>
                <a:lnTo>
                  <a:pt x="2501" y="108191"/>
                </a:lnTo>
                <a:lnTo>
                  <a:pt x="10198" y="125615"/>
                </a:lnTo>
                <a:lnTo>
                  <a:pt x="23355" y="138112"/>
                </a:lnTo>
                <a:lnTo>
                  <a:pt x="42240" y="142900"/>
                </a:lnTo>
                <a:lnTo>
                  <a:pt x="60286" y="138112"/>
                </a:lnTo>
                <a:lnTo>
                  <a:pt x="70561" y="128016"/>
                </a:lnTo>
                <a:lnTo>
                  <a:pt x="73012" y="125615"/>
                </a:lnTo>
                <a:lnTo>
                  <a:pt x="80543" y="108191"/>
                </a:lnTo>
                <a:lnTo>
                  <a:pt x="83019" y="88633"/>
                </a:lnTo>
                <a:close/>
              </a:path>
              <a:path w="540385" h="180975">
                <a:moveTo>
                  <a:pt x="180606" y="85344"/>
                </a:moveTo>
                <a:lnTo>
                  <a:pt x="177965" y="65684"/>
                </a:lnTo>
                <a:lnTo>
                  <a:pt x="170408" y="49542"/>
                </a:lnTo>
                <a:lnTo>
                  <a:pt x="164592" y="44208"/>
                </a:lnTo>
                <a:lnTo>
                  <a:pt x="164592" y="88633"/>
                </a:lnTo>
                <a:lnTo>
                  <a:pt x="163182" y="104482"/>
                </a:lnTo>
                <a:lnTo>
                  <a:pt x="158762" y="116941"/>
                </a:lnTo>
                <a:lnTo>
                  <a:pt x="151066" y="125095"/>
                </a:lnTo>
                <a:lnTo>
                  <a:pt x="139827" y="128016"/>
                </a:lnTo>
                <a:lnTo>
                  <a:pt x="131660" y="126555"/>
                </a:lnTo>
                <a:lnTo>
                  <a:pt x="123621" y="121259"/>
                </a:lnTo>
                <a:lnTo>
                  <a:pt x="117500" y="110756"/>
                </a:lnTo>
                <a:lnTo>
                  <a:pt x="115062" y="93662"/>
                </a:lnTo>
                <a:lnTo>
                  <a:pt x="115862" y="80073"/>
                </a:lnTo>
                <a:lnTo>
                  <a:pt x="119253" y="66167"/>
                </a:lnTo>
                <a:lnTo>
                  <a:pt x="126746" y="55346"/>
                </a:lnTo>
                <a:lnTo>
                  <a:pt x="139827" y="50990"/>
                </a:lnTo>
                <a:lnTo>
                  <a:pt x="153530" y="55029"/>
                </a:lnTo>
                <a:lnTo>
                  <a:pt x="160947" y="64884"/>
                </a:lnTo>
                <a:lnTo>
                  <a:pt x="163995" y="77203"/>
                </a:lnTo>
                <a:lnTo>
                  <a:pt x="164592" y="88633"/>
                </a:lnTo>
                <a:lnTo>
                  <a:pt x="164592" y="44208"/>
                </a:lnTo>
                <a:lnTo>
                  <a:pt x="158483" y="38595"/>
                </a:lnTo>
                <a:lnTo>
                  <a:pt x="142735" y="34582"/>
                </a:lnTo>
                <a:lnTo>
                  <a:pt x="135166" y="35509"/>
                </a:lnTo>
                <a:lnTo>
                  <a:pt x="127990" y="38430"/>
                </a:lnTo>
                <a:lnTo>
                  <a:pt x="121640" y="43535"/>
                </a:lnTo>
                <a:lnTo>
                  <a:pt x="116522" y="50990"/>
                </a:lnTo>
                <a:lnTo>
                  <a:pt x="116522" y="0"/>
                </a:lnTo>
                <a:lnTo>
                  <a:pt x="100507" y="0"/>
                </a:lnTo>
                <a:lnTo>
                  <a:pt x="100507" y="139611"/>
                </a:lnTo>
                <a:lnTo>
                  <a:pt x="115062" y="139611"/>
                </a:lnTo>
                <a:lnTo>
                  <a:pt x="115062" y="128016"/>
                </a:lnTo>
                <a:lnTo>
                  <a:pt x="118110" y="132473"/>
                </a:lnTo>
                <a:lnTo>
                  <a:pt x="123075" y="137350"/>
                </a:lnTo>
                <a:lnTo>
                  <a:pt x="130225" y="141287"/>
                </a:lnTo>
                <a:lnTo>
                  <a:pt x="139827" y="142900"/>
                </a:lnTo>
                <a:lnTo>
                  <a:pt x="159715" y="137388"/>
                </a:lnTo>
                <a:lnTo>
                  <a:pt x="172237" y="123393"/>
                </a:lnTo>
                <a:lnTo>
                  <a:pt x="178739" y="104775"/>
                </a:lnTo>
                <a:lnTo>
                  <a:pt x="180606" y="85344"/>
                </a:lnTo>
                <a:close/>
              </a:path>
              <a:path w="540385" h="180975">
                <a:moveTo>
                  <a:pt x="214109" y="37858"/>
                </a:moveTo>
                <a:lnTo>
                  <a:pt x="199555" y="37858"/>
                </a:lnTo>
                <a:lnTo>
                  <a:pt x="199555" y="164122"/>
                </a:lnTo>
                <a:lnTo>
                  <a:pt x="196634" y="165874"/>
                </a:lnTo>
                <a:lnTo>
                  <a:pt x="184975" y="165874"/>
                </a:lnTo>
                <a:lnTo>
                  <a:pt x="184975" y="180543"/>
                </a:lnTo>
                <a:lnTo>
                  <a:pt x="190792" y="180543"/>
                </a:lnTo>
                <a:lnTo>
                  <a:pt x="204279" y="177850"/>
                </a:lnTo>
                <a:lnTo>
                  <a:pt x="211201" y="171323"/>
                </a:lnTo>
                <a:lnTo>
                  <a:pt x="213741" y="163271"/>
                </a:lnTo>
                <a:lnTo>
                  <a:pt x="214109" y="156032"/>
                </a:lnTo>
                <a:lnTo>
                  <a:pt x="214109" y="37858"/>
                </a:lnTo>
                <a:close/>
              </a:path>
              <a:path w="540385" h="180975">
                <a:moveTo>
                  <a:pt x="214109" y="0"/>
                </a:moveTo>
                <a:lnTo>
                  <a:pt x="199555" y="0"/>
                </a:lnTo>
                <a:lnTo>
                  <a:pt x="199555" y="19697"/>
                </a:lnTo>
                <a:lnTo>
                  <a:pt x="214109" y="19697"/>
                </a:lnTo>
                <a:lnTo>
                  <a:pt x="214109" y="0"/>
                </a:lnTo>
                <a:close/>
              </a:path>
              <a:path w="540385" h="180975">
                <a:moveTo>
                  <a:pt x="316064" y="95199"/>
                </a:moveTo>
                <a:lnTo>
                  <a:pt x="314604" y="80530"/>
                </a:lnTo>
                <a:lnTo>
                  <a:pt x="313613" y="70485"/>
                </a:lnTo>
                <a:lnTo>
                  <a:pt x="306235" y="51346"/>
                </a:lnTo>
                <a:lnTo>
                  <a:pt x="305879" y="50990"/>
                </a:lnTo>
                <a:lnTo>
                  <a:pt x="300037" y="45123"/>
                </a:lnTo>
                <a:lnTo>
                  <a:pt x="300037" y="80530"/>
                </a:lnTo>
                <a:lnTo>
                  <a:pt x="250507" y="80530"/>
                </a:lnTo>
                <a:lnTo>
                  <a:pt x="252336" y="69634"/>
                </a:lnTo>
                <a:lnTo>
                  <a:pt x="257441" y="60185"/>
                </a:lnTo>
                <a:lnTo>
                  <a:pt x="265264" y="53517"/>
                </a:lnTo>
                <a:lnTo>
                  <a:pt x="275285" y="50990"/>
                </a:lnTo>
                <a:lnTo>
                  <a:pt x="287134" y="53517"/>
                </a:lnTo>
                <a:lnTo>
                  <a:pt x="294754" y="60185"/>
                </a:lnTo>
                <a:lnTo>
                  <a:pt x="298831" y="69634"/>
                </a:lnTo>
                <a:lnTo>
                  <a:pt x="300037" y="80530"/>
                </a:lnTo>
                <a:lnTo>
                  <a:pt x="300037" y="45123"/>
                </a:lnTo>
                <a:lnTo>
                  <a:pt x="293941" y="38976"/>
                </a:lnTo>
                <a:lnTo>
                  <a:pt x="276733" y="34582"/>
                </a:lnTo>
                <a:lnTo>
                  <a:pt x="257619" y="39166"/>
                </a:lnTo>
                <a:lnTo>
                  <a:pt x="243967" y="51587"/>
                </a:lnTo>
                <a:lnTo>
                  <a:pt x="235775" y="69837"/>
                </a:lnTo>
                <a:lnTo>
                  <a:pt x="233045" y="91909"/>
                </a:lnTo>
                <a:lnTo>
                  <a:pt x="235927" y="112344"/>
                </a:lnTo>
                <a:lnTo>
                  <a:pt x="244144" y="128485"/>
                </a:lnTo>
                <a:lnTo>
                  <a:pt x="256997" y="139090"/>
                </a:lnTo>
                <a:lnTo>
                  <a:pt x="273824" y="142900"/>
                </a:lnTo>
                <a:lnTo>
                  <a:pt x="283222" y="142341"/>
                </a:lnTo>
                <a:lnTo>
                  <a:pt x="306705" y="128016"/>
                </a:lnTo>
                <a:lnTo>
                  <a:pt x="310972" y="121094"/>
                </a:lnTo>
                <a:lnTo>
                  <a:pt x="313753" y="113652"/>
                </a:lnTo>
                <a:lnTo>
                  <a:pt x="314617" y="108318"/>
                </a:lnTo>
                <a:lnTo>
                  <a:pt x="300037" y="108318"/>
                </a:lnTo>
                <a:lnTo>
                  <a:pt x="297624" y="114173"/>
                </a:lnTo>
                <a:lnTo>
                  <a:pt x="292760" y="120637"/>
                </a:lnTo>
                <a:lnTo>
                  <a:pt x="285699" y="125869"/>
                </a:lnTo>
                <a:lnTo>
                  <a:pt x="276733" y="128016"/>
                </a:lnTo>
                <a:lnTo>
                  <a:pt x="265264" y="125907"/>
                </a:lnTo>
                <a:lnTo>
                  <a:pt x="257073" y="119646"/>
                </a:lnTo>
                <a:lnTo>
                  <a:pt x="252158" y="109372"/>
                </a:lnTo>
                <a:lnTo>
                  <a:pt x="250507" y="95199"/>
                </a:lnTo>
                <a:lnTo>
                  <a:pt x="316064" y="95199"/>
                </a:lnTo>
                <a:close/>
              </a:path>
              <a:path w="540385" h="180975">
                <a:moveTo>
                  <a:pt x="406361" y="72212"/>
                </a:moveTo>
                <a:lnTo>
                  <a:pt x="403796" y="58762"/>
                </a:lnTo>
                <a:lnTo>
                  <a:pt x="397802" y="46672"/>
                </a:lnTo>
                <a:lnTo>
                  <a:pt x="387731" y="37934"/>
                </a:lnTo>
                <a:lnTo>
                  <a:pt x="372872" y="34582"/>
                </a:lnTo>
                <a:lnTo>
                  <a:pt x="353136" y="39166"/>
                </a:lnTo>
                <a:lnTo>
                  <a:pt x="339547" y="51587"/>
                </a:lnTo>
                <a:lnTo>
                  <a:pt x="331698" y="69837"/>
                </a:lnTo>
                <a:lnTo>
                  <a:pt x="329171" y="91909"/>
                </a:lnTo>
                <a:lnTo>
                  <a:pt x="331863" y="112344"/>
                </a:lnTo>
                <a:lnTo>
                  <a:pt x="339737" y="128485"/>
                </a:lnTo>
                <a:lnTo>
                  <a:pt x="352526" y="139090"/>
                </a:lnTo>
                <a:lnTo>
                  <a:pt x="369963" y="142900"/>
                </a:lnTo>
                <a:lnTo>
                  <a:pt x="386499" y="139052"/>
                </a:lnTo>
                <a:lnTo>
                  <a:pt x="397446" y="129362"/>
                </a:lnTo>
                <a:lnTo>
                  <a:pt x="403745" y="116586"/>
                </a:lnTo>
                <a:lnTo>
                  <a:pt x="406361" y="103505"/>
                </a:lnTo>
                <a:lnTo>
                  <a:pt x="391807" y="103505"/>
                </a:lnTo>
                <a:lnTo>
                  <a:pt x="388594" y="114261"/>
                </a:lnTo>
                <a:lnTo>
                  <a:pt x="383616" y="121920"/>
                </a:lnTo>
                <a:lnTo>
                  <a:pt x="377266" y="126492"/>
                </a:lnTo>
                <a:lnTo>
                  <a:pt x="369963" y="128016"/>
                </a:lnTo>
                <a:lnTo>
                  <a:pt x="357479" y="124421"/>
                </a:lnTo>
                <a:lnTo>
                  <a:pt x="349923" y="115138"/>
                </a:lnTo>
                <a:lnTo>
                  <a:pt x="346189" y="102450"/>
                </a:lnTo>
                <a:lnTo>
                  <a:pt x="345186" y="88633"/>
                </a:lnTo>
                <a:lnTo>
                  <a:pt x="346392" y="75171"/>
                </a:lnTo>
                <a:lnTo>
                  <a:pt x="350469" y="63080"/>
                </a:lnTo>
                <a:lnTo>
                  <a:pt x="358101" y="54343"/>
                </a:lnTo>
                <a:lnTo>
                  <a:pt x="369963" y="50990"/>
                </a:lnTo>
                <a:lnTo>
                  <a:pt x="378701" y="52463"/>
                </a:lnTo>
                <a:lnTo>
                  <a:pt x="385254" y="56680"/>
                </a:lnTo>
                <a:lnTo>
                  <a:pt x="389623" y="63360"/>
                </a:lnTo>
                <a:lnTo>
                  <a:pt x="391807" y="72212"/>
                </a:lnTo>
                <a:lnTo>
                  <a:pt x="406361" y="72212"/>
                </a:lnTo>
                <a:close/>
              </a:path>
              <a:path w="540385" h="180975">
                <a:moveTo>
                  <a:pt x="455879" y="37858"/>
                </a:moveTo>
                <a:lnTo>
                  <a:pt x="441325" y="37858"/>
                </a:lnTo>
                <a:lnTo>
                  <a:pt x="441325" y="9842"/>
                </a:lnTo>
                <a:lnTo>
                  <a:pt x="425310" y="9842"/>
                </a:lnTo>
                <a:lnTo>
                  <a:pt x="425310" y="37858"/>
                </a:lnTo>
                <a:lnTo>
                  <a:pt x="413639" y="37858"/>
                </a:lnTo>
                <a:lnTo>
                  <a:pt x="413639" y="52527"/>
                </a:lnTo>
                <a:lnTo>
                  <a:pt x="425310" y="52527"/>
                </a:lnTo>
                <a:lnTo>
                  <a:pt x="425310" y="119926"/>
                </a:lnTo>
                <a:lnTo>
                  <a:pt x="426224" y="128041"/>
                </a:lnTo>
                <a:lnTo>
                  <a:pt x="429310" y="134797"/>
                </a:lnTo>
                <a:lnTo>
                  <a:pt x="435140" y="139433"/>
                </a:lnTo>
                <a:lnTo>
                  <a:pt x="444233" y="141147"/>
                </a:lnTo>
                <a:lnTo>
                  <a:pt x="450062" y="141147"/>
                </a:lnTo>
                <a:lnTo>
                  <a:pt x="455879" y="139611"/>
                </a:lnTo>
                <a:lnTo>
                  <a:pt x="455879" y="126492"/>
                </a:lnTo>
                <a:lnTo>
                  <a:pt x="441325" y="126492"/>
                </a:lnTo>
                <a:lnTo>
                  <a:pt x="441325" y="52527"/>
                </a:lnTo>
                <a:lnTo>
                  <a:pt x="455879" y="52527"/>
                </a:lnTo>
                <a:lnTo>
                  <a:pt x="455879" y="37858"/>
                </a:lnTo>
                <a:close/>
              </a:path>
              <a:path w="540385" h="180975">
                <a:moveTo>
                  <a:pt x="540372" y="110070"/>
                </a:moveTo>
                <a:lnTo>
                  <a:pt x="514146" y="82067"/>
                </a:lnTo>
                <a:lnTo>
                  <a:pt x="499579" y="78778"/>
                </a:lnTo>
                <a:lnTo>
                  <a:pt x="483565" y="72212"/>
                </a:lnTo>
                <a:lnTo>
                  <a:pt x="483565" y="50990"/>
                </a:lnTo>
                <a:lnTo>
                  <a:pt x="496671" y="49237"/>
                </a:lnTo>
                <a:lnTo>
                  <a:pt x="501040" y="49237"/>
                </a:lnTo>
                <a:lnTo>
                  <a:pt x="512445" y="51155"/>
                </a:lnTo>
                <a:lnTo>
                  <a:pt x="519061" y="55854"/>
                </a:lnTo>
                <a:lnTo>
                  <a:pt x="522135" y="61798"/>
                </a:lnTo>
                <a:lnTo>
                  <a:pt x="522884" y="67398"/>
                </a:lnTo>
                <a:lnTo>
                  <a:pt x="537464" y="67398"/>
                </a:lnTo>
                <a:lnTo>
                  <a:pt x="536498" y="60147"/>
                </a:lnTo>
                <a:lnTo>
                  <a:pt x="531990" y="49098"/>
                </a:lnTo>
                <a:lnTo>
                  <a:pt x="521474" y="39001"/>
                </a:lnTo>
                <a:lnTo>
                  <a:pt x="502500" y="34582"/>
                </a:lnTo>
                <a:lnTo>
                  <a:pt x="489661" y="36690"/>
                </a:lnTo>
                <a:lnTo>
                  <a:pt x="478459" y="42951"/>
                </a:lnTo>
                <a:lnTo>
                  <a:pt x="470535" y="53225"/>
                </a:lnTo>
                <a:lnTo>
                  <a:pt x="467537" y="67398"/>
                </a:lnTo>
                <a:lnTo>
                  <a:pt x="469099" y="76949"/>
                </a:lnTo>
                <a:lnTo>
                  <a:pt x="473544" y="83921"/>
                </a:lnTo>
                <a:lnTo>
                  <a:pt x="480441" y="88760"/>
                </a:lnTo>
                <a:lnTo>
                  <a:pt x="489394" y="91909"/>
                </a:lnTo>
                <a:lnTo>
                  <a:pt x="506869" y="96939"/>
                </a:lnTo>
                <a:lnTo>
                  <a:pt x="524332" y="103505"/>
                </a:lnTo>
                <a:lnTo>
                  <a:pt x="524332" y="111607"/>
                </a:lnTo>
                <a:lnTo>
                  <a:pt x="522795" y="119062"/>
                </a:lnTo>
                <a:lnTo>
                  <a:pt x="518515" y="124167"/>
                </a:lnTo>
                <a:lnTo>
                  <a:pt x="512051" y="127088"/>
                </a:lnTo>
                <a:lnTo>
                  <a:pt x="503948" y="128016"/>
                </a:lnTo>
                <a:lnTo>
                  <a:pt x="491096" y="125844"/>
                </a:lnTo>
                <a:lnTo>
                  <a:pt x="484111" y="120446"/>
                </a:lnTo>
                <a:lnTo>
                  <a:pt x="481228" y="113525"/>
                </a:lnTo>
                <a:lnTo>
                  <a:pt x="480656" y="106794"/>
                </a:lnTo>
                <a:lnTo>
                  <a:pt x="464616" y="106794"/>
                </a:lnTo>
                <a:lnTo>
                  <a:pt x="466458" y="117970"/>
                </a:lnTo>
                <a:lnTo>
                  <a:pt x="471716" y="129768"/>
                </a:lnTo>
                <a:lnTo>
                  <a:pt x="483260" y="139103"/>
                </a:lnTo>
                <a:lnTo>
                  <a:pt x="503948" y="142900"/>
                </a:lnTo>
                <a:lnTo>
                  <a:pt x="518248" y="140538"/>
                </a:lnTo>
                <a:lnTo>
                  <a:pt x="529805" y="133870"/>
                </a:lnTo>
                <a:lnTo>
                  <a:pt x="537552" y="123507"/>
                </a:lnTo>
                <a:lnTo>
                  <a:pt x="540372" y="11007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8" name="object 78" descr=""/>
          <p:cNvGrpSpPr/>
          <p:nvPr/>
        </p:nvGrpSpPr>
        <p:grpSpPr>
          <a:xfrm>
            <a:off x="2163802" y="4134534"/>
            <a:ext cx="374650" cy="141605"/>
            <a:chOff x="2163802" y="4134534"/>
            <a:chExt cx="374650" cy="141605"/>
          </a:xfrm>
        </p:grpSpPr>
        <p:sp>
          <p:nvSpPr>
            <p:cNvPr id="79" name="object 79" descr=""/>
            <p:cNvSpPr/>
            <p:nvPr/>
          </p:nvSpPr>
          <p:spPr>
            <a:xfrm>
              <a:off x="2163800" y="4141101"/>
              <a:ext cx="141605" cy="135255"/>
            </a:xfrm>
            <a:custGeom>
              <a:avLst/>
              <a:gdLst/>
              <a:ahLst/>
              <a:cxnLst/>
              <a:rect l="l" t="t" r="r" b="b"/>
              <a:pathLst>
                <a:path w="141605" h="135254">
                  <a:moveTo>
                    <a:pt x="84467" y="0"/>
                  </a:moveTo>
                  <a:lnTo>
                    <a:pt x="0" y="0"/>
                  </a:lnTo>
                  <a:lnTo>
                    <a:pt x="0" y="16433"/>
                  </a:lnTo>
                  <a:lnTo>
                    <a:pt x="66992" y="16433"/>
                  </a:lnTo>
                  <a:lnTo>
                    <a:pt x="50038" y="42748"/>
                  </a:lnTo>
                  <a:lnTo>
                    <a:pt x="35140" y="73075"/>
                  </a:lnTo>
                  <a:lnTo>
                    <a:pt x="23774" y="104622"/>
                  </a:lnTo>
                  <a:lnTo>
                    <a:pt x="17475" y="134632"/>
                  </a:lnTo>
                  <a:lnTo>
                    <a:pt x="34963" y="134632"/>
                  </a:lnTo>
                  <a:lnTo>
                    <a:pt x="44742" y="91440"/>
                  </a:lnTo>
                  <a:lnTo>
                    <a:pt x="58623" y="56248"/>
                  </a:lnTo>
                  <a:lnTo>
                    <a:pt x="73037" y="30289"/>
                  </a:lnTo>
                  <a:lnTo>
                    <a:pt x="84467" y="14795"/>
                  </a:lnTo>
                  <a:lnTo>
                    <a:pt x="84467" y="0"/>
                  </a:lnTo>
                  <a:close/>
                </a:path>
                <a:path w="141605" h="135254">
                  <a:moveTo>
                    <a:pt x="141262" y="70624"/>
                  </a:moveTo>
                  <a:lnTo>
                    <a:pt x="99047" y="70624"/>
                  </a:lnTo>
                  <a:lnTo>
                    <a:pt x="99047" y="88671"/>
                  </a:lnTo>
                  <a:lnTo>
                    <a:pt x="141262" y="88671"/>
                  </a:lnTo>
                  <a:lnTo>
                    <a:pt x="141262" y="7062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6933" y="4134534"/>
              <a:ext cx="211198" cy="141191"/>
            </a:xfrm>
            <a:prstGeom prst="rect">
              <a:avLst/>
            </a:prstGeom>
          </p:spPr>
        </p:pic>
      </p:grpSp>
      <p:sp>
        <p:nvSpPr>
          <p:cNvPr id="81" name="object 81" descr=""/>
          <p:cNvSpPr/>
          <p:nvPr/>
        </p:nvSpPr>
        <p:spPr>
          <a:xfrm>
            <a:off x="1999208" y="4352912"/>
            <a:ext cx="540385" cy="182245"/>
          </a:xfrm>
          <a:custGeom>
            <a:avLst/>
            <a:gdLst/>
            <a:ahLst/>
            <a:cxnLst/>
            <a:rect l="l" t="t" r="r" b="b"/>
            <a:pathLst>
              <a:path w="540385" h="182245">
                <a:moveTo>
                  <a:pt x="83019" y="90297"/>
                </a:moveTo>
                <a:lnTo>
                  <a:pt x="80543" y="70751"/>
                </a:lnTo>
                <a:lnTo>
                  <a:pt x="73012" y="53352"/>
                </a:lnTo>
                <a:lnTo>
                  <a:pt x="70485" y="50888"/>
                </a:lnTo>
                <a:lnTo>
                  <a:pt x="68453" y="48895"/>
                </a:lnTo>
                <a:lnTo>
                  <a:pt x="68453" y="90297"/>
                </a:lnTo>
                <a:lnTo>
                  <a:pt x="67437" y="101727"/>
                </a:lnTo>
                <a:lnTo>
                  <a:pt x="63538" y="114096"/>
                </a:lnTo>
                <a:lnTo>
                  <a:pt x="55549" y="123990"/>
                </a:lnTo>
                <a:lnTo>
                  <a:pt x="42240" y="128041"/>
                </a:lnTo>
                <a:lnTo>
                  <a:pt x="28702" y="123990"/>
                </a:lnTo>
                <a:lnTo>
                  <a:pt x="20218" y="114096"/>
                </a:lnTo>
                <a:lnTo>
                  <a:pt x="15824" y="101727"/>
                </a:lnTo>
                <a:lnTo>
                  <a:pt x="14566" y="90297"/>
                </a:lnTo>
                <a:lnTo>
                  <a:pt x="15824" y="77901"/>
                </a:lnTo>
                <a:lnTo>
                  <a:pt x="55549" y="54965"/>
                </a:lnTo>
                <a:lnTo>
                  <a:pt x="68453" y="90297"/>
                </a:lnTo>
                <a:lnTo>
                  <a:pt x="68453" y="48895"/>
                </a:lnTo>
                <a:lnTo>
                  <a:pt x="60286" y="40881"/>
                </a:lnTo>
                <a:lnTo>
                  <a:pt x="42240" y="36106"/>
                </a:lnTo>
                <a:lnTo>
                  <a:pt x="23355" y="40881"/>
                </a:lnTo>
                <a:lnTo>
                  <a:pt x="10198" y="53352"/>
                </a:lnTo>
                <a:lnTo>
                  <a:pt x="2501" y="70751"/>
                </a:lnTo>
                <a:lnTo>
                  <a:pt x="0" y="90297"/>
                </a:lnTo>
                <a:lnTo>
                  <a:pt x="2501" y="109842"/>
                </a:lnTo>
                <a:lnTo>
                  <a:pt x="10198" y="127228"/>
                </a:lnTo>
                <a:lnTo>
                  <a:pt x="23355" y="139700"/>
                </a:lnTo>
                <a:lnTo>
                  <a:pt x="42240" y="144475"/>
                </a:lnTo>
                <a:lnTo>
                  <a:pt x="60286" y="139700"/>
                </a:lnTo>
                <a:lnTo>
                  <a:pt x="72186" y="128041"/>
                </a:lnTo>
                <a:lnTo>
                  <a:pt x="73012" y="127228"/>
                </a:lnTo>
                <a:lnTo>
                  <a:pt x="80543" y="109842"/>
                </a:lnTo>
                <a:lnTo>
                  <a:pt x="83019" y="90297"/>
                </a:lnTo>
                <a:close/>
              </a:path>
              <a:path w="540385" h="182245">
                <a:moveTo>
                  <a:pt x="180606" y="87007"/>
                </a:moveTo>
                <a:lnTo>
                  <a:pt x="177965" y="66586"/>
                </a:lnTo>
                <a:lnTo>
                  <a:pt x="170408" y="50469"/>
                </a:lnTo>
                <a:lnTo>
                  <a:pt x="164592" y="45326"/>
                </a:lnTo>
                <a:lnTo>
                  <a:pt x="164592" y="90297"/>
                </a:lnTo>
                <a:lnTo>
                  <a:pt x="163182" y="105448"/>
                </a:lnTo>
                <a:lnTo>
                  <a:pt x="158762" y="117995"/>
                </a:lnTo>
                <a:lnTo>
                  <a:pt x="151066" y="126542"/>
                </a:lnTo>
                <a:lnTo>
                  <a:pt x="139827" y="129705"/>
                </a:lnTo>
                <a:lnTo>
                  <a:pt x="131813" y="128041"/>
                </a:lnTo>
                <a:lnTo>
                  <a:pt x="131660" y="128016"/>
                </a:lnTo>
                <a:lnTo>
                  <a:pt x="123621" y="122313"/>
                </a:lnTo>
                <a:lnTo>
                  <a:pt x="117500" y="111683"/>
                </a:lnTo>
                <a:lnTo>
                  <a:pt x="115062" y="95224"/>
                </a:lnTo>
                <a:lnTo>
                  <a:pt x="115862" y="81368"/>
                </a:lnTo>
                <a:lnTo>
                  <a:pt x="119253" y="66890"/>
                </a:lnTo>
                <a:lnTo>
                  <a:pt x="126746" y="55499"/>
                </a:lnTo>
                <a:lnTo>
                  <a:pt x="139827" y="50888"/>
                </a:lnTo>
                <a:lnTo>
                  <a:pt x="153530" y="55194"/>
                </a:lnTo>
                <a:lnTo>
                  <a:pt x="160947" y="65659"/>
                </a:lnTo>
                <a:lnTo>
                  <a:pt x="163995" y="78600"/>
                </a:lnTo>
                <a:lnTo>
                  <a:pt x="164592" y="90297"/>
                </a:lnTo>
                <a:lnTo>
                  <a:pt x="164592" y="45326"/>
                </a:lnTo>
                <a:lnTo>
                  <a:pt x="158483" y="39903"/>
                </a:lnTo>
                <a:lnTo>
                  <a:pt x="142735" y="36106"/>
                </a:lnTo>
                <a:lnTo>
                  <a:pt x="135166" y="37033"/>
                </a:lnTo>
                <a:lnTo>
                  <a:pt x="127990" y="39801"/>
                </a:lnTo>
                <a:lnTo>
                  <a:pt x="121640" y="44424"/>
                </a:lnTo>
                <a:lnTo>
                  <a:pt x="116522" y="50888"/>
                </a:lnTo>
                <a:lnTo>
                  <a:pt x="116522" y="0"/>
                </a:lnTo>
                <a:lnTo>
                  <a:pt x="100507" y="0"/>
                </a:lnTo>
                <a:lnTo>
                  <a:pt x="100507" y="141198"/>
                </a:lnTo>
                <a:lnTo>
                  <a:pt x="115062" y="141198"/>
                </a:lnTo>
                <a:lnTo>
                  <a:pt x="115062" y="128041"/>
                </a:lnTo>
                <a:lnTo>
                  <a:pt x="118110" y="133388"/>
                </a:lnTo>
                <a:lnTo>
                  <a:pt x="123075" y="138734"/>
                </a:lnTo>
                <a:lnTo>
                  <a:pt x="130225" y="142836"/>
                </a:lnTo>
                <a:lnTo>
                  <a:pt x="139827" y="144475"/>
                </a:lnTo>
                <a:lnTo>
                  <a:pt x="159715" y="138963"/>
                </a:lnTo>
                <a:lnTo>
                  <a:pt x="167995" y="129705"/>
                </a:lnTo>
                <a:lnTo>
                  <a:pt x="172237" y="124980"/>
                </a:lnTo>
                <a:lnTo>
                  <a:pt x="178739" y="106375"/>
                </a:lnTo>
                <a:lnTo>
                  <a:pt x="180606" y="87007"/>
                </a:lnTo>
                <a:close/>
              </a:path>
              <a:path w="540385" h="182245">
                <a:moveTo>
                  <a:pt x="214109" y="39395"/>
                </a:moveTo>
                <a:lnTo>
                  <a:pt x="199555" y="39395"/>
                </a:lnTo>
                <a:lnTo>
                  <a:pt x="199555" y="165811"/>
                </a:lnTo>
                <a:lnTo>
                  <a:pt x="184975" y="165811"/>
                </a:lnTo>
                <a:lnTo>
                  <a:pt x="184975" y="180581"/>
                </a:lnTo>
                <a:lnTo>
                  <a:pt x="187896" y="182232"/>
                </a:lnTo>
                <a:lnTo>
                  <a:pt x="190792" y="182232"/>
                </a:lnTo>
                <a:lnTo>
                  <a:pt x="204279" y="179273"/>
                </a:lnTo>
                <a:lnTo>
                  <a:pt x="211201" y="172173"/>
                </a:lnTo>
                <a:lnTo>
                  <a:pt x="213741" y="163537"/>
                </a:lnTo>
                <a:lnTo>
                  <a:pt x="214109" y="155968"/>
                </a:lnTo>
                <a:lnTo>
                  <a:pt x="214109" y="39395"/>
                </a:lnTo>
                <a:close/>
              </a:path>
              <a:path w="540385" h="182245">
                <a:moveTo>
                  <a:pt x="214109" y="0"/>
                </a:moveTo>
                <a:lnTo>
                  <a:pt x="199555" y="0"/>
                </a:lnTo>
                <a:lnTo>
                  <a:pt x="199555" y="19697"/>
                </a:lnTo>
                <a:lnTo>
                  <a:pt x="214109" y="19697"/>
                </a:lnTo>
                <a:lnTo>
                  <a:pt x="214109" y="0"/>
                </a:lnTo>
                <a:close/>
              </a:path>
              <a:path w="540385" h="182245">
                <a:moveTo>
                  <a:pt x="316064" y="95224"/>
                </a:moveTo>
                <a:lnTo>
                  <a:pt x="314756" y="82092"/>
                </a:lnTo>
                <a:lnTo>
                  <a:pt x="313613" y="70739"/>
                </a:lnTo>
                <a:lnTo>
                  <a:pt x="306235" y="52120"/>
                </a:lnTo>
                <a:lnTo>
                  <a:pt x="304952" y="50888"/>
                </a:lnTo>
                <a:lnTo>
                  <a:pt x="300037" y="46151"/>
                </a:lnTo>
                <a:lnTo>
                  <a:pt x="300037" y="82092"/>
                </a:lnTo>
                <a:lnTo>
                  <a:pt x="250507" y="82092"/>
                </a:lnTo>
                <a:lnTo>
                  <a:pt x="275285" y="50888"/>
                </a:lnTo>
                <a:lnTo>
                  <a:pt x="300037" y="82092"/>
                </a:lnTo>
                <a:lnTo>
                  <a:pt x="300037" y="46151"/>
                </a:lnTo>
                <a:lnTo>
                  <a:pt x="293941" y="40271"/>
                </a:lnTo>
                <a:lnTo>
                  <a:pt x="276733" y="36106"/>
                </a:lnTo>
                <a:lnTo>
                  <a:pt x="257619" y="40449"/>
                </a:lnTo>
                <a:lnTo>
                  <a:pt x="243967" y="52324"/>
                </a:lnTo>
                <a:lnTo>
                  <a:pt x="235775" y="70053"/>
                </a:lnTo>
                <a:lnTo>
                  <a:pt x="233045" y="91935"/>
                </a:lnTo>
                <a:lnTo>
                  <a:pt x="235927" y="112610"/>
                </a:lnTo>
                <a:lnTo>
                  <a:pt x="244144" y="129286"/>
                </a:lnTo>
                <a:lnTo>
                  <a:pt x="256997" y="140423"/>
                </a:lnTo>
                <a:lnTo>
                  <a:pt x="273824" y="144475"/>
                </a:lnTo>
                <a:lnTo>
                  <a:pt x="283222" y="143662"/>
                </a:lnTo>
                <a:lnTo>
                  <a:pt x="290029" y="141605"/>
                </a:lnTo>
                <a:lnTo>
                  <a:pt x="294919" y="138938"/>
                </a:lnTo>
                <a:lnTo>
                  <a:pt x="298577" y="136271"/>
                </a:lnTo>
                <a:lnTo>
                  <a:pt x="305409" y="129705"/>
                </a:lnTo>
                <a:lnTo>
                  <a:pt x="306006" y="129133"/>
                </a:lnTo>
                <a:lnTo>
                  <a:pt x="310972" y="121069"/>
                </a:lnTo>
                <a:lnTo>
                  <a:pt x="313753" y="113626"/>
                </a:lnTo>
                <a:lnTo>
                  <a:pt x="314617" y="108343"/>
                </a:lnTo>
                <a:lnTo>
                  <a:pt x="300037" y="108343"/>
                </a:lnTo>
                <a:lnTo>
                  <a:pt x="297624" y="115150"/>
                </a:lnTo>
                <a:lnTo>
                  <a:pt x="292760" y="122110"/>
                </a:lnTo>
                <a:lnTo>
                  <a:pt x="285699" y="127520"/>
                </a:lnTo>
                <a:lnTo>
                  <a:pt x="276733" y="129705"/>
                </a:lnTo>
                <a:lnTo>
                  <a:pt x="265264" y="127317"/>
                </a:lnTo>
                <a:lnTo>
                  <a:pt x="257073" y="120459"/>
                </a:lnTo>
                <a:lnTo>
                  <a:pt x="252158" y="109613"/>
                </a:lnTo>
                <a:lnTo>
                  <a:pt x="250507" y="95224"/>
                </a:lnTo>
                <a:lnTo>
                  <a:pt x="316064" y="95224"/>
                </a:lnTo>
                <a:close/>
              </a:path>
              <a:path w="540385" h="182245">
                <a:moveTo>
                  <a:pt x="406361" y="73875"/>
                </a:moveTo>
                <a:lnTo>
                  <a:pt x="403796" y="60350"/>
                </a:lnTo>
                <a:lnTo>
                  <a:pt x="397802" y="48221"/>
                </a:lnTo>
                <a:lnTo>
                  <a:pt x="387731" y="39471"/>
                </a:lnTo>
                <a:lnTo>
                  <a:pt x="372872" y="36106"/>
                </a:lnTo>
                <a:lnTo>
                  <a:pt x="353136" y="40449"/>
                </a:lnTo>
                <a:lnTo>
                  <a:pt x="339547" y="52324"/>
                </a:lnTo>
                <a:lnTo>
                  <a:pt x="331698" y="70053"/>
                </a:lnTo>
                <a:lnTo>
                  <a:pt x="329171" y="91935"/>
                </a:lnTo>
                <a:lnTo>
                  <a:pt x="331863" y="112610"/>
                </a:lnTo>
                <a:lnTo>
                  <a:pt x="339737" y="129286"/>
                </a:lnTo>
                <a:lnTo>
                  <a:pt x="352526" y="140423"/>
                </a:lnTo>
                <a:lnTo>
                  <a:pt x="369963" y="144475"/>
                </a:lnTo>
                <a:lnTo>
                  <a:pt x="386499" y="140627"/>
                </a:lnTo>
                <a:lnTo>
                  <a:pt x="397446" y="130924"/>
                </a:lnTo>
                <a:lnTo>
                  <a:pt x="403745" y="118148"/>
                </a:lnTo>
                <a:lnTo>
                  <a:pt x="406361" y="105067"/>
                </a:lnTo>
                <a:lnTo>
                  <a:pt x="391807" y="105067"/>
                </a:lnTo>
                <a:lnTo>
                  <a:pt x="388594" y="115150"/>
                </a:lnTo>
                <a:lnTo>
                  <a:pt x="383616" y="122923"/>
                </a:lnTo>
                <a:lnTo>
                  <a:pt x="377266" y="127939"/>
                </a:lnTo>
                <a:lnTo>
                  <a:pt x="369963" y="129705"/>
                </a:lnTo>
                <a:lnTo>
                  <a:pt x="357479" y="125857"/>
                </a:lnTo>
                <a:lnTo>
                  <a:pt x="349923" y="116154"/>
                </a:lnTo>
                <a:lnTo>
                  <a:pt x="346189" y="103378"/>
                </a:lnTo>
                <a:lnTo>
                  <a:pt x="345186" y="90297"/>
                </a:lnTo>
                <a:lnTo>
                  <a:pt x="346392" y="76517"/>
                </a:lnTo>
                <a:lnTo>
                  <a:pt x="350469" y="63817"/>
                </a:lnTo>
                <a:lnTo>
                  <a:pt x="358101" y="54495"/>
                </a:lnTo>
                <a:lnTo>
                  <a:pt x="369963" y="50888"/>
                </a:lnTo>
                <a:lnTo>
                  <a:pt x="378701" y="52400"/>
                </a:lnTo>
                <a:lnTo>
                  <a:pt x="385254" y="56832"/>
                </a:lnTo>
                <a:lnTo>
                  <a:pt x="389623" y="64046"/>
                </a:lnTo>
                <a:lnTo>
                  <a:pt x="391807" y="73875"/>
                </a:lnTo>
                <a:lnTo>
                  <a:pt x="406361" y="73875"/>
                </a:lnTo>
                <a:close/>
              </a:path>
              <a:path w="540385" h="182245">
                <a:moveTo>
                  <a:pt x="455879" y="39395"/>
                </a:moveTo>
                <a:lnTo>
                  <a:pt x="441325" y="39395"/>
                </a:lnTo>
                <a:lnTo>
                  <a:pt x="441325" y="9855"/>
                </a:lnTo>
                <a:lnTo>
                  <a:pt x="425310" y="9855"/>
                </a:lnTo>
                <a:lnTo>
                  <a:pt x="425310" y="39395"/>
                </a:lnTo>
                <a:lnTo>
                  <a:pt x="413639" y="39395"/>
                </a:lnTo>
                <a:lnTo>
                  <a:pt x="413639" y="52527"/>
                </a:lnTo>
                <a:lnTo>
                  <a:pt x="425310" y="52527"/>
                </a:lnTo>
                <a:lnTo>
                  <a:pt x="425310" y="119837"/>
                </a:lnTo>
                <a:lnTo>
                  <a:pt x="426224" y="128981"/>
                </a:lnTo>
                <a:lnTo>
                  <a:pt x="429310" y="136271"/>
                </a:lnTo>
                <a:lnTo>
                  <a:pt x="435140" y="141097"/>
                </a:lnTo>
                <a:lnTo>
                  <a:pt x="444233" y="142836"/>
                </a:lnTo>
                <a:lnTo>
                  <a:pt x="445693" y="142836"/>
                </a:lnTo>
                <a:lnTo>
                  <a:pt x="450062" y="141198"/>
                </a:lnTo>
                <a:lnTo>
                  <a:pt x="455879" y="141198"/>
                </a:lnTo>
                <a:lnTo>
                  <a:pt x="455879" y="128041"/>
                </a:lnTo>
                <a:lnTo>
                  <a:pt x="441325" y="128041"/>
                </a:lnTo>
                <a:lnTo>
                  <a:pt x="441325" y="52527"/>
                </a:lnTo>
                <a:lnTo>
                  <a:pt x="455879" y="52527"/>
                </a:lnTo>
                <a:lnTo>
                  <a:pt x="455879" y="39395"/>
                </a:lnTo>
                <a:close/>
              </a:path>
              <a:path w="540385" h="182245">
                <a:moveTo>
                  <a:pt x="540372" y="109994"/>
                </a:moveTo>
                <a:lnTo>
                  <a:pt x="499579" y="78803"/>
                </a:lnTo>
                <a:lnTo>
                  <a:pt x="487934" y="75526"/>
                </a:lnTo>
                <a:lnTo>
                  <a:pt x="483565" y="73875"/>
                </a:lnTo>
                <a:lnTo>
                  <a:pt x="483565" y="52527"/>
                </a:lnTo>
                <a:lnTo>
                  <a:pt x="496671" y="50888"/>
                </a:lnTo>
                <a:lnTo>
                  <a:pt x="501040" y="50888"/>
                </a:lnTo>
                <a:lnTo>
                  <a:pt x="512445" y="52527"/>
                </a:lnTo>
                <a:lnTo>
                  <a:pt x="519061" y="56642"/>
                </a:lnTo>
                <a:lnTo>
                  <a:pt x="522135" y="61976"/>
                </a:lnTo>
                <a:lnTo>
                  <a:pt x="522884" y="67322"/>
                </a:lnTo>
                <a:lnTo>
                  <a:pt x="537464" y="67322"/>
                </a:lnTo>
                <a:lnTo>
                  <a:pt x="536498" y="60363"/>
                </a:lnTo>
                <a:lnTo>
                  <a:pt x="531990" y="49872"/>
                </a:lnTo>
                <a:lnTo>
                  <a:pt x="521474" y="40297"/>
                </a:lnTo>
                <a:lnTo>
                  <a:pt x="502500" y="36106"/>
                </a:lnTo>
                <a:lnTo>
                  <a:pt x="489661" y="38011"/>
                </a:lnTo>
                <a:lnTo>
                  <a:pt x="478459" y="43903"/>
                </a:lnTo>
                <a:lnTo>
                  <a:pt x="470535" y="54127"/>
                </a:lnTo>
                <a:lnTo>
                  <a:pt x="467537" y="68961"/>
                </a:lnTo>
                <a:lnTo>
                  <a:pt x="469099" y="77876"/>
                </a:lnTo>
                <a:lnTo>
                  <a:pt x="506869" y="98501"/>
                </a:lnTo>
                <a:lnTo>
                  <a:pt x="519963" y="101777"/>
                </a:lnTo>
                <a:lnTo>
                  <a:pt x="524332" y="105067"/>
                </a:lnTo>
                <a:lnTo>
                  <a:pt x="524332" y="113271"/>
                </a:lnTo>
                <a:lnTo>
                  <a:pt x="522795" y="120688"/>
                </a:lnTo>
                <a:lnTo>
                  <a:pt x="518515" y="125793"/>
                </a:lnTo>
                <a:lnTo>
                  <a:pt x="512051" y="128752"/>
                </a:lnTo>
                <a:lnTo>
                  <a:pt x="503948" y="129705"/>
                </a:lnTo>
                <a:lnTo>
                  <a:pt x="491096" y="127520"/>
                </a:lnTo>
                <a:lnTo>
                  <a:pt x="484111" y="122110"/>
                </a:lnTo>
                <a:lnTo>
                  <a:pt x="481228" y="115150"/>
                </a:lnTo>
                <a:lnTo>
                  <a:pt x="480656" y="108343"/>
                </a:lnTo>
                <a:lnTo>
                  <a:pt x="464616" y="108343"/>
                </a:lnTo>
                <a:lnTo>
                  <a:pt x="466458" y="118846"/>
                </a:lnTo>
                <a:lnTo>
                  <a:pt x="471716" y="130721"/>
                </a:lnTo>
                <a:lnTo>
                  <a:pt x="483260" y="140449"/>
                </a:lnTo>
                <a:lnTo>
                  <a:pt x="503948" y="144475"/>
                </a:lnTo>
                <a:lnTo>
                  <a:pt x="518248" y="142087"/>
                </a:lnTo>
                <a:lnTo>
                  <a:pt x="529805" y="135242"/>
                </a:lnTo>
                <a:lnTo>
                  <a:pt x="537552" y="124383"/>
                </a:lnTo>
                <a:lnTo>
                  <a:pt x="540372" y="10999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2" name="object 82" descr=""/>
          <p:cNvGrpSpPr/>
          <p:nvPr/>
        </p:nvGrpSpPr>
        <p:grpSpPr>
          <a:xfrm>
            <a:off x="2425980" y="1222113"/>
            <a:ext cx="1063625" cy="182245"/>
            <a:chOff x="2425980" y="1222113"/>
            <a:chExt cx="1063625" cy="182245"/>
          </a:xfrm>
        </p:grpSpPr>
        <p:pic>
          <p:nvPicPr>
            <p:cNvPr id="83" name="object 8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7436" y="1222113"/>
              <a:ext cx="161655" cy="142679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0950" y="1222113"/>
              <a:ext cx="270913" cy="142679"/>
            </a:xfrm>
            <a:prstGeom prst="rect">
              <a:avLst/>
            </a:prstGeom>
          </p:spPr>
        </p:pic>
        <p:sp>
          <p:nvSpPr>
            <p:cNvPr id="85" name="object 85" descr=""/>
            <p:cNvSpPr/>
            <p:nvPr/>
          </p:nvSpPr>
          <p:spPr>
            <a:xfrm>
              <a:off x="2947403" y="1222120"/>
              <a:ext cx="542290" cy="182245"/>
            </a:xfrm>
            <a:custGeom>
              <a:avLst/>
              <a:gdLst/>
              <a:ahLst/>
              <a:cxnLst/>
              <a:rect l="l" t="t" r="r" b="b"/>
              <a:pathLst>
                <a:path w="542289" h="182244">
                  <a:moveTo>
                    <a:pt x="84467" y="90157"/>
                  </a:moveTo>
                  <a:lnTo>
                    <a:pt x="81965" y="69989"/>
                  </a:lnTo>
                  <a:lnTo>
                    <a:pt x="74269" y="52705"/>
                  </a:lnTo>
                  <a:lnTo>
                    <a:pt x="72148" y="50774"/>
                  </a:lnTo>
                  <a:lnTo>
                    <a:pt x="68440" y="47371"/>
                  </a:lnTo>
                  <a:lnTo>
                    <a:pt x="68440" y="90157"/>
                  </a:lnTo>
                  <a:lnTo>
                    <a:pt x="67424" y="101612"/>
                  </a:lnTo>
                  <a:lnTo>
                    <a:pt x="63525" y="114007"/>
                  </a:lnTo>
                  <a:lnTo>
                    <a:pt x="55537" y="123952"/>
                  </a:lnTo>
                  <a:lnTo>
                    <a:pt x="42214" y="128016"/>
                  </a:lnTo>
                  <a:lnTo>
                    <a:pt x="28905" y="123952"/>
                  </a:lnTo>
                  <a:lnTo>
                    <a:pt x="20929" y="114007"/>
                  </a:lnTo>
                  <a:lnTo>
                    <a:pt x="17030" y="101612"/>
                  </a:lnTo>
                  <a:lnTo>
                    <a:pt x="16014" y="90157"/>
                  </a:lnTo>
                  <a:lnTo>
                    <a:pt x="17030" y="77812"/>
                  </a:lnTo>
                  <a:lnTo>
                    <a:pt x="55537" y="54864"/>
                  </a:lnTo>
                  <a:lnTo>
                    <a:pt x="68440" y="90157"/>
                  </a:lnTo>
                  <a:lnTo>
                    <a:pt x="68440" y="47371"/>
                  </a:lnTo>
                  <a:lnTo>
                    <a:pt x="61112" y="40640"/>
                  </a:lnTo>
                  <a:lnTo>
                    <a:pt x="42214" y="36106"/>
                  </a:lnTo>
                  <a:lnTo>
                    <a:pt x="23329" y="40640"/>
                  </a:lnTo>
                  <a:lnTo>
                    <a:pt x="10185" y="52705"/>
                  </a:lnTo>
                  <a:lnTo>
                    <a:pt x="2501" y="69989"/>
                  </a:lnTo>
                  <a:lnTo>
                    <a:pt x="0" y="90157"/>
                  </a:lnTo>
                  <a:lnTo>
                    <a:pt x="2501" y="109448"/>
                  </a:lnTo>
                  <a:lnTo>
                    <a:pt x="10185" y="126263"/>
                  </a:lnTo>
                  <a:lnTo>
                    <a:pt x="23329" y="138163"/>
                  </a:lnTo>
                  <a:lnTo>
                    <a:pt x="42214" y="142684"/>
                  </a:lnTo>
                  <a:lnTo>
                    <a:pt x="61112" y="138163"/>
                  </a:lnTo>
                  <a:lnTo>
                    <a:pt x="72326" y="128016"/>
                  </a:lnTo>
                  <a:lnTo>
                    <a:pt x="74269" y="126263"/>
                  </a:lnTo>
                  <a:lnTo>
                    <a:pt x="81965" y="109448"/>
                  </a:lnTo>
                  <a:lnTo>
                    <a:pt x="84467" y="90157"/>
                  </a:lnTo>
                  <a:close/>
                </a:path>
                <a:path w="542289" h="182244">
                  <a:moveTo>
                    <a:pt x="180594" y="86880"/>
                  </a:moveTo>
                  <a:lnTo>
                    <a:pt x="178168" y="66484"/>
                  </a:lnTo>
                  <a:lnTo>
                    <a:pt x="170954" y="50419"/>
                  </a:lnTo>
                  <a:lnTo>
                    <a:pt x="166039" y="46062"/>
                  </a:lnTo>
                  <a:lnTo>
                    <a:pt x="166039" y="88633"/>
                  </a:lnTo>
                  <a:lnTo>
                    <a:pt x="164414" y="104470"/>
                  </a:lnTo>
                  <a:lnTo>
                    <a:pt x="159651" y="116941"/>
                  </a:lnTo>
                  <a:lnTo>
                    <a:pt x="151892" y="125095"/>
                  </a:lnTo>
                  <a:lnTo>
                    <a:pt x="141262" y="128016"/>
                  </a:lnTo>
                  <a:lnTo>
                    <a:pt x="133096" y="126555"/>
                  </a:lnTo>
                  <a:lnTo>
                    <a:pt x="125069" y="121234"/>
                  </a:lnTo>
                  <a:lnTo>
                    <a:pt x="118948" y="110655"/>
                  </a:lnTo>
                  <a:lnTo>
                    <a:pt x="116509" y="93446"/>
                  </a:lnTo>
                  <a:lnTo>
                    <a:pt x="117106" y="79844"/>
                  </a:lnTo>
                  <a:lnTo>
                    <a:pt x="120154" y="65951"/>
                  </a:lnTo>
                  <a:lnTo>
                    <a:pt x="127571" y="55130"/>
                  </a:lnTo>
                  <a:lnTo>
                    <a:pt x="141262" y="50774"/>
                  </a:lnTo>
                  <a:lnTo>
                    <a:pt x="154978" y="54838"/>
                  </a:lnTo>
                  <a:lnTo>
                    <a:pt x="162394" y="64770"/>
                  </a:lnTo>
                  <a:lnTo>
                    <a:pt x="165442" y="77177"/>
                  </a:lnTo>
                  <a:lnTo>
                    <a:pt x="166039" y="88633"/>
                  </a:lnTo>
                  <a:lnTo>
                    <a:pt x="166039" y="46062"/>
                  </a:lnTo>
                  <a:lnTo>
                    <a:pt x="159092" y="39890"/>
                  </a:lnTo>
                  <a:lnTo>
                    <a:pt x="142722" y="36106"/>
                  </a:lnTo>
                  <a:lnTo>
                    <a:pt x="135369" y="37007"/>
                  </a:lnTo>
                  <a:lnTo>
                    <a:pt x="128701" y="39751"/>
                  </a:lnTo>
                  <a:lnTo>
                    <a:pt x="122859" y="44323"/>
                  </a:lnTo>
                  <a:lnTo>
                    <a:pt x="117970" y="50774"/>
                  </a:lnTo>
                  <a:lnTo>
                    <a:pt x="116509" y="50774"/>
                  </a:lnTo>
                  <a:lnTo>
                    <a:pt x="116509" y="0"/>
                  </a:lnTo>
                  <a:lnTo>
                    <a:pt x="101955" y="0"/>
                  </a:lnTo>
                  <a:lnTo>
                    <a:pt x="101955" y="141147"/>
                  </a:lnTo>
                  <a:lnTo>
                    <a:pt x="116509" y="141147"/>
                  </a:lnTo>
                  <a:lnTo>
                    <a:pt x="116509" y="128016"/>
                  </a:lnTo>
                  <a:lnTo>
                    <a:pt x="119354" y="132334"/>
                  </a:lnTo>
                  <a:lnTo>
                    <a:pt x="123977" y="137147"/>
                  </a:lnTo>
                  <a:lnTo>
                    <a:pt x="131051" y="141071"/>
                  </a:lnTo>
                  <a:lnTo>
                    <a:pt x="141262" y="142684"/>
                  </a:lnTo>
                  <a:lnTo>
                    <a:pt x="160324" y="137439"/>
                  </a:lnTo>
                  <a:lnTo>
                    <a:pt x="172402" y="124053"/>
                  </a:lnTo>
                  <a:lnTo>
                    <a:pt x="178752" y="106032"/>
                  </a:lnTo>
                  <a:lnTo>
                    <a:pt x="180594" y="86880"/>
                  </a:lnTo>
                  <a:close/>
                </a:path>
                <a:path w="542289" h="182244">
                  <a:moveTo>
                    <a:pt x="215557" y="37642"/>
                  </a:moveTo>
                  <a:lnTo>
                    <a:pt x="200977" y="37642"/>
                  </a:lnTo>
                  <a:lnTo>
                    <a:pt x="200977" y="165658"/>
                  </a:lnTo>
                  <a:lnTo>
                    <a:pt x="186423" y="165658"/>
                  </a:lnTo>
                  <a:lnTo>
                    <a:pt x="186423" y="180543"/>
                  </a:lnTo>
                  <a:lnTo>
                    <a:pt x="187871" y="182067"/>
                  </a:lnTo>
                  <a:lnTo>
                    <a:pt x="192239" y="182067"/>
                  </a:lnTo>
                  <a:lnTo>
                    <a:pt x="205727" y="179133"/>
                  </a:lnTo>
                  <a:lnTo>
                    <a:pt x="212648" y="172059"/>
                  </a:lnTo>
                  <a:lnTo>
                    <a:pt x="215201" y="163423"/>
                  </a:lnTo>
                  <a:lnTo>
                    <a:pt x="215557" y="155803"/>
                  </a:lnTo>
                  <a:lnTo>
                    <a:pt x="215557" y="37642"/>
                  </a:lnTo>
                  <a:close/>
                </a:path>
                <a:path w="542289" h="182244">
                  <a:moveTo>
                    <a:pt x="215557" y="0"/>
                  </a:moveTo>
                  <a:lnTo>
                    <a:pt x="200977" y="0"/>
                  </a:lnTo>
                  <a:lnTo>
                    <a:pt x="200977" y="19697"/>
                  </a:lnTo>
                  <a:lnTo>
                    <a:pt x="215557" y="19697"/>
                  </a:lnTo>
                  <a:lnTo>
                    <a:pt x="215557" y="0"/>
                  </a:lnTo>
                  <a:close/>
                </a:path>
                <a:path w="542289" h="182244">
                  <a:moveTo>
                    <a:pt x="317500" y="95186"/>
                  </a:moveTo>
                  <a:lnTo>
                    <a:pt x="316179" y="82067"/>
                  </a:lnTo>
                  <a:lnTo>
                    <a:pt x="315048" y="70726"/>
                  </a:lnTo>
                  <a:lnTo>
                    <a:pt x="307670" y="52108"/>
                  </a:lnTo>
                  <a:lnTo>
                    <a:pt x="306285" y="50774"/>
                  </a:lnTo>
                  <a:lnTo>
                    <a:pt x="301485" y="46151"/>
                  </a:lnTo>
                  <a:lnTo>
                    <a:pt x="301485" y="82067"/>
                  </a:lnTo>
                  <a:lnTo>
                    <a:pt x="250507" y="82067"/>
                  </a:lnTo>
                  <a:lnTo>
                    <a:pt x="252526" y="70243"/>
                  </a:lnTo>
                  <a:lnTo>
                    <a:pt x="257975" y="60261"/>
                  </a:lnTo>
                  <a:lnTo>
                    <a:pt x="265874" y="53352"/>
                  </a:lnTo>
                  <a:lnTo>
                    <a:pt x="275272" y="50774"/>
                  </a:lnTo>
                  <a:lnTo>
                    <a:pt x="287147" y="53352"/>
                  </a:lnTo>
                  <a:lnTo>
                    <a:pt x="294932" y="60261"/>
                  </a:lnTo>
                  <a:lnTo>
                    <a:pt x="299440" y="70243"/>
                  </a:lnTo>
                  <a:lnTo>
                    <a:pt x="301485" y="82067"/>
                  </a:lnTo>
                  <a:lnTo>
                    <a:pt x="301485" y="46151"/>
                  </a:lnTo>
                  <a:lnTo>
                    <a:pt x="295389" y="40259"/>
                  </a:lnTo>
                  <a:lnTo>
                    <a:pt x="278193" y="36106"/>
                  </a:lnTo>
                  <a:lnTo>
                    <a:pt x="258457" y="40424"/>
                  </a:lnTo>
                  <a:lnTo>
                    <a:pt x="244868" y="52273"/>
                  </a:lnTo>
                  <a:lnTo>
                    <a:pt x="237020" y="69989"/>
                  </a:lnTo>
                  <a:lnTo>
                    <a:pt x="234492" y="91909"/>
                  </a:lnTo>
                  <a:lnTo>
                    <a:pt x="237172" y="112306"/>
                  </a:lnTo>
                  <a:lnTo>
                    <a:pt x="245046" y="128371"/>
                  </a:lnTo>
                  <a:lnTo>
                    <a:pt x="257835" y="138899"/>
                  </a:lnTo>
                  <a:lnTo>
                    <a:pt x="275272" y="142684"/>
                  </a:lnTo>
                  <a:lnTo>
                    <a:pt x="284670" y="142113"/>
                  </a:lnTo>
                  <a:lnTo>
                    <a:pt x="307822" y="128016"/>
                  </a:lnTo>
                  <a:lnTo>
                    <a:pt x="311861" y="120992"/>
                  </a:lnTo>
                  <a:lnTo>
                    <a:pt x="314566" y="113563"/>
                  </a:lnTo>
                  <a:lnTo>
                    <a:pt x="316039" y="108318"/>
                  </a:lnTo>
                  <a:lnTo>
                    <a:pt x="300024" y="108318"/>
                  </a:lnTo>
                  <a:lnTo>
                    <a:pt x="298437" y="114820"/>
                  </a:lnTo>
                  <a:lnTo>
                    <a:pt x="293839" y="121208"/>
                  </a:lnTo>
                  <a:lnTo>
                    <a:pt x="286512" y="126072"/>
                  </a:lnTo>
                  <a:lnTo>
                    <a:pt x="276733" y="128016"/>
                  </a:lnTo>
                  <a:lnTo>
                    <a:pt x="265252" y="125869"/>
                  </a:lnTo>
                  <a:lnTo>
                    <a:pt x="257060" y="119570"/>
                  </a:lnTo>
                  <a:lnTo>
                    <a:pt x="252145" y="109270"/>
                  </a:lnTo>
                  <a:lnTo>
                    <a:pt x="250507" y="95186"/>
                  </a:lnTo>
                  <a:lnTo>
                    <a:pt x="317500" y="95186"/>
                  </a:lnTo>
                  <a:close/>
                </a:path>
                <a:path w="542289" h="182244">
                  <a:moveTo>
                    <a:pt x="407809" y="72212"/>
                  </a:moveTo>
                  <a:lnTo>
                    <a:pt x="405218" y="59651"/>
                  </a:lnTo>
                  <a:lnTo>
                    <a:pt x="399072" y="48006"/>
                  </a:lnTo>
                  <a:lnTo>
                    <a:pt x="388556" y="39446"/>
                  </a:lnTo>
                  <a:lnTo>
                    <a:pt x="372846" y="36106"/>
                  </a:lnTo>
                  <a:lnTo>
                    <a:pt x="353961" y="40424"/>
                  </a:lnTo>
                  <a:lnTo>
                    <a:pt x="340817" y="52273"/>
                  </a:lnTo>
                  <a:lnTo>
                    <a:pt x="333121" y="69989"/>
                  </a:lnTo>
                  <a:lnTo>
                    <a:pt x="330619" y="91909"/>
                  </a:lnTo>
                  <a:lnTo>
                    <a:pt x="333286" y="112306"/>
                  </a:lnTo>
                  <a:lnTo>
                    <a:pt x="340995" y="128371"/>
                  </a:lnTo>
                  <a:lnTo>
                    <a:pt x="353352" y="138899"/>
                  </a:lnTo>
                  <a:lnTo>
                    <a:pt x="369938" y="142684"/>
                  </a:lnTo>
                  <a:lnTo>
                    <a:pt x="387324" y="139103"/>
                  </a:lnTo>
                  <a:lnTo>
                    <a:pt x="398703" y="130009"/>
                  </a:lnTo>
                  <a:lnTo>
                    <a:pt x="405168" y="117843"/>
                  </a:lnTo>
                  <a:lnTo>
                    <a:pt x="407809" y="105041"/>
                  </a:lnTo>
                  <a:lnTo>
                    <a:pt x="393255" y="105041"/>
                  </a:lnTo>
                  <a:lnTo>
                    <a:pt x="390042" y="114820"/>
                  </a:lnTo>
                  <a:lnTo>
                    <a:pt x="385051" y="122021"/>
                  </a:lnTo>
                  <a:lnTo>
                    <a:pt x="378701" y="126492"/>
                  </a:lnTo>
                  <a:lnTo>
                    <a:pt x="371386" y="128016"/>
                  </a:lnTo>
                  <a:lnTo>
                    <a:pt x="358305" y="124409"/>
                  </a:lnTo>
                  <a:lnTo>
                    <a:pt x="350824" y="115239"/>
                  </a:lnTo>
                  <a:lnTo>
                    <a:pt x="347433" y="102997"/>
                  </a:lnTo>
                  <a:lnTo>
                    <a:pt x="346633" y="90157"/>
                  </a:lnTo>
                  <a:lnTo>
                    <a:pt x="347840" y="75692"/>
                  </a:lnTo>
                  <a:lnTo>
                    <a:pt x="351917" y="63080"/>
                  </a:lnTo>
                  <a:lnTo>
                    <a:pt x="359537" y="54152"/>
                  </a:lnTo>
                  <a:lnTo>
                    <a:pt x="371386" y="50774"/>
                  </a:lnTo>
                  <a:lnTo>
                    <a:pt x="379920" y="52273"/>
                  </a:lnTo>
                  <a:lnTo>
                    <a:pt x="386143" y="56565"/>
                  </a:lnTo>
                  <a:lnTo>
                    <a:pt x="390448" y="63322"/>
                  </a:lnTo>
                  <a:lnTo>
                    <a:pt x="393255" y="72212"/>
                  </a:lnTo>
                  <a:lnTo>
                    <a:pt x="407809" y="72212"/>
                  </a:lnTo>
                  <a:close/>
                </a:path>
                <a:path w="542289" h="182244">
                  <a:moveTo>
                    <a:pt x="457339" y="37642"/>
                  </a:moveTo>
                  <a:lnTo>
                    <a:pt x="442760" y="37642"/>
                  </a:lnTo>
                  <a:lnTo>
                    <a:pt x="442760" y="9842"/>
                  </a:lnTo>
                  <a:lnTo>
                    <a:pt x="426745" y="9842"/>
                  </a:lnTo>
                  <a:lnTo>
                    <a:pt x="426745" y="37642"/>
                  </a:lnTo>
                  <a:lnTo>
                    <a:pt x="415086" y="37642"/>
                  </a:lnTo>
                  <a:lnTo>
                    <a:pt x="415086" y="52514"/>
                  </a:lnTo>
                  <a:lnTo>
                    <a:pt x="426745" y="52514"/>
                  </a:lnTo>
                  <a:lnTo>
                    <a:pt x="426745" y="119697"/>
                  </a:lnTo>
                  <a:lnTo>
                    <a:pt x="427443" y="128828"/>
                  </a:lnTo>
                  <a:lnTo>
                    <a:pt x="430199" y="136118"/>
                  </a:lnTo>
                  <a:lnTo>
                    <a:pt x="435965" y="140931"/>
                  </a:lnTo>
                  <a:lnTo>
                    <a:pt x="445681" y="142684"/>
                  </a:lnTo>
                  <a:lnTo>
                    <a:pt x="447141" y="142684"/>
                  </a:lnTo>
                  <a:lnTo>
                    <a:pt x="451510" y="141147"/>
                  </a:lnTo>
                  <a:lnTo>
                    <a:pt x="457339" y="141147"/>
                  </a:lnTo>
                  <a:lnTo>
                    <a:pt x="457339" y="126263"/>
                  </a:lnTo>
                  <a:lnTo>
                    <a:pt x="442760" y="126263"/>
                  </a:lnTo>
                  <a:lnTo>
                    <a:pt x="442760" y="52514"/>
                  </a:lnTo>
                  <a:lnTo>
                    <a:pt x="457339" y="52514"/>
                  </a:lnTo>
                  <a:lnTo>
                    <a:pt x="457339" y="37642"/>
                  </a:lnTo>
                  <a:close/>
                </a:path>
                <a:path w="542289" h="182244">
                  <a:moveTo>
                    <a:pt x="541807" y="109855"/>
                  </a:moveTo>
                  <a:lnTo>
                    <a:pt x="515594" y="82067"/>
                  </a:lnTo>
                  <a:lnTo>
                    <a:pt x="501040" y="78778"/>
                  </a:lnTo>
                  <a:lnTo>
                    <a:pt x="483539" y="73748"/>
                  </a:lnTo>
                  <a:lnTo>
                    <a:pt x="483539" y="52514"/>
                  </a:lnTo>
                  <a:lnTo>
                    <a:pt x="496646" y="50774"/>
                  </a:lnTo>
                  <a:lnTo>
                    <a:pt x="502488" y="50774"/>
                  </a:lnTo>
                  <a:lnTo>
                    <a:pt x="513664" y="52412"/>
                  </a:lnTo>
                  <a:lnTo>
                    <a:pt x="519785" y="56515"/>
                  </a:lnTo>
                  <a:lnTo>
                    <a:pt x="522351" y="61849"/>
                  </a:lnTo>
                  <a:lnTo>
                    <a:pt x="522871" y="67183"/>
                  </a:lnTo>
                  <a:lnTo>
                    <a:pt x="538886" y="67183"/>
                  </a:lnTo>
                  <a:lnTo>
                    <a:pt x="537933" y="60299"/>
                  </a:lnTo>
                  <a:lnTo>
                    <a:pt x="533425" y="49834"/>
                  </a:lnTo>
                  <a:lnTo>
                    <a:pt x="522922" y="40284"/>
                  </a:lnTo>
                  <a:lnTo>
                    <a:pt x="503948" y="36106"/>
                  </a:lnTo>
                  <a:lnTo>
                    <a:pt x="490486" y="37998"/>
                  </a:lnTo>
                  <a:lnTo>
                    <a:pt x="479361" y="43903"/>
                  </a:lnTo>
                  <a:lnTo>
                    <a:pt x="471779" y="54114"/>
                  </a:lnTo>
                  <a:lnTo>
                    <a:pt x="468985" y="68935"/>
                  </a:lnTo>
                  <a:lnTo>
                    <a:pt x="470547" y="77838"/>
                  </a:lnTo>
                  <a:lnTo>
                    <a:pt x="508317" y="98475"/>
                  </a:lnTo>
                  <a:lnTo>
                    <a:pt x="521423" y="101752"/>
                  </a:lnTo>
                  <a:lnTo>
                    <a:pt x="525792" y="105041"/>
                  </a:lnTo>
                  <a:lnTo>
                    <a:pt x="525792" y="122986"/>
                  </a:lnTo>
                  <a:lnTo>
                    <a:pt x="515594" y="128016"/>
                  </a:lnTo>
                  <a:lnTo>
                    <a:pt x="505396" y="128016"/>
                  </a:lnTo>
                  <a:lnTo>
                    <a:pt x="492518" y="126072"/>
                  </a:lnTo>
                  <a:lnTo>
                    <a:pt x="485368" y="121208"/>
                  </a:lnTo>
                  <a:lnTo>
                    <a:pt x="482041" y="114820"/>
                  </a:lnTo>
                  <a:lnTo>
                    <a:pt x="480631" y="108318"/>
                  </a:lnTo>
                  <a:lnTo>
                    <a:pt x="466077" y="108318"/>
                  </a:lnTo>
                  <a:lnTo>
                    <a:pt x="467715" y="118491"/>
                  </a:lnTo>
                  <a:lnTo>
                    <a:pt x="472630" y="129768"/>
                  </a:lnTo>
                  <a:lnTo>
                    <a:pt x="484098" y="138912"/>
                  </a:lnTo>
                  <a:lnTo>
                    <a:pt x="505396" y="142684"/>
                  </a:lnTo>
                  <a:lnTo>
                    <a:pt x="519684" y="140563"/>
                  </a:lnTo>
                  <a:lnTo>
                    <a:pt x="531241" y="134302"/>
                  </a:lnTo>
                  <a:lnTo>
                    <a:pt x="538988" y="124028"/>
                  </a:lnTo>
                  <a:lnTo>
                    <a:pt x="541807" y="10985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2425980" y="1396086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 h="0">
                  <a:moveTo>
                    <a:pt x="760286" y="0"/>
                  </a:moveTo>
                  <a:lnTo>
                    <a:pt x="760286" y="0"/>
                  </a:lnTo>
                  <a:lnTo>
                    <a:pt x="1060320" y="0"/>
                  </a:lnTo>
                </a:path>
                <a:path w="1060450" h="0">
                  <a:moveTo>
                    <a:pt x="0" y="0"/>
                  </a:moveTo>
                  <a:lnTo>
                    <a:pt x="0" y="0"/>
                  </a:lnTo>
                  <a:lnTo>
                    <a:pt x="680186" y="0"/>
                  </a:lnTo>
                </a:path>
              </a:pathLst>
            </a:custGeom>
            <a:ln w="92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 descr=""/>
          <p:cNvGrpSpPr/>
          <p:nvPr/>
        </p:nvGrpSpPr>
        <p:grpSpPr>
          <a:xfrm>
            <a:off x="3946572" y="1222113"/>
            <a:ext cx="542290" cy="179070"/>
            <a:chOff x="3946572" y="1222113"/>
            <a:chExt cx="542290" cy="179070"/>
          </a:xfrm>
        </p:grpSpPr>
        <p:sp>
          <p:nvSpPr>
            <p:cNvPr id="88" name="object 88" descr=""/>
            <p:cNvSpPr/>
            <p:nvPr/>
          </p:nvSpPr>
          <p:spPr>
            <a:xfrm>
              <a:off x="3946563" y="1222120"/>
              <a:ext cx="542290" cy="142875"/>
            </a:xfrm>
            <a:custGeom>
              <a:avLst/>
              <a:gdLst/>
              <a:ahLst/>
              <a:cxnLst/>
              <a:rect l="l" t="t" r="r" b="b"/>
              <a:pathLst>
                <a:path w="542289" h="142875">
                  <a:moveTo>
                    <a:pt x="77266" y="72212"/>
                  </a:moveTo>
                  <a:lnTo>
                    <a:pt x="74637" y="59651"/>
                  </a:lnTo>
                  <a:lnTo>
                    <a:pt x="68630" y="48006"/>
                  </a:lnTo>
                  <a:lnTo>
                    <a:pt x="58534" y="39446"/>
                  </a:lnTo>
                  <a:lnTo>
                    <a:pt x="43688" y="36106"/>
                  </a:lnTo>
                  <a:lnTo>
                    <a:pt x="23914" y="40424"/>
                  </a:lnTo>
                  <a:lnTo>
                    <a:pt x="10337" y="52273"/>
                  </a:lnTo>
                  <a:lnTo>
                    <a:pt x="2514" y="69989"/>
                  </a:lnTo>
                  <a:lnTo>
                    <a:pt x="0" y="91909"/>
                  </a:lnTo>
                  <a:lnTo>
                    <a:pt x="2692" y="112306"/>
                  </a:lnTo>
                  <a:lnTo>
                    <a:pt x="10553" y="128371"/>
                  </a:lnTo>
                  <a:lnTo>
                    <a:pt x="23342" y="138899"/>
                  </a:lnTo>
                  <a:lnTo>
                    <a:pt x="40767" y="142684"/>
                  </a:lnTo>
                  <a:lnTo>
                    <a:pt x="57315" y="139103"/>
                  </a:lnTo>
                  <a:lnTo>
                    <a:pt x="68262" y="130009"/>
                  </a:lnTo>
                  <a:lnTo>
                    <a:pt x="74599" y="117843"/>
                  </a:lnTo>
                  <a:lnTo>
                    <a:pt x="77266" y="105041"/>
                  </a:lnTo>
                  <a:lnTo>
                    <a:pt x="62712" y="105041"/>
                  </a:lnTo>
                  <a:lnTo>
                    <a:pt x="59499" y="114820"/>
                  </a:lnTo>
                  <a:lnTo>
                    <a:pt x="54508" y="122021"/>
                  </a:lnTo>
                  <a:lnTo>
                    <a:pt x="48133" y="126492"/>
                  </a:lnTo>
                  <a:lnTo>
                    <a:pt x="40767" y="128016"/>
                  </a:lnTo>
                  <a:lnTo>
                    <a:pt x="28282" y="124409"/>
                  </a:lnTo>
                  <a:lnTo>
                    <a:pt x="20701" y="115239"/>
                  </a:lnTo>
                  <a:lnTo>
                    <a:pt x="16941" y="102997"/>
                  </a:lnTo>
                  <a:lnTo>
                    <a:pt x="15925" y="90157"/>
                  </a:lnTo>
                  <a:lnTo>
                    <a:pt x="17132" y="75692"/>
                  </a:lnTo>
                  <a:lnTo>
                    <a:pt x="21209" y="63080"/>
                  </a:lnTo>
                  <a:lnTo>
                    <a:pt x="28867" y="54152"/>
                  </a:lnTo>
                  <a:lnTo>
                    <a:pt x="40767" y="50774"/>
                  </a:lnTo>
                  <a:lnTo>
                    <a:pt x="49555" y="52273"/>
                  </a:lnTo>
                  <a:lnTo>
                    <a:pt x="56108" y="56565"/>
                  </a:lnTo>
                  <a:lnTo>
                    <a:pt x="60477" y="63322"/>
                  </a:lnTo>
                  <a:lnTo>
                    <a:pt x="62712" y="72212"/>
                  </a:lnTo>
                  <a:lnTo>
                    <a:pt x="77266" y="72212"/>
                  </a:lnTo>
                  <a:close/>
                </a:path>
                <a:path w="542289" h="142875">
                  <a:moveTo>
                    <a:pt x="174726" y="128016"/>
                  </a:moveTo>
                  <a:lnTo>
                    <a:pt x="171805" y="128016"/>
                  </a:lnTo>
                  <a:lnTo>
                    <a:pt x="170446" y="129552"/>
                  </a:lnTo>
                  <a:lnTo>
                    <a:pt x="165989" y="129552"/>
                  </a:lnTo>
                  <a:lnTo>
                    <a:pt x="164630" y="126263"/>
                  </a:lnTo>
                  <a:lnTo>
                    <a:pt x="164630" y="88633"/>
                  </a:lnTo>
                  <a:lnTo>
                    <a:pt x="164630" y="63893"/>
                  </a:lnTo>
                  <a:lnTo>
                    <a:pt x="131038" y="36106"/>
                  </a:lnTo>
                  <a:lnTo>
                    <a:pt x="115303" y="37998"/>
                  </a:lnTo>
                  <a:lnTo>
                    <a:pt x="103378" y="43903"/>
                  </a:lnTo>
                  <a:lnTo>
                    <a:pt x="95821" y="54114"/>
                  </a:lnTo>
                  <a:lnTo>
                    <a:pt x="93192" y="68935"/>
                  </a:lnTo>
                  <a:lnTo>
                    <a:pt x="107746" y="68935"/>
                  </a:lnTo>
                  <a:lnTo>
                    <a:pt x="108470" y="63080"/>
                  </a:lnTo>
                  <a:lnTo>
                    <a:pt x="111391" y="56616"/>
                  </a:lnTo>
                  <a:lnTo>
                    <a:pt x="117576" y="51396"/>
                  </a:lnTo>
                  <a:lnTo>
                    <a:pt x="128130" y="49237"/>
                  </a:lnTo>
                  <a:lnTo>
                    <a:pt x="137464" y="50419"/>
                  </a:lnTo>
                  <a:lnTo>
                    <a:pt x="143789" y="53746"/>
                  </a:lnTo>
                  <a:lnTo>
                    <a:pt x="147383" y="58928"/>
                  </a:lnTo>
                  <a:lnTo>
                    <a:pt x="148513" y="65646"/>
                  </a:lnTo>
                  <a:lnTo>
                    <a:pt x="148513" y="77025"/>
                  </a:lnTo>
                  <a:lnTo>
                    <a:pt x="148513" y="88633"/>
                  </a:lnTo>
                  <a:lnTo>
                    <a:pt x="148513" y="105041"/>
                  </a:lnTo>
                  <a:lnTo>
                    <a:pt x="146253" y="114414"/>
                  </a:lnTo>
                  <a:lnTo>
                    <a:pt x="140195" y="122212"/>
                  </a:lnTo>
                  <a:lnTo>
                    <a:pt x="131394" y="127571"/>
                  </a:lnTo>
                  <a:lnTo>
                    <a:pt x="120942" y="129552"/>
                  </a:lnTo>
                  <a:lnTo>
                    <a:pt x="109296" y="129552"/>
                  </a:lnTo>
                  <a:lnTo>
                    <a:pt x="104838" y="122986"/>
                  </a:lnTo>
                  <a:lnTo>
                    <a:pt x="104838" y="98475"/>
                  </a:lnTo>
                  <a:lnTo>
                    <a:pt x="116484" y="96723"/>
                  </a:lnTo>
                  <a:lnTo>
                    <a:pt x="123863" y="95186"/>
                  </a:lnTo>
                  <a:lnTo>
                    <a:pt x="135470" y="93002"/>
                  </a:lnTo>
                  <a:lnTo>
                    <a:pt x="142735" y="91249"/>
                  </a:lnTo>
                  <a:lnTo>
                    <a:pt x="146735" y="89839"/>
                  </a:lnTo>
                  <a:lnTo>
                    <a:pt x="148513" y="88633"/>
                  </a:lnTo>
                  <a:lnTo>
                    <a:pt x="148513" y="77025"/>
                  </a:lnTo>
                  <a:lnTo>
                    <a:pt x="144246" y="78778"/>
                  </a:lnTo>
                  <a:lnTo>
                    <a:pt x="141338" y="78778"/>
                  </a:lnTo>
                  <a:lnTo>
                    <a:pt x="101117" y="87185"/>
                  </a:lnTo>
                  <a:lnTo>
                    <a:pt x="88912" y="114884"/>
                  </a:lnTo>
                  <a:lnTo>
                    <a:pt x="90982" y="126149"/>
                  </a:lnTo>
                  <a:lnTo>
                    <a:pt x="96735" y="134937"/>
                  </a:lnTo>
                  <a:lnTo>
                    <a:pt x="105460" y="140639"/>
                  </a:lnTo>
                  <a:lnTo>
                    <a:pt x="116484" y="142684"/>
                  </a:lnTo>
                  <a:lnTo>
                    <a:pt x="128282" y="141287"/>
                  </a:lnTo>
                  <a:lnTo>
                    <a:pt x="137642" y="137591"/>
                  </a:lnTo>
                  <a:lnTo>
                    <a:pt x="144818" y="132334"/>
                  </a:lnTo>
                  <a:lnTo>
                    <a:pt x="147231" y="129552"/>
                  </a:lnTo>
                  <a:lnTo>
                    <a:pt x="150063" y="126263"/>
                  </a:lnTo>
                  <a:lnTo>
                    <a:pt x="150063" y="134581"/>
                  </a:lnTo>
                  <a:lnTo>
                    <a:pt x="152984" y="142684"/>
                  </a:lnTo>
                  <a:lnTo>
                    <a:pt x="168897" y="142684"/>
                  </a:lnTo>
                  <a:lnTo>
                    <a:pt x="171805" y="141147"/>
                  </a:lnTo>
                  <a:lnTo>
                    <a:pt x="174726" y="141147"/>
                  </a:lnTo>
                  <a:lnTo>
                    <a:pt x="174726" y="129552"/>
                  </a:lnTo>
                  <a:lnTo>
                    <a:pt x="174726" y="128016"/>
                  </a:lnTo>
                  <a:close/>
                </a:path>
                <a:path w="542289" h="142875">
                  <a:moveTo>
                    <a:pt x="262089" y="72212"/>
                  </a:moveTo>
                  <a:lnTo>
                    <a:pt x="259575" y="59651"/>
                  </a:lnTo>
                  <a:lnTo>
                    <a:pt x="253619" y="48006"/>
                  </a:lnTo>
                  <a:lnTo>
                    <a:pt x="243547" y="39446"/>
                  </a:lnTo>
                  <a:lnTo>
                    <a:pt x="228688" y="36106"/>
                  </a:lnTo>
                  <a:lnTo>
                    <a:pt x="208927" y="40424"/>
                  </a:lnTo>
                  <a:lnTo>
                    <a:pt x="195351" y="52273"/>
                  </a:lnTo>
                  <a:lnTo>
                    <a:pt x="187528" y="69989"/>
                  </a:lnTo>
                  <a:lnTo>
                    <a:pt x="185013" y="91909"/>
                  </a:lnTo>
                  <a:lnTo>
                    <a:pt x="187693" y="112306"/>
                  </a:lnTo>
                  <a:lnTo>
                    <a:pt x="195567" y="128371"/>
                  </a:lnTo>
                  <a:lnTo>
                    <a:pt x="208356" y="138899"/>
                  </a:lnTo>
                  <a:lnTo>
                    <a:pt x="225780" y="142684"/>
                  </a:lnTo>
                  <a:lnTo>
                    <a:pt x="242316" y="139103"/>
                  </a:lnTo>
                  <a:lnTo>
                    <a:pt x="253250" y="130009"/>
                  </a:lnTo>
                  <a:lnTo>
                    <a:pt x="259524" y="117843"/>
                  </a:lnTo>
                  <a:lnTo>
                    <a:pt x="262089" y="105041"/>
                  </a:lnTo>
                  <a:lnTo>
                    <a:pt x="247523" y="105041"/>
                  </a:lnTo>
                  <a:lnTo>
                    <a:pt x="244322" y="114820"/>
                  </a:lnTo>
                  <a:lnTo>
                    <a:pt x="239344" y="122021"/>
                  </a:lnTo>
                  <a:lnTo>
                    <a:pt x="233032" y="126492"/>
                  </a:lnTo>
                  <a:lnTo>
                    <a:pt x="225780" y="128016"/>
                  </a:lnTo>
                  <a:lnTo>
                    <a:pt x="213296" y="124409"/>
                  </a:lnTo>
                  <a:lnTo>
                    <a:pt x="205714" y="115239"/>
                  </a:lnTo>
                  <a:lnTo>
                    <a:pt x="201942" y="102997"/>
                  </a:lnTo>
                  <a:lnTo>
                    <a:pt x="200926" y="90157"/>
                  </a:lnTo>
                  <a:lnTo>
                    <a:pt x="202133" y="75692"/>
                  </a:lnTo>
                  <a:lnTo>
                    <a:pt x="206222" y="63080"/>
                  </a:lnTo>
                  <a:lnTo>
                    <a:pt x="213868" y="54152"/>
                  </a:lnTo>
                  <a:lnTo>
                    <a:pt x="225780" y="50774"/>
                  </a:lnTo>
                  <a:lnTo>
                    <a:pt x="234480" y="52273"/>
                  </a:lnTo>
                  <a:lnTo>
                    <a:pt x="241020" y="56565"/>
                  </a:lnTo>
                  <a:lnTo>
                    <a:pt x="245376" y="63322"/>
                  </a:lnTo>
                  <a:lnTo>
                    <a:pt x="247523" y="72212"/>
                  </a:lnTo>
                  <a:lnTo>
                    <a:pt x="262089" y="72212"/>
                  </a:lnTo>
                  <a:close/>
                </a:path>
                <a:path w="542289" h="142875">
                  <a:moveTo>
                    <a:pt x="352552" y="70459"/>
                  </a:moveTo>
                  <a:lnTo>
                    <a:pt x="349592" y="53365"/>
                  </a:lnTo>
                  <a:lnTo>
                    <a:pt x="341972" y="42862"/>
                  </a:lnTo>
                  <a:lnTo>
                    <a:pt x="331584" y="37566"/>
                  </a:lnTo>
                  <a:lnTo>
                    <a:pt x="320319" y="36106"/>
                  </a:lnTo>
                  <a:lnTo>
                    <a:pt x="310718" y="37744"/>
                  </a:lnTo>
                  <a:lnTo>
                    <a:pt x="303428" y="41846"/>
                  </a:lnTo>
                  <a:lnTo>
                    <a:pt x="298043" y="47180"/>
                  </a:lnTo>
                  <a:lnTo>
                    <a:pt x="294119" y="52514"/>
                  </a:lnTo>
                  <a:lnTo>
                    <a:pt x="292760" y="52514"/>
                  </a:lnTo>
                  <a:lnTo>
                    <a:pt x="292760" y="0"/>
                  </a:lnTo>
                  <a:lnTo>
                    <a:pt x="278193" y="0"/>
                  </a:lnTo>
                  <a:lnTo>
                    <a:pt x="278193" y="141147"/>
                  </a:lnTo>
                  <a:lnTo>
                    <a:pt x="292760" y="141147"/>
                  </a:lnTo>
                  <a:lnTo>
                    <a:pt x="292760" y="85344"/>
                  </a:lnTo>
                  <a:lnTo>
                    <a:pt x="294995" y="68859"/>
                  </a:lnTo>
                  <a:lnTo>
                    <a:pt x="300913" y="58204"/>
                  </a:lnTo>
                  <a:lnTo>
                    <a:pt x="309295" y="52476"/>
                  </a:lnTo>
                  <a:lnTo>
                    <a:pt x="318960" y="50774"/>
                  </a:lnTo>
                  <a:lnTo>
                    <a:pt x="327837" y="52514"/>
                  </a:lnTo>
                  <a:lnTo>
                    <a:pt x="333159" y="57327"/>
                  </a:lnTo>
                  <a:lnTo>
                    <a:pt x="335749" y="64617"/>
                  </a:lnTo>
                  <a:lnTo>
                    <a:pt x="336435" y="73748"/>
                  </a:lnTo>
                  <a:lnTo>
                    <a:pt x="336435" y="141147"/>
                  </a:lnTo>
                  <a:lnTo>
                    <a:pt x="352552" y="141147"/>
                  </a:lnTo>
                  <a:lnTo>
                    <a:pt x="352552" y="70459"/>
                  </a:lnTo>
                  <a:close/>
                </a:path>
                <a:path w="542289" h="142875">
                  <a:moveTo>
                    <a:pt x="452920" y="95186"/>
                  </a:moveTo>
                  <a:lnTo>
                    <a:pt x="451726" y="82067"/>
                  </a:lnTo>
                  <a:lnTo>
                    <a:pt x="450684" y="70726"/>
                  </a:lnTo>
                  <a:lnTo>
                    <a:pt x="443814" y="52108"/>
                  </a:lnTo>
                  <a:lnTo>
                    <a:pt x="442480" y="50774"/>
                  </a:lnTo>
                  <a:lnTo>
                    <a:pt x="438353" y="46634"/>
                  </a:lnTo>
                  <a:lnTo>
                    <a:pt x="438353" y="82067"/>
                  </a:lnTo>
                  <a:lnTo>
                    <a:pt x="387489" y="82067"/>
                  </a:lnTo>
                  <a:lnTo>
                    <a:pt x="412153" y="50774"/>
                  </a:lnTo>
                  <a:lnTo>
                    <a:pt x="438353" y="82067"/>
                  </a:lnTo>
                  <a:lnTo>
                    <a:pt x="438353" y="46634"/>
                  </a:lnTo>
                  <a:lnTo>
                    <a:pt x="432028" y="40259"/>
                  </a:lnTo>
                  <a:lnTo>
                    <a:pt x="415061" y="36106"/>
                  </a:lnTo>
                  <a:lnTo>
                    <a:pt x="395376" y="40424"/>
                  </a:lnTo>
                  <a:lnTo>
                    <a:pt x="381787" y="52273"/>
                  </a:lnTo>
                  <a:lnTo>
                    <a:pt x="373926" y="69989"/>
                  </a:lnTo>
                  <a:lnTo>
                    <a:pt x="371386" y="91909"/>
                  </a:lnTo>
                  <a:lnTo>
                    <a:pt x="374065" y="112306"/>
                  </a:lnTo>
                  <a:lnTo>
                    <a:pt x="381939" y="128371"/>
                  </a:lnTo>
                  <a:lnTo>
                    <a:pt x="394728" y="138899"/>
                  </a:lnTo>
                  <a:lnTo>
                    <a:pt x="412153" y="142684"/>
                  </a:lnTo>
                  <a:lnTo>
                    <a:pt x="426707" y="142684"/>
                  </a:lnTo>
                  <a:lnTo>
                    <a:pt x="432536" y="139395"/>
                  </a:lnTo>
                  <a:lnTo>
                    <a:pt x="435444" y="136118"/>
                  </a:lnTo>
                  <a:lnTo>
                    <a:pt x="442899" y="129032"/>
                  </a:lnTo>
                  <a:lnTo>
                    <a:pt x="443547" y="128016"/>
                  </a:lnTo>
                  <a:lnTo>
                    <a:pt x="448043" y="120992"/>
                  </a:lnTo>
                  <a:lnTo>
                    <a:pt x="451256" y="113563"/>
                  </a:lnTo>
                  <a:lnTo>
                    <a:pt x="452920" y="108318"/>
                  </a:lnTo>
                  <a:lnTo>
                    <a:pt x="436994" y="108318"/>
                  </a:lnTo>
                  <a:lnTo>
                    <a:pt x="435406" y="114820"/>
                  </a:lnTo>
                  <a:lnTo>
                    <a:pt x="430809" y="121208"/>
                  </a:lnTo>
                  <a:lnTo>
                    <a:pt x="423481" y="126072"/>
                  </a:lnTo>
                  <a:lnTo>
                    <a:pt x="413702" y="128016"/>
                  </a:lnTo>
                  <a:lnTo>
                    <a:pt x="402234" y="125869"/>
                  </a:lnTo>
                  <a:lnTo>
                    <a:pt x="394042" y="119570"/>
                  </a:lnTo>
                  <a:lnTo>
                    <a:pt x="389128" y="109270"/>
                  </a:lnTo>
                  <a:lnTo>
                    <a:pt x="387489" y="95186"/>
                  </a:lnTo>
                  <a:lnTo>
                    <a:pt x="452920" y="95186"/>
                  </a:lnTo>
                  <a:close/>
                </a:path>
                <a:path w="542289" h="142875">
                  <a:moveTo>
                    <a:pt x="541832" y="109855"/>
                  </a:moveTo>
                  <a:lnTo>
                    <a:pt x="515620" y="82067"/>
                  </a:lnTo>
                  <a:lnTo>
                    <a:pt x="501065" y="78778"/>
                  </a:lnTo>
                  <a:lnTo>
                    <a:pt x="489419" y="75501"/>
                  </a:lnTo>
                  <a:lnTo>
                    <a:pt x="484949" y="73748"/>
                  </a:lnTo>
                  <a:lnTo>
                    <a:pt x="484949" y="52514"/>
                  </a:lnTo>
                  <a:lnTo>
                    <a:pt x="498144" y="50774"/>
                  </a:lnTo>
                  <a:lnTo>
                    <a:pt x="502424" y="50774"/>
                  </a:lnTo>
                  <a:lnTo>
                    <a:pt x="513880" y="52412"/>
                  </a:lnTo>
                  <a:lnTo>
                    <a:pt x="520522" y="56515"/>
                  </a:lnTo>
                  <a:lnTo>
                    <a:pt x="523608" y="61849"/>
                  </a:lnTo>
                  <a:lnTo>
                    <a:pt x="524357" y="67183"/>
                  </a:lnTo>
                  <a:lnTo>
                    <a:pt x="538924" y="67183"/>
                  </a:lnTo>
                  <a:lnTo>
                    <a:pt x="537959" y="60299"/>
                  </a:lnTo>
                  <a:lnTo>
                    <a:pt x="533463" y="49834"/>
                  </a:lnTo>
                  <a:lnTo>
                    <a:pt x="522947" y="40284"/>
                  </a:lnTo>
                  <a:lnTo>
                    <a:pt x="503974" y="36106"/>
                  </a:lnTo>
                  <a:lnTo>
                    <a:pt x="491147" y="37998"/>
                  </a:lnTo>
                  <a:lnTo>
                    <a:pt x="479945" y="43903"/>
                  </a:lnTo>
                  <a:lnTo>
                    <a:pt x="472033" y="54114"/>
                  </a:lnTo>
                  <a:lnTo>
                    <a:pt x="469036" y="68935"/>
                  </a:lnTo>
                  <a:lnTo>
                    <a:pt x="470598" y="77838"/>
                  </a:lnTo>
                  <a:lnTo>
                    <a:pt x="508241" y="98475"/>
                  </a:lnTo>
                  <a:lnTo>
                    <a:pt x="521449" y="101752"/>
                  </a:lnTo>
                  <a:lnTo>
                    <a:pt x="525716" y="105041"/>
                  </a:lnTo>
                  <a:lnTo>
                    <a:pt x="525716" y="122986"/>
                  </a:lnTo>
                  <a:lnTo>
                    <a:pt x="516978" y="128016"/>
                  </a:lnTo>
                  <a:lnTo>
                    <a:pt x="505333" y="128016"/>
                  </a:lnTo>
                  <a:lnTo>
                    <a:pt x="492518" y="126072"/>
                  </a:lnTo>
                  <a:lnTo>
                    <a:pt x="485533" y="121208"/>
                  </a:lnTo>
                  <a:lnTo>
                    <a:pt x="482625" y="114820"/>
                  </a:lnTo>
                  <a:lnTo>
                    <a:pt x="482041" y="108318"/>
                  </a:lnTo>
                  <a:lnTo>
                    <a:pt x="466115" y="108318"/>
                  </a:lnTo>
                  <a:lnTo>
                    <a:pt x="467906" y="118491"/>
                  </a:lnTo>
                  <a:lnTo>
                    <a:pt x="473125" y="129768"/>
                  </a:lnTo>
                  <a:lnTo>
                    <a:pt x="484657" y="138912"/>
                  </a:lnTo>
                  <a:lnTo>
                    <a:pt x="505333" y="142684"/>
                  </a:lnTo>
                  <a:lnTo>
                    <a:pt x="519633" y="140563"/>
                  </a:lnTo>
                  <a:lnTo>
                    <a:pt x="531228" y="134302"/>
                  </a:lnTo>
                  <a:lnTo>
                    <a:pt x="538988" y="124028"/>
                  </a:lnTo>
                  <a:lnTo>
                    <a:pt x="541832" y="10985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946572" y="1396086"/>
              <a:ext cx="542290" cy="0"/>
            </a:xfrm>
            <a:custGeom>
              <a:avLst/>
              <a:gdLst/>
              <a:ahLst/>
              <a:cxnLst/>
              <a:rect l="l" t="t" r="r" b="b"/>
              <a:pathLst>
                <a:path w="542289" h="0">
                  <a:moveTo>
                    <a:pt x="0" y="0"/>
                  </a:moveTo>
                  <a:lnTo>
                    <a:pt x="0" y="0"/>
                  </a:lnTo>
                  <a:lnTo>
                    <a:pt x="541827" y="0"/>
                  </a:lnTo>
                </a:path>
              </a:pathLst>
            </a:custGeom>
            <a:ln w="985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0" name="object 90" descr=""/>
          <p:cNvGrpSpPr/>
          <p:nvPr/>
        </p:nvGrpSpPr>
        <p:grpSpPr>
          <a:xfrm>
            <a:off x="5471493" y="1222113"/>
            <a:ext cx="396240" cy="179070"/>
            <a:chOff x="5471493" y="1222113"/>
            <a:chExt cx="396240" cy="179070"/>
          </a:xfrm>
        </p:grpSpPr>
        <p:pic>
          <p:nvPicPr>
            <p:cNvPr id="91" name="object 9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493" y="1222113"/>
              <a:ext cx="396227" cy="142679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5471493" y="1396086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 h="0">
                  <a:moveTo>
                    <a:pt x="0" y="0"/>
                  </a:moveTo>
                  <a:lnTo>
                    <a:pt x="0" y="0"/>
                  </a:lnTo>
                  <a:lnTo>
                    <a:pt x="394674" y="0"/>
                  </a:lnTo>
                </a:path>
              </a:pathLst>
            </a:custGeom>
            <a:ln w="985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/>
          <p:nvPr/>
        </p:nvSpPr>
        <p:spPr>
          <a:xfrm>
            <a:off x="6089033" y="1589755"/>
            <a:ext cx="80645" cy="3470910"/>
          </a:xfrm>
          <a:custGeom>
            <a:avLst/>
            <a:gdLst/>
            <a:ahLst/>
            <a:cxnLst/>
            <a:rect l="l" t="t" r="r" b="b"/>
            <a:pathLst>
              <a:path w="80645" h="3470910">
                <a:moveTo>
                  <a:pt x="0" y="919322"/>
                </a:moveTo>
                <a:lnTo>
                  <a:pt x="80177" y="919322"/>
                </a:lnTo>
                <a:lnTo>
                  <a:pt x="80177" y="0"/>
                </a:lnTo>
                <a:lnTo>
                  <a:pt x="0" y="0"/>
                </a:lnTo>
              </a:path>
              <a:path w="80645" h="3470910">
                <a:moveTo>
                  <a:pt x="0" y="1727171"/>
                </a:moveTo>
                <a:lnTo>
                  <a:pt x="80177" y="1727171"/>
                </a:lnTo>
                <a:lnTo>
                  <a:pt x="80177" y="942300"/>
                </a:lnTo>
                <a:lnTo>
                  <a:pt x="0" y="942300"/>
                </a:lnTo>
              </a:path>
              <a:path w="80645" h="3470910">
                <a:moveTo>
                  <a:pt x="0" y="2641657"/>
                </a:moveTo>
                <a:lnTo>
                  <a:pt x="80177" y="2641657"/>
                </a:lnTo>
                <a:lnTo>
                  <a:pt x="80177" y="1750170"/>
                </a:lnTo>
                <a:lnTo>
                  <a:pt x="0" y="1750170"/>
                </a:lnTo>
              </a:path>
              <a:path w="80645" h="3470910">
                <a:moveTo>
                  <a:pt x="0" y="3470755"/>
                </a:moveTo>
                <a:lnTo>
                  <a:pt x="80177" y="3470755"/>
                </a:lnTo>
                <a:lnTo>
                  <a:pt x="80177" y="2666276"/>
                </a:lnTo>
                <a:lnTo>
                  <a:pt x="0" y="2666276"/>
                </a:lnTo>
              </a:path>
            </a:pathLst>
          </a:custGeom>
          <a:ln w="9294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4" name="object 94" descr=""/>
          <p:cNvGrpSpPr/>
          <p:nvPr/>
        </p:nvGrpSpPr>
        <p:grpSpPr>
          <a:xfrm>
            <a:off x="6288602" y="3004956"/>
            <a:ext cx="833119" cy="402590"/>
            <a:chOff x="6288602" y="3004956"/>
            <a:chExt cx="833119" cy="402590"/>
          </a:xfrm>
        </p:grpSpPr>
        <p:sp>
          <p:nvSpPr>
            <p:cNvPr id="95" name="object 95" descr=""/>
            <p:cNvSpPr/>
            <p:nvPr/>
          </p:nvSpPr>
          <p:spPr>
            <a:xfrm>
              <a:off x="6881482" y="3004959"/>
              <a:ext cx="151765" cy="182880"/>
            </a:xfrm>
            <a:custGeom>
              <a:avLst/>
              <a:gdLst/>
              <a:ahLst/>
              <a:cxnLst/>
              <a:rect l="l" t="t" r="r" b="b"/>
              <a:pathLst>
                <a:path w="151765" h="182880">
                  <a:moveTo>
                    <a:pt x="15913" y="0"/>
                  </a:moveTo>
                  <a:lnTo>
                    <a:pt x="0" y="0"/>
                  </a:lnTo>
                  <a:lnTo>
                    <a:pt x="0" y="139598"/>
                  </a:lnTo>
                  <a:lnTo>
                    <a:pt x="15913" y="139598"/>
                  </a:lnTo>
                  <a:lnTo>
                    <a:pt x="15913" y="0"/>
                  </a:lnTo>
                  <a:close/>
                </a:path>
                <a:path w="151765" h="182880">
                  <a:moveTo>
                    <a:pt x="55321" y="0"/>
                  </a:moveTo>
                  <a:lnTo>
                    <a:pt x="39217" y="0"/>
                  </a:lnTo>
                  <a:lnTo>
                    <a:pt x="39217" y="139598"/>
                  </a:lnTo>
                  <a:lnTo>
                    <a:pt x="55321" y="139598"/>
                  </a:lnTo>
                  <a:lnTo>
                    <a:pt x="55321" y="0"/>
                  </a:lnTo>
                  <a:close/>
                </a:path>
                <a:path w="151765" h="182880">
                  <a:moveTo>
                    <a:pt x="151422" y="37858"/>
                  </a:moveTo>
                  <a:lnTo>
                    <a:pt x="133946" y="37858"/>
                  </a:lnTo>
                  <a:lnTo>
                    <a:pt x="110655" y="121539"/>
                  </a:lnTo>
                  <a:lnTo>
                    <a:pt x="109105" y="121539"/>
                  </a:lnTo>
                  <a:lnTo>
                    <a:pt x="85801" y="37858"/>
                  </a:lnTo>
                  <a:lnTo>
                    <a:pt x="68338" y="37858"/>
                  </a:lnTo>
                  <a:lnTo>
                    <a:pt x="101917" y="142875"/>
                  </a:lnTo>
                  <a:lnTo>
                    <a:pt x="97523" y="155473"/>
                  </a:lnTo>
                  <a:lnTo>
                    <a:pt x="94373" y="162369"/>
                  </a:lnTo>
                  <a:lnTo>
                    <a:pt x="90970" y="165265"/>
                  </a:lnTo>
                  <a:lnTo>
                    <a:pt x="85801" y="165862"/>
                  </a:lnTo>
                  <a:lnTo>
                    <a:pt x="78625" y="165862"/>
                  </a:lnTo>
                  <a:lnTo>
                    <a:pt x="77076" y="164211"/>
                  </a:lnTo>
                  <a:lnTo>
                    <a:pt x="77076" y="180632"/>
                  </a:lnTo>
                  <a:lnTo>
                    <a:pt x="78625" y="180632"/>
                  </a:lnTo>
                  <a:lnTo>
                    <a:pt x="81534" y="182270"/>
                  </a:lnTo>
                  <a:lnTo>
                    <a:pt x="95148" y="181114"/>
                  </a:lnTo>
                  <a:lnTo>
                    <a:pt x="119392" y="137960"/>
                  </a:lnTo>
                  <a:lnTo>
                    <a:pt x="135915" y="88493"/>
                  </a:lnTo>
                  <a:lnTo>
                    <a:pt x="151422" y="3785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8602" y="3004956"/>
              <a:ext cx="833028" cy="402283"/>
            </a:xfrm>
            <a:prstGeom prst="rect">
              <a:avLst/>
            </a:prstGeom>
          </p:spPr>
        </p:pic>
      </p:grpSp>
      <p:pic>
        <p:nvPicPr>
          <p:cNvPr id="97" name="object 9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3067" y="3477835"/>
            <a:ext cx="458738" cy="147756"/>
          </a:xfrm>
          <a:prstGeom prst="rect">
            <a:avLst/>
          </a:prstGeom>
        </p:spPr>
      </p:pic>
      <p:sp>
        <p:nvSpPr>
          <p:cNvPr id="98" name="object 9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99" name="object 9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00" name="object 10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1355725">
              <a:lnSpc>
                <a:spcPct val="100000"/>
              </a:lnSpc>
              <a:spcBef>
                <a:spcPts val="100"/>
              </a:spcBef>
            </a:pPr>
            <a:r>
              <a:rPr dirty="0"/>
              <a:t>Slab</a:t>
            </a:r>
            <a:r>
              <a:rPr dirty="0" spc="-45"/>
              <a:t> </a:t>
            </a:r>
            <a:r>
              <a:rPr dirty="0"/>
              <a:t>Allocator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Linux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467" y="1099058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467" y="1484630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467" y="1854657"/>
            <a:ext cx="265175" cy="2746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0717" y="2234819"/>
            <a:ext cx="234695" cy="24383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553717" y="965962"/>
            <a:ext cx="6730365" cy="450088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example 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descriptor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Courier New"/>
                <a:cs typeface="Courier New"/>
              </a:rPr>
              <a:t>struct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task_struct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800">
                <a:latin typeface="Arial"/>
                <a:cs typeface="Arial"/>
              </a:rPr>
              <a:t>Approx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1.7KB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task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struct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cache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40"/>
              </a:spcBef>
            </a:pP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existing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Courier New"/>
                <a:cs typeface="Courier New"/>
              </a:rPr>
              <a:t>struct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task_struct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800">
                <a:latin typeface="Arial"/>
                <a:cs typeface="Arial"/>
              </a:rPr>
              <a:t>Slab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possible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states</a:t>
            </a:r>
            <a:endParaRPr sz="18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413384" algn="l"/>
              </a:tabLst>
            </a:pPr>
            <a:r>
              <a:rPr dirty="0" sz="1800">
                <a:latin typeface="Arial"/>
                <a:cs typeface="Arial"/>
              </a:rPr>
              <a:t>Full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AutoNum type="arabicPeriod"/>
              <a:tabLst>
                <a:tab pos="413384" algn="l"/>
              </a:tabLst>
            </a:pPr>
            <a:r>
              <a:rPr dirty="0" sz="1800">
                <a:latin typeface="Arial"/>
                <a:cs typeface="Arial"/>
              </a:rPr>
              <a:t>Empty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free</a:t>
            </a:r>
            <a:endParaRPr sz="1800">
              <a:latin typeface="Arial"/>
              <a:cs typeface="Arial"/>
            </a:endParaRPr>
          </a:p>
          <a:p>
            <a:pPr marL="12700" marR="3337560" indent="400685">
              <a:lnSpc>
                <a:spcPct val="135000"/>
              </a:lnSpc>
              <a:buClr>
                <a:srgbClr val="CC6600"/>
              </a:buClr>
              <a:buSzPct val="80555"/>
              <a:buAutoNum type="arabicPeriod"/>
              <a:tabLst>
                <a:tab pos="413384" algn="l"/>
              </a:tabLst>
            </a:pPr>
            <a:r>
              <a:rPr dirty="0" sz="1800">
                <a:latin typeface="Arial"/>
                <a:cs typeface="Arial"/>
              </a:rPr>
              <a:t>Partial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mix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Upon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request,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slab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allocator</a:t>
            </a:r>
            <a:endParaRPr sz="18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AutoNum type="arabicPeriod"/>
              <a:tabLst>
                <a:tab pos="413384" algn="l"/>
              </a:tabLst>
            </a:pPr>
            <a:r>
              <a:rPr dirty="0" sz="1800">
                <a:latin typeface="Arial"/>
                <a:cs typeface="Arial"/>
              </a:rPr>
              <a:t>Uses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struct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partial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slab</a:t>
            </a:r>
            <a:endParaRPr sz="18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413384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none,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takes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empty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slab</a:t>
            </a:r>
            <a:endParaRPr sz="1800">
              <a:latin typeface="Arial"/>
              <a:cs typeface="Arial"/>
            </a:endParaRPr>
          </a:p>
          <a:p>
            <a:pPr marL="413384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413384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empty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slab,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10">
                <a:latin typeface="Arial"/>
                <a:cs typeface="Arial"/>
              </a:rPr>
              <a:t> empty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467" y="2596007"/>
            <a:ext cx="265175" cy="27432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467" y="4077665"/>
            <a:ext cx="265175" cy="27462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645795">
              <a:lnSpc>
                <a:spcPct val="100000"/>
              </a:lnSpc>
              <a:spcBef>
                <a:spcPts val="100"/>
              </a:spcBef>
            </a:pPr>
            <a:r>
              <a:rPr dirty="0"/>
              <a:t>Slab</a:t>
            </a:r>
            <a:r>
              <a:rPr dirty="0" spc="-45"/>
              <a:t> </a:t>
            </a:r>
            <a:r>
              <a:rPr dirty="0"/>
              <a:t>Allocator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Linux</a:t>
            </a:r>
            <a:r>
              <a:rPr dirty="0" spc="-55"/>
              <a:t> </a:t>
            </a:r>
            <a:r>
              <a:rPr dirty="0" spc="-10"/>
              <a:t>(Cont.)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366" y="1152397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366" y="1796745"/>
            <a:ext cx="265175" cy="274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820" y="2192147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820" y="3207385"/>
            <a:ext cx="234695" cy="24383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15821" y="1130553"/>
            <a:ext cx="6419850" cy="260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383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Slab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started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Solaris,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now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wide-</a:t>
            </a:r>
            <a:r>
              <a:rPr dirty="0" sz="1800">
                <a:latin typeface="Arial"/>
                <a:cs typeface="Arial"/>
              </a:rPr>
              <a:t>spread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both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mode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various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OSes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685800" algn="l"/>
              </a:tabLst>
            </a:pPr>
            <a:r>
              <a:rPr dirty="0" sz="1800" spc="-10">
                <a:latin typeface="Arial"/>
                <a:cs typeface="Arial"/>
              </a:rPr>
              <a:t>Linux</a:t>
            </a:r>
            <a:r>
              <a:rPr dirty="0" sz="1800">
                <a:latin typeface="Arial"/>
                <a:cs typeface="Arial"/>
              </a:rPr>
              <a:t>	2.2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SLAB,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both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SLOB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SLUB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allocators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SLOB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limited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56285" marR="5080" indent="-228600">
              <a:lnSpc>
                <a:spcPct val="100000"/>
              </a:lnSpc>
              <a:spcBef>
                <a:spcPts val="755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9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Simple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maintains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3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objects 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small, </a:t>
            </a:r>
            <a:r>
              <a:rPr dirty="0" sz="1800">
                <a:latin typeface="Arial"/>
                <a:cs typeface="Arial"/>
              </a:rPr>
              <a:t>medium,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large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  <a:p>
            <a:pPr marL="413384" marR="23241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SLUB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performance-</a:t>
            </a:r>
            <a:r>
              <a:rPr dirty="0" sz="1800">
                <a:latin typeface="Arial"/>
                <a:cs typeface="Arial"/>
              </a:rPr>
              <a:t>optimized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SLAB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removes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per-</a:t>
            </a:r>
            <a:r>
              <a:rPr dirty="0" sz="1800" spc="-25">
                <a:latin typeface="Arial"/>
                <a:cs typeface="Arial"/>
              </a:rPr>
              <a:t>CPU </a:t>
            </a:r>
            <a:r>
              <a:rPr dirty="0" sz="1800">
                <a:latin typeface="Arial"/>
                <a:cs typeface="Arial"/>
              </a:rPr>
              <a:t>queues,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metadata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06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Virtual</a:t>
            </a:r>
            <a:r>
              <a:rPr dirty="0" sz="2400" spc="-50"/>
              <a:t> </a:t>
            </a:r>
            <a:r>
              <a:rPr dirty="0" sz="2400"/>
              <a:t>Memory</a:t>
            </a:r>
            <a:r>
              <a:rPr dirty="0" sz="2400" spc="-35"/>
              <a:t> </a:t>
            </a:r>
            <a:r>
              <a:rPr dirty="0" sz="2400"/>
              <a:t>That</a:t>
            </a:r>
            <a:r>
              <a:rPr dirty="0" sz="2400" spc="-40"/>
              <a:t> </a:t>
            </a:r>
            <a:r>
              <a:rPr dirty="0" sz="2400"/>
              <a:t>is</a:t>
            </a:r>
            <a:r>
              <a:rPr dirty="0" sz="2400" spc="-35"/>
              <a:t> </a:t>
            </a:r>
            <a:r>
              <a:rPr dirty="0" sz="2400"/>
              <a:t>Larger</a:t>
            </a:r>
            <a:r>
              <a:rPr dirty="0" sz="2400" spc="-30"/>
              <a:t> </a:t>
            </a:r>
            <a:r>
              <a:rPr dirty="0" sz="2400"/>
              <a:t>Than</a:t>
            </a:r>
            <a:r>
              <a:rPr dirty="0" sz="2400" spc="-45"/>
              <a:t> </a:t>
            </a:r>
            <a:r>
              <a:rPr dirty="0" sz="2400"/>
              <a:t>Physical</a:t>
            </a:r>
            <a:r>
              <a:rPr dirty="0" sz="2400" spc="-10"/>
              <a:t> Memory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1456944"/>
            <a:ext cx="5458967" cy="432968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1435735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dirty="0" spc="-60"/>
              <a:t> </a:t>
            </a:r>
            <a:r>
              <a:rPr dirty="0" spc="-10"/>
              <a:t>Considerations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526" y="1153922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17700" y="1036498"/>
            <a:ext cx="3032760" cy="224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958339">
              <a:lnSpc>
                <a:spcPct val="135100"/>
              </a:lnSpc>
              <a:spcBef>
                <a:spcPts val="95"/>
              </a:spcBef>
            </a:pPr>
            <a:r>
              <a:rPr dirty="0" sz="1800" spc="-10">
                <a:latin typeface="Arial"/>
                <a:cs typeface="Arial"/>
              </a:rPr>
              <a:t>Prepaging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size </a:t>
            </a:r>
            <a:r>
              <a:rPr dirty="0" sz="1800">
                <a:latin typeface="Arial"/>
                <a:cs typeface="Arial"/>
              </a:rPr>
              <a:t>TLB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reach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Inverted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interlock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locking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526" y="1523949"/>
            <a:ext cx="265175" cy="2746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526" y="1894967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526" y="2265298"/>
            <a:ext cx="265175" cy="2743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526" y="2635326"/>
            <a:ext cx="265175" cy="2746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7526" y="3006217"/>
            <a:ext cx="265175" cy="27432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25196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Prepaging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744" y="1153922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744" y="1798954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744" y="2443607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744" y="2813634"/>
            <a:ext cx="265175" cy="2746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1894" y="3208908"/>
            <a:ext cx="234695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1894" y="4128261"/>
            <a:ext cx="234695" cy="24383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564894" y="1132078"/>
            <a:ext cx="6483350" cy="324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reduce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large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occurs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startup</a:t>
            </a:r>
            <a:endParaRPr sz="1800">
              <a:latin typeface="Arial"/>
              <a:cs typeface="Arial"/>
            </a:endParaRPr>
          </a:p>
          <a:p>
            <a:pPr marL="12700" marR="31813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Prepage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before </a:t>
            </a:r>
            <a:r>
              <a:rPr dirty="0" sz="1800">
                <a:latin typeface="Arial"/>
                <a:cs typeface="Arial"/>
              </a:rPr>
              <a:t>they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referenced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prepaged pages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unused,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wasted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Assume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prepaged 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α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used</a:t>
            </a:r>
            <a:endParaRPr sz="1800">
              <a:latin typeface="Arial"/>
              <a:cs typeface="Arial"/>
            </a:endParaRPr>
          </a:p>
          <a:p>
            <a:pPr marL="413384" marR="40894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cost 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s</a:t>
            </a:r>
            <a:r>
              <a:rPr dirty="0" sz="1800" spc="-5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*</a:t>
            </a:r>
            <a:r>
              <a:rPr dirty="0" sz="1800" spc="-10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α</a:t>
            </a:r>
            <a:r>
              <a:rPr dirty="0" sz="1800" spc="480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 faults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&gt;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&lt;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prepaging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dirty="0" sz="1800" b="1" i="1">
                <a:latin typeface="Arial"/>
                <a:cs typeface="Arial"/>
              </a:rPr>
              <a:t>s</a:t>
            </a:r>
            <a:r>
              <a:rPr dirty="0" sz="1800" spc="-20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*</a:t>
            </a:r>
            <a:r>
              <a:rPr dirty="0" sz="1800" spc="-30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(1-</a:t>
            </a:r>
            <a:r>
              <a:rPr dirty="0" sz="1800" spc="-20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α)</a:t>
            </a:r>
            <a:r>
              <a:rPr dirty="0" sz="1800" spc="-25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unnecessary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pages</a:t>
            </a:r>
            <a:r>
              <a:rPr dirty="0" sz="1800" spc="-10" i="1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 sz="1800" b="1" i="1">
                <a:latin typeface="Arial"/>
                <a:cs typeface="Arial"/>
              </a:rPr>
              <a:t>α</a:t>
            </a:r>
            <a:r>
              <a:rPr dirty="0" sz="1800" spc="-30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near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zero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prepaging </a:t>
            </a:r>
            <a:r>
              <a:rPr dirty="0" sz="1800" spc="-20">
                <a:latin typeface="Arial"/>
                <a:cs typeface="Arial"/>
              </a:rPr>
              <a:t>loses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269367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0"/>
              <a:t>Size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240" y="1119250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1513966"/>
            <a:ext cx="234696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240" y="1859914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2254326"/>
            <a:ext cx="234696" cy="24414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2625217"/>
            <a:ext cx="234696" cy="2438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2995548"/>
            <a:ext cx="234696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3365576"/>
            <a:ext cx="234696" cy="24414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3736594"/>
            <a:ext cx="234696" cy="24383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4106926"/>
            <a:ext cx="234696" cy="24383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4477258"/>
            <a:ext cx="234696" cy="24383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317371" y="1001394"/>
            <a:ext cx="6409690" cy="474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784" marR="1771650" indent="-401320">
              <a:lnSpc>
                <a:spcPct val="135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Sometimes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designers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choice </a:t>
            </a:r>
            <a:r>
              <a:rPr dirty="0" sz="1800">
                <a:latin typeface="Arial"/>
                <a:cs typeface="Arial"/>
              </a:rPr>
              <a:t>Especially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running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custom-</a:t>
            </a:r>
            <a:r>
              <a:rPr dirty="0" sz="1800">
                <a:latin typeface="Arial"/>
                <a:cs typeface="Arial"/>
              </a:rPr>
              <a:t>built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selection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take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consideration:</a:t>
            </a:r>
            <a:endParaRPr sz="1800">
              <a:latin typeface="Arial"/>
              <a:cs typeface="Arial"/>
            </a:endParaRPr>
          </a:p>
          <a:p>
            <a:pPr marL="438784" marR="4401820">
              <a:lnSpc>
                <a:spcPct val="135000"/>
              </a:lnSpc>
            </a:pPr>
            <a:r>
              <a:rPr dirty="0" sz="1800" spc="-10">
                <a:latin typeface="Arial"/>
                <a:cs typeface="Arial"/>
              </a:rPr>
              <a:t>Fragmentation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table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Resolution</a:t>
            </a:r>
            <a:endParaRPr sz="18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10">
                <a:latin typeface="Arial"/>
                <a:cs typeface="Arial"/>
              </a:rPr>
              <a:t> overhead</a:t>
            </a:r>
            <a:endParaRPr sz="1800">
              <a:latin typeface="Arial"/>
              <a:cs typeface="Arial"/>
            </a:endParaRPr>
          </a:p>
          <a:p>
            <a:pPr marL="438784" marR="3714750">
              <a:lnSpc>
                <a:spcPct val="135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faults Locality</a:t>
            </a:r>
            <a:endParaRPr sz="18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TLB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effectiveness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Always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power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usually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range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</a:t>
            </a:r>
            <a:r>
              <a:rPr dirty="0" baseline="25462" sz="1800">
                <a:latin typeface="Arial"/>
                <a:cs typeface="Arial"/>
              </a:rPr>
              <a:t>12</a:t>
            </a:r>
            <a:r>
              <a:rPr dirty="0" baseline="25462" sz="1800" spc="1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(4,096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bytes)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2</a:t>
            </a:r>
            <a:r>
              <a:rPr dirty="0" baseline="25462" sz="1800" spc="-37">
                <a:latin typeface="Arial"/>
                <a:cs typeface="Arial"/>
              </a:rPr>
              <a:t>22</a:t>
            </a:r>
            <a:endParaRPr baseline="25462"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(4,194,304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bytes)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average,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growing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2240" y="4823459"/>
            <a:ext cx="265175" cy="27431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2240" y="5468111"/>
            <a:ext cx="265175" cy="274319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30" rIns="0" bIns="0" rtlCol="0" vert="horz">
            <a:spAutoFit/>
          </a:bodyPr>
          <a:lstStyle/>
          <a:p>
            <a:pPr marL="2449830">
              <a:lnSpc>
                <a:spcPct val="100000"/>
              </a:lnSpc>
              <a:spcBef>
                <a:spcPts val="105"/>
              </a:spcBef>
            </a:pPr>
            <a:r>
              <a:rPr dirty="0"/>
              <a:t>TLB</a:t>
            </a:r>
            <a:r>
              <a:rPr dirty="0" spc="-20"/>
              <a:t> </a:t>
            </a:r>
            <a:r>
              <a:rPr dirty="0" spc="-10"/>
              <a:t>Reach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916" y="1214374"/>
            <a:ext cx="26578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916" y="1584401"/>
            <a:ext cx="265785" cy="274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916" y="1955292"/>
            <a:ext cx="26578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0370" y="2350007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916" y="2695905"/>
            <a:ext cx="265785" cy="2746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0370" y="3090926"/>
            <a:ext cx="234695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916" y="3711194"/>
            <a:ext cx="265785" cy="27431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0370" y="4105605"/>
            <a:ext cx="234695" cy="24414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563369" y="1096950"/>
            <a:ext cx="6544945" cy="353758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800">
                <a:latin typeface="Arial"/>
                <a:cs typeface="Arial"/>
              </a:rPr>
              <a:t>TLB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amount 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accessible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TLB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TLB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(TLB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Size)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Size)</a:t>
            </a:r>
            <a:endParaRPr sz="1800">
              <a:latin typeface="Arial"/>
              <a:cs typeface="Arial"/>
            </a:endParaRPr>
          </a:p>
          <a:p>
            <a:pPr marL="413384" marR="490220" indent="-401320">
              <a:lnSpc>
                <a:spcPct val="135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Ideally,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TLB </a:t>
            </a:r>
            <a:r>
              <a:rPr dirty="0" sz="1800">
                <a:latin typeface="Arial"/>
                <a:cs typeface="Arial"/>
              </a:rPr>
              <a:t>Otherwise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high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degree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Increase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Size</a:t>
            </a:r>
            <a:endParaRPr sz="1800">
              <a:latin typeface="Arial"/>
              <a:cs typeface="Arial"/>
            </a:endParaRPr>
          </a:p>
          <a:p>
            <a:pPr marL="413384" marR="525145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increase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fragmentation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all </a:t>
            </a:r>
            <a:r>
              <a:rPr dirty="0" sz="1800">
                <a:latin typeface="Arial"/>
                <a:cs typeface="Arial"/>
              </a:rPr>
              <a:t>applications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large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Sizes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allows applications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larger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opportunity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without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increase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fragmentation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</a:t>
            </a:r>
            <a:r>
              <a:rPr dirty="0" spc="-40"/>
              <a:t> </a:t>
            </a:r>
            <a:r>
              <a:rPr dirty="0" spc="-10"/>
              <a:t>Structure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568" y="1126489"/>
            <a:ext cx="265175" cy="2743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717" y="1479753"/>
            <a:ext cx="234695" cy="2441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717" y="1837054"/>
            <a:ext cx="234695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717" y="2179954"/>
            <a:ext cx="234695" cy="2438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717" y="4196841"/>
            <a:ext cx="234695" cy="24383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99717" y="1050159"/>
            <a:ext cx="5897245" cy="48272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ourier New"/>
                <a:cs typeface="Courier New"/>
              </a:rPr>
              <a:t>int[128,128]</a:t>
            </a:r>
            <a:r>
              <a:rPr dirty="0" sz="1800" spc="-114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data;</a:t>
            </a:r>
            <a:endParaRPr sz="1800">
              <a:latin typeface="Courier New"/>
              <a:cs typeface="Courier New"/>
            </a:endParaRPr>
          </a:p>
          <a:p>
            <a:pPr marL="413384" marR="2339975">
              <a:lnSpc>
                <a:spcPct val="125000"/>
              </a:lnSpc>
              <a:spcBef>
                <a:spcPts val="110"/>
              </a:spcBef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page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853564">
              <a:lnSpc>
                <a:spcPts val="2050"/>
              </a:lnSpc>
              <a:spcBef>
                <a:spcPts val="434"/>
              </a:spcBef>
            </a:pPr>
            <a:r>
              <a:rPr dirty="0" sz="1800">
                <a:latin typeface="Courier New"/>
                <a:cs typeface="Courier New"/>
              </a:rPr>
              <a:t>for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(j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0;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j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&lt;128;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j++)</a:t>
            </a:r>
            <a:endParaRPr sz="1800">
              <a:latin typeface="Courier New"/>
              <a:cs typeface="Courier New"/>
            </a:endParaRPr>
          </a:p>
          <a:p>
            <a:pPr marL="2470785">
              <a:lnSpc>
                <a:spcPts val="1945"/>
              </a:lnSpc>
            </a:pPr>
            <a:r>
              <a:rPr dirty="0" sz="1800">
                <a:latin typeface="Courier New"/>
                <a:cs typeface="Courier New"/>
              </a:rPr>
              <a:t>for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(i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0;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&lt;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128;</a:t>
            </a:r>
            <a:r>
              <a:rPr dirty="0" sz="1800" spc="-20">
                <a:latin typeface="Courier New"/>
                <a:cs typeface="Courier New"/>
              </a:rPr>
              <a:t> i++)</a:t>
            </a:r>
            <a:endParaRPr sz="1800">
              <a:latin typeface="Courier New"/>
              <a:cs typeface="Courier New"/>
            </a:endParaRPr>
          </a:p>
          <a:p>
            <a:pPr marL="3289300">
              <a:lnSpc>
                <a:spcPts val="2055"/>
              </a:lnSpc>
            </a:pPr>
            <a:r>
              <a:rPr dirty="0" sz="1800">
                <a:latin typeface="Courier New"/>
                <a:cs typeface="Courier New"/>
              </a:rPr>
              <a:t>data[i,j]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800">
              <a:latin typeface="Courier New"/>
              <a:cs typeface="Courier New"/>
            </a:endParaRPr>
          </a:p>
          <a:p>
            <a:pPr marL="44386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128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128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16,384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902460">
              <a:lnSpc>
                <a:spcPts val="2050"/>
              </a:lnSpc>
              <a:spcBef>
                <a:spcPts val="430"/>
              </a:spcBef>
            </a:pPr>
            <a:r>
              <a:rPr dirty="0" sz="1800">
                <a:latin typeface="Courier New"/>
                <a:cs typeface="Courier New"/>
              </a:rPr>
              <a:t>for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(i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0;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&lt;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128;</a:t>
            </a:r>
            <a:r>
              <a:rPr dirty="0" sz="1800" spc="-20">
                <a:latin typeface="Courier New"/>
                <a:cs typeface="Courier New"/>
              </a:rPr>
              <a:t> i++)</a:t>
            </a:r>
            <a:endParaRPr sz="1800">
              <a:latin typeface="Courier New"/>
              <a:cs typeface="Courier New"/>
            </a:endParaRPr>
          </a:p>
          <a:p>
            <a:pPr marL="3280410" marR="15875" indent="-819150">
              <a:lnSpc>
                <a:spcPts val="1939"/>
              </a:lnSpc>
              <a:spcBef>
                <a:spcPts val="140"/>
              </a:spcBef>
            </a:pPr>
            <a:r>
              <a:rPr dirty="0" sz="1800">
                <a:latin typeface="Courier New"/>
                <a:cs typeface="Courier New"/>
              </a:rPr>
              <a:t>for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(j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0;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j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&lt;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128;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j++) </a:t>
            </a:r>
            <a:r>
              <a:rPr dirty="0" sz="1800">
                <a:latin typeface="Courier New"/>
                <a:cs typeface="Courier New"/>
              </a:rPr>
              <a:t>data[i,j]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128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0">
                <a:latin typeface="Arial"/>
                <a:cs typeface="Arial"/>
              </a:rPr>
              <a:t> faults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83460">
              <a:lnSpc>
                <a:spcPct val="100000"/>
              </a:lnSpc>
              <a:spcBef>
                <a:spcPts val="100"/>
              </a:spcBef>
            </a:pPr>
            <a:r>
              <a:rPr dirty="0"/>
              <a:t>I/O</a:t>
            </a:r>
            <a:r>
              <a:rPr dirty="0" spc="-15"/>
              <a:t> </a:t>
            </a:r>
            <a:r>
              <a:rPr dirty="0" spc="-10"/>
              <a:t>interlock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344" y="1242949"/>
            <a:ext cx="234696" cy="2438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58544" y="1222629"/>
            <a:ext cx="3222625" cy="2390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065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I/O</a:t>
            </a:r>
            <a:r>
              <a:rPr dirty="0" sz="160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Interlock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must </a:t>
            </a:r>
            <a:r>
              <a:rPr dirty="0" sz="1600">
                <a:latin typeface="Arial"/>
                <a:cs typeface="Arial"/>
              </a:rPr>
              <a:t>sometimes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locked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Consider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I/O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-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used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copying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file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from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device </a:t>
            </a:r>
            <a:r>
              <a:rPr dirty="0" sz="1600">
                <a:latin typeface="Arial"/>
                <a:cs typeface="Arial"/>
              </a:rPr>
              <a:t>must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locked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from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selected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eviction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replacement algorithm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Pinning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lock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into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344" y="1815668"/>
            <a:ext cx="234696" cy="2441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344" y="3120593"/>
            <a:ext cx="234696" cy="24414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7444" y="1431036"/>
            <a:ext cx="2734055" cy="3166872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30" rIns="0" bIns="0" rtlCol="0" vert="horz">
            <a:spAutoFit/>
          </a:bodyPr>
          <a:lstStyle/>
          <a:p>
            <a:pPr marL="710565">
              <a:lnSpc>
                <a:spcPct val="100000"/>
              </a:lnSpc>
              <a:spcBef>
                <a:spcPts val="105"/>
              </a:spcBef>
            </a:pPr>
            <a:r>
              <a:rPr dirty="0"/>
              <a:t>Operating</a:t>
            </a:r>
            <a:r>
              <a:rPr dirty="0" spc="-100"/>
              <a:t> </a:t>
            </a:r>
            <a:r>
              <a:rPr dirty="0"/>
              <a:t>System</a:t>
            </a:r>
            <a:r>
              <a:rPr dirty="0" spc="-55"/>
              <a:t> </a:t>
            </a:r>
            <a:r>
              <a:rPr dirty="0" spc="-10"/>
              <a:t>Examples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667" y="1484375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48867" y="1462532"/>
            <a:ext cx="946150" cy="1040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Windows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Solaris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667" y="2224735"/>
            <a:ext cx="265175" cy="27462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507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Windows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140" y="1066800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74295">
              <a:lnSpc>
                <a:spcPct val="100000"/>
              </a:lnSpc>
              <a:spcBef>
                <a:spcPts val="100"/>
              </a:spcBef>
            </a:pPr>
            <a:r>
              <a:rPr dirty="0"/>
              <a:t>Uses</a:t>
            </a:r>
            <a:r>
              <a:rPr dirty="0" spc="-35"/>
              <a:t> </a:t>
            </a:r>
            <a:r>
              <a:rPr dirty="0"/>
              <a:t>demand</a:t>
            </a:r>
            <a:r>
              <a:rPr dirty="0" spc="-10"/>
              <a:t> </a:t>
            </a:r>
            <a:r>
              <a:rPr dirty="0"/>
              <a:t>paging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15"/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clustering</a:t>
            </a:r>
            <a:r>
              <a:rPr dirty="0"/>
              <a:t>.</a:t>
            </a:r>
            <a:r>
              <a:rPr dirty="0" spc="-35"/>
              <a:t> </a:t>
            </a:r>
            <a:r>
              <a:rPr dirty="0"/>
              <a:t>Clustering</a:t>
            </a:r>
            <a:r>
              <a:rPr dirty="0" spc="-20"/>
              <a:t> </a:t>
            </a:r>
            <a:r>
              <a:rPr dirty="0"/>
              <a:t>brings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 spc="-10"/>
              <a:t>pages </a:t>
            </a:r>
            <a:r>
              <a:rPr dirty="0"/>
              <a:t>surrounding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faulting</a:t>
            </a:r>
            <a:r>
              <a:rPr dirty="0" spc="-30"/>
              <a:t> </a:t>
            </a:r>
            <a:r>
              <a:rPr dirty="0" spc="-20"/>
              <a:t>page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Processes are</a:t>
            </a:r>
            <a:r>
              <a:rPr dirty="0" spc="-15"/>
              <a:t> </a:t>
            </a:r>
            <a:r>
              <a:rPr dirty="0"/>
              <a:t>assigned</a:t>
            </a:r>
            <a:r>
              <a:rPr dirty="0" spc="-5"/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working</a:t>
            </a:r>
            <a:r>
              <a:rPr dirty="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set</a:t>
            </a:r>
            <a:r>
              <a:rPr dirty="0" spc="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minimum</a:t>
            </a:r>
            <a:r>
              <a:rPr dirty="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working</a:t>
            </a:r>
            <a:r>
              <a:rPr dirty="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pc="-25" b="1">
                <a:solidFill>
                  <a:srgbClr val="3366FF"/>
                </a:solidFill>
                <a:latin typeface="Arial"/>
                <a:cs typeface="Arial"/>
              </a:rPr>
              <a:t>set</a:t>
            </a:r>
          </a:p>
          <a:p>
            <a:pPr marL="12700">
              <a:lnSpc>
                <a:spcPct val="100000"/>
              </a:lnSpc>
            </a:pPr>
            <a:r>
              <a:rPr dirty="0" spc="-10" b="1">
                <a:solidFill>
                  <a:srgbClr val="3366FF"/>
                </a:solidFill>
                <a:latin typeface="Arial"/>
                <a:cs typeface="Arial"/>
              </a:rPr>
              <a:t>maximum</a:t>
            </a:r>
          </a:p>
          <a:p>
            <a:pPr marL="12700" marR="676910">
              <a:lnSpc>
                <a:spcPct val="100000"/>
              </a:lnSpc>
              <a:spcBef>
                <a:spcPts val="760"/>
              </a:spcBef>
            </a:pPr>
            <a:r>
              <a:rPr dirty="0"/>
              <a:t>Working</a:t>
            </a:r>
            <a:r>
              <a:rPr dirty="0" spc="-20"/>
              <a:t> </a:t>
            </a:r>
            <a:r>
              <a:rPr dirty="0"/>
              <a:t>set</a:t>
            </a:r>
            <a:r>
              <a:rPr dirty="0" spc="-30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minimum</a:t>
            </a:r>
            <a:r>
              <a:rPr dirty="0" spc="-15"/>
              <a:t> </a:t>
            </a:r>
            <a:r>
              <a:rPr dirty="0"/>
              <a:t>number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pages</a:t>
            </a:r>
            <a:r>
              <a:rPr dirty="0" spc="-15"/>
              <a:t> </a:t>
            </a:r>
            <a:r>
              <a:rPr dirty="0" spc="-25"/>
              <a:t>the </a:t>
            </a:r>
            <a:r>
              <a:rPr dirty="0"/>
              <a:t>process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guaranteed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have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10"/>
              <a:t>memory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A</a:t>
            </a:r>
            <a:r>
              <a:rPr dirty="0" spc="-30"/>
              <a:t> </a:t>
            </a:r>
            <a:r>
              <a:rPr dirty="0"/>
              <a:t>process</a:t>
            </a:r>
            <a:r>
              <a:rPr dirty="0" spc="-15"/>
              <a:t> </a:t>
            </a:r>
            <a:r>
              <a:rPr dirty="0"/>
              <a:t>may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15"/>
              <a:t> </a:t>
            </a:r>
            <a:r>
              <a:rPr dirty="0"/>
              <a:t>assigned</a:t>
            </a:r>
            <a:r>
              <a:rPr dirty="0" spc="-10"/>
              <a:t> </a:t>
            </a:r>
            <a:r>
              <a:rPr dirty="0"/>
              <a:t>as</a:t>
            </a:r>
            <a:r>
              <a:rPr dirty="0" spc="-15"/>
              <a:t> </a:t>
            </a:r>
            <a:r>
              <a:rPr dirty="0"/>
              <a:t>many</a:t>
            </a:r>
            <a:r>
              <a:rPr dirty="0" spc="-15"/>
              <a:t> </a:t>
            </a:r>
            <a:r>
              <a:rPr dirty="0"/>
              <a:t>pages</a:t>
            </a:r>
            <a:r>
              <a:rPr dirty="0" spc="-5"/>
              <a:t> </a:t>
            </a:r>
            <a:r>
              <a:rPr dirty="0"/>
              <a:t>up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its</a:t>
            </a:r>
            <a:r>
              <a:rPr dirty="0" spc="-25"/>
              <a:t> </a:t>
            </a:r>
            <a:r>
              <a:rPr dirty="0"/>
              <a:t>working</a:t>
            </a:r>
            <a:r>
              <a:rPr dirty="0" spc="35"/>
              <a:t> </a:t>
            </a:r>
            <a:r>
              <a:rPr dirty="0" spc="-25"/>
              <a:t>set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maximum</a:t>
            </a:r>
          </a:p>
          <a:p>
            <a:pPr algn="just" marL="12700" marR="499745">
              <a:lnSpc>
                <a:spcPct val="100000"/>
              </a:lnSpc>
              <a:spcBef>
                <a:spcPts val="755"/>
              </a:spcBef>
            </a:pPr>
            <a:r>
              <a:rPr dirty="0"/>
              <a:t>When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amount of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memory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15"/>
              <a:t> </a:t>
            </a:r>
            <a:r>
              <a:rPr dirty="0"/>
              <a:t>falls</a:t>
            </a:r>
            <a:r>
              <a:rPr dirty="0" spc="-15"/>
              <a:t> </a:t>
            </a:r>
            <a:r>
              <a:rPr dirty="0"/>
              <a:t>below </a:t>
            </a:r>
            <a:r>
              <a:rPr dirty="0" spc="-50"/>
              <a:t>a </a:t>
            </a:r>
            <a:r>
              <a:rPr dirty="0"/>
              <a:t>threshold,</a:t>
            </a:r>
            <a:r>
              <a:rPr dirty="0" spc="-5"/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automatic</a:t>
            </a:r>
            <a:r>
              <a:rPr dirty="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working</a:t>
            </a:r>
            <a:r>
              <a:rPr dirty="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set</a:t>
            </a:r>
            <a:r>
              <a:rPr dirty="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66FF"/>
                </a:solidFill>
                <a:latin typeface="Arial"/>
                <a:cs typeface="Arial"/>
              </a:rPr>
              <a:t>trimming</a:t>
            </a:r>
            <a:r>
              <a:rPr dirty="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performed</a:t>
            </a:r>
            <a:r>
              <a:rPr dirty="0" spc="-15"/>
              <a:t> </a:t>
            </a:r>
            <a:r>
              <a:rPr dirty="0" spc="-25"/>
              <a:t>to </a:t>
            </a:r>
            <a:r>
              <a:rPr dirty="0"/>
              <a:t>restore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amount of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5"/>
              <a:t> </a:t>
            </a:r>
            <a:r>
              <a:rPr dirty="0" spc="-10"/>
              <a:t>memory</a:t>
            </a:r>
          </a:p>
          <a:p>
            <a:pPr algn="just" marL="12700">
              <a:lnSpc>
                <a:spcPct val="100000"/>
              </a:lnSpc>
              <a:spcBef>
                <a:spcPts val="760"/>
              </a:spcBef>
            </a:pPr>
            <a:r>
              <a:rPr dirty="0"/>
              <a:t>Working</a:t>
            </a:r>
            <a:r>
              <a:rPr dirty="0" spc="-40"/>
              <a:t> </a:t>
            </a:r>
            <a:r>
              <a:rPr dirty="0"/>
              <a:t>set</a:t>
            </a:r>
            <a:r>
              <a:rPr dirty="0" spc="-40"/>
              <a:t> </a:t>
            </a:r>
            <a:r>
              <a:rPr dirty="0"/>
              <a:t>trimming</a:t>
            </a:r>
            <a:r>
              <a:rPr dirty="0" spc="-25"/>
              <a:t> </a:t>
            </a:r>
            <a:r>
              <a:rPr dirty="0"/>
              <a:t>removes</a:t>
            </a:r>
            <a:r>
              <a:rPr dirty="0" spc="-25"/>
              <a:t> </a:t>
            </a:r>
            <a:r>
              <a:rPr dirty="0"/>
              <a:t>pages</a:t>
            </a:r>
            <a:r>
              <a:rPr dirty="0" spc="-25"/>
              <a:t> </a:t>
            </a:r>
            <a:r>
              <a:rPr dirty="0"/>
              <a:t>from</a:t>
            </a:r>
            <a:r>
              <a:rPr dirty="0" spc="-45"/>
              <a:t> </a:t>
            </a:r>
            <a:r>
              <a:rPr dirty="0"/>
              <a:t>processes</a:t>
            </a:r>
            <a:r>
              <a:rPr dirty="0" spc="-25"/>
              <a:t> </a:t>
            </a:r>
            <a:r>
              <a:rPr dirty="0"/>
              <a:t>that</a:t>
            </a:r>
            <a:r>
              <a:rPr dirty="0" spc="-30"/>
              <a:t> </a:t>
            </a:r>
            <a:r>
              <a:rPr dirty="0" spc="-20"/>
              <a:t>have</a:t>
            </a:r>
          </a:p>
          <a:p>
            <a:pPr algn="just" marL="12700">
              <a:lnSpc>
                <a:spcPct val="100000"/>
              </a:lnSpc>
            </a:pPr>
            <a:r>
              <a:rPr dirty="0"/>
              <a:t>pages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excess of</a:t>
            </a:r>
            <a:r>
              <a:rPr dirty="0" spc="-30"/>
              <a:t> </a:t>
            </a:r>
            <a:r>
              <a:rPr dirty="0"/>
              <a:t>their</a:t>
            </a:r>
            <a:r>
              <a:rPr dirty="0" spc="-15"/>
              <a:t> </a:t>
            </a:r>
            <a:r>
              <a:rPr dirty="0"/>
              <a:t>working</a:t>
            </a:r>
            <a:r>
              <a:rPr dirty="0" spc="20"/>
              <a:t> </a:t>
            </a:r>
            <a:r>
              <a:rPr dirty="0"/>
              <a:t>set</a:t>
            </a:r>
            <a:r>
              <a:rPr dirty="0" spc="-20"/>
              <a:t> </a:t>
            </a:r>
            <a:r>
              <a:rPr dirty="0" spc="-10"/>
              <a:t>minimum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" y="1711451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140" y="2356357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140" y="3001010"/>
            <a:ext cx="265175" cy="2743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140" y="3646042"/>
            <a:ext cx="265175" cy="27431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140" y="4564710"/>
            <a:ext cx="265175" cy="27462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654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Solaris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644" y="1079322"/>
            <a:ext cx="265175" cy="2746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91844" y="976249"/>
            <a:ext cx="6684009" cy="41681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800">
                <a:latin typeface="Arial"/>
                <a:cs typeface="Arial"/>
              </a:rPr>
              <a:t>Maintains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assign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faulting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12700" marR="441959">
              <a:lnSpc>
                <a:spcPct val="105600"/>
              </a:lnSpc>
              <a:spcBef>
                <a:spcPts val="520"/>
              </a:spcBef>
            </a:pPr>
            <a:r>
              <a:rPr dirty="0" sz="1800" spc="-10" b="1">
                <a:latin typeface="Courier New"/>
                <a:cs typeface="Courier New"/>
              </a:rPr>
              <a:t>Lotsfree</a:t>
            </a:r>
            <a:r>
              <a:rPr dirty="0" sz="1800" spc="-62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threshold parameter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(amount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memory)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 </a:t>
            </a:r>
            <a:r>
              <a:rPr dirty="0" sz="1800">
                <a:latin typeface="Arial"/>
                <a:cs typeface="Arial"/>
              </a:rPr>
              <a:t>begin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paging</a:t>
            </a:r>
            <a:endParaRPr sz="1800">
              <a:latin typeface="Arial"/>
              <a:cs typeface="Arial"/>
            </a:endParaRPr>
          </a:p>
          <a:p>
            <a:pPr marL="12700" marR="1292860">
              <a:lnSpc>
                <a:spcPts val="292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Desfree</a:t>
            </a:r>
            <a:r>
              <a:rPr dirty="0" sz="1800" spc="-62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threshold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increasing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paging </a:t>
            </a:r>
            <a:r>
              <a:rPr dirty="0" sz="1800" spc="-10" b="1">
                <a:latin typeface="Courier New"/>
                <a:cs typeface="Courier New"/>
              </a:rPr>
              <a:t>Minfree</a:t>
            </a:r>
            <a:r>
              <a:rPr dirty="0" sz="1800" spc="-62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threshold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swapping </a:t>
            </a:r>
            <a:r>
              <a:rPr dirty="0" sz="1800">
                <a:latin typeface="Arial"/>
                <a:cs typeface="Arial"/>
              </a:rPr>
              <a:t>Paging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pageout</a:t>
            </a:r>
            <a:r>
              <a:rPr dirty="0" sz="1800" spc="-61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800" spc="-10" b="1">
                <a:latin typeface="Courier New"/>
                <a:cs typeface="Courier New"/>
              </a:rPr>
              <a:t>Pageout</a:t>
            </a:r>
            <a:r>
              <a:rPr dirty="0" sz="1800" spc="-62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scans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modified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clock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12700" marR="264160">
              <a:lnSpc>
                <a:spcPct val="100000"/>
              </a:lnSpc>
              <a:spcBef>
                <a:spcPts val="760"/>
              </a:spcBef>
            </a:pPr>
            <a:r>
              <a:rPr dirty="0" sz="1800" spc="-10" b="1">
                <a:latin typeface="Courier New"/>
                <a:cs typeface="Courier New"/>
              </a:rPr>
              <a:t>Scanrate</a:t>
            </a:r>
            <a:r>
              <a:rPr dirty="0" sz="1800" spc="-62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scanned.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10">
                <a:latin typeface="Arial"/>
                <a:cs typeface="Arial"/>
              </a:rPr>
              <a:t> ranges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slowscan</a:t>
            </a:r>
            <a:r>
              <a:rPr dirty="0" sz="1800" spc="-610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fastscan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5600"/>
              </a:lnSpc>
              <a:spcBef>
                <a:spcPts val="635"/>
              </a:spcBef>
            </a:pPr>
            <a:r>
              <a:rPr dirty="0" sz="1800" spc="-10" b="1">
                <a:latin typeface="Courier New"/>
                <a:cs typeface="Courier New"/>
              </a:rPr>
              <a:t>Pageout</a:t>
            </a:r>
            <a:r>
              <a:rPr dirty="0" sz="1800" spc="-62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frequently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depending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upon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amount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0">
                <a:latin typeface="Arial"/>
                <a:cs typeface="Arial"/>
              </a:rPr>
              <a:t> available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Priority</a:t>
            </a:r>
            <a:r>
              <a:rPr dirty="0" sz="180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paging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gives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priority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pages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1434719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2079370"/>
            <a:ext cx="265175" cy="274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2449398"/>
            <a:ext cx="265175" cy="2746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2820289"/>
            <a:ext cx="265175" cy="27432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3190620"/>
            <a:ext cx="265175" cy="27432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3561029"/>
            <a:ext cx="265175" cy="2746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4205985"/>
            <a:ext cx="265175" cy="27431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4865573"/>
            <a:ext cx="265175" cy="274624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996950">
              <a:lnSpc>
                <a:spcPct val="100000"/>
              </a:lnSpc>
              <a:spcBef>
                <a:spcPts val="100"/>
              </a:spcBef>
            </a:pPr>
            <a:r>
              <a:rPr dirty="0"/>
              <a:t>Solaris</a:t>
            </a:r>
            <a:r>
              <a:rPr dirty="0" spc="-50"/>
              <a:t> </a:t>
            </a:r>
            <a:r>
              <a:rPr dirty="0"/>
              <a:t>2</a:t>
            </a:r>
            <a:r>
              <a:rPr dirty="0" spc="-25"/>
              <a:t> </a:t>
            </a:r>
            <a:r>
              <a:rPr dirty="0"/>
              <a:t>Page</a:t>
            </a:r>
            <a:r>
              <a:rPr dirty="0" spc="-30"/>
              <a:t> </a:t>
            </a:r>
            <a:r>
              <a:rPr dirty="0" spc="-10"/>
              <a:t>Scanner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15132" y="1188738"/>
            <a:ext cx="4694555" cy="3574415"/>
            <a:chOff x="2615132" y="1188738"/>
            <a:chExt cx="4694555" cy="3574415"/>
          </a:xfrm>
        </p:grpSpPr>
        <p:sp>
          <p:nvSpPr>
            <p:cNvPr id="4" name="object 4" descr=""/>
            <p:cNvSpPr/>
            <p:nvPr/>
          </p:nvSpPr>
          <p:spPr>
            <a:xfrm>
              <a:off x="2704449" y="1427630"/>
              <a:ext cx="4394835" cy="3234690"/>
            </a:xfrm>
            <a:custGeom>
              <a:avLst/>
              <a:gdLst/>
              <a:ahLst/>
              <a:cxnLst/>
              <a:rect l="l" t="t" r="r" b="b"/>
              <a:pathLst>
                <a:path w="4394834" h="3234690">
                  <a:moveTo>
                    <a:pt x="4394768" y="0"/>
                  </a:moveTo>
                  <a:lnTo>
                    <a:pt x="0" y="0"/>
                  </a:lnTo>
                  <a:lnTo>
                    <a:pt x="0" y="3234481"/>
                  </a:lnTo>
                  <a:lnTo>
                    <a:pt x="4394768" y="3234481"/>
                  </a:lnTo>
                  <a:lnTo>
                    <a:pt x="439476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04449" y="1427630"/>
              <a:ext cx="4394835" cy="3234690"/>
            </a:xfrm>
            <a:custGeom>
              <a:avLst/>
              <a:gdLst/>
              <a:ahLst/>
              <a:cxnLst/>
              <a:rect l="l" t="t" r="r" b="b"/>
              <a:pathLst>
                <a:path w="4394834" h="3234690">
                  <a:moveTo>
                    <a:pt x="0" y="0"/>
                  </a:moveTo>
                  <a:lnTo>
                    <a:pt x="4394768" y="0"/>
                  </a:lnTo>
                  <a:lnTo>
                    <a:pt x="4394768" y="3234481"/>
                  </a:lnTo>
                  <a:lnTo>
                    <a:pt x="0" y="3234481"/>
                  </a:lnTo>
                  <a:lnTo>
                    <a:pt x="0" y="0"/>
                  </a:lnTo>
                  <a:close/>
                </a:path>
              </a:pathLst>
            </a:custGeom>
            <a:ln w="877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04449" y="1234366"/>
              <a:ext cx="4566920" cy="3428365"/>
            </a:xfrm>
            <a:custGeom>
              <a:avLst/>
              <a:gdLst/>
              <a:ahLst/>
              <a:cxnLst/>
              <a:rect l="l" t="t" r="r" b="b"/>
              <a:pathLst>
                <a:path w="4566920" h="3428365">
                  <a:moveTo>
                    <a:pt x="0" y="0"/>
                  </a:moveTo>
                  <a:lnTo>
                    <a:pt x="0" y="3427745"/>
                  </a:lnTo>
                  <a:lnTo>
                    <a:pt x="4566657" y="3427745"/>
                  </a:lnTo>
                </a:path>
              </a:pathLst>
            </a:custGeom>
            <a:ln w="1899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98280" y="1929751"/>
              <a:ext cx="3719195" cy="2731135"/>
            </a:xfrm>
            <a:custGeom>
              <a:avLst/>
              <a:gdLst/>
              <a:ahLst/>
              <a:cxnLst/>
              <a:rect l="l" t="t" r="r" b="b"/>
              <a:pathLst>
                <a:path w="3719195" h="2731135">
                  <a:moveTo>
                    <a:pt x="3691917" y="2152854"/>
                  </a:moveTo>
                  <a:lnTo>
                    <a:pt x="3691917" y="2730839"/>
                  </a:lnTo>
                  <a:lnTo>
                    <a:pt x="3718972" y="2730839"/>
                  </a:lnTo>
                  <a:lnTo>
                    <a:pt x="3718972" y="2157112"/>
                  </a:lnTo>
                  <a:lnTo>
                    <a:pt x="3699312" y="2157112"/>
                  </a:lnTo>
                  <a:lnTo>
                    <a:pt x="3691917" y="2152854"/>
                  </a:lnTo>
                  <a:close/>
                </a:path>
                <a:path w="3719195" h="2731135">
                  <a:moveTo>
                    <a:pt x="3691917" y="2143585"/>
                  </a:moveTo>
                  <a:lnTo>
                    <a:pt x="3691917" y="2152854"/>
                  </a:lnTo>
                  <a:lnTo>
                    <a:pt x="3699312" y="2157112"/>
                  </a:lnTo>
                  <a:lnTo>
                    <a:pt x="3691917" y="2143585"/>
                  </a:lnTo>
                  <a:close/>
                </a:path>
                <a:path w="3719195" h="2731135">
                  <a:moveTo>
                    <a:pt x="3718972" y="2143585"/>
                  </a:moveTo>
                  <a:lnTo>
                    <a:pt x="3691917" y="2143585"/>
                  </a:lnTo>
                  <a:lnTo>
                    <a:pt x="3699312" y="2157112"/>
                  </a:lnTo>
                  <a:lnTo>
                    <a:pt x="3718972" y="2157112"/>
                  </a:lnTo>
                  <a:lnTo>
                    <a:pt x="3718972" y="2143585"/>
                  </a:lnTo>
                  <a:close/>
                </a:path>
                <a:path w="3719195" h="2731135">
                  <a:moveTo>
                    <a:pt x="12337" y="0"/>
                  </a:moveTo>
                  <a:lnTo>
                    <a:pt x="0" y="27174"/>
                  </a:lnTo>
                  <a:lnTo>
                    <a:pt x="3691917" y="2152854"/>
                  </a:lnTo>
                  <a:lnTo>
                    <a:pt x="3691917" y="2143585"/>
                  </a:lnTo>
                  <a:lnTo>
                    <a:pt x="3718972" y="2143585"/>
                  </a:lnTo>
                  <a:lnTo>
                    <a:pt x="3711577" y="2130038"/>
                  </a:lnTo>
                  <a:lnTo>
                    <a:pt x="12337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15132" y="1943338"/>
              <a:ext cx="3789045" cy="2819400"/>
            </a:xfrm>
            <a:custGeom>
              <a:avLst/>
              <a:gdLst/>
              <a:ahLst/>
              <a:cxnLst/>
              <a:rect l="l" t="t" r="r" b="b"/>
              <a:pathLst>
                <a:path w="3789045" h="2819400">
                  <a:moveTo>
                    <a:pt x="0" y="0"/>
                  </a:moveTo>
                  <a:lnTo>
                    <a:pt x="0" y="0"/>
                  </a:lnTo>
                  <a:lnTo>
                    <a:pt x="179969" y="0"/>
                  </a:lnTo>
                </a:path>
                <a:path w="3789045" h="2819400">
                  <a:moveTo>
                    <a:pt x="0" y="2069139"/>
                  </a:moveTo>
                  <a:lnTo>
                    <a:pt x="0" y="2069139"/>
                  </a:lnTo>
                  <a:lnTo>
                    <a:pt x="179969" y="2069139"/>
                  </a:lnTo>
                </a:path>
                <a:path w="3789045" h="2819400">
                  <a:moveTo>
                    <a:pt x="480351" y="2616848"/>
                  </a:moveTo>
                  <a:lnTo>
                    <a:pt x="480351" y="2616848"/>
                  </a:lnTo>
                  <a:lnTo>
                    <a:pt x="480351" y="2819197"/>
                  </a:lnTo>
                </a:path>
                <a:path w="3789045" h="2819400">
                  <a:moveTo>
                    <a:pt x="1936231" y="2616848"/>
                  </a:moveTo>
                  <a:lnTo>
                    <a:pt x="1936231" y="2616848"/>
                  </a:lnTo>
                  <a:lnTo>
                    <a:pt x="1936231" y="2819197"/>
                  </a:lnTo>
                </a:path>
                <a:path w="3789045" h="2819400">
                  <a:moveTo>
                    <a:pt x="3788593" y="2616848"/>
                  </a:moveTo>
                  <a:lnTo>
                    <a:pt x="3788593" y="2616848"/>
                  </a:lnTo>
                  <a:lnTo>
                    <a:pt x="3788593" y="2819197"/>
                  </a:lnTo>
                </a:path>
              </a:pathLst>
            </a:custGeom>
            <a:ln w="862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34493" y="4622567"/>
              <a:ext cx="74930" cy="79375"/>
            </a:xfrm>
            <a:custGeom>
              <a:avLst/>
              <a:gdLst/>
              <a:ahLst/>
              <a:cxnLst/>
              <a:rect l="l" t="t" r="r" b="b"/>
              <a:pathLst>
                <a:path w="74929" h="79375">
                  <a:moveTo>
                    <a:pt x="0" y="0"/>
                  </a:moveTo>
                  <a:lnTo>
                    <a:pt x="14970" y="39545"/>
                  </a:lnTo>
                  <a:lnTo>
                    <a:pt x="0" y="79110"/>
                  </a:lnTo>
                  <a:lnTo>
                    <a:pt x="74611" y="43988"/>
                  </a:lnTo>
                  <a:lnTo>
                    <a:pt x="74611" y="35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9260" y="1188738"/>
              <a:ext cx="70360" cy="86796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2835684" y="4881191"/>
            <a:ext cx="523875" cy="135890"/>
            <a:chOff x="2835684" y="4881191"/>
            <a:chExt cx="523875" cy="13589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5684" y="4916194"/>
              <a:ext cx="113666" cy="9736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970987" y="4882718"/>
              <a:ext cx="15240" cy="131445"/>
            </a:xfrm>
            <a:custGeom>
              <a:avLst/>
              <a:gdLst/>
              <a:ahLst/>
              <a:cxnLst/>
              <a:rect l="l" t="t" r="r" b="b"/>
              <a:pathLst>
                <a:path w="15239" h="131445">
                  <a:moveTo>
                    <a:pt x="14897" y="36525"/>
                  </a:moveTo>
                  <a:lnTo>
                    <a:pt x="0" y="36525"/>
                  </a:lnTo>
                  <a:lnTo>
                    <a:pt x="0" y="130848"/>
                  </a:lnTo>
                  <a:lnTo>
                    <a:pt x="14897" y="130848"/>
                  </a:lnTo>
                  <a:lnTo>
                    <a:pt x="14897" y="36525"/>
                  </a:lnTo>
                  <a:close/>
                </a:path>
                <a:path w="15239" h="131445">
                  <a:moveTo>
                    <a:pt x="14897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14897" y="18275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7537" y="4881191"/>
              <a:ext cx="351804" cy="135406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9599" y="2979419"/>
            <a:ext cx="89299" cy="36819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89308" y="2609723"/>
            <a:ext cx="109590" cy="292025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2068496" y="3848153"/>
            <a:ext cx="247650" cy="131445"/>
            <a:chOff x="2068496" y="3848153"/>
            <a:chExt cx="247650" cy="131445"/>
          </a:xfrm>
        </p:grpSpPr>
        <p:sp>
          <p:nvSpPr>
            <p:cNvPr id="18" name="object 18" descr=""/>
            <p:cNvSpPr/>
            <p:nvPr/>
          </p:nvSpPr>
          <p:spPr>
            <a:xfrm>
              <a:off x="2068496" y="3848153"/>
              <a:ext cx="42545" cy="126364"/>
            </a:xfrm>
            <a:custGeom>
              <a:avLst/>
              <a:gdLst/>
              <a:ahLst/>
              <a:cxnLst/>
              <a:rect l="l" t="t" r="r" b="b"/>
              <a:pathLst>
                <a:path w="42544" h="126364">
                  <a:moveTo>
                    <a:pt x="41953" y="0"/>
                  </a:moveTo>
                  <a:lnTo>
                    <a:pt x="31113" y="0"/>
                  </a:lnTo>
                  <a:lnTo>
                    <a:pt x="26632" y="11941"/>
                  </a:lnTo>
                  <a:lnTo>
                    <a:pt x="20629" y="19029"/>
                  </a:lnTo>
                  <a:lnTo>
                    <a:pt x="12090" y="22691"/>
                  </a:lnTo>
                  <a:lnTo>
                    <a:pt x="0" y="24355"/>
                  </a:lnTo>
                  <a:lnTo>
                    <a:pt x="0" y="36523"/>
                  </a:lnTo>
                  <a:lnTo>
                    <a:pt x="27054" y="36523"/>
                  </a:lnTo>
                  <a:lnTo>
                    <a:pt x="27054" y="126280"/>
                  </a:lnTo>
                  <a:lnTo>
                    <a:pt x="41953" y="126280"/>
                  </a:lnTo>
                  <a:lnTo>
                    <a:pt x="4195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8326" y="3848153"/>
              <a:ext cx="167776" cy="130843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1858759" y="4047464"/>
            <a:ext cx="652780" cy="132715"/>
          </a:xfrm>
          <a:custGeom>
            <a:avLst/>
            <a:gdLst/>
            <a:ahLst/>
            <a:cxnLst/>
            <a:rect l="l" t="t" r="r" b="b"/>
            <a:pathLst>
              <a:path w="652780" h="132714">
                <a:moveTo>
                  <a:pt x="70358" y="101942"/>
                </a:moveTo>
                <a:lnTo>
                  <a:pt x="32473" y="73025"/>
                </a:lnTo>
                <a:lnTo>
                  <a:pt x="16243" y="68465"/>
                </a:lnTo>
                <a:lnTo>
                  <a:pt x="16243" y="48691"/>
                </a:lnTo>
                <a:lnTo>
                  <a:pt x="29768" y="47167"/>
                </a:lnTo>
                <a:lnTo>
                  <a:pt x="51422" y="47167"/>
                </a:lnTo>
                <a:lnTo>
                  <a:pt x="52768" y="56299"/>
                </a:lnTo>
                <a:lnTo>
                  <a:pt x="54127" y="62382"/>
                </a:lnTo>
                <a:lnTo>
                  <a:pt x="67652" y="62382"/>
                </a:lnTo>
                <a:lnTo>
                  <a:pt x="66763" y="55943"/>
                </a:lnTo>
                <a:lnTo>
                  <a:pt x="62585" y="46228"/>
                </a:lnTo>
                <a:lnTo>
                  <a:pt x="52819" y="37363"/>
                </a:lnTo>
                <a:lnTo>
                  <a:pt x="35179" y="33489"/>
                </a:lnTo>
                <a:lnTo>
                  <a:pt x="23253" y="35217"/>
                </a:lnTo>
                <a:lnTo>
                  <a:pt x="12852" y="40513"/>
                </a:lnTo>
                <a:lnTo>
                  <a:pt x="5499" y="49530"/>
                </a:lnTo>
                <a:lnTo>
                  <a:pt x="2705" y="62382"/>
                </a:lnTo>
                <a:lnTo>
                  <a:pt x="4165" y="71323"/>
                </a:lnTo>
                <a:lnTo>
                  <a:pt x="39243" y="91300"/>
                </a:lnTo>
                <a:lnTo>
                  <a:pt x="51422" y="94348"/>
                </a:lnTo>
                <a:lnTo>
                  <a:pt x="55473" y="95859"/>
                </a:lnTo>
                <a:lnTo>
                  <a:pt x="55473" y="114109"/>
                </a:lnTo>
                <a:lnTo>
                  <a:pt x="46012" y="118681"/>
                </a:lnTo>
                <a:lnTo>
                  <a:pt x="36537" y="118681"/>
                </a:lnTo>
                <a:lnTo>
                  <a:pt x="24574" y="116687"/>
                </a:lnTo>
                <a:lnTo>
                  <a:pt x="17932" y="111836"/>
                </a:lnTo>
                <a:lnTo>
                  <a:pt x="14846" y="105841"/>
                </a:lnTo>
                <a:lnTo>
                  <a:pt x="13538" y="100431"/>
                </a:lnTo>
                <a:lnTo>
                  <a:pt x="0" y="100431"/>
                </a:lnTo>
                <a:lnTo>
                  <a:pt x="1524" y="109905"/>
                </a:lnTo>
                <a:lnTo>
                  <a:pt x="6096" y="120383"/>
                </a:lnTo>
                <a:lnTo>
                  <a:pt x="16751" y="128866"/>
                </a:lnTo>
                <a:lnTo>
                  <a:pt x="36537" y="132372"/>
                </a:lnTo>
                <a:lnTo>
                  <a:pt x="49809" y="130390"/>
                </a:lnTo>
                <a:lnTo>
                  <a:pt x="60553" y="124574"/>
                </a:lnTo>
                <a:lnTo>
                  <a:pt x="67741" y="115036"/>
                </a:lnTo>
                <a:lnTo>
                  <a:pt x="70358" y="101942"/>
                </a:lnTo>
                <a:close/>
              </a:path>
              <a:path w="652780" h="132714">
                <a:moveTo>
                  <a:pt x="101485" y="0"/>
                </a:moveTo>
                <a:lnTo>
                  <a:pt x="86601" y="0"/>
                </a:lnTo>
                <a:lnTo>
                  <a:pt x="86601" y="130848"/>
                </a:lnTo>
                <a:lnTo>
                  <a:pt x="101485" y="130848"/>
                </a:lnTo>
                <a:lnTo>
                  <a:pt x="101485" y="0"/>
                </a:lnTo>
                <a:close/>
              </a:path>
              <a:path w="652780" h="132714">
                <a:moveTo>
                  <a:pt x="196202" y="82156"/>
                </a:moveTo>
                <a:lnTo>
                  <a:pt x="193878" y="64287"/>
                </a:lnTo>
                <a:lnTo>
                  <a:pt x="186728" y="48691"/>
                </a:lnTo>
                <a:lnTo>
                  <a:pt x="185051" y="47167"/>
                </a:lnTo>
                <a:lnTo>
                  <a:pt x="181317" y="43815"/>
                </a:lnTo>
                <a:lnTo>
                  <a:pt x="181317" y="82156"/>
                </a:lnTo>
                <a:lnTo>
                  <a:pt x="180365" y="93649"/>
                </a:lnTo>
                <a:lnTo>
                  <a:pt x="176745" y="105562"/>
                </a:lnTo>
                <a:lnTo>
                  <a:pt x="169329" y="114896"/>
                </a:lnTo>
                <a:lnTo>
                  <a:pt x="156959" y="118681"/>
                </a:lnTo>
                <a:lnTo>
                  <a:pt x="144589" y="114896"/>
                </a:lnTo>
                <a:lnTo>
                  <a:pt x="137172" y="105562"/>
                </a:lnTo>
                <a:lnTo>
                  <a:pt x="133553" y="93649"/>
                </a:lnTo>
                <a:lnTo>
                  <a:pt x="132600" y="82156"/>
                </a:lnTo>
                <a:lnTo>
                  <a:pt x="133553" y="71551"/>
                </a:lnTo>
                <a:lnTo>
                  <a:pt x="137172" y="60096"/>
                </a:lnTo>
                <a:lnTo>
                  <a:pt x="144589" y="50927"/>
                </a:lnTo>
                <a:lnTo>
                  <a:pt x="156959" y="47167"/>
                </a:lnTo>
                <a:lnTo>
                  <a:pt x="169329" y="50927"/>
                </a:lnTo>
                <a:lnTo>
                  <a:pt x="176745" y="60096"/>
                </a:lnTo>
                <a:lnTo>
                  <a:pt x="180365" y="71551"/>
                </a:lnTo>
                <a:lnTo>
                  <a:pt x="181317" y="82156"/>
                </a:lnTo>
                <a:lnTo>
                  <a:pt x="181317" y="43815"/>
                </a:lnTo>
                <a:lnTo>
                  <a:pt x="174510" y="37668"/>
                </a:lnTo>
                <a:lnTo>
                  <a:pt x="156959" y="33489"/>
                </a:lnTo>
                <a:lnTo>
                  <a:pt x="139407" y="37668"/>
                </a:lnTo>
                <a:lnTo>
                  <a:pt x="127190" y="48691"/>
                </a:lnTo>
                <a:lnTo>
                  <a:pt x="120040" y="64287"/>
                </a:lnTo>
                <a:lnTo>
                  <a:pt x="117716" y="82156"/>
                </a:lnTo>
                <a:lnTo>
                  <a:pt x="120040" y="100279"/>
                </a:lnTo>
                <a:lnTo>
                  <a:pt x="127190" y="116395"/>
                </a:lnTo>
                <a:lnTo>
                  <a:pt x="139407" y="127939"/>
                </a:lnTo>
                <a:lnTo>
                  <a:pt x="156959" y="132372"/>
                </a:lnTo>
                <a:lnTo>
                  <a:pt x="174510" y="127939"/>
                </a:lnTo>
                <a:lnTo>
                  <a:pt x="184315" y="118681"/>
                </a:lnTo>
                <a:lnTo>
                  <a:pt x="186728" y="116395"/>
                </a:lnTo>
                <a:lnTo>
                  <a:pt x="193878" y="100279"/>
                </a:lnTo>
                <a:lnTo>
                  <a:pt x="196202" y="82156"/>
                </a:lnTo>
                <a:close/>
              </a:path>
              <a:path w="652780" h="132714">
                <a:moveTo>
                  <a:pt x="316611" y="35001"/>
                </a:moveTo>
                <a:lnTo>
                  <a:pt x="303085" y="35001"/>
                </a:lnTo>
                <a:lnTo>
                  <a:pt x="285496" y="109550"/>
                </a:lnTo>
                <a:lnTo>
                  <a:pt x="273900" y="56299"/>
                </a:lnTo>
                <a:lnTo>
                  <a:pt x="269265" y="35001"/>
                </a:lnTo>
                <a:lnTo>
                  <a:pt x="253034" y="35001"/>
                </a:lnTo>
                <a:lnTo>
                  <a:pt x="236791" y="109550"/>
                </a:lnTo>
                <a:lnTo>
                  <a:pt x="220548" y="35001"/>
                </a:lnTo>
                <a:lnTo>
                  <a:pt x="205676" y="35001"/>
                </a:lnTo>
                <a:lnTo>
                  <a:pt x="228663" y="130848"/>
                </a:lnTo>
                <a:lnTo>
                  <a:pt x="243547" y="130848"/>
                </a:lnTo>
                <a:lnTo>
                  <a:pt x="248196" y="109550"/>
                </a:lnTo>
                <a:lnTo>
                  <a:pt x="259803" y="56299"/>
                </a:lnTo>
                <a:lnTo>
                  <a:pt x="261150" y="56299"/>
                </a:lnTo>
                <a:lnTo>
                  <a:pt x="277380" y="130848"/>
                </a:lnTo>
                <a:lnTo>
                  <a:pt x="292265" y="130848"/>
                </a:lnTo>
                <a:lnTo>
                  <a:pt x="297675" y="109550"/>
                </a:lnTo>
                <a:lnTo>
                  <a:pt x="316611" y="35001"/>
                </a:lnTo>
                <a:close/>
              </a:path>
              <a:path w="652780" h="132714">
                <a:moveTo>
                  <a:pt x="395097" y="101942"/>
                </a:moveTo>
                <a:lnTo>
                  <a:pt x="357212" y="73025"/>
                </a:lnTo>
                <a:lnTo>
                  <a:pt x="340982" y="68465"/>
                </a:lnTo>
                <a:lnTo>
                  <a:pt x="340982" y="48691"/>
                </a:lnTo>
                <a:lnTo>
                  <a:pt x="354507" y="47167"/>
                </a:lnTo>
                <a:lnTo>
                  <a:pt x="376148" y="47167"/>
                </a:lnTo>
                <a:lnTo>
                  <a:pt x="377507" y="56299"/>
                </a:lnTo>
                <a:lnTo>
                  <a:pt x="378853" y="62382"/>
                </a:lnTo>
                <a:lnTo>
                  <a:pt x="392391" y="62382"/>
                </a:lnTo>
                <a:lnTo>
                  <a:pt x="391502" y="55943"/>
                </a:lnTo>
                <a:lnTo>
                  <a:pt x="387311" y="46228"/>
                </a:lnTo>
                <a:lnTo>
                  <a:pt x="377545" y="37363"/>
                </a:lnTo>
                <a:lnTo>
                  <a:pt x="359918" y="33489"/>
                </a:lnTo>
                <a:lnTo>
                  <a:pt x="348005" y="35217"/>
                </a:lnTo>
                <a:lnTo>
                  <a:pt x="337604" y="40513"/>
                </a:lnTo>
                <a:lnTo>
                  <a:pt x="330250" y="49530"/>
                </a:lnTo>
                <a:lnTo>
                  <a:pt x="327456" y="62382"/>
                </a:lnTo>
                <a:lnTo>
                  <a:pt x="328917" y="71323"/>
                </a:lnTo>
                <a:lnTo>
                  <a:pt x="363982" y="91300"/>
                </a:lnTo>
                <a:lnTo>
                  <a:pt x="376148" y="94348"/>
                </a:lnTo>
                <a:lnTo>
                  <a:pt x="380212" y="95859"/>
                </a:lnTo>
                <a:lnTo>
                  <a:pt x="380212" y="114109"/>
                </a:lnTo>
                <a:lnTo>
                  <a:pt x="370738" y="118681"/>
                </a:lnTo>
                <a:lnTo>
                  <a:pt x="361276" y="118681"/>
                </a:lnTo>
                <a:lnTo>
                  <a:pt x="349313" y="116687"/>
                </a:lnTo>
                <a:lnTo>
                  <a:pt x="342671" y="111836"/>
                </a:lnTo>
                <a:lnTo>
                  <a:pt x="339585" y="105841"/>
                </a:lnTo>
                <a:lnTo>
                  <a:pt x="338277" y="100431"/>
                </a:lnTo>
                <a:lnTo>
                  <a:pt x="324751" y="100431"/>
                </a:lnTo>
                <a:lnTo>
                  <a:pt x="326275" y="109905"/>
                </a:lnTo>
                <a:lnTo>
                  <a:pt x="330835" y="120383"/>
                </a:lnTo>
                <a:lnTo>
                  <a:pt x="341490" y="128866"/>
                </a:lnTo>
                <a:lnTo>
                  <a:pt x="361276" y="132372"/>
                </a:lnTo>
                <a:lnTo>
                  <a:pt x="374548" y="130390"/>
                </a:lnTo>
                <a:lnTo>
                  <a:pt x="385279" y="124574"/>
                </a:lnTo>
                <a:lnTo>
                  <a:pt x="392468" y="115036"/>
                </a:lnTo>
                <a:lnTo>
                  <a:pt x="395097" y="101942"/>
                </a:lnTo>
                <a:close/>
              </a:path>
              <a:path w="652780" h="132714">
                <a:moveTo>
                  <a:pt x="477647" y="66941"/>
                </a:moveTo>
                <a:lnTo>
                  <a:pt x="475259" y="54660"/>
                </a:lnTo>
                <a:lnTo>
                  <a:pt x="469684" y="43942"/>
                </a:lnTo>
                <a:lnTo>
                  <a:pt x="460324" y="36360"/>
                </a:lnTo>
                <a:lnTo>
                  <a:pt x="446519" y="33489"/>
                </a:lnTo>
                <a:lnTo>
                  <a:pt x="428193" y="37503"/>
                </a:lnTo>
                <a:lnTo>
                  <a:pt x="415569" y="48501"/>
                </a:lnTo>
                <a:lnTo>
                  <a:pt x="408279" y="64935"/>
                </a:lnTo>
                <a:lnTo>
                  <a:pt x="405930" y="85217"/>
                </a:lnTo>
                <a:lnTo>
                  <a:pt x="408432" y="104140"/>
                </a:lnTo>
                <a:lnTo>
                  <a:pt x="415734" y="119062"/>
                </a:lnTo>
                <a:lnTo>
                  <a:pt x="427621" y="128854"/>
                </a:lnTo>
                <a:lnTo>
                  <a:pt x="443814" y="132372"/>
                </a:lnTo>
                <a:lnTo>
                  <a:pt x="459181" y="128828"/>
                </a:lnTo>
                <a:lnTo>
                  <a:pt x="469353" y="120015"/>
                </a:lnTo>
                <a:lnTo>
                  <a:pt x="475208" y="108623"/>
                </a:lnTo>
                <a:lnTo>
                  <a:pt x="477647" y="97383"/>
                </a:lnTo>
                <a:lnTo>
                  <a:pt x="464096" y="97383"/>
                </a:lnTo>
                <a:lnTo>
                  <a:pt x="461124" y="106489"/>
                </a:lnTo>
                <a:lnTo>
                  <a:pt x="456488" y="113169"/>
                </a:lnTo>
                <a:lnTo>
                  <a:pt x="450596" y="117271"/>
                </a:lnTo>
                <a:lnTo>
                  <a:pt x="443814" y="118681"/>
                </a:lnTo>
                <a:lnTo>
                  <a:pt x="432231" y="115328"/>
                </a:lnTo>
                <a:lnTo>
                  <a:pt x="425208" y="106692"/>
                </a:lnTo>
                <a:lnTo>
                  <a:pt x="421741" y="94932"/>
                </a:lnTo>
                <a:lnTo>
                  <a:pt x="420814" y="82156"/>
                </a:lnTo>
                <a:lnTo>
                  <a:pt x="421932" y="69634"/>
                </a:lnTo>
                <a:lnTo>
                  <a:pt x="425716" y="58394"/>
                </a:lnTo>
                <a:lnTo>
                  <a:pt x="432803" y="50279"/>
                </a:lnTo>
                <a:lnTo>
                  <a:pt x="443814" y="47167"/>
                </a:lnTo>
                <a:lnTo>
                  <a:pt x="451929" y="48552"/>
                </a:lnTo>
                <a:lnTo>
                  <a:pt x="458012" y="52501"/>
                </a:lnTo>
                <a:lnTo>
                  <a:pt x="462076" y="58724"/>
                </a:lnTo>
                <a:lnTo>
                  <a:pt x="464096" y="66941"/>
                </a:lnTo>
                <a:lnTo>
                  <a:pt x="477647" y="66941"/>
                </a:lnTo>
                <a:close/>
              </a:path>
              <a:path w="652780" h="132714">
                <a:moveTo>
                  <a:pt x="568299" y="118681"/>
                </a:moveTo>
                <a:lnTo>
                  <a:pt x="560184" y="118681"/>
                </a:lnTo>
                <a:lnTo>
                  <a:pt x="558825" y="117157"/>
                </a:lnTo>
                <a:lnTo>
                  <a:pt x="558825" y="82156"/>
                </a:lnTo>
                <a:lnTo>
                  <a:pt x="558825" y="59334"/>
                </a:lnTo>
                <a:lnTo>
                  <a:pt x="527697" y="33489"/>
                </a:lnTo>
                <a:lnTo>
                  <a:pt x="513067" y="35026"/>
                </a:lnTo>
                <a:lnTo>
                  <a:pt x="501992" y="40132"/>
                </a:lnTo>
                <a:lnTo>
                  <a:pt x="494982" y="49530"/>
                </a:lnTo>
                <a:lnTo>
                  <a:pt x="492531" y="63906"/>
                </a:lnTo>
                <a:lnTo>
                  <a:pt x="506056" y="63906"/>
                </a:lnTo>
                <a:lnTo>
                  <a:pt x="506730" y="58483"/>
                </a:lnTo>
                <a:lnTo>
                  <a:pt x="509435" y="52501"/>
                </a:lnTo>
                <a:lnTo>
                  <a:pt x="515188" y="47650"/>
                </a:lnTo>
                <a:lnTo>
                  <a:pt x="524992" y="45656"/>
                </a:lnTo>
                <a:lnTo>
                  <a:pt x="538518" y="45656"/>
                </a:lnTo>
                <a:lnTo>
                  <a:pt x="543953" y="51739"/>
                </a:lnTo>
                <a:lnTo>
                  <a:pt x="543953" y="71513"/>
                </a:lnTo>
                <a:lnTo>
                  <a:pt x="543953" y="82156"/>
                </a:lnTo>
                <a:lnTo>
                  <a:pt x="527951" y="118351"/>
                </a:lnTo>
                <a:lnTo>
                  <a:pt x="518223" y="120192"/>
                </a:lnTo>
                <a:lnTo>
                  <a:pt x="507403" y="120192"/>
                </a:lnTo>
                <a:lnTo>
                  <a:pt x="503351" y="114109"/>
                </a:lnTo>
                <a:lnTo>
                  <a:pt x="503351" y="91300"/>
                </a:lnTo>
                <a:lnTo>
                  <a:pt x="514172" y="88252"/>
                </a:lnTo>
                <a:lnTo>
                  <a:pt x="520928" y="88252"/>
                </a:lnTo>
                <a:lnTo>
                  <a:pt x="538518" y="85217"/>
                </a:lnTo>
                <a:lnTo>
                  <a:pt x="542594" y="83693"/>
                </a:lnTo>
                <a:lnTo>
                  <a:pt x="543953" y="82156"/>
                </a:lnTo>
                <a:lnTo>
                  <a:pt x="543953" y="71513"/>
                </a:lnTo>
                <a:lnTo>
                  <a:pt x="539877" y="73025"/>
                </a:lnTo>
                <a:lnTo>
                  <a:pt x="537171" y="73025"/>
                </a:lnTo>
                <a:lnTo>
                  <a:pt x="492188" y="88823"/>
                </a:lnTo>
                <a:lnTo>
                  <a:pt x="488467" y="104990"/>
                </a:lnTo>
                <a:lnTo>
                  <a:pt x="490397" y="116319"/>
                </a:lnTo>
                <a:lnTo>
                  <a:pt x="495744" y="124955"/>
                </a:lnTo>
                <a:lnTo>
                  <a:pt x="503872" y="130441"/>
                </a:lnTo>
                <a:lnTo>
                  <a:pt x="514172" y="132372"/>
                </a:lnTo>
                <a:lnTo>
                  <a:pt x="525119" y="131064"/>
                </a:lnTo>
                <a:lnTo>
                  <a:pt x="533793" y="127609"/>
                </a:lnTo>
                <a:lnTo>
                  <a:pt x="540435" y="122745"/>
                </a:lnTo>
                <a:lnTo>
                  <a:pt x="542645" y="120192"/>
                </a:lnTo>
                <a:lnTo>
                  <a:pt x="545299" y="117157"/>
                </a:lnTo>
                <a:lnTo>
                  <a:pt x="545363" y="124955"/>
                </a:lnTo>
                <a:lnTo>
                  <a:pt x="548005" y="132372"/>
                </a:lnTo>
                <a:lnTo>
                  <a:pt x="562889" y="132372"/>
                </a:lnTo>
                <a:lnTo>
                  <a:pt x="565594" y="130848"/>
                </a:lnTo>
                <a:lnTo>
                  <a:pt x="568299" y="130848"/>
                </a:lnTo>
                <a:lnTo>
                  <a:pt x="568299" y="118681"/>
                </a:lnTo>
                <a:close/>
              </a:path>
              <a:path w="652780" h="132714">
                <a:moveTo>
                  <a:pt x="652183" y="65417"/>
                </a:moveTo>
                <a:lnTo>
                  <a:pt x="622427" y="33489"/>
                </a:lnTo>
                <a:lnTo>
                  <a:pt x="612508" y="35217"/>
                </a:lnTo>
                <a:lnTo>
                  <a:pt x="604989" y="39382"/>
                </a:lnTo>
                <a:lnTo>
                  <a:pt x="599770" y="44386"/>
                </a:lnTo>
                <a:lnTo>
                  <a:pt x="596709" y="48691"/>
                </a:lnTo>
                <a:lnTo>
                  <a:pt x="596709" y="35001"/>
                </a:lnTo>
                <a:lnTo>
                  <a:pt x="583184" y="35001"/>
                </a:lnTo>
                <a:lnTo>
                  <a:pt x="583184" y="130848"/>
                </a:lnTo>
                <a:lnTo>
                  <a:pt x="596709" y="130848"/>
                </a:lnTo>
                <a:lnTo>
                  <a:pt x="596709" y="79108"/>
                </a:lnTo>
                <a:lnTo>
                  <a:pt x="599160" y="63207"/>
                </a:lnTo>
                <a:lnTo>
                  <a:pt x="605167" y="53441"/>
                </a:lnTo>
                <a:lnTo>
                  <a:pt x="612444" y="48691"/>
                </a:lnTo>
                <a:lnTo>
                  <a:pt x="612698" y="48526"/>
                </a:lnTo>
                <a:lnTo>
                  <a:pt x="619721" y="47167"/>
                </a:lnTo>
                <a:lnTo>
                  <a:pt x="628180" y="48628"/>
                </a:lnTo>
                <a:lnTo>
                  <a:pt x="633590" y="53060"/>
                </a:lnTo>
                <a:lnTo>
                  <a:pt x="636460" y="60642"/>
                </a:lnTo>
                <a:lnTo>
                  <a:pt x="637311" y="71513"/>
                </a:lnTo>
                <a:lnTo>
                  <a:pt x="637311" y="130848"/>
                </a:lnTo>
                <a:lnTo>
                  <a:pt x="652183" y="130848"/>
                </a:lnTo>
                <a:lnTo>
                  <a:pt x="652183" y="6541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2045499" y="1779074"/>
            <a:ext cx="346710" cy="130810"/>
            <a:chOff x="2045499" y="1779074"/>
            <a:chExt cx="346710" cy="130810"/>
          </a:xfrm>
        </p:grpSpPr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5499" y="1779074"/>
              <a:ext cx="77124" cy="130802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145620" y="1779074"/>
              <a:ext cx="40640" cy="126364"/>
            </a:xfrm>
            <a:custGeom>
              <a:avLst/>
              <a:gdLst/>
              <a:ahLst/>
              <a:cxnLst/>
              <a:rect l="l" t="t" r="r" b="b"/>
              <a:pathLst>
                <a:path w="40639" h="126364">
                  <a:moveTo>
                    <a:pt x="40600" y="0"/>
                  </a:moveTo>
                  <a:lnTo>
                    <a:pt x="29760" y="0"/>
                  </a:lnTo>
                  <a:lnTo>
                    <a:pt x="25871" y="11873"/>
                  </a:lnTo>
                  <a:lnTo>
                    <a:pt x="19953" y="18936"/>
                  </a:lnTo>
                  <a:lnTo>
                    <a:pt x="11498" y="22614"/>
                  </a:lnTo>
                  <a:lnTo>
                    <a:pt x="0" y="24335"/>
                  </a:lnTo>
                  <a:lnTo>
                    <a:pt x="0" y="36503"/>
                  </a:lnTo>
                  <a:lnTo>
                    <a:pt x="25702" y="36503"/>
                  </a:lnTo>
                  <a:lnTo>
                    <a:pt x="25702" y="126341"/>
                  </a:lnTo>
                  <a:lnTo>
                    <a:pt x="40600" y="126341"/>
                  </a:lnTo>
                  <a:lnTo>
                    <a:pt x="406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5450" y="1779074"/>
              <a:ext cx="166423" cy="130803"/>
            </a:xfrm>
            <a:prstGeom prst="rect">
              <a:avLst/>
            </a:prstGeom>
          </p:spPr>
        </p:pic>
      </p:grpSp>
      <p:sp>
        <p:nvSpPr>
          <p:cNvPr id="25" name="object 25" descr=""/>
          <p:cNvSpPr/>
          <p:nvPr/>
        </p:nvSpPr>
        <p:spPr>
          <a:xfrm>
            <a:off x="1919655" y="1976805"/>
            <a:ext cx="591820" cy="133985"/>
          </a:xfrm>
          <a:custGeom>
            <a:avLst/>
            <a:gdLst/>
            <a:ahLst/>
            <a:cxnLst/>
            <a:rect l="l" t="t" r="r" b="b"/>
            <a:pathLst>
              <a:path w="591819" h="133985">
                <a:moveTo>
                  <a:pt x="39230" y="0"/>
                </a:moveTo>
                <a:lnTo>
                  <a:pt x="32461" y="0"/>
                </a:lnTo>
                <a:lnTo>
                  <a:pt x="23380" y="1193"/>
                </a:lnTo>
                <a:lnTo>
                  <a:pt x="16573" y="4940"/>
                </a:lnTo>
                <a:lnTo>
                  <a:pt x="12293" y="11544"/>
                </a:lnTo>
                <a:lnTo>
                  <a:pt x="10820" y="21297"/>
                </a:lnTo>
                <a:lnTo>
                  <a:pt x="10820" y="36499"/>
                </a:lnTo>
                <a:lnTo>
                  <a:pt x="0" y="36499"/>
                </a:lnTo>
                <a:lnTo>
                  <a:pt x="0" y="50292"/>
                </a:lnTo>
                <a:lnTo>
                  <a:pt x="10820" y="50292"/>
                </a:lnTo>
                <a:lnTo>
                  <a:pt x="10820" y="132422"/>
                </a:lnTo>
                <a:lnTo>
                  <a:pt x="25704" y="132422"/>
                </a:lnTo>
                <a:lnTo>
                  <a:pt x="25704" y="50292"/>
                </a:lnTo>
                <a:lnTo>
                  <a:pt x="39230" y="50292"/>
                </a:lnTo>
                <a:lnTo>
                  <a:pt x="39230" y="36499"/>
                </a:lnTo>
                <a:lnTo>
                  <a:pt x="25704" y="36499"/>
                </a:lnTo>
                <a:lnTo>
                  <a:pt x="25704" y="18249"/>
                </a:lnTo>
                <a:lnTo>
                  <a:pt x="27051" y="13792"/>
                </a:lnTo>
                <a:lnTo>
                  <a:pt x="37884" y="13792"/>
                </a:lnTo>
                <a:lnTo>
                  <a:pt x="39230" y="15214"/>
                </a:lnTo>
                <a:lnTo>
                  <a:pt x="39230" y="0"/>
                </a:lnTo>
                <a:close/>
              </a:path>
              <a:path w="591819" h="133985">
                <a:moveTo>
                  <a:pt x="127190" y="120256"/>
                </a:moveTo>
                <a:lnTo>
                  <a:pt x="120421" y="120256"/>
                </a:lnTo>
                <a:lnTo>
                  <a:pt x="119075" y="118630"/>
                </a:lnTo>
                <a:lnTo>
                  <a:pt x="119075" y="83756"/>
                </a:lnTo>
                <a:lnTo>
                  <a:pt x="119075" y="60833"/>
                </a:lnTo>
                <a:lnTo>
                  <a:pt x="115150" y="47256"/>
                </a:lnTo>
                <a:lnTo>
                  <a:pt x="114947" y="46545"/>
                </a:lnTo>
                <a:lnTo>
                  <a:pt x="105371" y="38836"/>
                </a:lnTo>
                <a:lnTo>
                  <a:pt x="94526" y="35687"/>
                </a:lnTo>
                <a:lnTo>
                  <a:pt x="86588" y="35090"/>
                </a:lnTo>
                <a:lnTo>
                  <a:pt x="72745" y="36614"/>
                </a:lnTo>
                <a:lnTo>
                  <a:pt x="62064" y="41694"/>
                </a:lnTo>
                <a:lnTo>
                  <a:pt x="55194" y="51079"/>
                </a:lnTo>
                <a:lnTo>
                  <a:pt x="52768" y="65506"/>
                </a:lnTo>
                <a:lnTo>
                  <a:pt x="64947" y="65506"/>
                </a:lnTo>
                <a:lnTo>
                  <a:pt x="66395" y="60083"/>
                </a:lnTo>
                <a:lnTo>
                  <a:pt x="69507" y="54102"/>
                </a:lnTo>
                <a:lnTo>
                  <a:pt x="75412" y="49250"/>
                </a:lnTo>
                <a:lnTo>
                  <a:pt x="85242" y="47256"/>
                </a:lnTo>
                <a:lnTo>
                  <a:pt x="98767" y="47256"/>
                </a:lnTo>
                <a:lnTo>
                  <a:pt x="104178" y="53340"/>
                </a:lnTo>
                <a:lnTo>
                  <a:pt x="104178" y="73012"/>
                </a:lnTo>
                <a:lnTo>
                  <a:pt x="104178" y="83756"/>
                </a:lnTo>
                <a:lnTo>
                  <a:pt x="88201" y="119837"/>
                </a:lnTo>
                <a:lnTo>
                  <a:pt x="78473" y="121678"/>
                </a:lnTo>
                <a:lnTo>
                  <a:pt x="67652" y="121678"/>
                </a:lnTo>
                <a:lnTo>
                  <a:pt x="63588" y="115595"/>
                </a:lnTo>
                <a:lnTo>
                  <a:pt x="63588" y="92875"/>
                </a:lnTo>
                <a:lnTo>
                  <a:pt x="74409" y="89839"/>
                </a:lnTo>
                <a:lnTo>
                  <a:pt x="81178" y="89839"/>
                </a:lnTo>
                <a:lnTo>
                  <a:pt x="98767" y="86791"/>
                </a:lnTo>
                <a:lnTo>
                  <a:pt x="101473" y="85178"/>
                </a:lnTo>
                <a:lnTo>
                  <a:pt x="104178" y="83756"/>
                </a:lnTo>
                <a:lnTo>
                  <a:pt x="104178" y="73012"/>
                </a:lnTo>
                <a:lnTo>
                  <a:pt x="100126" y="74625"/>
                </a:lnTo>
                <a:lnTo>
                  <a:pt x="97409" y="74625"/>
                </a:lnTo>
                <a:lnTo>
                  <a:pt x="74409" y="77673"/>
                </a:lnTo>
                <a:lnTo>
                  <a:pt x="60121" y="82397"/>
                </a:lnTo>
                <a:lnTo>
                  <a:pt x="52425" y="90398"/>
                </a:lnTo>
                <a:lnTo>
                  <a:pt x="49301" y="99225"/>
                </a:lnTo>
                <a:lnTo>
                  <a:pt x="48704" y="106464"/>
                </a:lnTo>
                <a:lnTo>
                  <a:pt x="50634" y="117843"/>
                </a:lnTo>
                <a:lnTo>
                  <a:pt x="55981" y="126466"/>
                </a:lnTo>
                <a:lnTo>
                  <a:pt x="64122" y="131940"/>
                </a:lnTo>
                <a:lnTo>
                  <a:pt x="74409" y="133845"/>
                </a:lnTo>
                <a:lnTo>
                  <a:pt x="85369" y="132549"/>
                </a:lnTo>
                <a:lnTo>
                  <a:pt x="94030" y="129133"/>
                </a:lnTo>
                <a:lnTo>
                  <a:pt x="100672" y="124269"/>
                </a:lnTo>
                <a:lnTo>
                  <a:pt x="102908" y="121678"/>
                </a:lnTo>
                <a:lnTo>
                  <a:pt x="105537" y="118630"/>
                </a:lnTo>
                <a:lnTo>
                  <a:pt x="105562" y="126466"/>
                </a:lnTo>
                <a:lnTo>
                  <a:pt x="106883" y="133845"/>
                </a:lnTo>
                <a:lnTo>
                  <a:pt x="123126" y="133845"/>
                </a:lnTo>
                <a:lnTo>
                  <a:pt x="125831" y="132422"/>
                </a:lnTo>
                <a:lnTo>
                  <a:pt x="127190" y="132422"/>
                </a:lnTo>
                <a:lnTo>
                  <a:pt x="127190" y="120256"/>
                </a:lnTo>
                <a:close/>
              </a:path>
              <a:path w="591819" h="133985">
                <a:moveTo>
                  <a:pt x="207022" y="103428"/>
                </a:moveTo>
                <a:lnTo>
                  <a:pt x="169125" y="74625"/>
                </a:lnTo>
                <a:lnTo>
                  <a:pt x="158305" y="71589"/>
                </a:lnTo>
                <a:lnTo>
                  <a:pt x="154241" y="69964"/>
                </a:lnTo>
                <a:lnTo>
                  <a:pt x="154241" y="50292"/>
                </a:lnTo>
                <a:lnTo>
                  <a:pt x="166420" y="48666"/>
                </a:lnTo>
                <a:lnTo>
                  <a:pt x="189420" y="48666"/>
                </a:lnTo>
                <a:lnTo>
                  <a:pt x="190792" y="57797"/>
                </a:lnTo>
                <a:lnTo>
                  <a:pt x="190792" y="63881"/>
                </a:lnTo>
                <a:lnTo>
                  <a:pt x="204317" y="63881"/>
                </a:lnTo>
                <a:lnTo>
                  <a:pt x="203631" y="57505"/>
                </a:lnTo>
                <a:lnTo>
                  <a:pt x="199910" y="47815"/>
                </a:lnTo>
                <a:lnTo>
                  <a:pt x="190614" y="38950"/>
                </a:lnTo>
                <a:lnTo>
                  <a:pt x="173177" y="35090"/>
                </a:lnTo>
                <a:lnTo>
                  <a:pt x="160693" y="36817"/>
                </a:lnTo>
                <a:lnTo>
                  <a:pt x="150355" y="42100"/>
                </a:lnTo>
                <a:lnTo>
                  <a:pt x="143319" y="51079"/>
                </a:lnTo>
                <a:lnTo>
                  <a:pt x="140716" y="63881"/>
                </a:lnTo>
                <a:lnTo>
                  <a:pt x="142151" y="72872"/>
                </a:lnTo>
                <a:lnTo>
                  <a:pt x="146126" y="79552"/>
                </a:lnTo>
                <a:lnTo>
                  <a:pt x="152133" y="84467"/>
                </a:lnTo>
                <a:lnTo>
                  <a:pt x="159651" y="88214"/>
                </a:lnTo>
                <a:lnTo>
                  <a:pt x="177241" y="92875"/>
                </a:lnTo>
                <a:lnTo>
                  <a:pt x="193497" y="97345"/>
                </a:lnTo>
                <a:lnTo>
                  <a:pt x="193497" y="115595"/>
                </a:lnTo>
                <a:lnTo>
                  <a:pt x="184010" y="120256"/>
                </a:lnTo>
                <a:lnTo>
                  <a:pt x="174536" y="120256"/>
                </a:lnTo>
                <a:lnTo>
                  <a:pt x="162382" y="118262"/>
                </a:lnTo>
                <a:lnTo>
                  <a:pt x="155422" y="113411"/>
                </a:lnTo>
                <a:lnTo>
                  <a:pt x="152273" y="107429"/>
                </a:lnTo>
                <a:lnTo>
                  <a:pt x="151536" y="102006"/>
                </a:lnTo>
                <a:lnTo>
                  <a:pt x="138010" y="102006"/>
                </a:lnTo>
                <a:lnTo>
                  <a:pt x="138963" y="111429"/>
                </a:lnTo>
                <a:lnTo>
                  <a:pt x="143586" y="121881"/>
                </a:lnTo>
                <a:lnTo>
                  <a:pt x="154559" y="130352"/>
                </a:lnTo>
                <a:lnTo>
                  <a:pt x="174536" y="133845"/>
                </a:lnTo>
                <a:lnTo>
                  <a:pt x="187604" y="131889"/>
                </a:lnTo>
                <a:lnTo>
                  <a:pt x="197891" y="126085"/>
                </a:lnTo>
                <a:lnTo>
                  <a:pt x="204609" y="116560"/>
                </a:lnTo>
                <a:lnTo>
                  <a:pt x="207022" y="103428"/>
                </a:lnTo>
                <a:close/>
              </a:path>
              <a:path w="591819" h="133985">
                <a:moveTo>
                  <a:pt x="255714" y="36499"/>
                </a:moveTo>
                <a:lnTo>
                  <a:pt x="242189" y="36499"/>
                </a:lnTo>
                <a:lnTo>
                  <a:pt x="242189" y="10744"/>
                </a:lnTo>
                <a:lnTo>
                  <a:pt x="227317" y="10744"/>
                </a:lnTo>
                <a:lnTo>
                  <a:pt x="227317" y="36499"/>
                </a:lnTo>
                <a:lnTo>
                  <a:pt x="216484" y="36499"/>
                </a:lnTo>
                <a:lnTo>
                  <a:pt x="216484" y="50292"/>
                </a:lnTo>
                <a:lnTo>
                  <a:pt x="227317" y="50292"/>
                </a:lnTo>
                <a:lnTo>
                  <a:pt x="227317" y="112547"/>
                </a:lnTo>
                <a:lnTo>
                  <a:pt x="228155" y="120789"/>
                </a:lnTo>
                <a:lnTo>
                  <a:pt x="231025" y="127050"/>
                </a:lnTo>
                <a:lnTo>
                  <a:pt x="236435" y="131025"/>
                </a:lnTo>
                <a:lnTo>
                  <a:pt x="244894" y="132422"/>
                </a:lnTo>
                <a:lnTo>
                  <a:pt x="255714" y="132422"/>
                </a:lnTo>
                <a:lnTo>
                  <a:pt x="255714" y="118630"/>
                </a:lnTo>
                <a:lnTo>
                  <a:pt x="242189" y="118630"/>
                </a:lnTo>
                <a:lnTo>
                  <a:pt x="242189" y="50292"/>
                </a:lnTo>
                <a:lnTo>
                  <a:pt x="255714" y="50292"/>
                </a:lnTo>
                <a:lnTo>
                  <a:pt x="255714" y="36499"/>
                </a:lnTo>
                <a:close/>
              </a:path>
              <a:path w="591819" h="133985">
                <a:moveTo>
                  <a:pt x="334200" y="103428"/>
                </a:moveTo>
                <a:lnTo>
                  <a:pt x="296316" y="74625"/>
                </a:lnTo>
                <a:lnTo>
                  <a:pt x="280085" y="69964"/>
                </a:lnTo>
                <a:lnTo>
                  <a:pt x="280085" y="50292"/>
                </a:lnTo>
                <a:lnTo>
                  <a:pt x="293611" y="48666"/>
                </a:lnTo>
                <a:lnTo>
                  <a:pt x="315252" y="48666"/>
                </a:lnTo>
                <a:lnTo>
                  <a:pt x="316611" y="57797"/>
                </a:lnTo>
                <a:lnTo>
                  <a:pt x="317957" y="63881"/>
                </a:lnTo>
                <a:lnTo>
                  <a:pt x="331495" y="63881"/>
                </a:lnTo>
                <a:lnTo>
                  <a:pt x="330606" y="57505"/>
                </a:lnTo>
                <a:lnTo>
                  <a:pt x="326415" y="47815"/>
                </a:lnTo>
                <a:lnTo>
                  <a:pt x="316649" y="38950"/>
                </a:lnTo>
                <a:lnTo>
                  <a:pt x="299021" y="35090"/>
                </a:lnTo>
                <a:lnTo>
                  <a:pt x="287108" y="36817"/>
                </a:lnTo>
                <a:lnTo>
                  <a:pt x="276707" y="42100"/>
                </a:lnTo>
                <a:lnTo>
                  <a:pt x="269354" y="51079"/>
                </a:lnTo>
                <a:lnTo>
                  <a:pt x="266560" y="63881"/>
                </a:lnTo>
                <a:lnTo>
                  <a:pt x="268020" y="72872"/>
                </a:lnTo>
                <a:lnTo>
                  <a:pt x="303085" y="92875"/>
                </a:lnTo>
                <a:lnTo>
                  <a:pt x="315252" y="95923"/>
                </a:lnTo>
                <a:lnTo>
                  <a:pt x="319316" y="97345"/>
                </a:lnTo>
                <a:lnTo>
                  <a:pt x="319316" y="115595"/>
                </a:lnTo>
                <a:lnTo>
                  <a:pt x="309841" y="120256"/>
                </a:lnTo>
                <a:lnTo>
                  <a:pt x="300380" y="120256"/>
                </a:lnTo>
                <a:lnTo>
                  <a:pt x="288417" y="118262"/>
                </a:lnTo>
                <a:lnTo>
                  <a:pt x="281774" y="113411"/>
                </a:lnTo>
                <a:lnTo>
                  <a:pt x="278688" y="107429"/>
                </a:lnTo>
                <a:lnTo>
                  <a:pt x="277380" y="102006"/>
                </a:lnTo>
                <a:lnTo>
                  <a:pt x="263855" y="102006"/>
                </a:lnTo>
                <a:lnTo>
                  <a:pt x="265379" y="111429"/>
                </a:lnTo>
                <a:lnTo>
                  <a:pt x="269938" y="121881"/>
                </a:lnTo>
                <a:lnTo>
                  <a:pt x="280593" y="130352"/>
                </a:lnTo>
                <a:lnTo>
                  <a:pt x="300380" y="133845"/>
                </a:lnTo>
                <a:lnTo>
                  <a:pt x="313651" y="131889"/>
                </a:lnTo>
                <a:lnTo>
                  <a:pt x="324383" y="126085"/>
                </a:lnTo>
                <a:lnTo>
                  <a:pt x="331571" y="116560"/>
                </a:lnTo>
                <a:lnTo>
                  <a:pt x="334200" y="103428"/>
                </a:lnTo>
                <a:close/>
              </a:path>
              <a:path w="591819" h="133985">
                <a:moveTo>
                  <a:pt x="416750" y="68541"/>
                </a:moveTo>
                <a:lnTo>
                  <a:pt x="414362" y="56210"/>
                </a:lnTo>
                <a:lnTo>
                  <a:pt x="408787" y="45504"/>
                </a:lnTo>
                <a:lnTo>
                  <a:pt x="399427" y="37947"/>
                </a:lnTo>
                <a:lnTo>
                  <a:pt x="385622" y="35090"/>
                </a:lnTo>
                <a:lnTo>
                  <a:pt x="367296" y="39090"/>
                </a:lnTo>
                <a:lnTo>
                  <a:pt x="354672" y="50063"/>
                </a:lnTo>
                <a:lnTo>
                  <a:pt x="347383" y="66484"/>
                </a:lnTo>
                <a:lnTo>
                  <a:pt x="345033" y="86791"/>
                </a:lnTo>
                <a:lnTo>
                  <a:pt x="347535" y="105702"/>
                </a:lnTo>
                <a:lnTo>
                  <a:pt x="354838" y="120586"/>
                </a:lnTo>
                <a:lnTo>
                  <a:pt x="366725" y="130340"/>
                </a:lnTo>
                <a:lnTo>
                  <a:pt x="382917" y="133845"/>
                </a:lnTo>
                <a:lnTo>
                  <a:pt x="398284" y="130302"/>
                </a:lnTo>
                <a:lnTo>
                  <a:pt x="408457" y="121500"/>
                </a:lnTo>
                <a:lnTo>
                  <a:pt x="414312" y="110147"/>
                </a:lnTo>
                <a:lnTo>
                  <a:pt x="416750" y="98958"/>
                </a:lnTo>
                <a:lnTo>
                  <a:pt x="403199" y="98958"/>
                </a:lnTo>
                <a:lnTo>
                  <a:pt x="400227" y="108026"/>
                </a:lnTo>
                <a:lnTo>
                  <a:pt x="395592" y="114706"/>
                </a:lnTo>
                <a:lnTo>
                  <a:pt x="389699" y="118846"/>
                </a:lnTo>
                <a:lnTo>
                  <a:pt x="382917" y="120256"/>
                </a:lnTo>
                <a:lnTo>
                  <a:pt x="371335" y="116890"/>
                </a:lnTo>
                <a:lnTo>
                  <a:pt x="364312" y="108242"/>
                </a:lnTo>
                <a:lnTo>
                  <a:pt x="360845" y="96469"/>
                </a:lnTo>
                <a:lnTo>
                  <a:pt x="359918" y="83756"/>
                </a:lnTo>
                <a:lnTo>
                  <a:pt x="361035" y="71170"/>
                </a:lnTo>
                <a:lnTo>
                  <a:pt x="364820" y="59905"/>
                </a:lnTo>
                <a:lnTo>
                  <a:pt x="371906" y="51790"/>
                </a:lnTo>
                <a:lnTo>
                  <a:pt x="382917" y="48666"/>
                </a:lnTo>
                <a:lnTo>
                  <a:pt x="391033" y="50063"/>
                </a:lnTo>
                <a:lnTo>
                  <a:pt x="397116" y="54051"/>
                </a:lnTo>
                <a:lnTo>
                  <a:pt x="401180" y="60312"/>
                </a:lnTo>
                <a:lnTo>
                  <a:pt x="403199" y="68541"/>
                </a:lnTo>
                <a:lnTo>
                  <a:pt x="416750" y="68541"/>
                </a:lnTo>
                <a:close/>
              </a:path>
              <a:path w="591819" h="133985">
                <a:moveTo>
                  <a:pt x="507403" y="120256"/>
                </a:moveTo>
                <a:lnTo>
                  <a:pt x="499287" y="120256"/>
                </a:lnTo>
                <a:lnTo>
                  <a:pt x="497928" y="118630"/>
                </a:lnTo>
                <a:lnTo>
                  <a:pt x="497928" y="83756"/>
                </a:lnTo>
                <a:lnTo>
                  <a:pt x="497928" y="60833"/>
                </a:lnTo>
                <a:lnTo>
                  <a:pt x="494207" y="47256"/>
                </a:lnTo>
                <a:lnTo>
                  <a:pt x="494017" y="46545"/>
                </a:lnTo>
                <a:lnTo>
                  <a:pt x="484898" y="38836"/>
                </a:lnTo>
                <a:lnTo>
                  <a:pt x="474522" y="35687"/>
                </a:lnTo>
                <a:lnTo>
                  <a:pt x="466801" y="35090"/>
                </a:lnTo>
                <a:lnTo>
                  <a:pt x="452170" y="36614"/>
                </a:lnTo>
                <a:lnTo>
                  <a:pt x="441096" y="41694"/>
                </a:lnTo>
                <a:lnTo>
                  <a:pt x="434086" y="51079"/>
                </a:lnTo>
                <a:lnTo>
                  <a:pt x="431634" y="65506"/>
                </a:lnTo>
                <a:lnTo>
                  <a:pt x="445160" y="65506"/>
                </a:lnTo>
                <a:lnTo>
                  <a:pt x="445833" y="60083"/>
                </a:lnTo>
                <a:lnTo>
                  <a:pt x="448538" y="54102"/>
                </a:lnTo>
                <a:lnTo>
                  <a:pt x="454291" y="49250"/>
                </a:lnTo>
                <a:lnTo>
                  <a:pt x="464096" y="47256"/>
                </a:lnTo>
                <a:lnTo>
                  <a:pt x="477621" y="47256"/>
                </a:lnTo>
                <a:lnTo>
                  <a:pt x="483057" y="53340"/>
                </a:lnTo>
                <a:lnTo>
                  <a:pt x="483057" y="73012"/>
                </a:lnTo>
                <a:lnTo>
                  <a:pt x="483057" y="83756"/>
                </a:lnTo>
                <a:lnTo>
                  <a:pt x="467055" y="119837"/>
                </a:lnTo>
                <a:lnTo>
                  <a:pt x="457327" y="121678"/>
                </a:lnTo>
                <a:lnTo>
                  <a:pt x="446506" y="121678"/>
                </a:lnTo>
                <a:lnTo>
                  <a:pt x="442455" y="115595"/>
                </a:lnTo>
                <a:lnTo>
                  <a:pt x="442455" y="92875"/>
                </a:lnTo>
                <a:lnTo>
                  <a:pt x="453275" y="89839"/>
                </a:lnTo>
                <a:lnTo>
                  <a:pt x="460032" y="89839"/>
                </a:lnTo>
                <a:lnTo>
                  <a:pt x="477621" y="86791"/>
                </a:lnTo>
                <a:lnTo>
                  <a:pt x="481698" y="85178"/>
                </a:lnTo>
                <a:lnTo>
                  <a:pt x="483057" y="83756"/>
                </a:lnTo>
                <a:lnTo>
                  <a:pt x="483057" y="73012"/>
                </a:lnTo>
                <a:lnTo>
                  <a:pt x="478980" y="74625"/>
                </a:lnTo>
                <a:lnTo>
                  <a:pt x="476275" y="74625"/>
                </a:lnTo>
                <a:lnTo>
                  <a:pt x="431292" y="90398"/>
                </a:lnTo>
                <a:lnTo>
                  <a:pt x="427570" y="106464"/>
                </a:lnTo>
                <a:lnTo>
                  <a:pt x="429501" y="117843"/>
                </a:lnTo>
                <a:lnTo>
                  <a:pt x="434848" y="126466"/>
                </a:lnTo>
                <a:lnTo>
                  <a:pt x="442976" y="131940"/>
                </a:lnTo>
                <a:lnTo>
                  <a:pt x="453275" y="133845"/>
                </a:lnTo>
                <a:lnTo>
                  <a:pt x="464223" y="132549"/>
                </a:lnTo>
                <a:lnTo>
                  <a:pt x="472897" y="129133"/>
                </a:lnTo>
                <a:lnTo>
                  <a:pt x="479539" y="124269"/>
                </a:lnTo>
                <a:lnTo>
                  <a:pt x="481774" y="121678"/>
                </a:lnTo>
                <a:lnTo>
                  <a:pt x="484403" y="118630"/>
                </a:lnTo>
                <a:lnTo>
                  <a:pt x="484454" y="126466"/>
                </a:lnTo>
                <a:lnTo>
                  <a:pt x="487108" y="133845"/>
                </a:lnTo>
                <a:lnTo>
                  <a:pt x="501992" y="133845"/>
                </a:lnTo>
                <a:lnTo>
                  <a:pt x="504698" y="132422"/>
                </a:lnTo>
                <a:lnTo>
                  <a:pt x="507403" y="132422"/>
                </a:lnTo>
                <a:lnTo>
                  <a:pt x="507403" y="120256"/>
                </a:lnTo>
                <a:close/>
              </a:path>
              <a:path w="591819" h="133985">
                <a:moveTo>
                  <a:pt x="591286" y="66929"/>
                </a:moveTo>
                <a:lnTo>
                  <a:pt x="588543" y="51079"/>
                </a:lnTo>
                <a:lnTo>
                  <a:pt x="586790" y="48666"/>
                </a:lnTo>
                <a:lnTo>
                  <a:pt x="581482" y="41351"/>
                </a:lnTo>
                <a:lnTo>
                  <a:pt x="571881" y="36436"/>
                </a:lnTo>
                <a:lnTo>
                  <a:pt x="561530" y="35090"/>
                </a:lnTo>
                <a:lnTo>
                  <a:pt x="551611" y="36804"/>
                </a:lnTo>
                <a:lnTo>
                  <a:pt x="544093" y="40944"/>
                </a:lnTo>
                <a:lnTo>
                  <a:pt x="538873" y="45948"/>
                </a:lnTo>
                <a:lnTo>
                  <a:pt x="535813" y="50292"/>
                </a:lnTo>
                <a:lnTo>
                  <a:pt x="535813" y="36499"/>
                </a:lnTo>
                <a:lnTo>
                  <a:pt x="522287" y="36499"/>
                </a:lnTo>
                <a:lnTo>
                  <a:pt x="522287" y="132422"/>
                </a:lnTo>
                <a:lnTo>
                  <a:pt x="535813" y="132422"/>
                </a:lnTo>
                <a:lnTo>
                  <a:pt x="535813" y="80708"/>
                </a:lnTo>
                <a:lnTo>
                  <a:pt x="538264" y="64757"/>
                </a:lnTo>
                <a:lnTo>
                  <a:pt x="544271" y="54952"/>
                </a:lnTo>
                <a:lnTo>
                  <a:pt x="551395" y="50292"/>
                </a:lnTo>
                <a:lnTo>
                  <a:pt x="551802" y="50025"/>
                </a:lnTo>
                <a:lnTo>
                  <a:pt x="576414" y="73012"/>
                </a:lnTo>
                <a:lnTo>
                  <a:pt x="576414" y="132422"/>
                </a:lnTo>
                <a:lnTo>
                  <a:pt x="591286" y="132422"/>
                </a:lnTo>
                <a:lnTo>
                  <a:pt x="591286" y="6692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286224" y="4881193"/>
            <a:ext cx="529590" cy="135890"/>
          </a:xfrm>
          <a:custGeom>
            <a:avLst/>
            <a:gdLst/>
            <a:ahLst/>
            <a:cxnLst/>
            <a:rect l="l" t="t" r="r" b="b"/>
            <a:pathLst>
              <a:path w="529589" h="135889">
                <a:moveTo>
                  <a:pt x="74307" y="1524"/>
                </a:moveTo>
                <a:lnTo>
                  <a:pt x="60782" y="1524"/>
                </a:lnTo>
                <a:lnTo>
                  <a:pt x="60782" y="50215"/>
                </a:lnTo>
                <a:lnTo>
                  <a:pt x="60782" y="89776"/>
                </a:lnTo>
                <a:lnTo>
                  <a:pt x="58343" y="105041"/>
                </a:lnTo>
                <a:lnTo>
                  <a:pt x="52374" y="114871"/>
                </a:lnTo>
                <a:lnTo>
                  <a:pt x="44869" y="120154"/>
                </a:lnTo>
                <a:lnTo>
                  <a:pt x="37871" y="121716"/>
                </a:lnTo>
                <a:lnTo>
                  <a:pt x="27419" y="118795"/>
                </a:lnTo>
                <a:lnTo>
                  <a:pt x="20243" y="110883"/>
                </a:lnTo>
                <a:lnTo>
                  <a:pt x="16103" y="99263"/>
                </a:lnTo>
                <a:lnTo>
                  <a:pt x="14782" y="85217"/>
                </a:lnTo>
                <a:lnTo>
                  <a:pt x="15354" y="74371"/>
                </a:lnTo>
                <a:lnTo>
                  <a:pt x="18211" y="62382"/>
                </a:lnTo>
                <a:lnTo>
                  <a:pt x="25133" y="52692"/>
                </a:lnTo>
                <a:lnTo>
                  <a:pt x="37871" y="48691"/>
                </a:lnTo>
                <a:lnTo>
                  <a:pt x="49974" y="52971"/>
                </a:lnTo>
                <a:lnTo>
                  <a:pt x="56896" y="63525"/>
                </a:lnTo>
                <a:lnTo>
                  <a:pt x="60045" y="76936"/>
                </a:lnTo>
                <a:lnTo>
                  <a:pt x="60782" y="89776"/>
                </a:lnTo>
                <a:lnTo>
                  <a:pt x="60782" y="50215"/>
                </a:lnTo>
                <a:lnTo>
                  <a:pt x="59512" y="50215"/>
                </a:lnTo>
                <a:lnTo>
                  <a:pt x="58496" y="48691"/>
                </a:lnTo>
                <a:lnTo>
                  <a:pt x="56654" y="45910"/>
                </a:lnTo>
                <a:lnTo>
                  <a:pt x="51866" y="40894"/>
                </a:lnTo>
                <a:lnTo>
                  <a:pt x="44831" y="36741"/>
                </a:lnTo>
                <a:lnTo>
                  <a:pt x="35166" y="35001"/>
                </a:lnTo>
                <a:lnTo>
                  <a:pt x="19926" y="38519"/>
                </a:lnTo>
                <a:lnTo>
                  <a:pt x="8928" y="48323"/>
                </a:lnTo>
                <a:lnTo>
                  <a:pt x="2247" y="63246"/>
                </a:lnTo>
                <a:lnTo>
                  <a:pt x="0" y="82181"/>
                </a:lnTo>
                <a:lnTo>
                  <a:pt x="1701" y="100114"/>
                </a:lnTo>
                <a:lnTo>
                  <a:pt x="7594" y="117348"/>
                </a:lnTo>
                <a:lnTo>
                  <a:pt x="18783" y="130302"/>
                </a:lnTo>
                <a:lnTo>
                  <a:pt x="36423" y="135407"/>
                </a:lnTo>
                <a:lnTo>
                  <a:pt x="42900" y="134721"/>
                </a:lnTo>
                <a:lnTo>
                  <a:pt x="49618" y="132181"/>
                </a:lnTo>
                <a:lnTo>
                  <a:pt x="55829" y="127063"/>
                </a:lnTo>
                <a:lnTo>
                  <a:pt x="58978" y="121716"/>
                </a:lnTo>
                <a:lnTo>
                  <a:pt x="60782" y="118681"/>
                </a:lnTo>
                <a:lnTo>
                  <a:pt x="60782" y="132372"/>
                </a:lnTo>
                <a:lnTo>
                  <a:pt x="74307" y="132372"/>
                </a:lnTo>
                <a:lnTo>
                  <a:pt x="74307" y="118681"/>
                </a:lnTo>
                <a:lnTo>
                  <a:pt x="74307" y="50215"/>
                </a:lnTo>
                <a:lnTo>
                  <a:pt x="74307" y="1524"/>
                </a:lnTo>
                <a:close/>
              </a:path>
              <a:path w="529589" h="135889">
                <a:moveTo>
                  <a:pt x="167741" y="89776"/>
                </a:moveTo>
                <a:lnTo>
                  <a:pt x="158648" y="49834"/>
                </a:lnTo>
                <a:lnTo>
                  <a:pt x="152946" y="44335"/>
                </a:lnTo>
                <a:lnTo>
                  <a:pt x="152946" y="77609"/>
                </a:lnTo>
                <a:lnTo>
                  <a:pt x="105511" y="77609"/>
                </a:lnTo>
                <a:lnTo>
                  <a:pt x="107416" y="66675"/>
                </a:lnTo>
                <a:lnTo>
                  <a:pt x="112610" y="57442"/>
                </a:lnTo>
                <a:lnTo>
                  <a:pt x="120345" y="51066"/>
                </a:lnTo>
                <a:lnTo>
                  <a:pt x="129857" y="48691"/>
                </a:lnTo>
                <a:lnTo>
                  <a:pt x="140309" y="51066"/>
                </a:lnTo>
                <a:lnTo>
                  <a:pt x="147485" y="57442"/>
                </a:lnTo>
                <a:lnTo>
                  <a:pt x="151625" y="66675"/>
                </a:lnTo>
                <a:lnTo>
                  <a:pt x="152946" y="77609"/>
                </a:lnTo>
                <a:lnTo>
                  <a:pt x="152946" y="44335"/>
                </a:lnTo>
                <a:lnTo>
                  <a:pt x="147269" y="38862"/>
                </a:lnTo>
                <a:lnTo>
                  <a:pt x="131305" y="35001"/>
                </a:lnTo>
                <a:lnTo>
                  <a:pt x="113436" y="39052"/>
                </a:lnTo>
                <a:lnTo>
                  <a:pt x="100711" y="50215"/>
                </a:lnTo>
                <a:lnTo>
                  <a:pt x="93078" y="67094"/>
                </a:lnTo>
                <a:lnTo>
                  <a:pt x="90538" y="88265"/>
                </a:lnTo>
                <a:lnTo>
                  <a:pt x="93243" y="106540"/>
                </a:lnTo>
                <a:lnTo>
                  <a:pt x="100914" y="121526"/>
                </a:lnTo>
                <a:lnTo>
                  <a:pt x="112915" y="131673"/>
                </a:lnTo>
                <a:lnTo>
                  <a:pt x="128600" y="135407"/>
                </a:lnTo>
                <a:lnTo>
                  <a:pt x="142125" y="135407"/>
                </a:lnTo>
                <a:lnTo>
                  <a:pt x="147535" y="130848"/>
                </a:lnTo>
                <a:lnTo>
                  <a:pt x="151498" y="127800"/>
                </a:lnTo>
                <a:lnTo>
                  <a:pt x="157861" y="121716"/>
                </a:lnTo>
                <a:lnTo>
                  <a:pt x="158407" y="121196"/>
                </a:lnTo>
                <a:lnTo>
                  <a:pt x="163042" y="113741"/>
                </a:lnTo>
                <a:lnTo>
                  <a:pt x="165658" y="106845"/>
                </a:lnTo>
                <a:lnTo>
                  <a:pt x="166471" y="101942"/>
                </a:lnTo>
                <a:lnTo>
                  <a:pt x="152946" y="101942"/>
                </a:lnTo>
                <a:lnTo>
                  <a:pt x="150660" y="108242"/>
                </a:lnTo>
                <a:lnTo>
                  <a:pt x="146113" y="114681"/>
                </a:lnTo>
                <a:lnTo>
                  <a:pt x="139573" y="119697"/>
                </a:lnTo>
                <a:lnTo>
                  <a:pt x="131305" y="121716"/>
                </a:lnTo>
                <a:lnTo>
                  <a:pt x="120345" y="119507"/>
                </a:lnTo>
                <a:lnTo>
                  <a:pt x="112255" y="113169"/>
                </a:lnTo>
                <a:lnTo>
                  <a:pt x="107226" y="103111"/>
                </a:lnTo>
                <a:lnTo>
                  <a:pt x="105511" y="89776"/>
                </a:lnTo>
                <a:lnTo>
                  <a:pt x="167741" y="89776"/>
                </a:lnTo>
                <a:close/>
              </a:path>
              <a:path w="529589" h="135889">
                <a:moveTo>
                  <a:pt x="248894" y="103466"/>
                </a:moveTo>
                <a:lnTo>
                  <a:pt x="212471" y="74549"/>
                </a:lnTo>
                <a:lnTo>
                  <a:pt x="200202" y="71513"/>
                </a:lnTo>
                <a:lnTo>
                  <a:pt x="196227" y="69989"/>
                </a:lnTo>
                <a:lnTo>
                  <a:pt x="196227" y="50215"/>
                </a:lnTo>
                <a:lnTo>
                  <a:pt x="208318" y="48691"/>
                </a:lnTo>
                <a:lnTo>
                  <a:pt x="231406" y="48691"/>
                </a:lnTo>
                <a:lnTo>
                  <a:pt x="232664" y="57823"/>
                </a:lnTo>
                <a:lnTo>
                  <a:pt x="232664" y="63906"/>
                </a:lnTo>
                <a:lnTo>
                  <a:pt x="246189" y="63906"/>
                </a:lnTo>
                <a:lnTo>
                  <a:pt x="245529" y="57467"/>
                </a:lnTo>
                <a:lnTo>
                  <a:pt x="241846" y="47739"/>
                </a:lnTo>
                <a:lnTo>
                  <a:pt x="232575" y="38874"/>
                </a:lnTo>
                <a:lnTo>
                  <a:pt x="215176" y="35001"/>
                </a:lnTo>
                <a:lnTo>
                  <a:pt x="202641" y="36766"/>
                </a:lnTo>
                <a:lnTo>
                  <a:pt x="192316" y="42227"/>
                </a:lnTo>
                <a:lnTo>
                  <a:pt x="185293" y="51689"/>
                </a:lnTo>
                <a:lnTo>
                  <a:pt x="182702" y="65430"/>
                </a:lnTo>
                <a:lnTo>
                  <a:pt x="184162" y="73710"/>
                </a:lnTo>
                <a:lnTo>
                  <a:pt x="219138" y="92824"/>
                </a:lnTo>
                <a:lnTo>
                  <a:pt x="231406" y="95859"/>
                </a:lnTo>
                <a:lnTo>
                  <a:pt x="235369" y="98907"/>
                </a:lnTo>
                <a:lnTo>
                  <a:pt x="235369" y="117157"/>
                </a:lnTo>
                <a:lnTo>
                  <a:pt x="225996" y="121716"/>
                </a:lnTo>
                <a:lnTo>
                  <a:pt x="216433" y="121716"/>
                </a:lnTo>
                <a:lnTo>
                  <a:pt x="204508" y="119697"/>
                </a:lnTo>
                <a:lnTo>
                  <a:pt x="197878" y="114681"/>
                </a:lnTo>
                <a:lnTo>
                  <a:pt x="194792" y="108242"/>
                </a:lnTo>
                <a:lnTo>
                  <a:pt x="193522" y="101942"/>
                </a:lnTo>
                <a:lnTo>
                  <a:pt x="179997" y="101942"/>
                </a:lnTo>
                <a:lnTo>
                  <a:pt x="180949" y="111671"/>
                </a:lnTo>
                <a:lnTo>
                  <a:pt x="185572" y="122669"/>
                </a:lnTo>
                <a:lnTo>
                  <a:pt x="196507" y="131673"/>
                </a:lnTo>
                <a:lnTo>
                  <a:pt x="216433" y="135407"/>
                </a:lnTo>
                <a:lnTo>
                  <a:pt x="229501" y="133197"/>
                </a:lnTo>
                <a:lnTo>
                  <a:pt x="239763" y="126860"/>
                </a:lnTo>
                <a:lnTo>
                  <a:pt x="246494" y="116801"/>
                </a:lnTo>
                <a:lnTo>
                  <a:pt x="248894" y="103466"/>
                </a:lnTo>
                <a:close/>
              </a:path>
              <a:path w="529589" h="135889">
                <a:moveTo>
                  <a:pt x="297599" y="1524"/>
                </a:moveTo>
                <a:lnTo>
                  <a:pt x="296341" y="0"/>
                </a:lnTo>
                <a:lnTo>
                  <a:pt x="292188" y="0"/>
                </a:lnTo>
                <a:lnTo>
                  <a:pt x="282562" y="1409"/>
                </a:lnTo>
                <a:lnTo>
                  <a:pt x="275818" y="5524"/>
                </a:lnTo>
                <a:lnTo>
                  <a:pt x="271843" y="12217"/>
                </a:lnTo>
                <a:lnTo>
                  <a:pt x="270548" y="21323"/>
                </a:lnTo>
                <a:lnTo>
                  <a:pt x="270548" y="38049"/>
                </a:lnTo>
                <a:lnTo>
                  <a:pt x="258457" y="38049"/>
                </a:lnTo>
                <a:lnTo>
                  <a:pt x="258457" y="50215"/>
                </a:lnTo>
                <a:lnTo>
                  <a:pt x="270548" y="50215"/>
                </a:lnTo>
                <a:lnTo>
                  <a:pt x="270548" y="132372"/>
                </a:lnTo>
                <a:lnTo>
                  <a:pt x="284073" y="132372"/>
                </a:lnTo>
                <a:lnTo>
                  <a:pt x="284073" y="50215"/>
                </a:lnTo>
                <a:lnTo>
                  <a:pt x="297599" y="50215"/>
                </a:lnTo>
                <a:lnTo>
                  <a:pt x="297599" y="38049"/>
                </a:lnTo>
                <a:lnTo>
                  <a:pt x="284073" y="38049"/>
                </a:lnTo>
                <a:lnTo>
                  <a:pt x="284073" y="18275"/>
                </a:lnTo>
                <a:lnTo>
                  <a:pt x="286778" y="15240"/>
                </a:lnTo>
                <a:lnTo>
                  <a:pt x="297599" y="15240"/>
                </a:lnTo>
                <a:lnTo>
                  <a:pt x="297599" y="1524"/>
                </a:lnTo>
                <a:close/>
              </a:path>
              <a:path w="529589" h="135889">
                <a:moveTo>
                  <a:pt x="354418" y="35001"/>
                </a:moveTo>
                <a:lnTo>
                  <a:pt x="350443" y="35001"/>
                </a:lnTo>
                <a:lnTo>
                  <a:pt x="343573" y="36360"/>
                </a:lnTo>
                <a:lnTo>
                  <a:pt x="337350" y="40144"/>
                </a:lnTo>
                <a:lnTo>
                  <a:pt x="331901" y="45910"/>
                </a:lnTo>
                <a:lnTo>
                  <a:pt x="327355" y="53263"/>
                </a:lnTo>
                <a:lnTo>
                  <a:pt x="327355" y="38049"/>
                </a:lnTo>
                <a:lnTo>
                  <a:pt x="313829" y="38049"/>
                </a:lnTo>
                <a:lnTo>
                  <a:pt x="313829" y="132372"/>
                </a:lnTo>
                <a:lnTo>
                  <a:pt x="327355" y="132372"/>
                </a:lnTo>
                <a:lnTo>
                  <a:pt x="327355" y="77609"/>
                </a:lnTo>
                <a:lnTo>
                  <a:pt x="328841" y="67792"/>
                </a:lnTo>
                <a:lnTo>
                  <a:pt x="333108" y="59537"/>
                </a:lnTo>
                <a:lnTo>
                  <a:pt x="339915" y="53848"/>
                </a:lnTo>
                <a:lnTo>
                  <a:pt x="342468" y="53263"/>
                </a:lnTo>
                <a:lnTo>
                  <a:pt x="349008" y="51739"/>
                </a:lnTo>
                <a:lnTo>
                  <a:pt x="354418" y="51739"/>
                </a:lnTo>
                <a:lnTo>
                  <a:pt x="354418" y="35001"/>
                </a:lnTo>
                <a:close/>
              </a:path>
              <a:path w="529589" h="135889">
                <a:moveTo>
                  <a:pt x="438289" y="89776"/>
                </a:moveTo>
                <a:lnTo>
                  <a:pt x="429196" y="49834"/>
                </a:lnTo>
                <a:lnTo>
                  <a:pt x="423494" y="44335"/>
                </a:lnTo>
                <a:lnTo>
                  <a:pt x="423494" y="77609"/>
                </a:lnTo>
                <a:lnTo>
                  <a:pt x="377507" y="77609"/>
                </a:lnTo>
                <a:lnTo>
                  <a:pt x="379183" y="66675"/>
                </a:lnTo>
                <a:lnTo>
                  <a:pt x="383882" y="57442"/>
                </a:lnTo>
                <a:lnTo>
                  <a:pt x="391121" y="51066"/>
                </a:lnTo>
                <a:lnTo>
                  <a:pt x="400405" y="48691"/>
                </a:lnTo>
                <a:lnTo>
                  <a:pt x="411467" y="51066"/>
                </a:lnTo>
                <a:lnTo>
                  <a:pt x="418579" y="57442"/>
                </a:lnTo>
                <a:lnTo>
                  <a:pt x="422376" y="66675"/>
                </a:lnTo>
                <a:lnTo>
                  <a:pt x="423494" y="77609"/>
                </a:lnTo>
                <a:lnTo>
                  <a:pt x="423494" y="44335"/>
                </a:lnTo>
                <a:lnTo>
                  <a:pt x="417817" y="38862"/>
                </a:lnTo>
                <a:lnTo>
                  <a:pt x="401853" y="35001"/>
                </a:lnTo>
                <a:lnTo>
                  <a:pt x="384098" y="39052"/>
                </a:lnTo>
                <a:lnTo>
                  <a:pt x="371411" y="50215"/>
                </a:lnTo>
                <a:lnTo>
                  <a:pt x="363804" y="67094"/>
                </a:lnTo>
                <a:lnTo>
                  <a:pt x="361264" y="88265"/>
                </a:lnTo>
                <a:lnTo>
                  <a:pt x="363943" y="106540"/>
                </a:lnTo>
                <a:lnTo>
                  <a:pt x="371551" y="121526"/>
                </a:lnTo>
                <a:lnTo>
                  <a:pt x="383489" y="131673"/>
                </a:lnTo>
                <a:lnTo>
                  <a:pt x="399148" y="135407"/>
                </a:lnTo>
                <a:lnTo>
                  <a:pt x="412673" y="135407"/>
                </a:lnTo>
                <a:lnTo>
                  <a:pt x="418084" y="130848"/>
                </a:lnTo>
                <a:lnTo>
                  <a:pt x="422046" y="127800"/>
                </a:lnTo>
                <a:lnTo>
                  <a:pt x="428409" y="121716"/>
                </a:lnTo>
                <a:lnTo>
                  <a:pt x="428955" y="121196"/>
                </a:lnTo>
                <a:lnTo>
                  <a:pt x="433590" y="113741"/>
                </a:lnTo>
                <a:lnTo>
                  <a:pt x="436206" y="106845"/>
                </a:lnTo>
                <a:lnTo>
                  <a:pt x="437019" y="101942"/>
                </a:lnTo>
                <a:lnTo>
                  <a:pt x="423494" y="101942"/>
                </a:lnTo>
                <a:lnTo>
                  <a:pt x="421208" y="108242"/>
                </a:lnTo>
                <a:lnTo>
                  <a:pt x="416661" y="114681"/>
                </a:lnTo>
                <a:lnTo>
                  <a:pt x="410133" y="119697"/>
                </a:lnTo>
                <a:lnTo>
                  <a:pt x="401853" y="121716"/>
                </a:lnTo>
                <a:lnTo>
                  <a:pt x="391198" y="119507"/>
                </a:lnTo>
                <a:lnTo>
                  <a:pt x="383590" y="113169"/>
                </a:lnTo>
                <a:lnTo>
                  <a:pt x="379018" y="103111"/>
                </a:lnTo>
                <a:lnTo>
                  <a:pt x="377507" y="89776"/>
                </a:lnTo>
                <a:lnTo>
                  <a:pt x="438289" y="89776"/>
                </a:lnTo>
                <a:close/>
              </a:path>
              <a:path w="529589" h="135889">
                <a:moveTo>
                  <a:pt x="529005" y="89776"/>
                </a:moveTo>
                <a:lnTo>
                  <a:pt x="527786" y="77609"/>
                </a:lnTo>
                <a:lnTo>
                  <a:pt x="526745" y="67094"/>
                </a:lnTo>
                <a:lnTo>
                  <a:pt x="519925" y="49834"/>
                </a:lnTo>
                <a:lnTo>
                  <a:pt x="518744" y="48691"/>
                </a:lnTo>
                <a:lnTo>
                  <a:pt x="514223" y="44335"/>
                </a:lnTo>
                <a:lnTo>
                  <a:pt x="514223" y="77609"/>
                </a:lnTo>
                <a:lnTo>
                  <a:pt x="466788" y="77609"/>
                </a:lnTo>
                <a:lnTo>
                  <a:pt x="468680" y="66675"/>
                </a:lnTo>
                <a:lnTo>
                  <a:pt x="473887" y="57442"/>
                </a:lnTo>
                <a:lnTo>
                  <a:pt x="481622" y="51066"/>
                </a:lnTo>
                <a:lnTo>
                  <a:pt x="491134" y="48691"/>
                </a:lnTo>
                <a:lnTo>
                  <a:pt x="501383" y="51066"/>
                </a:lnTo>
                <a:lnTo>
                  <a:pt x="508215" y="57442"/>
                </a:lnTo>
                <a:lnTo>
                  <a:pt x="512279" y="66675"/>
                </a:lnTo>
                <a:lnTo>
                  <a:pt x="514223" y="77609"/>
                </a:lnTo>
                <a:lnTo>
                  <a:pt x="514223" y="44335"/>
                </a:lnTo>
                <a:lnTo>
                  <a:pt x="508546" y="38862"/>
                </a:lnTo>
                <a:lnTo>
                  <a:pt x="492569" y="35001"/>
                </a:lnTo>
                <a:lnTo>
                  <a:pt x="474179" y="39052"/>
                </a:lnTo>
                <a:lnTo>
                  <a:pt x="461505" y="50215"/>
                </a:lnTo>
                <a:lnTo>
                  <a:pt x="454177" y="67094"/>
                </a:lnTo>
                <a:lnTo>
                  <a:pt x="451815" y="88265"/>
                </a:lnTo>
                <a:lnTo>
                  <a:pt x="454304" y="106540"/>
                </a:lnTo>
                <a:lnTo>
                  <a:pt x="461645" y="121526"/>
                </a:lnTo>
                <a:lnTo>
                  <a:pt x="473570" y="131673"/>
                </a:lnTo>
                <a:lnTo>
                  <a:pt x="489864" y="135407"/>
                </a:lnTo>
                <a:lnTo>
                  <a:pt x="503402" y="135407"/>
                </a:lnTo>
                <a:lnTo>
                  <a:pt x="508812" y="130848"/>
                </a:lnTo>
                <a:lnTo>
                  <a:pt x="512775" y="127800"/>
                </a:lnTo>
                <a:lnTo>
                  <a:pt x="519137" y="121716"/>
                </a:lnTo>
                <a:lnTo>
                  <a:pt x="519684" y="121196"/>
                </a:lnTo>
                <a:lnTo>
                  <a:pt x="524319" y="113741"/>
                </a:lnTo>
                <a:lnTo>
                  <a:pt x="526923" y="106845"/>
                </a:lnTo>
                <a:lnTo>
                  <a:pt x="527748" y="101942"/>
                </a:lnTo>
                <a:lnTo>
                  <a:pt x="512775" y="101942"/>
                </a:lnTo>
                <a:lnTo>
                  <a:pt x="511302" y="108242"/>
                </a:lnTo>
                <a:lnTo>
                  <a:pt x="507022" y="114681"/>
                </a:lnTo>
                <a:lnTo>
                  <a:pt x="500214" y="119697"/>
                </a:lnTo>
                <a:lnTo>
                  <a:pt x="491134" y="121716"/>
                </a:lnTo>
                <a:lnTo>
                  <a:pt x="480479" y="119507"/>
                </a:lnTo>
                <a:lnTo>
                  <a:pt x="472871" y="113169"/>
                </a:lnTo>
                <a:lnTo>
                  <a:pt x="468299" y="103111"/>
                </a:lnTo>
                <a:lnTo>
                  <a:pt x="466788" y="89776"/>
                </a:lnTo>
                <a:lnTo>
                  <a:pt x="529005" y="897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4156361" y="5158096"/>
            <a:ext cx="532130" cy="123825"/>
            <a:chOff x="4156361" y="5158096"/>
            <a:chExt cx="532130" cy="123825"/>
          </a:xfrm>
        </p:grpSpPr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6361" y="5180916"/>
              <a:ext cx="388328" cy="10041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7596" y="5158096"/>
              <a:ext cx="120484" cy="121713"/>
            </a:xfrm>
            <a:prstGeom prst="rect">
              <a:avLst/>
            </a:prstGeom>
          </p:spPr>
        </p:pic>
      </p:grpSp>
      <p:pic>
        <p:nvPicPr>
          <p:cNvPr id="30" name="object 3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42191" y="5147447"/>
            <a:ext cx="127158" cy="133883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19491" y="5147447"/>
            <a:ext cx="270549" cy="133883"/>
          </a:xfrm>
          <a:prstGeom prst="rect">
            <a:avLst/>
          </a:prstGeom>
        </p:spPr>
      </p:pic>
      <p:sp>
        <p:nvSpPr>
          <p:cNvPr id="32" name="object 32" descr=""/>
          <p:cNvSpPr/>
          <p:nvPr/>
        </p:nvSpPr>
        <p:spPr>
          <a:xfrm>
            <a:off x="5253698" y="5180926"/>
            <a:ext cx="572770" cy="137160"/>
          </a:xfrm>
          <a:custGeom>
            <a:avLst/>
            <a:gdLst/>
            <a:ahLst/>
            <a:cxnLst/>
            <a:rect l="l" t="t" r="r" b="b"/>
            <a:pathLst>
              <a:path w="572770" h="137160">
                <a:moveTo>
                  <a:pt x="112191" y="31953"/>
                </a:moveTo>
                <a:lnTo>
                  <a:pt x="109512" y="16040"/>
                </a:lnTo>
                <a:lnTo>
                  <a:pt x="102908" y="6273"/>
                </a:lnTo>
                <a:lnTo>
                  <a:pt x="94538" y="1346"/>
                </a:lnTo>
                <a:lnTo>
                  <a:pt x="86575" y="0"/>
                </a:lnTo>
                <a:lnTo>
                  <a:pt x="77812" y="1333"/>
                </a:lnTo>
                <a:lnTo>
                  <a:pt x="71183" y="4940"/>
                </a:lnTo>
                <a:lnTo>
                  <a:pt x="65811" y="10261"/>
                </a:lnTo>
                <a:lnTo>
                  <a:pt x="60794" y="16738"/>
                </a:lnTo>
                <a:lnTo>
                  <a:pt x="58356" y="11544"/>
                </a:lnTo>
                <a:lnTo>
                  <a:pt x="54406" y="6083"/>
                </a:lnTo>
                <a:lnTo>
                  <a:pt x="47929" y="1752"/>
                </a:lnTo>
                <a:lnTo>
                  <a:pt x="37884" y="0"/>
                </a:lnTo>
                <a:lnTo>
                  <a:pt x="28143" y="1968"/>
                </a:lnTo>
                <a:lnTo>
                  <a:pt x="21107" y="6654"/>
                </a:lnTo>
                <a:lnTo>
                  <a:pt x="16370" y="12192"/>
                </a:lnTo>
                <a:lnTo>
                  <a:pt x="13538" y="16738"/>
                </a:lnTo>
                <a:lnTo>
                  <a:pt x="12090" y="16738"/>
                </a:lnTo>
                <a:lnTo>
                  <a:pt x="12090" y="3035"/>
                </a:lnTo>
                <a:lnTo>
                  <a:pt x="0" y="3035"/>
                </a:lnTo>
                <a:lnTo>
                  <a:pt x="0" y="97370"/>
                </a:lnTo>
                <a:lnTo>
                  <a:pt x="13538" y="97370"/>
                </a:lnTo>
                <a:lnTo>
                  <a:pt x="13538" y="47155"/>
                </a:lnTo>
                <a:lnTo>
                  <a:pt x="15951" y="31254"/>
                </a:lnTo>
                <a:lnTo>
                  <a:pt x="21780" y="21488"/>
                </a:lnTo>
                <a:lnTo>
                  <a:pt x="28905" y="16573"/>
                </a:lnTo>
                <a:lnTo>
                  <a:pt x="35179" y="15214"/>
                </a:lnTo>
                <a:lnTo>
                  <a:pt x="45999" y="15214"/>
                </a:lnTo>
                <a:lnTo>
                  <a:pt x="48704" y="24345"/>
                </a:lnTo>
                <a:lnTo>
                  <a:pt x="48704" y="97370"/>
                </a:lnTo>
                <a:lnTo>
                  <a:pt x="63500" y="97370"/>
                </a:lnTo>
                <a:lnTo>
                  <a:pt x="63500" y="41071"/>
                </a:lnTo>
                <a:lnTo>
                  <a:pt x="64935" y="31254"/>
                </a:lnTo>
                <a:lnTo>
                  <a:pt x="68910" y="23012"/>
                </a:lnTo>
                <a:lnTo>
                  <a:pt x="74904" y="17322"/>
                </a:lnTo>
                <a:lnTo>
                  <a:pt x="82435" y="15214"/>
                </a:lnTo>
                <a:lnTo>
                  <a:pt x="90144" y="16827"/>
                </a:lnTo>
                <a:lnTo>
                  <a:pt x="95148" y="21297"/>
                </a:lnTo>
                <a:lnTo>
                  <a:pt x="97853" y="28054"/>
                </a:lnTo>
                <a:lnTo>
                  <a:pt x="98666" y="36512"/>
                </a:lnTo>
                <a:lnTo>
                  <a:pt x="98666" y="97370"/>
                </a:lnTo>
                <a:lnTo>
                  <a:pt x="112191" y="97370"/>
                </a:lnTo>
                <a:lnTo>
                  <a:pt x="112191" y="31953"/>
                </a:lnTo>
                <a:close/>
              </a:path>
              <a:path w="572770" h="137160">
                <a:moveTo>
                  <a:pt x="206883" y="56286"/>
                </a:moveTo>
                <a:lnTo>
                  <a:pt x="205536" y="42595"/>
                </a:lnTo>
                <a:lnTo>
                  <a:pt x="204622" y="33375"/>
                </a:lnTo>
                <a:lnTo>
                  <a:pt x="197802" y="15595"/>
                </a:lnTo>
                <a:lnTo>
                  <a:pt x="197421" y="15214"/>
                </a:lnTo>
                <a:lnTo>
                  <a:pt x="192100" y="9842"/>
                </a:lnTo>
                <a:lnTo>
                  <a:pt x="192100" y="42595"/>
                </a:lnTo>
                <a:lnTo>
                  <a:pt x="146100" y="42595"/>
                </a:lnTo>
                <a:lnTo>
                  <a:pt x="180073" y="17564"/>
                </a:lnTo>
                <a:lnTo>
                  <a:pt x="192100" y="42595"/>
                </a:lnTo>
                <a:lnTo>
                  <a:pt x="192100" y="9842"/>
                </a:lnTo>
                <a:lnTo>
                  <a:pt x="186423" y="4089"/>
                </a:lnTo>
                <a:lnTo>
                  <a:pt x="170446" y="0"/>
                </a:lnTo>
                <a:lnTo>
                  <a:pt x="152895" y="4254"/>
                </a:lnTo>
                <a:lnTo>
                  <a:pt x="140652" y="15786"/>
                </a:lnTo>
                <a:lnTo>
                  <a:pt x="133477" y="32727"/>
                </a:lnTo>
                <a:lnTo>
                  <a:pt x="131127" y="53251"/>
                </a:lnTo>
                <a:lnTo>
                  <a:pt x="133604" y="72174"/>
                </a:lnTo>
                <a:lnTo>
                  <a:pt x="140779" y="87096"/>
                </a:lnTo>
                <a:lnTo>
                  <a:pt x="152285" y="96888"/>
                </a:lnTo>
                <a:lnTo>
                  <a:pt x="167741" y="100406"/>
                </a:lnTo>
                <a:lnTo>
                  <a:pt x="181279" y="100406"/>
                </a:lnTo>
                <a:lnTo>
                  <a:pt x="186690" y="97370"/>
                </a:lnTo>
                <a:lnTo>
                  <a:pt x="190652" y="94322"/>
                </a:lnTo>
                <a:lnTo>
                  <a:pt x="197561" y="87718"/>
                </a:lnTo>
                <a:lnTo>
                  <a:pt x="198183" y="86715"/>
                </a:lnTo>
                <a:lnTo>
                  <a:pt x="202196" y="80251"/>
                </a:lnTo>
                <a:lnTo>
                  <a:pt x="204800" y="73355"/>
                </a:lnTo>
                <a:lnTo>
                  <a:pt x="205625" y="68465"/>
                </a:lnTo>
                <a:lnTo>
                  <a:pt x="192100" y="68465"/>
                </a:lnTo>
                <a:lnTo>
                  <a:pt x="190614" y="74523"/>
                </a:lnTo>
                <a:lnTo>
                  <a:pt x="186347" y="80441"/>
                </a:lnTo>
                <a:lnTo>
                  <a:pt x="179539" y="84937"/>
                </a:lnTo>
                <a:lnTo>
                  <a:pt x="170446" y="86715"/>
                </a:lnTo>
                <a:lnTo>
                  <a:pt x="159804" y="84747"/>
                </a:lnTo>
                <a:lnTo>
                  <a:pt x="152184" y="78917"/>
                </a:lnTo>
                <a:lnTo>
                  <a:pt x="147624" y="69392"/>
                </a:lnTo>
                <a:lnTo>
                  <a:pt x="146100" y="56286"/>
                </a:lnTo>
                <a:lnTo>
                  <a:pt x="206883" y="56286"/>
                </a:lnTo>
                <a:close/>
              </a:path>
              <a:path w="572770" h="137160">
                <a:moveTo>
                  <a:pt x="338188" y="31953"/>
                </a:moveTo>
                <a:lnTo>
                  <a:pt x="335330" y="16040"/>
                </a:lnTo>
                <a:lnTo>
                  <a:pt x="328434" y="6273"/>
                </a:lnTo>
                <a:lnTo>
                  <a:pt x="320001" y="1346"/>
                </a:lnTo>
                <a:lnTo>
                  <a:pt x="312585" y="0"/>
                </a:lnTo>
                <a:lnTo>
                  <a:pt x="303809" y="1333"/>
                </a:lnTo>
                <a:lnTo>
                  <a:pt x="297180" y="4940"/>
                </a:lnTo>
                <a:lnTo>
                  <a:pt x="291807" y="10261"/>
                </a:lnTo>
                <a:lnTo>
                  <a:pt x="286791" y="16738"/>
                </a:lnTo>
                <a:lnTo>
                  <a:pt x="284149" y="11544"/>
                </a:lnTo>
                <a:lnTo>
                  <a:pt x="279869" y="6083"/>
                </a:lnTo>
                <a:lnTo>
                  <a:pt x="273316" y="1752"/>
                </a:lnTo>
                <a:lnTo>
                  <a:pt x="263880" y="0"/>
                </a:lnTo>
                <a:lnTo>
                  <a:pt x="254114" y="1968"/>
                </a:lnTo>
                <a:lnTo>
                  <a:pt x="246926" y="6654"/>
                </a:lnTo>
                <a:lnTo>
                  <a:pt x="241769" y="12192"/>
                </a:lnTo>
                <a:lnTo>
                  <a:pt x="238086" y="16738"/>
                </a:lnTo>
                <a:lnTo>
                  <a:pt x="238086" y="3035"/>
                </a:lnTo>
                <a:lnTo>
                  <a:pt x="224561" y="3035"/>
                </a:lnTo>
                <a:lnTo>
                  <a:pt x="224561" y="97370"/>
                </a:lnTo>
                <a:lnTo>
                  <a:pt x="239356" y="97370"/>
                </a:lnTo>
                <a:lnTo>
                  <a:pt x="239356" y="47155"/>
                </a:lnTo>
                <a:lnTo>
                  <a:pt x="241617" y="31254"/>
                </a:lnTo>
                <a:lnTo>
                  <a:pt x="247218" y="21488"/>
                </a:lnTo>
                <a:lnTo>
                  <a:pt x="254342" y="16573"/>
                </a:lnTo>
                <a:lnTo>
                  <a:pt x="261175" y="15214"/>
                </a:lnTo>
                <a:lnTo>
                  <a:pt x="271995" y="15214"/>
                </a:lnTo>
                <a:lnTo>
                  <a:pt x="274701" y="24345"/>
                </a:lnTo>
                <a:lnTo>
                  <a:pt x="274701" y="97370"/>
                </a:lnTo>
                <a:lnTo>
                  <a:pt x="288226" y="97370"/>
                </a:lnTo>
                <a:lnTo>
                  <a:pt x="288226" y="41071"/>
                </a:lnTo>
                <a:lnTo>
                  <a:pt x="289687" y="31254"/>
                </a:lnTo>
                <a:lnTo>
                  <a:pt x="293801" y="23012"/>
                </a:lnTo>
                <a:lnTo>
                  <a:pt x="300177" y="17322"/>
                </a:lnTo>
                <a:lnTo>
                  <a:pt x="308432" y="15214"/>
                </a:lnTo>
                <a:lnTo>
                  <a:pt x="316141" y="16827"/>
                </a:lnTo>
                <a:lnTo>
                  <a:pt x="321144" y="21297"/>
                </a:lnTo>
                <a:lnTo>
                  <a:pt x="323850" y="28054"/>
                </a:lnTo>
                <a:lnTo>
                  <a:pt x="324662" y="36512"/>
                </a:lnTo>
                <a:lnTo>
                  <a:pt x="324662" y="97370"/>
                </a:lnTo>
                <a:lnTo>
                  <a:pt x="338188" y="97370"/>
                </a:lnTo>
                <a:lnTo>
                  <a:pt x="338188" y="31953"/>
                </a:lnTo>
                <a:close/>
              </a:path>
              <a:path w="572770" h="137160">
                <a:moveTo>
                  <a:pt x="432879" y="50203"/>
                </a:moveTo>
                <a:lnTo>
                  <a:pt x="430593" y="32092"/>
                </a:lnTo>
                <a:lnTo>
                  <a:pt x="423621" y="15976"/>
                </a:lnTo>
                <a:lnTo>
                  <a:pt x="422846" y="15214"/>
                </a:lnTo>
                <a:lnTo>
                  <a:pt x="419354" y="11811"/>
                </a:lnTo>
                <a:lnTo>
                  <a:pt x="419354" y="50203"/>
                </a:lnTo>
                <a:lnTo>
                  <a:pt x="418414" y="61683"/>
                </a:lnTo>
                <a:lnTo>
                  <a:pt x="414820" y="73596"/>
                </a:lnTo>
                <a:lnTo>
                  <a:pt x="407416" y="82943"/>
                </a:lnTo>
                <a:lnTo>
                  <a:pt x="395008" y="86715"/>
                </a:lnTo>
                <a:lnTo>
                  <a:pt x="382485" y="82943"/>
                </a:lnTo>
                <a:lnTo>
                  <a:pt x="374624" y="73596"/>
                </a:lnTo>
                <a:lnTo>
                  <a:pt x="370560" y="61683"/>
                </a:lnTo>
                <a:lnTo>
                  <a:pt x="369392" y="50203"/>
                </a:lnTo>
                <a:lnTo>
                  <a:pt x="370560" y="39598"/>
                </a:lnTo>
                <a:lnTo>
                  <a:pt x="374624" y="28143"/>
                </a:lnTo>
                <a:lnTo>
                  <a:pt x="382485" y="18973"/>
                </a:lnTo>
                <a:lnTo>
                  <a:pt x="395008" y="15214"/>
                </a:lnTo>
                <a:lnTo>
                  <a:pt x="407416" y="18973"/>
                </a:lnTo>
                <a:lnTo>
                  <a:pt x="414820" y="28143"/>
                </a:lnTo>
                <a:lnTo>
                  <a:pt x="418414" y="39598"/>
                </a:lnTo>
                <a:lnTo>
                  <a:pt x="419354" y="50203"/>
                </a:lnTo>
                <a:lnTo>
                  <a:pt x="419354" y="11811"/>
                </a:lnTo>
                <a:lnTo>
                  <a:pt x="411810" y="4419"/>
                </a:lnTo>
                <a:lnTo>
                  <a:pt x="395008" y="0"/>
                </a:lnTo>
                <a:lnTo>
                  <a:pt x="377482" y="4419"/>
                </a:lnTo>
                <a:lnTo>
                  <a:pt x="365290" y="15976"/>
                </a:lnTo>
                <a:lnTo>
                  <a:pt x="358178" y="32092"/>
                </a:lnTo>
                <a:lnTo>
                  <a:pt x="355866" y="50203"/>
                </a:lnTo>
                <a:lnTo>
                  <a:pt x="358178" y="68313"/>
                </a:lnTo>
                <a:lnTo>
                  <a:pt x="365290" y="84429"/>
                </a:lnTo>
                <a:lnTo>
                  <a:pt x="377482" y="95986"/>
                </a:lnTo>
                <a:lnTo>
                  <a:pt x="395008" y="100406"/>
                </a:lnTo>
                <a:lnTo>
                  <a:pt x="411810" y="95986"/>
                </a:lnTo>
                <a:lnTo>
                  <a:pt x="421284" y="86715"/>
                </a:lnTo>
                <a:lnTo>
                  <a:pt x="423621" y="84429"/>
                </a:lnTo>
                <a:lnTo>
                  <a:pt x="430593" y="68313"/>
                </a:lnTo>
                <a:lnTo>
                  <a:pt x="432879" y="50203"/>
                </a:lnTo>
                <a:close/>
              </a:path>
              <a:path w="572770" h="137160">
                <a:moveTo>
                  <a:pt x="493852" y="1524"/>
                </a:moveTo>
                <a:lnTo>
                  <a:pt x="492404" y="1524"/>
                </a:lnTo>
                <a:lnTo>
                  <a:pt x="491147" y="0"/>
                </a:lnTo>
                <a:lnTo>
                  <a:pt x="489699" y="0"/>
                </a:lnTo>
                <a:lnTo>
                  <a:pt x="482295" y="1371"/>
                </a:lnTo>
                <a:lnTo>
                  <a:pt x="476034" y="5321"/>
                </a:lnTo>
                <a:lnTo>
                  <a:pt x="470522" y="11544"/>
                </a:lnTo>
                <a:lnTo>
                  <a:pt x="465353" y="19773"/>
                </a:lnTo>
                <a:lnTo>
                  <a:pt x="465353" y="3035"/>
                </a:lnTo>
                <a:lnTo>
                  <a:pt x="451827" y="3035"/>
                </a:lnTo>
                <a:lnTo>
                  <a:pt x="451827" y="97370"/>
                </a:lnTo>
                <a:lnTo>
                  <a:pt x="466788" y="97370"/>
                </a:lnTo>
                <a:lnTo>
                  <a:pt x="466788" y="42595"/>
                </a:lnTo>
                <a:lnTo>
                  <a:pt x="468274" y="33020"/>
                </a:lnTo>
                <a:lnTo>
                  <a:pt x="472541" y="25285"/>
                </a:lnTo>
                <a:lnTo>
                  <a:pt x="479348" y="20129"/>
                </a:lnTo>
                <a:lnTo>
                  <a:pt x="481076" y="19773"/>
                </a:lnTo>
                <a:lnTo>
                  <a:pt x="488442" y="18249"/>
                </a:lnTo>
                <a:lnTo>
                  <a:pt x="493852" y="18249"/>
                </a:lnTo>
                <a:lnTo>
                  <a:pt x="493852" y="1524"/>
                </a:lnTo>
                <a:close/>
              </a:path>
              <a:path w="572770" h="137160">
                <a:moveTo>
                  <a:pt x="572312" y="3035"/>
                </a:moveTo>
                <a:lnTo>
                  <a:pt x="557339" y="3035"/>
                </a:lnTo>
                <a:lnTo>
                  <a:pt x="534428" y="80632"/>
                </a:lnTo>
                <a:lnTo>
                  <a:pt x="511340" y="3035"/>
                </a:lnTo>
                <a:lnTo>
                  <a:pt x="495109" y="3035"/>
                </a:lnTo>
                <a:lnTo>
                  <a:pt x="527583" y="100406"/>
                </a:lnTo>
                <a:lnTo>
                  <a:pt x="523367" y="112318"/>
                </a:lnTo>
                <a:lnTo>
                  <a:pt x="520001" y="119240"/>
                </a:lnTo>
                <a:lnTo>
                  <a:pt x="516369" y="122453"/>
                </a:lnTo>
                <a:lnTo>
                  <a:pt x="511340" y="123228"/>
                </a:lnTo>
                <a:lnTo>
                  <a:pt x="508635" y="123228"/>
                </a:lnTo>
                <a:lnTo>
                  <a:pt x="504672" y="121704"/>
                </a:lnTo>
                <a:lnTo>
                  <a:pt x="503224" y="120192"/>
                </a:lnTo>
                <a:lnTo>
                  <a:pt x="503224" y="135407"/>
                </a:lnTo>
                <a:lnTo>
                  <a:pt x="505929" y="135407"/>
                </a:lnTo>
                <a:lnTo>
                  <a:pt x="507377" y="136918"/>
                </a:lnTo>
                <a:lnTo>
                  <a:pt x="510082" y="136918"/>
                </a:lnTo>
                <a:lnTo>
                  <a:pt x="542544" y="95846"/>
                </a:lnTo>
                <a:lnTo>
                  <a:pt x="557898" y="50012"/>
                </a:lnTo>
                <a:lnTo>
                  <a:pt x="572312" y="3035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147956" y="4881193"/>
            <a:ext cx="514350" cy="135890"/>
          </a:xfrm>
          <a:custGeom>
            <a:avLst/>
            <a:gdLst/>
            <a:ahLst/>
            <a:cxnLst/>
            <a:rect l="l" t="t" r="r" b="b"/>
            <a:pathLst>
              <a:path w="514350" h="135889">
                <a:moveTo>
                  <a:pt x="14973" y="1524"/>
                </a:moveTo>
                <a:lnTo>
                  <a:pt x="0" y="1524"/>
                </a:lnTo>
                <a:lnTo>
                  <a:pt x="0" y="132372"/>
                </a:lnTo>
                <a:lnTo>
                  <a:pt x="14973" y="132372"/>
                </a:lnTo>
                <a:lnTo>
                  <a:pt x="14973" y="1524"/>
                </a:lnTo>
                <a:close/>
              </a:path>
              <a:path w="514350" h="135889">
                <a:moveTo>
                  <a:pt x="109664" y="85217"/>
                </a:moveTo>
                <a:lnTo>
                  <a:pt x="107353" y="67094"/>
                </a:lnTo>
                <a:lnTo>
                  <a:pt x="100215" y="50977"/>
                </a:lnTo>
                <a:lnTo>
                  <a:pt x="97802" y="48691"/>
                </a:lnTo>
                <a:lnTo>
                  <a:pt x="94881" y="45935"/>
                </a:lnTo>
                <a:lnTo>
                  <a:pt x="94881" y="85217"/>
                </a:lnTo>
                <a:lnTo>
                  <a:pt x="93916" y="96050"/>
                </a:lnTo>
                <a:lnTo>
                  <a:pt x="90258" y="108038"/>
                </a:lnTo>
                <a:lnTo>
                  <a:pt x="82778" y="117729"/>
                </a:lnTo>
                <a:lnTo>
                  <a:pt x="70345" y="121716"/>
                </a:lnTo>
                <a:lnTo>
                  <a:pt x="58026" y="117729"/>
                </a:lnTo>
                <a:lnTo>
                  <a:pt x="50596" y="108038"/>
                </a:lnTo>
                <a:lnTo>
                  <a:pt x="46964" y="96050"/>
                </a:lnTo>
                <a:lnTo>
                  <a:pt x="45999" y="85217"/>
                </a:lnTo>
                <a:lnTo>
                  <a:pt x="46964" y="73723"/>
                </a:lnTo>
                <a:lnTo>
                  <a:pt x="50596" y="61810"/>
                </a:lnTo>
                <a:lnTo>
                  <a:pt x="58026" y="52476"/>
                </a:lnTo>
                <a:lnTo>
                  <a:pt x="70345" y="48691"/>
                </a:lnTo>
                <a:lnTo>
                  <a:pt x="82778" y="52476"/>
                </a:lnTo>
                <a:lnTo>
                  <a:pt x="90258" y="61810"/>
                </a:lnTo>
                <a:lnTo>
                  <a:pt x="93916" y="73723"/>
                </a:lnTo>
                <a:lnTo>
                  <a:pt x="94881" y="85217"/>
                </a:lnTo>
                <a:lnTo>
                  <a:pt x="94881" y="45935"/>
                </a:lnTo>
                <a:lnTo>
                  <a:pt x="87985" y="39420"/>
                </a:lnTo>
                <a:lnTo>
                  <a:pt x="70345" y="35001"/>
                </a:lnTo>
                <a:lnTo>
                  <a:pt x="52819" y="39420"/>
                </a:lnTo>
                <a:lnTo>
                  <a:pt x="40627" y="50977"/>
                </a:lnTo>
                <a:lnTo>
                  <a:pt x="33515" y="67094"/>
                </a:lnTo>
                <a:lnTo>
                  <a:pt x="31203" y="85217"/>
                </a:lnTo>
                <a:lnTo>
                  <a:pt x="33515" y="103327"/>
                </a:lnTo>
                <a:lnTo>
                  <a:pt x="40627" y="119443"/>
                </a:lnTo>
                <a:lnTo>
                  <a:pt x="52819" y="130987"/>
                </a:lnTo>
                <a:lnTo>
                  <a:pt x="70345" y="135407"/>
                </a:lnTo>
                <a:lnTo>
                  <a:pt x="87985" y="130987"/>
                </a:lnTo>
                <a:lnTo>
                  <a:pt x="97802" y="121716"/>
                </a:lnTo>
                <a:lnTo>
                  <a:pt x="100215" y="119443"/>
                </a:lnTo>
                <a:lnTo>
                  <a:pt x="107353" y="103327"/>
                </a:lnTo>
                <a:lnTo>
                  <a:pt x="109664" y="85217"/>
                </a:lnTo>
                <a:close/>
              </a:path>
              <a:path w="514350" h="135889">
                <a:moveTo>
                  <a:pt x="157099" y="38049"/>
                </a:moveTo>
                <a:lnTo>
                  <a:pt x="143573" y="38049"/>
                </a:lnTo>
                <a:lnTo>
                  <a:pt x="143573" y="10668"/>
                </a:lnTo>
                <a:lnTo>
                  <a:pt x="130048" y="10668"/>
                </a:lnTo>
                <a:lnTo>
                  <a:pt x="130048" y="38049"/>
                </a:lnTo>
                <a:lnTo>
                  <a:pt x="117779" y="38049"/>
                </a:lnTo>
                <a:lnTo>
                  <a:pt x="117779" y="50215"/>
                </a:lnTo>
                <a:lnTo>
                  <a:pt x="130048" y="50215"/>
                </a:lnTo>
                <a:lnTo>
                  <a:pt x="130048" y="112598"/>
                </a:lnTo>
                <a:lnTo>
                  <a:pt x="130683" y="121056"/>
                </a:lnTo>
                <a:lnTo>
                  <a:pt x="133096" y="127800"/>
                </a:lnTo>
                <a:lnTo>
                  <a:pt x="138036" y="132270"/>
                </a:lnTo>
                <a:lnTo>
                  <a:pt x="146278" y="133883"/>
                </a:lnTo>
                <a:lnTo>
                  <a:pt x="147548" y="133883"/>
                </a:lnTo>
                <a:lnTo>
                  <a:pt x="151688" y="132372"/>
                </a:lnTo>
                <a:lnTo>
                  <a:pt x="157099" y="132372"/>
                </a:lnTo>
                <a:lnTo>
                  <a:pt x="157099" y="120205"/>
                </a:lnTo>
                <a:lnTo>
                  <a:pt x="143573" y="120205"/>
                </a:lnTo>
                <a:lnTo>
                  <a:pt x="143573" y="50215"/>
                </a:lnTo>
                <a:lnTo>
                  <a:pt x="157099" y="50215"/>
                </a:lnTo>
                <a:lnTo>
                  <a:pt x="157099" y="38049"/>
                </a:lnTo>
                <a:close/>
              </a:path>
              <a:path w="514350" h="135889">
                <a:moveTo>
                  <a:pt x="235559" y="103466"/>
                </a:moveTo>
                <a:lnTo>
                  <a:pt x="197688" y="74549"/>
                </a:lnTo>
                <a:lnTo>
                  <a:pt x="186867" y="71513"/>
                </a:lnTo>
                <a:lnTo>
                  <a:pt x="182714" y="69989"/>
                </a:lnTo>
                <a:lnTo>
                  <a:pt x="182714" y="50215"/>
                </a:lnTo>
                <a:lnTo>
                  <a:pt x="194983" y="48691"/>
                </a:lnTo>
                <a:lnTo>
                  <a:pt x="198945" y="48691"/>
                </a:lnTo>
                <a:lnTo>
                  <a:pt x="209588" y="50215"/>
                </a:lnTo>
                <a:lnTo>
                  <a:pt x="215773" y="54013"/>
                </a:lnTo>
                <a:lnTo>
                  <a:pt x="218630" y="58966"/>
                </a:lnTo>
                <a:lnTo>
                  <a:pt x="219329" y="63906"/>
                </a:lnTo>
                <a:lnTo>
                  <a:pt x="232854" y="63906"/>
                </a:lnTo>
                <a:lnTo>
                  <a:pt x="231965" y="57467"/>
                </a:lnTo>
                <a:lnTo>
                  <a:pt x="227787" y="47739"/>
                </a:lnTo>
                <a:lnTo>
                  <a:pt x="218020" y="38874"/>
                </a:lnTo>
                <a:lnTo>
                  <a:pt x="200393" y="35001"/>
                </a:lnTo>
                <a:lnTo>
                  <a:pt x="188671" y="36766"/>
                </a:lnTo>
                <a:lnTo>
                  <a:pt x="178701" y="42227"/>
                </a:lnTo>
                <a:lnTo>
                  <a:pt x="171780" y="51689"/>
                </a:lnTo>
                <a:lnTo>
                  <a:pt x="169189" y="65430"/>
                </a:lnTo>
                <a:lnTo>
                  <a:pt x="170446" y="73710"/>
                </a:lnTo>
                <a:lnTo>
                  <a:pt x="204355" y="92824"/>
                </a:lnTo>
                <a:lnTo>
                  <a:pt x="216623" y="95859"/>
                </a:lnTo>
                <a:lnTo>
                  <a:pt x="222034" y="98907"/>
                </a:lnTo>
                <a:lnTo>
                  <a:pt x="222034" y="106514"/>
                </a:lnTo>
                <a:lnTo>
                  <a:pt x="220370" y="113385"/>
                </a:lnTo>
                <a:lnTo>
                  <a:pt x="215900" y="118110"/>
                </a:lnTo>
                <a:lnTo>
                  <a:pt x="209397" y="120840"/>
                </a:lnTo>
                <a:lnTo>
                  <a:pt x="201650" y="121716"/>
                </a:lnTo>
                <a:lnTo>
                  <a:pt x="190284" y="119697"/>
                </a:lnTo>
                <a:lnTo>
                  <a:pt x="183730" y="114681"/>
                </a:lnTo>
                <a:lnTo>
                  <a:pt x="180733" y="108242"/>
                </a:lnTo>
                <a:lnTo>
                  <a:pt x="180009" y="101942"/>
                </a:lnTo>
                <a:lnTo>
                  <a:pt x="166484" y="101942"/>
                </a:lnTo>
                <a:lnTo>
                  <a:pt x="167411" y="111671"/>
                </a:lnTo>
                <a:lnTo>
                  <a:pt x="171894" y="122669"/>
                </a:lnTo>
                <a:lnTo>
                  <a:pt x="182460" y="131673"/>
                </a:lnTo>
                <a:lnTo>
                  <a:pt x="201650" y="135407"/>
                </a:lnTo>
                <a:lnTo>
                  <a:pt x="214947" y="133197"/>
                </a:lnTo>
                <a:lnTo>
                  <a:pt x="225704" y="126860"/>
                </a:lnTo>
                <a:lnTo>
                  <a:pt x="232930" y="116801"/>
                </a:lnTo>
                <a:lnTo>
                  <a:pt x="235559" y="103466"/>
                </a:lnTo>
                <a:close/>
              </a:path>
              <a:path w="514350" h="135889">
                <a:moveTo>
                  <a:pt x="284264" y="1524"/>
                </a:moveTo>
                <a:lnTo>
                  <a:pt x="281559" y="0"/>
                </a:lnTo>
                <a:lnTo>
                  <a:pt x="277406" y="0"/>
                </a:lnTo>
                <a:lnTo>
                  <a:pt x="268312" y="1409"/>
                </a:lnTo>
                <a:lnTo>
                  <a:pt x="261518" y="5524"/>
                </a:lnTo>
                <a:lnTo>
                  <a:pt x="257238" y="12217"/>
                </a:lnTo>
                <a:lnTo>
                  <a:pt x="255765" y="21323"/>
                </a:lnTo>
                <a:lnTo>
                  <a:pt x="255765" y="38049"/>
                </a:lnTo>
                <a:lnTo>
                  <a:pt x="243674" y="38049"/>
                </a:lnTo>
                <a:lnTo>
                  <a:pt x="243674" y="50215"/>
                </a:lnTo>
                <a:lnTo>
                  <a:pt x="255765" y="50215"/>
                </a:lnTo>
                <a:lnTo>
                  <a:pt x="255765" y="132372"/>
                </a:lnTo>
                <a:lnTo>
                  <a:pt x="270738" y="132372"/>
                </a:lnTo>
                <a:lnTo>
                  <a:pt x="270738" y="50215"/>
                </a:lnTo>
                <a:lnTo>
                  <a:pt x="284264" y="50215"/>
                </a:lnTo>
                <a:lnTo>
                  <a:pt x="284264" y="38049"/>
                </a:lnTo>
                <a:lnTo>
                  <a:pt x="270738" y="38049"/>
                </a:lnTo>
                <a:lnTo>
                  <a:pt x="270738" y="18275"/>
                </a:lnTo>
                <a:lnTo>
                  <a:pt x="271995" y="15240"/>
                </a:lnTo>
                <a:lnTo>
                  <a:pt x="284264" y="15240"/>
                </a:lnTo>
                <a:lnTo>
                  <a:pt x="284264" y="1524"/>
                </a:lnTo>
                <a:close/>
              </a:path>
              <a:path w="514350" h="135889">
                <a:moveTo>
                  <a:pt x="341071" y="35001"/>
                </a:moveTo>
                <a:lnTo>
                  <a:pt x="336931" y="35001"/>
                </a:lnTo>
                <a:lnTo>
                  <a:pt x="329526" y="36360"/>
                </a:lnTo>
                <a:lnTo>
                  <a:pt x="323265" y="40144"/>
                </a:lnTo>
                <a:lnTo>
                  <a:pt x="317754" y="45910"/>
                </a:lnTo>
                <a:lnTo>
                  <a:pt x="312585" y="53263"/>
                </a:lnTo>
                <a:lnTo>
                  <a:pt x="312585" y="38049"/>
                </a:lnTo>
                <a:lnTo>
                  <a:pt x="299046" y="38049"/>
                </a:lnTo>
                <a:lnTo>
                  <a:pt x="299046" y="132372"/>
                </a:lnTo>
                <a:lnTo>
                  <a:pt x="314020" y="132372"/>
                </a:lnTo>
                <a:lnTo>
                  <a:pt x="314020" y="77609"/>
                </a:lnTo>
                <a:lnTo>
                  <a:pt x="315506" y="67792"/>
                </a:lnTo>
                <a:lnTo>
                  <a:pt x="319773" y="59537"/>
                </a:lnTo>
                <a:lnTo>
                  <a:pt x="326580" y="53848"/>
                </a:lnTo>
                <a:lnTo>
                  <a:pt x="329133" y="53263"/>
                </a:lnTo>
                <a:lnTo>
                  <a:pt x="335661" y="51739"/>
                </a:lnTo>
                <a:lnTo>
                  <a:pt x="341071" y="51739"/>
                </a:lnTo>
                <a:lnTo>
                  <a:pt x="341071" y="35001"/>
                </a:lnTo>
                <a:close/>
              </a:path>
              <a:path w="514350" h="135889">
                <a:moveTo>
                  <a:pt x="424942" y="89776"/>
                </a:moveTo>
                <a:lnTo>
                  <a:pt x="423710" y="77609"/>
                </a:lnTo>
                <a:lnTo>
                  <a:pt x="422656" y="67094"/>
                </a:lnTo>
                <a:lnTo>
                  <a:pt x="415772" y="49834"/>
                </a:lnTo>
                <a:lnTo>
                  <a:pt x="414578" y="48691"/>
                </a:lnTo>
                <a:lnTo>
                  <a:pt x="409981" y="44284"/>
                </a:lnTo>
                <a:lnTo>
                  <a:pt x="409981" y="77609"/>
                </a:lnTo>
                <a:lnTo>
                  <a:pt x="362724" y="77609"/>
                </a:lnTo>
                <a:lnTo>
                  <a:pt x="364604" y="66675"/>
                </a:lnTo>
                <a:lnTo>
                  <a:pt x="369646" y="57442"/>
                </a:lnTo>
                <a:lnTo>
                  <a:pt x="376948" y="51066"/>
                </a:lnTo>
                <a:lnTo>
                  <a:pt x="385622" y="48691"/>
                </a:lnTo>
                <a:lnTo>
                  <a:pt x="396709" y="51066"/>
                </a:lnTo>
                <a:lnTo>
                  <a:pt x="403961" y="57442"/>
                </a:lnTo>
                <a:lnTo>
                  <a:pt x="408127" y="66675"/>
                </a:lnTo>
                <a:lnTo>
                  <a:pt x="409981" y="77609"/>
                </a:lnTo>
                <a:lnTo>
                  <a:pt x="409981" y="44284"/>
                </a:lnTo>
                <a:lnTo>
                  <a:pt x="404329" y="38862"/>
                </a:lnTo>
                <a:lnTo>
                  <a:pt x="388327" y="35001"/>
                </a:lnTo>
                <a:lnTo>
                  <a:pt x="370039" y="39052"/>
                </a:lnTo>
                <a:lnTo>
                  <a:pt x="357428" y="50215"/>
                </a:lnTo>
                <a:lnTo>
                  <a:pt x="350113" y="67094"/>
                </a:lnTo>
                <a:lnTo>
                  <a:pt x="347751" y="88265"/>
                </a:lnTo>
                <a:lnTo>
                  <a:pt x="350240" y="106540"/>
                </a:lnTo>
                <a:lnTo>
                  <a:pt x="357555" y="121526"/>
                </a:lnTo>
                <a:lnTo>
                  <a:pt x="369430" y="131673"/>
                </a:lnTo>
                <a:lnTo>
                  <a:pt x="385622" y="135407"/>
                </a:lnTo>
                <a:lnTo>
                  <a:pt x="399161" y="135407"/>
                </a:lnTo>
                <a:lnTo>
                  <a:pt x="404571" y="130848"/>
                </a:lnTo>
                <a:lnTo>
                  <a:pt x="408711" y="127800"/>
                </a:lnTo>
                <a:lnTo>
                  <a:pt x="414324" y="121716"/>
                </a:lnTo>
                <a:lnTo>
                  <a:pt x="414807" y="121196"/>
                </a:lnTo>
                <a:lnTo>
                  <a:pt x="419150" y="113741"/>
                </a:lnTo>
                <a:lnTo>
                  <a:pt x="421982" y="106845"/>
                </a:lnTo>
                <a:lnTo>
                  <a:pt x="423506" y="101942"/>
                </a:lnTo>
                <a:lnTo>
                  <a:pt x="408711" y="101942"/>
                </a:lnTo>
                <a:lnTo>
                  <a:pt x="407238" y="108242"/>
                </a:lnTo>
                <a:lnTo>
                  <a:pt x="402971" y="114681"/>
                </a:lnTo>
                <a:lnTo>
                  <a:pt x="396163" y="119697"/>
                </a:lnTo>
                <a:lnTo>
                  <a:pt x="387070" y="121716"/>
                </a:lnTo>
                <a:lnTo>
                  <a:pt x="376415" y="119507"/>
                </a:lnTo>
                <a:lnTo>
                  <a:pt x="368808" y="113169"/>
                </a:lnTo>
                <a:lnTo>
                  <a:pt x="364248" y="103111"/>
                </a:lnTo>
                <a:lnTo>
                  <a:pt x="362724" y="89776"/>
                </a:lnTo>
                <a:lnTo>
                  <a:pt x="424942" y="89776"/>
                </a:lnTo>
                <a:close/>
              </a:path>
              <a:path w="514350" h="135889">
                <a:moveTo>
                  <a:pt x="514223" y="89776"/>
                </a:moveTo>
                <a:lnTo>
                  <a:pt x="505142" y="49834"/>
                </a:lnTo>
                <a:lnTo>
                  <a:pt x="499440" y="44335"/>
                </a:lnTo>
                <a:lnTo>
                  <a:pt x="499440" y="77609"/>
                </a:lnTo>
                <a:lnTo>
                  <a:pt x="453440" y="77609"/>
                </a:lnTo>
                <a:lnTo>
                  <a:pt x="455117" y="66675"/>
                </a:lnTo>
                <a:lnTo>
                  <a:pt x="459828" y="57442"/>
                </a:lnTo>
                <a:lnTo>
                  <a:pt x="467067" y="51066"/>
                </a:lnTo>
                <a:lnTo>
                  <a:pt x="476351" y="48691"/>
                </a:lnTo>
                <a:lnTo>
                  <a:pt x="487413" y="51066"/>
                </a:lnTo>
                <a:lnTo>
                  <a:pt x="494525" y="57442"/>
                </a:lnTo>
                <a:lnTo>
                  <a:pt x="498322" y="66675"/>
                </a:lnTo>
                <a:lnTo>
                  <a:pt x="499440" y="77609"/>
                </a:lnTo>
                <a:lnTo>
                  <a:pt x="499440" y="44335"/>
                </a:lnTo>
                <a:lnTo>
                  <a:pt x="493763" y="38862"/>
                </a:lnTo>
                <a:lnTo>
                  <a:pt x="477799" y="35001"/>
                </a:lnTo>
                <a:lnTo>
                  <a:pt x="460235" y="39052"/>
                </a:lnTo>
                <a:lnTo>
                  <a:pt x="447992" y="50215"/>
                </a:lnTo>
                <a:lnTo>
                  <a:pt x="440817" y="67094"/>
                </a:lnTo>
                <a:lnTo>
                  <a:pt x="438480" y="88265"/>
                </a:lnTo>
                <a:lnTo>
                  <a:pt x="440944" y="106540"/>
                </a:lnTo>
                <a:lnTo>
                  <a:pt x="448119" y="121526"/>
                </a:lnTo>
                <a:lnTo>
                  <a:pt x="459625" y="131673"/>
                </a:lnTo>
                <a:lnTo>
                  <a:pt x="475094" y="135407"/>
                </a:lnTo>
                <a:lnTo>
                  <a:pt x="488619" y="135407"/>
                </a:lnTo>
                <a:lnTo>
                  <a:pt x="494030" y="130848"/>
                </a:lnTo>
                <a:lnTo>
                  <a:pt x="497992" y="127800"/>
                </a:lnTo>
                <a:lnTo>
                  <a:pt x="504355" y="121716"/>
                </a:lnTo>
                <a:lnTo>
                  <a:pt x="504901" y="121196"/>
                </a:lnTo>
                <a:lnTo>
                  <a:pt x="509536" y="113741"/>
                </a:lnTo>
                <a:lnTo>
                  <a:pt x="512152" y="106845"/>
                </a:lnTo>
                <a:lnTo>
                  <a:pt x="512965" y="101942"/>
                </a:lnTo>
                <a:lnTo>
                  <a:pt x="499440" y="101942"/>
                </a:lnTo>
                <a:lnTo>
                  <a:pt x="497954" y="108242"/>
                </a:lnTo>
                <a:lnTo>
                  <a:pt x="493687" y="114681"/>
                </a:lnTo>
                <a:lnTo>
                  <a:pt x="486879" y="119697"/>
                </a:lnTo>
                <a:lnTo>
                  <a:pt x="477799" y="121716"/>
                </a:lnTo>
                <a:lnTo>
                  <a:pt x="467144" y="119507"/>
                </a:lnTo>
                <a:lnTo>
                  <a:pt x="459536" y="113169"/>
                </a:lnTo>
                <a:lnTo>
                  <a:pt x="454964" y="103111"/>
                </a:lnTo>
                <a:lnTo>
                  <a:pt x="453440" y="89776"/>
                </a:lnTo>
                <a:lnTo>
                  <a:pt x="514223" y="897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7108" y="1274063"/>
            <a:ext cx="2063495" cy="4568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30" rIns="0" bIns="0" rtlCol="0" vert="horz">
            <a:spAutoFit/>
          </a:bodyPr>
          <a:lstStyle/>
          <a:p>
            <a:pPr marL="13531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Virtual-</a:t>
            </a:r>
            <a:r>
              <a:rPr dirty="0"/>
              <a:t>address</a:t>
            </a:r>
            <a:r>
              <a:rPr dirty="0" spc="-45"/>
              <a:t> </a:t>
            </a:r>
            <a:r>
              <a:rPr dirty="0" spc="-10"/>
              <a:t>Space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385" y="1154557"/>
            <a:ext cx="234696" cy="2438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7683" y="1991614"/>
            <a:ext cx="210311" cy="21640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7683" y="2320798"/>
            <a:ext cx="210311" cy="21640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51914" y="1134236"/>
            <a:ext cx="3730625" cy="5012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8382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Usually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design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logical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space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for </a:t>
            </a:r>
            <a:r>
              <a:rPr dirty="0" sz="1600">
                <a:latin typeface="Arial"/>
                <a:cs typeface="Arial"/>
              </a:rPr>
              <a:t>stack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start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Max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logical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and </a:t>
            </a:r>
            <a:r>
              <a:rPr dirty="0" sz="1600">
                <a:latin typeface="Arial"/>
                <a:cs typeface="Arial"/>
              </a:rPr>
              <a:t>grow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“down”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while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heap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grows</a:t>
            </a:r>
            <a:r>
              <a:rPr dirty="0" sz="1600" spc="-20">
                <a:latin typeface="Arial"/>
                <a:cs typeface="Arial"/>
              </a:rPr>
              <a:t> “up”</a:t>
            </a:r>
            <a:endParaRPr sz="1600">
              <a:latin typeface="Arial"/>
              <a:cs typeface="Arial"/>
            </a:endParaRPr>
          </a:p>
          <a:p>
            <a:pPr algn="just" marL="583565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Maximizes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space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use</a:t>
            </a:r>
            <a:endParaRPr sz="1600">
              <a:latin typeface="Arial"/>
              <a:cs typeface="Arial"/>
            </a:endParaRPr>
          </a:p>
          <a:p>
            <a:pPr algn="just" marL="583565" marR="23495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Unused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space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between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hole</a:t>
            </a:r>
            <a:endParaRPr sz="1600">
              <a:latin typeface="Arial"/>
              <a:cs typeface="Arial"/>
            </a:endParaRPr>
          </a:p>
          <a:p>
            <a:pPr marL="1075055" marR="5080" indent="-326390">
              <a:lnSpc>
                <a:spcPct val="100000"/>
              </a:lnSpc>
              <a:spcBef>
                <a:spcPts val="675"/>
              </a:spcBef>
              <a:tabLst>
                <a:tab pos="1075055" algn="l"/>
              </a:tabLst>
            </a:pPr>
            <a:r>
              <a:rPr dirty="0" sz="1200" spc="-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dirty="0" sz="1600">
                <a:latin typeface="Arial"/>
                <a:cs typeface="Arial"/>
              </a:rPr>
              <a:t>No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physical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needed </a:t>
            </a:r>
            <a:r>
              <a:rPr dirty="0" sz="1600">
                <a:latin typeface="Arial"/>
                <a:cs typeface="Arial"/>
              </a:rPr>
              <a:t>until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heap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stack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grows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a </a:t>
            </a:r>
            <a:r>
              <a:rPr dirty="0" sz="1600">
                <a:latin typeface="Arial"/>
                <a:cs typeface="Arial"/>
              </a:rPr>
              <a:t>given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new</a:t>
            </a:r>
            <a:r>
              <a:rPr dirty="0" sz="1600" spc="-20">
                <a:latin typeface="Arial"/>
                <a:cs typeface="Arial"/>
              </a:rPr>
              <a:t> page</a:t>
            </a:r>
            <a:endParaRPr sz="1600">
              <a:latin typeface="Arial"/>
              <a:cs typeface="Arial"/>
            </a:endParaRPr>
          </a:p>
          <a:p>
            <a:pPr marL="12700" marR="174625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Enables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sparse</a:t>
            </a:r>
            <a:r>
              <a:rPr dirty="0" sz="160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spaces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with </a:t>
            </a:r>
            <a:r>
              <a:rPr dirty="0" sz="1600">
                <a:latin typeface="Arial"/>
                <a:cs typeface="Arial"/>
              </a:rPr>
              <a:t>holes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left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growth,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dynamically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linked </a:t>
            </a:r>
            <a:r>
              <a:rPr dirty="0" sz="1600">
                <a:latin typeface="Arial"/>
                <a:cs typeface="Arial"/>
              </a:rPr>
              <a:t>libraries,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etc</a:t>
            </a:r>
            <a:endParaRPr sz="1600">
              <a:latin typeface="Arial"/>
              <a:cs typeface="Arial"/>
            </a:endParaRPr>
          </a:p>
          <a:p>
            <a:pPr marL="12700" marR="5461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System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libraries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shared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via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mapping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into </a:t>
            </a:r>
            <a:r>
              <a:rPr dirty="0" sz="1600">
                <a:latin typeface="Arial"/>
                <a:cs typeface="Arial"/>
              </a:rPr>
              <a:t>virtual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Shared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memory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mapping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read-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write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virtual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 marL="12700" marR="323850">
              <a:lnSpc>
                <a:spcPct val="105600"/>
              </a:lnSpc>
              <a:spcBef>
                <a:spcPts val="459"/>
              </a:spcBef>
            </a:pPr>
            <a:r>
              <a:rPr dirty="0" sz="1600">
                <a:latin typeface="Arial"/>
                <a:cs typeface="Arial"/>
              </a:rPr>
              <a:t>Pages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shared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during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fork()</a:t>
            </a:r>
            <a:r>
              <a:rPr dirty="0" sz="1600" spc="-10">
                <a:latin typeface="Arial"/>
                <a:cs typeface="Arial"/>
              </a:rPr>
              <a:t>, </a:t>
            </a:r>
            <a:r>
              <a:rPr dirty="0" sz="1600">
                <a:latin typeface="Arial"/>
                <a:cs typeface="Arial"/>
              </a:rPr>
              <a:t>speeding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creation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385" y="3691128"/>
            <a:ext cx="234696" cy="2438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385" y="4508246"/>
            <a:ext cx="234696" cy="2438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385" y="5081270"/>
            <a:ext cx="234696" cy="24384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385" y="5640933"/>
            <a:ext cx="234696" cy="24384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 descr="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3196208" y="3977640"/>
            <a:ext cx="2393950" cy="1945639"/>
            <a:chOff x="3196208" y="3977640"/>
            <a:chExt cx="2393950" cy="1945639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5" y="4331540"/>
              <a:ext cx="2025396" cy="132842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322319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3"/>
                  </a:moveTo>
                  <a:lnTo>
                    <a:pt x="2138172" y="1670303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3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96209" y="3977640"/>
              <a:ext cx="2393950" cy="1945639"/>
            </a:xfrm>
            <a:custGeom>
              <a:avLst/>
              <a:gdLst/>
              <a:ahLst/>
              <a:cxnLst/>
              <a:rect l="l" t="t" r="r" b="b"/>
              <a:pathLst>
                <a:path w="2393950" h="1945639">
                  <a:moveTo>
                    <a:pt x="2370582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1888490"/>
                  </a:lnTo>
                  <a:lnTo>
                    <a:pt x="22860" y="1922780"/>
                  </a:lnTo>
                  <a:lnTo>
                    <a:pt x="2370582" y="1922780"/>
                  </a:lnTo>
                  <a:lnTo>
                    <a:pt x="2370582" y="1888617"/>
                  </a:lnTo>
                  <a:lnTo>
                    <a:pt x="2370582" y="1888490"/>
                  </a:lnTo>
                  <a:lnTo>
                    <a:pt x="2370582" y="57531"/>
                  </a:lnTo>
                  <a:lnTo>
                    <a:pt x="2336292" y="57531"/>
                  </a:lnTo>
                  <a:lnTo>
                    <a:pt x="2336292" y="1888490"/>
                  </a:lnTo>
                  <a:lnTo>
                    <a:pt x="57150" y="1888490"/>
                  </a:lnTo>
                  <a:lnTo>
                    <a:pt x="57150" y="57150"/>
                  </a:lnTo>
                  <a:lnTo>
                    <a:pt x="2370582" y="57150"/>
                  </a:lnTo>
                  <a:lnTo>
                    <a:pt x="2370582" y="22860"/>
                  </a:lnTo>
                  <a:close/>
                </a:path>
                <a:path w="2393950" h="1945639">
                  <a:moveTo>
                    <a:pt x="239344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3442" y="1945640"/>
                  </a:lnTo>
                  <a:lnTo>
                    <a:pt x="2393442" y="1934349"/>
                  </a:lnTo>
                  <a:lnTo>
                    <a:pt x="2393442" y="1934210"/>
                  </a:lnTo>
                  <a:lnTo>
                    <a:pt x="2393442" y="11811"/>
                  </a:lnTo>
                  <a:lnTo>
                    <a:pt x="2382012" y="11811"/>
                  </a:lnTo>
                  <a:lnTo>
                    <a:pt x="2382012" y="1934210"/>
                  </a:lnTo>
                  <a:lnTo>
                    <a:pt x="11430" y="1934210"/>
                  </a:lnTo>
                  <a:lnTo>
                    <a:pt x="11430" y="11430"/>
                  </a:lnTo>
                  <a:lnTo>
                    <a:pt x="2393442" y="11430"/>
                  </a:lnTo>
                  <a:lnTo>
                    <a:pt x="239344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2373" y="2084273"/>
            <a:ext cx="470027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/>
              <a:t>End</a:t>
            </a:r>
            <a:r>
              <a:rPr dirty="0" sz="4300" spc="-35"/>
              <a:t> </a:t>
            </a:r>
            <a:r>
              <a:rPr dirty="0" sz="4300"/>
              <a:t>of</a:t>
            </a:r>
            <a:r>
              <a:rPr dirty="0" sz="4300" spc="-20"/>
              <a:t> </a:t>
            </a:r>
            <a:r>
              <a:rPr dirty="0" sz="4300"/>
              <a:t>Chapter</a:t>
            </a:r>
            <a:r>
              <a:rPr dirty="0" sz="4300" spc="-40"/>
              <a:t> </a:t>
            </a:r>
            <a:r>
              <a:rPr dirty="0" sz="4300" spc="-25"/>
              <a:t>10</a:t>
            </a:r>
            <a:endParaRPr sz="4300"/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336699"/>
                </a:solidFill>
              </a:rPr>
              <a:t>Silberschatz,</a:t>
            </a:r>
            <a:r>
              <a:rPr dirty="0" spc="-40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Galvin</a:t>
            </a:r>
            <a:r>
              <a:rPr dirty="0" spc="-45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and</a:t>
            </a:r>
            <a:r>
              <a:rPr dirty="0" spc="-20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Gagne</a:t>
            </a:r>
            <a:r>
              <a:rPr dirty="0" spc="-25">
                <a:solidFill>
                  <a:srgbClr val="336699"/>
                </a:solidFill>
              </a:rPr>
              <a:t> </a:t>
            </a:r>
            <a:r>
              <a:rPr dirty="0" spc="-20">
                <a:solidFill>
                  <a:srgbClr val="336699"/>
                </a:solidFill>
              </a:rPr>
              <a:t>©2018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336699"/>
                </a:solidFill>
              </a:rPr>
              <a:t>Operating</a:t>
            </a:r>
            <a:r>
              <a:rPr dirty="0" spc="-25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System</a:t>
            </a:r>
            <a:r>
              <a:rPr dirty="0" spc="-20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Concepts</a:t>
            </a:r>
            <a:r>
              <a:rPr dirty="0" spc="-20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–</a:t>
            </a:r>
            <a:r>
              <a:rPr dirty="0" spc="-25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10</a:t>
            </a:r>
            <a:r>
              <a:rPr dirty="0" baseline="25641" sz="975">
                <a:solidFill>
                  <a:srgbClr val="336699"/>
                </a:solidFill>
              </a:rPr>
              <a:t>th</a:t>
            </a:r>
            <a:r>
              <a:rPr dirty="0" baseline="25641" sz="975" spc="112">
                <a:solidFill>
                  <a:srgbClr val="336699"/>
                </a:solidFill>
              </a:rPr>
              <a:t> </a:t>
            </a:r>
            <a:r>
              <a:rPr dirty="0" sz="1000" spc="-10">
                <a:solidFill>
                  <a:srgbClr val="336699"/>
                </a:solidFill>
              </a:rPr>
              <a:t>Edition</a:t>
            </a:r>
            <a:endParaRPr sz="1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Demand</a:t>
            </a:r>
            <a:r>
              <a:rPr dirty="0" spc="-50"/>
              <a:t> </a:t>
            </a:r>
            <a:r>
              <a:rPr dirty="0" spc="-10"/>
              <a:t>Paging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140" y="1130172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61440" y="1012590"/>
            <a:ext cx="7519034" cy="493141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50"/>
              </a:spcBef>
            </a:pPr>
            <a:r>
              <a:rPr dirty="0" sz="1800">
                <a:latin typeface="Arial"/>
                <a:cs typeface="Arial"/>
              </a:rPr>
              <a:t>Stages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Demand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(worse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case)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993300"/>
              </a:buClr>
              <a:buSzPct val="89285"/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Trap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operating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993300"/>
              </a:buClr>
              <a:buSzPct val="89285"/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Save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registers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state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993300"/>
              </a:buClr>
              <a:buSzPct val="89285"/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Determine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interrupt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fault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993300"/>
              </a:buClr>
              <a:buSzPct val="89285"/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Check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reference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legal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determine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disk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993300"/>
              </a:buClr>
              <a:buSzPct val="89285"/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Issue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disk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free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frame:</a:t>
            </a:r>
            <a:endParaRPr sz="1400">
              <a:latin typeface="Arial"/>
              <a:cs typeface="Arial"/>
            </a:endParaRPr>
          </a:p>
          <a:p>
            <a:pPr lvl="1" marL="811530" indent="-341630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78571"/>
              <a:buAutoNum type="arabicPeriod"/>
              <a:tabLst>
                <a:tab pos="811530" algn="l"/>
              </a:tabLst>
            </a:pPr>
            <a:r>
              <a:rPr dirty="0" sz="1400">
                <a:latin typeface="Arial"/>
                <a:cs typeface="Arial"/>
              </a:rPr>
              <a:t>Wait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queue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device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until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request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serviced</a:t>
            </a:r>
            <a:endParaRPr sz="1400">
              <a:latin typeface="Arial"/>
              <a:cs typeface="Arial"/>
            </a:endParaRPr>
          </a:p>
          <a:p>
            <a:pPr lvl="1" marL="811530" indent="-341630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AutoNum type="arabicPeriod"/>
              <a:tabLst>
                <a:tab pos="811530" algn="l"/>
              </a:tabLst>
            </a:pPr>
            <a:r>
              <a:rPr dirty="0" sz="1400">
                <a:latin typeface="Arial"/>
                <a:cs typeface="Arial"/>
              </a:rPr>
              <a:t>Wait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device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seek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and/or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latency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lvl="1" marL="811530" indent="-341630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AutoNum type="arabicPeriod"/>
              <a:tabLst>
                <a:tab pos="811530" algn="l"/>
              </a:tabLst>
            </a:pPr>
            <a:r>
              <a:rPr dirty="0" sz="1400">
                <a:latin typeface="Arial"/>
                <a:cs typeface="Arial"/>
              </a:rPr>
              <a:t>Begin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transfer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free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993300"/>
              </a:buClr>
              <a:buSzPct val="89285"/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While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waiting,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allocate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CPU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some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993300"/>
              </a:buClr>
              <a:buSzPct val="89285"/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Receive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interrupt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disk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I/O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subsystem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(I/O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completed)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993300"/>
              </a:buClr>
              <a:buSzPct val="89285"/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Save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registers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state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993300"/>
              </a:buClr>
              <a:buSzPct val="89285"/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Determine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interrupt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disk</a:t>
            </a:r>
            <a:endParaRPr sz="14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spcBef>
                <a:spcPts val="585"/>
              </a:spcBef>
              <a:buClr>
                <a:srgbClr val="993300"/>
              </a:buClr>
              <a:buSzPct val="89285"/>
              <a:buAutoNum type="arabicPeriod"/>
              <a:tabLst>
                <a:tab pos="356235" algn="l"/>
              </a:tabLst>
            </a:pPr>
            <a:r>
              <a:rPr dirty="0" sz="1400">
                <a:latin typeface="Arial"/>
                <a:cs typeface="Arial"/>
              </a:rPr>
              <a:t>Correct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table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tables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show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now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356235" indent="-343535">
              <a:lnSpc>
                <a:spcPct val="100000"/>
              </a:lnSpc>
              <a:spcBef>
                <a:spcPts val="590"/>
              </a:spcBef>
              <a:buClr>
                <a:srgbClr val="993300"/>
              </a:buClr>
              <a:buSzPct val="89285"/>
              <a:buAutoNum type="arabicPeriod"/>
              <a:tabLst>
                <a:tab pos="356235" algn="l"/>
              </a:tabLst>
            </a:pPr>
            <a:r>
              <a:rPr dirty="0" sz="1400">
                <a:latin typeface="Arial"/>
                <a:cs typeface="Arial"/>
              </a:rPr>
              <a:t>Wait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CPU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allocated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again</a:t>
            </a:r>
            <a:endParaRPr sz="1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90"/>
              </a:spcBef>
              <a:buClr>
                <a:srgbClr val="993300"/>
              </a:buClr>
              <a:buSzPct val="89285"/>
              <a:buAutoNum type="arabicPeriod"/>
              <a:tabLst>
                <a:tab pos="354965" algn="l"/>
              </a:tabLst>
            </a:pPr>
            <a:r>
              <a:rPr dirty="0" sz="1400">
                <a:latin typeface="Arial"/>
                <a:cs typeface="Arial"/>
              </a:rPr>
              <a:t>Restore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registers,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state,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new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table,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resume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interrupted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84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768985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Page</a:t>
            </a:r>
            <a:r>
              <a:rPr dirty="0" spc="-20"/>
              <a:t> </a:t>
            </a:r>
            <a:r>
              <a:rPr dirty="0" spc="-10"/>
              <a:t>Replacement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1191767"/>
            <a:ext cx="6193535" cy="448706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84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727" rIns="0" bIns="0" rtlCol="0" vert="horz">
            <a:spAutoFit/>
          </a:bodyPr>
          <a:lstStyle/>
          <a:p>
            <a:pPr marL="1697355">
              <a:lnSpc>
                <a:spcPct val="100000"/>
              </a:lnSpc>
              <a:spcBef>
                <a:spcPts val="100"/>
              </a:spcBef>
            </a:pPr>
            <a:r>
              <a:rPr dirty="0"/>
              <a:t>Priority</a:t>
            </a:r>
            <a:r>
              <a:rPr dirty="0" spc="-50"/>
              <a:t> </a:t>
            </a:r>
            <a:r>
              <a:rPr dirty="0" spc="-10"/>
              <a:t>Allocation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240" y="1239342"/>
            <a:ext cx="265175" cy="2746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240" y="2158873"/>
            <a:ext cx="265175" cy="2743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2553970"/>
            <a:ext cx="234696" cy="2438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771" y="2924301"/>
            <a:ext cx="234696" cy="24383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04671" y="1217498"/>
            <a:ext cx="6235065" cy="223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proportional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scheme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priorities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rather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20">
                <a:latin typeface="Arial"/>
                <a:cs typeface="Arial"/>
              </a:rPr>
              <a:t> size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 i="1">
                <a:latin typeface="Arial"/>
                <a:cs typeface="Arial"/>
              </a:rPr>
              <a:t>i</a:t>
            </a:r>
            <a:r>
              <a:rPr dirty="0" baseline="-20833" sz="1800" spc="209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generates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fault,</a:t>
            </a:r>
            <a:endParaRPr sz="18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select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replacement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marL="451484" marR="4318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select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replacement 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lower </a:t>
            </a:r>
            <a:r>
              <a:rPr dirty="0" sz="1800">
                <a:latin typeface="Arial"/>
                <a:cs typeface="Arial"/>
              </a:rPr>
              <a:t>priority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84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1362075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dirty="0" spc="-55"/>
              <a:t> </a:t>
            </a:r>
            <a:r>
              <a:rPr dirty="0" spc="-10"/>
              <a:t>Compression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942" y="1143000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17116" y="1121155"/>
            <a:ext cx="7184390" cy="149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01265" algn="l"/>
                <a:tab pos="2781935" algn="l"/>
              </a:tabLst>
            </a:pP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Memory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Arial"/>
                <a:cs typeface="Arial"/>
              </a:rPr>
              <a:t>compression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 spc="-50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	rather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modified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 </a:t>
            </a:r>
            <a:r>
              <a:rPr dirty="0" sz="1800">
                <a:latin typeface="Arial"/>
                <a:cs typeface="Arial"/>
              </a:rPr>
              <a:t>swap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space,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compress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several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single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enabling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reduce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without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resorting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swapping pages.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following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free-frame-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consisting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6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942" y="2336545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942" y="4558614"/>
            <a:ext cx="265175" cy="274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17116" y="4536770"/>
            <a:ext cx="742823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300095" algn="l"/>
                <a:tab pos="5143500" algn="l"/>
              </a:tabLst>
            </a:pPr>
            <a:r>
              <a:rPr dirty="0" sz="1800">
                <a:latin typeface="Arial"/>
                <a:cs typeface="Arial"/>
              </a:rPr>
              <a:t>Assume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free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falls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below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certain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threshold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triggers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replacement.</a:t>
            </a:r>
            <a:r>
              <a:rPr dirty="0" sz="1800">
                <a:latin typeface="Arial"/>
                <a:cs typeface="Arial"/>
              </a:rPr>
              <a:t>	The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replacement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algorithm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(say,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LRU </a:t>
            </a:r>
            <a:r>
              <a:rPr dirty="0" sz="1800">
                <a:latin typeface="Arial"/>
                <a:cs typeface="Arial"/>
              </a:rPr>
              <a:t>approximation algorithm) selects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four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15,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3,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35,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26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place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free-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list.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first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places these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modified-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list. </a:t>
            </a:r>
            <a:r>
              <a:rPr dirty="0" sz="1800">
                <a:latin typeface="Arial"/>
                <a:cs typeface="Arial"/>
              </a:rPr>
              <a:t>Typically, 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modified-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would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next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written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swap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space, </a:t>
            </a:r>
            <a:r>
              <a:rPr dirty="0" sz="1800">
                <a:latin typeface="Arial"/>
                <a:cs typeface="Arial"/>
              </a:rPr>
              <a:t>making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available 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free-</a:t>
            </a:r>
            <a:r>
              <a:rPr dirty="0" sz="1800">
                <a:latin typeface="Arial"/>
                <a:cs typeface="Arial"/>
              </a:rPr>
              <a:t>frame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list.</a:t>
            </a:r>
            <a:r>
              <a:rPr dirty="0" sz="1800">
                <a:latin typeface="Arial"/>
                <a:cs typeface="Arial"/>
              </a:rPr>
              <a:t>	An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alternative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strategy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compress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frames{\mdash}say,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three{\mdash}and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store </a:t>
            </a:r>
            <a:r>
              <a:rPr dirty="0" sz="1800">
                <a:latin typeface="Arial"/>
                <a:cs typeface="Arial"/>
              </a:rPr>
              <a:t>their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compressed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versions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single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7755" y="2904744"/>
            <a:ext cx="4450080" cy="1382267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84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7" rIns="0" bIns="0" rtlCol="0" vert="horz">
            <a:spAutoFit/>
          </a:bodyPr>
          <a:lstStyle/>
          <a:p>
            <a:pPr marL="65151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dirty="0" spc="-60"/>
              <a:t> </a:t>
            </a:r>
            <a:r>
              <a:rPr dirty="0"/>
              <a:t>Compression</a:t>
            </a:r>
            <a:r>
              <a:rPr dirty="0" spc="-75"/>
              <a:t> </a:t>
            </a:r>
            <a:r>
              <a:rPr dirty="0" spc="-10"/>
              <a:t>(Cont.)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942" y="1143000"/>
            <a:ext cx="265175" cy="2743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17116" y="1025143"/>
            <a:ext cx="7033259" cy="131508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alternative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memory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Arial"/>
                <a:cs typeface="Arial"/>
              </a:rPr>
              <a:t>compression</a:t>
            </a:r>
            <a:r>
              <a:rPr dirty="0" sz="1800" spc="-1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Rather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modified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swap space,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compress </a:t>
            </a:r>
            <a:r>
              <a:rPr dirty="0" sz="1800">
                <a:latin typeface="Arial"/>
                <a:cs typeface="Arial"/>
              </a:rPr>
              <a:t>several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frames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single frame,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enabling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reduce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usage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without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resorting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swapping </a:t>
            </a:r>
            <a:r>
              <a:rPr dirty="0" sz="1800" spc="-10">
                <a:latin typeface="Arial"/>
                <a:cs typeface="Arial"/>
              </a:rPr>
              <a:t>pages.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942" y="1513332"/>
            <a:ext cx="265175" cy="2743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5083" y="3140964"/>
            <a:ext cx="5158740" cy="190804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84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899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100"/>
              </a:spcBef>
            </a:pPr>
            <a:r>
              <a:rPr dirty="0"/>
              <a:t>Shared</a:t>
            </a:r>
            <a:r>
              <a:rPr dirty="0" spc="-45"/>
              <a:t> </a:t>
            </a:r>
            <a:r>
              <a:rPr dirty="0"/>
              <a:t>Library</a:t>
            </a:r>
            <a:r>
              <a:rPr dirty="0" spc="-40"/>
              <a:t> </a:t>
            </a:r>
            <a:r>
              <a:rPr dirty="0"/>
              <a:t>Using</a:t>
            </a:r>
            <a:r>
              <a:rPr dirty="0" spc="-45"/>
              <a:t> </a:t>
            </a:r>
            <a:r>
              <a:rPr dirty="0"/>
              <a:t>Virtual</a:t>
            </a:r>
            <a:r>
              <a:rPr dirty="0" spc="-40"/>
              <a:t> </a:t>
            </a:r>
            <a:r>
              <a:rPr dirty="0" spc="-10"/>
              <a:t>Memory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844" y="1405127"/>
            <a:ext cx="6071615" cy="400812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Silberschatz,</a:t>
            </a:r>
            <a:r>
              <a:rPr dirty="0" spc="-40"/>
              <a:t> </a:t>
            </a:r>
            <a:r>
              <a:rPr dirty="0"/>
              <a:t>Galvin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Gagne</a:t>
            </a:r>
            <a:r>
              <a:rPr dirty="0" spc="-25"/>
              <a:t> </a:t>
            </a:r>
            <a:r>
              <a:rPr dirty="0" spc="-20"/>
              <a:t>©2018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10.</a:t>
            </a:r>
            <a:fld id="{81D60167-4931-47E6-BA6A-407CBD079E47}" type="slidenum">
              <a:rPr dirty="0" spc="-1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"/>
              </a:spcBef>
            </a:pPr>
            <a:r>
              <a:rPr dirty="0"/>
              <a:t>Operating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20"/>
              <a:t> </a:t>
            </a:r>
            <a:r>
              <a:rPr dirty="0"/>
              <a:t>Concepts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10</a:t>
            </a:r>
            <a:r>
              <a:rPr dirty="0" baseline="25641" sz="975"/>
              <a:t>th</a:t>
            </a:r>
            <a:r>
              <a:rPr dirty="0" baseline="25641" sz="975" spc="112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Lucent End User</dc:creator>
  <dc:title>2.01</dc:title>
  <dcterms:created xsi:type="dcterms:W3CDTF">2023-10-22T09:37:04Z</dcterms:created>
  <dcterms:modified xsi:type="dcterms:W3CDTF">2023-10-22T09:37:04Z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2023-10-22T00:00:00Z</vt:filetime>
  </property>
  <property fmtid="{D5CDD505-2E9C-101B-9397-08002B2CF9AE}" pid="5" name="Producer">
    <vt:lpwstr>Microsoft® PowerPoint® for Microsoft 365</vt:lpwstr>
  </property>
</Properties>
</file>