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–Jaime Silveira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12534899" y="9309100"/>
            <a:ext cx="312015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536220" y="9309100"/>
            <a:ext cx="312015" cy="3123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llistoncarlos.azurewebsites.net/blo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787400" y="1384300"/>
            <a:ext cx="9016455" cy="3416251"/>
          </a:xfrm>
          <a:prstGeom prst="rect">
            <a:avLst/>
          </a:prstGeom>
        </p:spPr>
        <p:txBody>
          <a:bodyPr/>
          <a:lstStyle/>
          <a:p>
            <a:r>
              <a:t>Introdução à bancos de dados NoSQL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pic>
        <p:nvPicPr>
          <p:cNvPr id="120" name="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8300" y="3251200"/>
            <a:ext cx="32512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Tipos de Banco</a:t>
            </a:r>
          </a:p>
          <a:p>
            <a:pPr>
              <a:defRPr sz="5000"/>
            </a:pPr>
            <a:r>
              <a:t>Graph Store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Maior complexidade</a:t>
            </a:r>
          </a:p>
          <a:p>
            <a:pPr>
              <a:buBlip>
                <a:blip r:embed="rId2"/>
              </a:buBlip>
            </a:pPr>
            <a:r>
              <a:t>Armazenamento de objetos (e não registros, como os demais)</a:t>
            </a:r>
          </a:p>
          <a:p>
            <a:pPr>
              <a:buBlip>
                <a:blip r:embed="rId2"/>
              </a:buBlip>
            </a:pPr>
            <a:r>
              <a:t>InfoGrid</a:t>
            </a:r>
          </a:p>
          <a:p>
            <a:pPr>
              <a:buBlip>
                <a:blip r:embed="rId2"/>
              </a:buBlip>
            </a:pPr>
            <a:r>
              <a:t>HyperGraphDB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Tipos de Banco</a:t>
            </a:r>
          </a:p>
          <a:p>
            <a:pPr>
              <a:defRPr sz="5000"/>
            </a:pPr>
            <a:r>
              <a:t>Column Oriented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Bancos relacionais com características de NoSQL</a:t>
            </a:r>
          </a:p>
          <a:p>
            <a:pPr>
              <a:buBlip>
                <a:blip r:embed="rId2"/>
              </a:buBlip>
            </a:pPr>
            <a:r>
              <a:t>Foco em escalabilidade</a:t>
            </a:r>
          </a:p>
          <a:p>
            <a:pPr>
              <a:buBlip>
                <a:blip r:embed="rId2"/>
              </a:buBlip>
            </a:pPr>
            <a:r>
              <a:t>MonetDB</a:t>
            </a:r>
          </a:p>
          <a:p>
            <a:pPr>
              <a:buBlip>
                <a:blip r:embed="rId2"/>
              </a:buBlip>
            </a:pPr>
            <a:r>
              <a:t>LucidDB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Tipos de Banco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pic>
        <p:nvPicPr>
          <p:cNvPr id="154" name="nosql-7-72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9600" y="2159000"/>
            <a:ext cx="9245600" cy="693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Quando usar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pic>
        <p:nvPicPr>
          <p:cNvPr id="158" name="nosql-vs-sql-over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2550" y="3835400"/>
            <a:ext cx="10299700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Quando usar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Relacional</a:t>
            </a:r>
          </a:p>
          <a:p>
            <a:pPr lvl="1">
              <a:buBlip>
                <a:blip r:embed="rId2"/>
              </a:buBlip>
            </a:pPr>
            <a:r>
              <a:t>Dados críticos</a:t>
            </a:r>
          </a:p>
          <a:p>
            <a:pPr lvl="1">
              <a:buBlip>
                <a:blip r:embed="rId2"/>
              </a:buBlip>
            </a:pPr>
            <a:r>
              <a:t>Transações financeiras</a:t>
            </a:r>
          </a:p>
          <a:p>
            <a:pPr lvl="1">
              <a:buBlip>
                <a:blip r:embed="rId2"/>
              </a:buBlip>
            </a:pPr>
            <a:r>
              <a:t>Mais escrita do que leitura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Quando usar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NoSQL</a:t>
            </a:r>
          </a:p>
          <a:p>
            <a:pPr lvl="1">
              <a:buBlip>
                <a:blip r:embed="rId2"/>
              </a:buBlip>
            </a:pPr>
            <a:r>
              <a:t>Alta performance</a:t>
            </a:r>
          </a:p>
          <a:p>
            <a:pPr lvl="1">
              <a:buBlip>
                <a:blip r:embed="rId2"/>
              </a:buBlip>
            </a:pPr>
            <a:r>
              <a:t>Sem necessidade de transação</a:t>
            </a:r>
          </a:p>
          <a:p>
            <a:pPr lvl="1">
              <a:buBlip>
                <a:blip r:embed="rId2"/>
              </a:buBlip>
            </a:pPr>
            <a:r>
              <a:t>Mais leitura do que escrita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Solução NoSQL mais conhecida atualmente</a:t>
            </a:r>
          </a:p>
          <a:p>
            <a:pPr>
              <a:buBlip>
                <a:blip r:embed="rId2"/>
              </a:buBlip>
            </a:pPr>
            <a:r>
              <a:t>Drivers para diversas plataformas</a:t>
            </a:r>
          </a:p>
          <a:p>
            <a:pPr>
              <a:buBlip>
                <a:blip r:embed="rId2"/>
              </a:buBlip>
            </a:pPr>
            <a:r>
              <a:t>Open Source (C++)</a:t>
            </a:r>
          </a:p>
        </p:txBody>
      </p:sp>
      <p:pic>
        <p:nvPicPr>
          <p:cNvPr id="168" name="MongoD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4743" y="5605439"/>
            <a:ext cx="7135314" cy="3086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5000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 - Produção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blurRad="37084" dist="27813" dir="5400000" rotWithShape="0">
                    <a:srgbClr val="000000"/>
                  </a:outerShdw>
                </a:effectLst>
              </a:defRPr>
            </a:pPr>
            <a:r>
              <a:rPr sz="2600" dirty="0" err="1"/>
              <a:t>Saas</a:t>
            </a:r>
          </a:p>
          <a:p>
            <a:pPr marL="648970" lvl="1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blurRad="37084" dist="27813" dir="5400000" rotWithShape="0">
                    <a:srgbClr val="000000"/>
                  </a:outerShdw>
                </a:effectLst>
              </a:defRPr>
            </a:pPr>
            <a:r>
              <a:rPr sz="2600" dirty="0" err="1"/>
              <a:t>mLab</a:t>
            </a:r>
            <a:r>
              <a:rPr sz="2600" dirty="0"/>
              <a:t> (500mb free)</a:t>
            </a:r>
          </a:p>
          <a:p>
            <a:pPr marL="973455" lvl="2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blurRad="37084" dist="27813" dir="5400000" rotWithShape="0">
                    <a:srgbClr val="000000"/>
                  </a:outerShdw>
                </a:effectLst>
              </a:defRPr>
            </a:pPr>
            <a:r>
              <a:rPr sz="2600" dirty="0"/>
              <a:t>http://mlab.com/</a:t>
            </a:r>
          </a:p>
          <a:p>
            <a:pPr marL="648970" lvl="1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blurRad="37084" dist="27813" dir="5400000" rotWithShape="0">
                    <a:srgbClr val="000000"/>
                  </a:outerShdw>
                </a:effectLst>
              </a:defRPr>
            </a:pPr>
            <a:r>
              <a:rPr sz="2600" dirty="0"/>
              <a:t>MongoDB Atlas (512mb free)</a:t>
            </a:r>
          </a:p>
          <a:p>
            <a:pPr marL="973455" lvl="2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blurRad="37084" dist="27813" dir="5400000" rotWithShape="0">
                    <a:srgbClr val="000000"/>
                  </a:outerShdw>
                </a:effectLst>
              </a:defRPr>
            </a:pPr>
            <a:r>
              <a:rPr sz="2600" dirty="0"/>
              <a:t>https://www.mongodb.com/cloud/atlas/pricing</a:t>
            </a:r>
          </a:p>
          <a:p>
            <a:pPr marL="324485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blurRad="37084" dist="27813" dir="5400000" rotWithShape="0">
                    <a:srgbClr val="000000"/>
                  </a:outerShdw>
                </a:effectLst>
              </a:defRPr>
            </a:pPr>
            <a:r>
              <a:rPr sz="2600" dirty="0" err="1"/>
              <a:t>Instalação</a:t>
            </a:r>
            <a:r>
              <a:rPr sz="2600" dirty="0"/>
              <a:t> local</a:t>
            </a:r>
          </a:p>
          <a:p>
            <a:pPr marL="648970" lvl="1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blurRad="37084" dist="27813" dir="5400000" rotWithShape="0">
                    <a:srgbClr val="000000"/>
                  </a:outerShdw>
                </a:effectLst>
              </a:defRPr>
            </a:pPr>
            <a:r>
              <a:rPr sz="2600" dirty="0"/>
              <a:t>MongoDB.com</a:t>
            </a:r>
          </a:p>
          <a:p>
            <a:pPr marL="648970" lvl="1" indent="-324485" defTabSz="426466">
              <a:spcBef>
                <a:spcPts val="2600"/>
              </a:spcBef>
              <a:buBlip>
                <a:blip r:embed="rId2"/>
              </a:buBlip>
              <a:defRPr sz="2628">
                <a:effectLst>
                  <a:outerShdw blurRad="37084" dist="27813" dir="5400000" rotWithShape="0">
                    <a:srgbClr val="000000"/>
                  </a:outerShdw>
                </a:effectLst>
              </a:defRPr>
            </a:pPr>
            <a:r>
              <a:rPr sz="2600" dirty="0"/>
              <a:t>Linux, Windows e MacOS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 e .Net Core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Driver rodando já no .Net Core</a:t>
            </a:r>
          </a:p>
          <a:p>
            <a:pPr>
              <a:buBlip>
                <a:blip r:embed="rId2"/>
              </a:buBlip>
            </a:pPr>
            <a:r>
              <a:t>Multiplataforma</a:t>
            </a:r>
          </a:p>
          <a:p>
            <a:pPr>
              <a:buBlip>
                <a:blip r:embed="rId2"/>
              </a:buBlip>
            </a:pPr>
            <a:r>
              <a:t>Padrão Repository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Alliston Carlos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Desenvolvedor .Net</a:t>
            </a:r>
          </a:p>
          <a:p>
            <a:pPr>
              <a:buBlip>
                <a:blip r:embed="rId2"/>
              </a:buBlip>
            </a:pPr>
            <a:r>
              <a:t>Desenvolvedor Mobile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 e .Net Core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sz="5000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Obrigado!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http://allistoncarlos.azurewebsites.net/blog</a:t>
            </a:r>
            <a:endParaRPr dirty="0">
              <a:hlinkClick r:id="rId3"/>
            </a:endParaRPr>
          </a:p>
          <a:p>
            <a:pPr>
              <a:buBlip>
                <a:blip r:embed="rId2"/>
              </a:buBlip>
            </a:pPr>
            <a:r>
              <a:rPr dirty="0"/>
              <a:t>http://facebook.com/alliston.aleixo</a:t>
            </a:r>
          </a:p>
          <a:p>
            <a:pPr>
              <a:buBlip>
                <a:blip r:embed="rId2"/>
              </a:buBlip>
            </a:pPr>
            <a:r>
              <a:rPr dirty="0"/>
              <a:t>http://github.com/allistoncarlos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de hoje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O que é NoSQL: </a:t>
            </a:r>
            <a:r>
              <a:rPr dirty="0" err="1"/>
              <a:t>Vantagens</a:t>
            </a:r>
            <a:r>
              <a:rPr dirty="0"/>
              <a:t> e </a:t>
            </a:r>
            <a:r>
              <a:rPr dirty="0" err="1"/>
              <a:t>Desvantagens</a:t>
            </a:r>
          </a:p>
          <a:p>
            <a:pPr>
              <a:buBlip>
                <a:blip r:embed="rId2"/>
              </a:buBlip>
            </a:pPr>
            <a:r>
              <a:rPr dirty="0" err="1"/>
              <a:t>Tipos</a:t>
            </a:r>
            <a:r>
              <a:rPr dirty="0"/>
              <a:t> de banco</a:t>
            </a:r>
          </a:p>
          <a:p>
            <a:pPr>
              <a:buBlip>
                <a:blip r:embed="rId2"/>
              </a:buBlip>
            </a:pP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usar</a:t>
            </a:r>
          </a:p>
          <a:p>
            <a:pPr>
              <a:buBlip>
                <a:blip r:embed="rId2"/>
              </a:buBlip>
            </a:pPr>
            <a:r>
              <a:rPr dirty="0"/>
              <a:t>MongoDB</a:t>
            </a:r>
          </a:p>
          <a:p>
            <a:pPr>
              <a:buBlip>
                <a:blip r:embed="rId2"/>
              </a:buBlip>
            </a:pPr>
            <a:r>
              <a:rPr dirty="0" err="1"/>
              <a:t>Utilização</a:t>
            </a:r>
            <a:r>
              <a:rPr dirty="0"/>
              <a:t> do MongoDB com </a:t>
            </a:r>
            <a:r>
              <a:rPr dirty="0" err="1"/>
              <a:t>ASP.Net</a:t>
            </a:r>
            <a:r>
              <a:rPr dirty="0"/>
              <a:t> Core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que é NoSQL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Not Only SQL</a:t>
            </a:r>
          </a:p>
          <a:p>
            <a:pPr>
              <a:buBlip>
                <a:blip r:embed="rId2"/>
              </a:buBlip>
            </a:pPr>
            <a:r>
              <a:t>Não possui relacionamentos</a:t>
            </a:r>
          </a:p>
          <a:p>
            <a:pPr>
              <a:buBlip>
                <a:blip r:embed="rId2"/>
              </a:buBlip>
            </a:pPr>
            <a:r>
              <a:t>Sem tabelas, muito menos schema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Desvantagens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blurRad="45720" dist="34289" dir="5400000" rotWithShape="0">
                    <a:srgbClr val="000000"/>
                  </a:outerShdw>
                </a:effectLst>
              </a:defRPr>
            </a:pPr>
            <a:r>
              <a:t>Não são ACID (Atomicidade, Consistência, Isolamento e Durabilidade)</a:t>
            </a:r>
          </a:p>
          <a:p>
            <a:pPr marL="800100" lvl="1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blurRad="45720" dist="34289" dir="5400000" rotWithShape="0">
                    <a:srgbClr val="000000"/>
                  </a:outerShdw>
                </a:effectLst>
              </a:defRPr>
            </a:pPr>
            <a:r>
              <a:t>Atomicidade: somente é possível editar um registro por vez (não existe Transaction)</a:t>
            </a:r>
          </a:p>
          <a:p>
            <a:pPr marL="800100" lvl="1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blurRad="45720" dist="34289" dir="5400000" rotWithShape="0">
                    <a:srgbClr val="000000"/>
                  </a:outerShdw>
                </a:effectLst>
              </a:defRPr>
            </a:pPr>
            <a:r>
              <a:t>Consistência: sem relacionamento entre registros</a:t>
            </a:r>
          </a:p>
          <a:p>
            <a:pPr marL="800100" lvl="1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blurRad="45720" dist="34289" dir="5400000" rotWithShape="0">
                    <a:srgbClr val="000000"/>
                  </a:outerShdw>
                </a:effectLst>
              </a:defRPr>
            </a:pPr>
            <a:r>
              <a:t>Isolamento: não há isolamento das operações de edição/inserção</a:t>
            </a:r>
          </a:p>
          <a:p>
            <a:pPr marL="800100" lvl="1" indent="-400050" defTabSz="525779">
              <a:spcBef>
                <a:spcPts val="3200"/>
              </a:spcBef>
              <a:buBlip>
                <a:blip r:embed="rId2"/>
              </a:buBlip>
              <a:defRPr sz="3239">
                <a:effectLst>
                  <a:outerShdw blurRad="45720" dist="34289" dir="5400000" rotWithShape="0">
                    <a:srgbClr val="000000"/>
                  </a:outerShdw>
                </a:effectLst>
              </a:defRPr>
            </a:pPr>
            <a:r>
              <a:t>Durabilidade: foco na memória com replicação no disco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Vantagens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Performance muito superior</a:t>
            </a:r>
          </a:p>
          <a:p>
            <a:pPr lvl="1">
              <a:buBlip>
                <a:blip r:embed="rId2"/>
              </a:buBlip>
            </a:pPr>
            <a:r>
              <a:t>Dados salvos na memória com replicação em disco</a:t>
            </a:r>
          </a:p>
          <a:p>
            <a:pPr>
              <a:buBlip>
                <a:blip r:embed="rId2"/>
              </a:buBlip>
            </a:pPr>
            <a:r>
              <a:t>Primeiros bancos a contar com escalabilidade horizontal (mais servidores de pequeno porte)</a:t>
            </a:r>
          </a:p>
          <a:p>
            <a:pPr>
              <a:buBlip>
                <a:blip r:embed="rId2"/>
              </a:buBlip>
            </a:pPr>
            <a:r>
              <a:t>Proximidade do modelo de objetos na programação (principalmente com bancos orientados à documento)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Tipos de Banco</a:t>
            </a:r>
          </a:p>
          <a:p>
            <a:pPr>
              <a:defRPr sz="5000"/>
            </a:pPr>
            <a:r>
              <a:t>Key Value Stores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Armazenamento por chave e valor</a:t>
            </a:r>
          </a:p>
          <a:p>
            <a:pPr>
              <a:buBlip>
                <a:blip r:embed="rId2"/>
              </a:buBlip>
            </a:pPr>
            <a:r>
              <a:t>Maior escalabilidade</a:t>
            </a:r>
          </a:p>
          <a:p>
            <a:pPr>
              <a:buBlip>
                <a:blip r:embed="rId2"/>
              </a:buBlip>
            </a:pPr>
            <a:r>
              <a:t>LocalStorage HTML5</a:t>
            </a:r>
          </a:p>
          <a:p>
            <a:pPr>
              <a:buBlip>
                <a:blip r:embed="rId2"/>
              </a:buBlip>
            </a:pPr>
            <a:r>
              <a:t>SimpleDB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Tipos de Banco</a:t>
            </a:r>
          </a:p>
          <a:p>
            <a:pPr>
              <a:defRPr sz="5000"/>
            </a:pPr>
            <a:r>
              <a:t>Big Table (Wide Columns)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Permitem subcolunas</a:t>
            </a:r>
          </a:p>
          <a:p>
            <a:pPr>
              <a:buBlip>
                <a:blip r:embed="rId2"/>
              </a:buBlip>
            </a:pPr>
            <a:r>
              <a:t>Google Big Table</a:t>
            </a:r>
          </a:p>
          <a:p>
            <a:pPr>
              <a:buBlip>
                <a:blip r:embed="rId2"/>
              </a:buBlip>
            </a:pPr>
            <a:r>
              <a:t>Cassandra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Tipos de Banco</a:t>
            </a:r>
          </a:p>
          <a:p>
            <a:pPr>
              <a:defRPr sz="5000"/>
            </a:pPr>
            <a:r>
              <a:t>Document Store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Baseados em documentos XML ou JSON</a:t>
            </a:r>
          </a:p>
          <a:p>
            <a:pPr>
              <a:buBlip>
                <a:blip r:embed="rId2"/>
              </a:buBlip>
            </a:pPr>
            <a:r>
              <a:t>MongoDB</a:t>
            </a:r>
          </a:p>
          <a:p>
            <a:pPr>
              <a:buBlip>
                <a:blip r:embed="rId2"/>
              </a:buBlip>
            </a:pPr>
            <a:r>
              <a:t>RavenDB</a:t>
            </a:r>
          </a:p>
          <a:p>
            <a:pPr>
              <a:buBlip>
                <a:blip r:embed="rId2"/>
              </a:buBlip>
            </a:pPr>
            <a:r>
              <a:t>DocumentDB (Azure)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21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Industrial</vt:lpstr>
      <vt:lpstr>Introdução à bancos de dados NoSQL</vt:lpstr>
      <vt:lpstr>Alliston Carlos</vt:lpstr>
      <vt:lpstr>Agenda de hoje</vt:lpstr>
      <vt:lpstr>O que é NoSQL</vt:lpstr>
      <vt:lpstr>Desvantagens</vt:lpstr>
      <vt:lpstr>Vantagens</vt:lpstr>
      <vt:lpstr>Tipos de Banco Key Value Stores</vt:lpstr>
      <vt:lpstr>Tipos de Banco Big Table (Wide Columns)</vt:lpstr>
      <vt:lpstr>Tipos de Banco Document Store</vt:lpstr>
      <vt:lpstr>Tipos de Banco Graph Store</vt:lpstr>
      <vt:lpstr>Tipos de Banco Column Oriented</vt:lpstr>
      <vt:lpstr>Tipos de Banco</vt:lpstr>
      <vt:lpstr>Quando usar</vt:lpstr>
      <vt:lpstr>Quando usar</vt:lpstr>
      <vt:lpstr>Quando usar</vt:lpstr>
      <vt:lpstr>MongoDB</vt:lpstr>
      <vt:lpstr>MongoDB</vt:lpstr>
      <vt:lpstr>MongoDB - Produção</vt:lpstr>
      <vt:lpstr>MongoDB e .Net Core</vt:lpstr>
      <vt:lpstr>MongoDB e .Net Core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bancos de dados NoSQL</dc:title>
  <cp:revision>1</cp:revision>
  <dcterms:modified xsi:type="dcterms:W3CDTF">2017-03-23T14:02:26Z</dcterms:modified>
</cp:coreProperties>
</file>