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62" r:id="rId6"/>
    <p:sldId id="263" r:id="rId7"/>
    <p:sldId id="265" r:id="rId8"/>
    <p:sldId id="266" r:id="rId9"/>
    <p:sldId id="267" r:id="rId10"/>
    <p:sldId id="272" r:id="rId11"/>
    <p:sldId id="271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CC740-39F6-434E-BAD5-3BFC65910114}" type="datetimeFigureOut">
              <a:rPr lang="zh-CN" altLang="en-US" smtClean="0"/>
              <a:t>2016/11/4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C5ABF-68EB-4E94-9E79-7057F7A73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2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C5ABF-68EB-4E94-9E79-7057F7A735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68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69F7-D097-47A7-8556-BE69995CED24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C7AF60A-E94B-4C9B-9E40-92BA7124A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69F7-D097-47A7-8556-BE69995CED24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F60A-E94B-4C9B-9E40-92BA7124A9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C7AF60A-E94B-4C9B-9E40-92BA7124A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69F7-D097-47A7-8556-BE69995CED24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69F7-D097-47A7-8556-BE69995CED24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C7AF60A-E94B-4C9B-9E40-92BA7124A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69F7-D097-47A7-8556-BE69995CED24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C7AF60A-E94B-4C9B-9E40-92BA7124A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23869F7-D097-47A7-8556-BE69995CED24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F60A-E94B-4C9B-9E40-92BA7124A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69F7-D097-47A7-8556-BE69995CED24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C7AF60A-E94B-4C9B-9E40-92BA7124A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69F7-D097-47A7-8556-BE69995CED24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C7AF60A-E94B-4C9B-9E40-92BA7124A9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69F7-D097-47A7-8556-BE69995CED24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7AF60A-E94B-4C9B-9E40-92BA7124A9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C7AF60A-E94B-4C9B-9E40-92BA7124A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69F7-D097-47A7-8556-BE69995CED24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C7AF60A-E94B-4C9B-9E40-92BA7124A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23869F7-D097-47A7-8556-BE69995CED24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23869F7-D097-47A7-8556-BE69995CED24}" type="datetimeFigureOut">
              <a:rPr lang="en-US" smtClean="0"/>
              <a:pPr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C7AF60A-E94B-4C9B-9E40-92BA7124A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Recitation - </a:t>
            </a:r>
            <a:r>
              <a:rPr lang="en-US" dirty="0" smtClean="0"/>
              <a:t>11/</a:t>
            </a:r>
            <a:r>
              <a:rPr lang="en-US" altLang="zh-CN" dirty="0"/>
              <a:t>4</a:t>
            </a:r>
            <a:r>
              <a:rPr lang="en-US" dirty="0" smtClean="0"/>
              <a:t>/201</a:t>
            </a:r>
            <a:r>
              <a:rPr lang="en-US" altLang="zh-CN" dirty="0" smtClean="0"/>
              <a:t>6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Buflab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Five level hacking.</a:t>
            </a:r>
          </a:p>
          <a:p>
            <a:pPr lvl="1"/>
            <a:r>
              <a:rPr lang="en-US" dirty="0" smtClean="0"/>
              <a:t>Level 0	Simply modify return address</a:t>
            </a:r>
          </a:p>
          <a:p>
            <a:pPr lvl="1"/>
            <a:r>
              <a:rPr lang="en-US" dirty="0" smtClean="0"/>
              <a:t>Level 1	Insert arguments</a:t>
            </a:r>
          </a:p>
          <a:p>
            <a:pPr lvl="1"/>
            <a:r>
              <a:rPr lang="en-US" dirty="0" smtClean="0"/>
              <a:t>Level 2	Set global value; insert codes</a:t>
            </a:r>
          </a:p>
          <a:p>
            <a:pPr lvl="1"/>
            <a:r>
              <a:rPr lang="en-US" dirty="0" smtClean="0"/>
              <a:t>Level 3	Hack and restore</a:t>
            </a:r>
          </a:p>
          <a:p>
            <a:pPr lvl="1"/>
            <a:r>
              <a:rPr lang="en-US" dirty="0" smtClean="0"/>
              <a:t>Level 4	Dynamic stack base</a:t>
            </a:r>
          </a:p>
        </p:txBody>
      </p:sp>
    </p:spTree>
    <p:extLst>
      <p:ext uri="{BB962C8B-B14F-4D97-AF65-F5344CB8AC3E}">
        <p14:creationId xmlns:p14="http://schemas.microsoft.com/office/powerpoint/2010/main" val="250528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Tools are needed.</a:t>
            </a:r>
          </a:p>
          <a:p>
            <a:pPr lvl="1"/>
            <a:r>
              <a:rPr lang="en-US" dirty="0" smtClean="0"/>
              <a:t>Disassembler</a:t>
            </a:r>
          </a:p>
          <a:p>
            <a:pPr lvl="1"/>
            <a:r>
              <a:rPr lang="en-US" dirty="0" smtClean="0"/>
              <a:t>Debugger</a:t>
            </a:r>
          </a:p>
          <a:p>
            <a:pPr lvl="1"/>
            <a:r>
              <a:rPr lang="en-US" dirty="0" smtClean="0"/>
              <a:t>Assembler</a:t>
            </a:r>
          </a:p>
          <a:p>
            <a:pPr lvl="1"/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n </a:t>
            </a:r>
            <a:r>
              <a:rPr lang="en-US" dirty="0" err="1" smtClean="0"/>
              <a:t>linux</a:t>
            </a:r>
            <a:r>
              <a:rPr lang="en-US" dirty="0" smtClean="0"/>
              <a:t>, we have…</a:t>
            </a:r>
          </a:p>
          <a:p>
            <a:pPr lvl="1"/>
            <a:r>
              <a:rPr lang="en-US" dirty="0" err="1" smtClean="0"/>
              <a:t>objdump</a:t>
            </a:r>
            <a:endParaRPr lang="en-US" dirty="0"/>
          </a:p>
          <a:p>
            <a:pPr lvl="1"/>
            <a:r>
              <a:rPr lang="en-US" dirty="0" err="1" smtClean="0"/>
              <a:t>gdb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49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/>
              <a:t> </a:t>
            </a:r>
            <a:r>
              <a:rPr lang="en-US" dirty="0" smtClean="0"/>
              <a:t>Instructions</a:t>
            </a:r>
          </a:p>
          <a:p>
            <a:pPr lvl="1"/>
            <a:r>
              <a:rPr lang="en-US" dirty="0" smtClean="0"/>
              <a:t>Five answers, five lines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HEX</a:t>
            </a:r>
            <a:r>
              <a:rPr lang="en-US" dirty="0" smtClean="0"/>
              <a:t> format</a:t>
            </a:r>
          </a:p>
          <a:p>
            <a:pPr lvl="1"/>
            <a:r>
              <a:rPr lang="en-US" dirty="0" smtClean="0"/>
              <a:t>Upload to http://acn.thucloud.com/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Due: </a:t>
            </a:r>
            <a:r>
              <a:rPr lang="en-US" dirty="0" smtClean="0"/>
              <a:t>11/20/201</a:t>
            </a:r>
            <a:r>
              <a:rPr lang="en-US" altLang="zh-CN" dirty="0" smtClean="0"/>
              <a:t>6</a:t>
            </a:r>
            <a:r>
              <a:rPr lang="en-US" dirty="0" smtClean="0"/>
              <a:t> </a:t>
            </a:r>
            <a:r>
              <a:rPr lang="en-US" dirty="0" smtClean="0"/>
              <a:t>23:59:59</a:t>
            </a:r>
          </a:p>
        </p:txBody>
      </p:sp>
    </p:spTree>
    <p:extLst>
      <p:ext uri="{BB962C8B-B14F-4D97-AF65-F5344CB8AC3E}">
        <p14:creationId xmlns:p14="http://schemas.microsoft.com/office/powerpoint/2010/main" val="60851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Discipline</a:t>
            </a:r>
          </a:p>
          <a:p>
            <a:pPr lvl="1"/>
            <a:r>
              <a:rPr lang="en-US" dirty="0" smtClean="0"/>
              <a:t>A brief review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Buflab</a:t>
            </a:r>
            <a:endParaRPr lang="en-US" dirty="0" smtClean="0"/>
          </a:p>
          <a:p>
            <a:pPr lvl="1"/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How?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stack?</a:t>
            </a:r>
          </a:p>
          <a:p>
            <a:pPr lvl="1"/>
            <a:r>
              <a:rPr lang="en-US" dirty="0" smtClean="0"/>
              <a:t>It’s NOT</a:t>
            </a:r>
          </a:p>
          <a:p>
            <a:pPr lvl="2"/>
            <a:r>
              <a:rPr lang="en-US" dirty="0" smtClean="0"/>
              <a:t>The memory regions returned by </a:t>
            </a:r>
            <a:r>
              <a:rPr lang="en-US" dirty="0" err="1" smtClean="0"/>
              <a:t>malloc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/>
              <a:t>The memory where your program itself is loaded</a:t>
            </a:r>
          </a:p>
          <a:p>
            <a:pPr lvl="2"/>
            <a:r>
              <a:rPr lang="en-US" dirty="0" smtClean="0"/>
              <a:t>Where the bits for general purpose register are stored</a:t>
            </a:r>
          </a:p>
          <a:p>
            <a:pPr lvl="2"/>
            <a:r>
              <a:rPr lang="en-US" dirty="0" smtClean="0"/>
              <a:t>Where the return value of a function is stored</a:t>
            </a:r>
          </a:p>
          <a:p>
            <a:pPr lvl="1"/>
            <a:r>
              <a:rPr lang="en-US" dirty="0" smtClean="0"/>
              <a:t>It IS</a:t>
            </a:r>
          </a:p>
          <a:p>
            <a:pPr lvl="2"/>
            <a:r>
              <a:rPr lang="en-US" dirty="0" smtClean="0"/>
              <a:t>Where you can often find a function’s local variables</a:t>
            </a:r>
          </a:p>
          <a:p>
            <a:pPr lvl="2"/>
            <a:r>
              <a:rPr lang="en-US" dirty="0" smtClean="0"/>
              <a:t>How parameters are passed in 32-bit x86</a:t>
            </a:r>
          </a:p>
          <a:p>
            <a:pPr lvl="2"/>
            <a:r>
              <a:rPr lang="en-US" dirty="0" smtClean="0"/>
              <a:t>Where the return ADDRESS is stored</a:t>
            </a:r>
          </a:p>
          <a:p>
            <a:pPr lvl="2"/>
            <a:r>
              <a:rPr lang="en-US" dirty="0" smtClean="0"/>
              <a:t>A highly structured (easily corruptible) data structure essential to the execution of your code!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Address Space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2371725" cy="53816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352800" y="1905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stack starts very close to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0xFFFFFFFF </a:t>
            </a:r>
            <a:r>
              <a:rPr lang="en-US" dirty="0" smtClean="0"/>
              <a:t>(for 32-bit) and grows 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Discipline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function has a stack frame</a:t>
            </a:r>
          </a:p>
          <a:p>
            <a:pPr lvl="1"/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Saved registers</a:t>
            </a:r>
          </a:p>
          <a:p>
            <a:pPr lvl="1"/>
            <a:r>
              <a:rPr lang="en-US" dirty="0" smtClean="0"/>
              <a:t>Anything that function wants to put in its stack</a:t>
            </a:r>
          </a:p>
          <a:p>
            <a:endParaRPr lang="en-US" dirty="0" smtClean="0"/>
          </a:p>
          <a:p>
            <a:r>
              <a:rPr lang="en-US" dirty="0" smtClean="0"/>
              <a:t>Functions CALL other functions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Return address</a:t>
            </a:r>
          </a:p>
          <a:p>
            <a:pPr lvl="1"/>
            <a:r>
              <a:rPr lang="en-US" dirty="0" smtClean="0"/>
              <a:t>Base 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Discipline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1" y="1597596"/>
            <a:ext cx="6400799" cy="497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Discipline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happens when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</a:t>
            </a:r>
            <a:r>
              <a:rPr lang="en-US" dirty="0" smtClean="0"/>
              <a:t> is executed?</a:t>
            </a:r>
          </a:p>
          <a:p>
            <a:pPr lvl="1"/>
            <a:r>
              <a:rPr lang="en-US" dirty="0" smtClean="0"/>
              <a:t>Pop the stack and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dirty="0" smtClean="0"/>
              <a:t>” to that address</a:t>
            </a:r>
          </a:p>
          <a:p>
            <a:pPr lvl="1"/>
            <a:r>
              <a:rPr lang="en-US" dirty="0" smtClean="0"/>
              <a:t>In Java, think: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stack.pop();</a:t>
            </a:r>
          </a:p>
          <a:p>
            <a:r>
              <a:rPr lang="en-US" dirty="0" smtClean="0"/>
              <a:t>Where can I find the return address of my function?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*(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+ 4)</a:t>
            </a:r>
          </a:p>
          <a:p>
            <a:r>
              <a:rPr lang="en-US" dirty="0" smtClean="0"/>
              <a:t>How can I find the second parameter to my function?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*(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+ 12) == the second parameter</a:t>
            </a:r>
          </a:p>
          <a:p>
            <a:r>
              <a:rPr lang="en-US" dirty="0" smtClean="0"/>
              <a:t>How can I find the return address of the function that CALLED me?</a:t>
            </a:r>
          </a:p>
          <a:p>
            <a:pPr lvl="1"/>
            <a:r>
              <a:rPr lang="en-US" dirty="0" smtClean="0"/>
              <a:t>Remember  that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old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endParaRPr lang="en-US" dirty="0" smtClean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*(*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+ 4)</a:t>
            </a:r>
          </a:p>
          <a:p>
            <a:r>
              <a:rPr lang="en-US" dirty="0" smtClean="0"/>
              <a:t>How are arguments pushed onto the stack?</a:t>
            </a:r>
          </a:p>
          <a:p>
            <a:pPr lvl="1"/>
            <a:r>
              <a:rPr lang="en-US" dirty="0" smtClean="0"/>
              <a:t>Reverse order! Stacks are LIFO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Discipline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will the “transition stack” look like for a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which makes the function call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%s, num = %d”, name, 16)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971800"/>
          <a:ext cx="8229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Stack frame for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0x00000010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Arguments pushed in REVERSE order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&lt;address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&lt;address</a:t>
                      </a:r>
                      <a:r>
                        <a:rPr lang="en-US" baseline="0" dirty="0" smtClean="0"/>
                        <a:t> of format string in .</a:t>
                      </a:r>
                      <a:r>
                        <a:rPr lang="en-US" baseline="0" dirty="0" err="1" smtClean="0"/>
                        <a:t>rodata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hard-coded</a:t>
                      </a:r>
                      <a:r>
                        <a:rPr lang="en-US" baseline="0" dirty="0" smtClean="0"/>
                        <a:t> strings are put into .</a:t>
                      </a:r>
                      <a:r>
                        <a:rPr lang="en-US" baseline="0" dirty="0" err="1" smtClean="0"/>
                        <a:t>rodata</a:t>
                      </a:r>
                      <a:r>
                        <a:rPr lang="en-US" baseline="0" dirty="0" smtClean="0"/>
                        <a:t> before runtime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 address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where EIP should return in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dirty="0" smtClean="0"/>
                        <a:t> after the </a:t>
                      </a:r>
                      <a:r>
                        <a:rPr lang="en-US" dirty="0" err="1" smtClean="0"/>
                        <a:t>printf</a:t>
                      </a:r>
                      <a:r>
                        <a:rPr lang="en-US" dirty="0" smtClean="0"/>
                        <a:t> call)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foo</a:t>
                      </a:r>
                      <a:r>
                        <a:rPr lang="en-US" dirty="0" err="1" smtClean="0"/>
                        <a:t>’s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ebp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Old base pointer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r>
                        <a:rPr lang="en-US" baseline="0" dirty="0" smtClean="0"/>
                        <a:t> frame for </a:t>
                      </a:r>
                      <a:r>
                        <a:rPr lang="en-US" baseline="0" dirty="0" err="1" smtClean="0"/>
                        <a:t>printf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It’s a hack.</a:t>
            </a:r>
          </a:p>
          <a:p>
            <a:pPr lvl="1"/>
            <a:r>
              <a:rPr lang="en-US" dirty="0" smtClean="0"/>
              <a:t>Overflow the buffer to write over the return address</a:t>
            </a:r>
          </a:p>
          <a:p>
            <a:pPr lvl="1"/>
            <a:endParaRPr 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38912" y="2819400"/>
            <a:ext cx="8324088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/* Buffer size for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#define NORMAL_BUFFER_SIZE 32</a:t>
            </a:r>
          </a:p>
          <a:p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[NORMAL_BUFFER_SIZE];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Gets(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return 1;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 l="27443" t="-21" r="28985" b="31068"/>
          <a:stretch/>
        </p:blipFill>
        <p:spPr bwMode="auto">
          <a:xfrm>
            <a:off x="6298206" y="2819400"/>
            <a:ext cx="2464794" cy="303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417</Words>
  <Application>Microsoft Office PowerPoint</Application>
  <PresentationFormat>全屏显示(4:3)</PresentationFormat>
  <Paragraphs>102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方正舒体</vt:lpstr>
      <vt:lpstr>宋体</vt:lpstr>
      <vt:lpstr>Calibri</vt:lpstr>
      <vt:lpstr>Consolas</vt:lpstr>
      <vt:lpstr>Courier New</vt:lpstr>
      <vt:lpstr>Georgia</vt:lpstr>
      <vt:lpstr>Wingdings</vt:lpstr>
      <vt:lpstr>Wingdings 2</vt:lpstr>
      <vt:lpstr>Civic</vt:lpstr>
      <vt:lpstr>Buflab</vt:lpstr>
      <vt:lpstr>Outline</vt:lpstr>
      <vt:lpstr>Stack?</vt:lpstr>
      <vt:lpstr>Virtual Address Space</vt:lpstr>
      <vt:lpstr>Stack Discipline</vt:lpstr>
      <vt:lpstr>Stack Discipline</vt:lpstr>
      <vt:lpstr>Stack Discipline</vt:lpstr>
      <vt:lpstr>Stack Discipline</vt:lpstr>
      <vt:lpstr>Buflab</vt:lpstr>
      <vt:lpstr>Buflab</vt:lpstr>
      <vt:lpstr>Buflab</vt:lpstr>
      <vt:lpstr>Buflab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Buflab</dc:title>
  <dc:creator>Hari Seshadri</dc:creator>
  <cp:lastModifiedBy>王需</cp:lastModifiedBy>
  <cp:revision>39</cp:revision>
  <dcterms:created xsi:type="dcterms:W3CDTF">2010-09-18T17:11:44Z</dcterms:created>
  <dcterms:modified xsi:type="dcterms:W3CDTF">2016-11-04T02:31:13Z</dcterms:modified>
</cp:coreProperties>
</file>