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8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431"/>
    <a:srgbClr val="E8B161"/>
    <a:srgbClr val="51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79C2-ED66-4BE1-B471-8721E16AC6B0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43682-3251-4EF1-BD6C-CE7C49ED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7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针对消息处理的特点，设计成单向链表的形式。</a:t>
            </a:r>
            <a:endParaRPr lang="en-US" altLang="zh-CN" dirty="0" smtClean="0"/>
          </a:p>
          <a:p>
            <a:r>
              <a:rPr lang="zh-CN" altLang="en-US" dirty="0" smtClean="0"/>
              <a:t>操作系统通过键鼠驱动获得消息，在消息数组中申请一个消息并分发给相应的进程。</a:t>
            </a:r>
            <a:endParaRPr lang="en-US" altLang="zh-CN" dirty="0" smtClean="0"/>
          </a:p>
          <a:p>
            <a:r>
              <a:rPr lang="zh-CN" altLang="en-US" dirty="0" smtClean="0"/>
              <a:t>进程通过系统调用获得它的队首消息，系统将更新消息数组和进程表。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96421-BE7A-4993-B47E-3CC83A6762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6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由于内核空间大小不足，无法存储所有窗口的图像信息，给窗口绘制带来了麻烦。</a:t>
            </a:r>
            <a:endParaRPr lang="en-US" altLang="zh-CN" dirty="0" smtClean="0"/>
          </a:p>
          <a:p>
            <a:r>
              <a:rPr lang="zh-CN" altLang="en-US" dirty="0" smtClean="0"/>
              <a:t>曾经试图扩大内核空间以及对图像信息进行适当的缓存，但都失败了。</a:t>
            </a:r>
            <a:endParaRPr lang="en-US" altLang="zh-CN" dirty="0" smtClean="0"/>
          </a:p>
          <a:p>
            <a:r>
              <a:rPr lang="zh-CN" altLang="en-US" dirty="0" smtClean="0"/>
              <a:t>最后，我们通过将消息与窗口结合，结合系统调用，实现了复杂的窗口绘制工作。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96421-BE7A-4993-B47E-3CC83A6762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3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通过鼠标驱动能够获得拖动消息（获取最新鼠标位置），系统缓存鼠标位置，在收到拖动消息时计算偏移，更新对应的窗口信息，然后进行重绘。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难点就在重绘上。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一开始进行全屏幕的重绘，采用的是逐点判断归属于哪个窗口的方式，性能极差（闪动频繁且闪动时间长）。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然后改变思路，对拖动时涉及到的部分区域进行重绘。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在此过程又对绘制方式进行了更改，即从底层向上依次绘制，不需要进行判断。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为实现部分区域更新，创建了新的消息类型</a:t>
            </a:r>
            <a:r>
              <a:rPr lang="en-US" altLang="zh-CN" dirty="0" err="1" smtClean="0"/>
              <a:t>partial_update</a:t>
            </a:r>
            <a:r>
              <a:rPr lang="zh-CN" altLang="en-US" dirty="0" smtClean="0"/>
              <a:t>，性能确实得到提升（闪动显著减少）。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但是由于消息分发得较快而写显存很慢，持续的拖动引发了错误。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最后，在发生拖动时采取了从底层向上依次绘制的全屏重绘。基本避免了出错，闪动也在能接受的范围内。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96421-BE7A-4993-B47E-3CC83A6762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8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F55D1-E04E-481D-AD70-C8DB31BECC1D}" type="datetime1">
              <a:rPr lang="zh-CN" altLang="en-US"/>
              <a:pPr>
                <a:defRPr/>
              </a:pPr>
              <a:t>2015/1/23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9E60-DE2C-478C-9BE6-43FA47D681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2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正文级别 1</a:t>
            </a:r>
          </a:p>
          <a:p>
            <a:pPr lvl="1"/>
            <a:r>
              <a:rPr/>
              <a:t>正文级别 2</a:t>
            </a:r>
          </a:p>
          <a:p>
            <a:pPr lvl="2"/>
            <a:r>
              <a:rPr/>
              <a:t>正文级别 3</a:t>
            </a:r>
          </a:p>
          <a:p>
            <a:pPr lvl="3"/>
            <a:r>
              <a:rPr/>
              <a:t>正文级别 4</a:t>
            </a:r>
          </a:p>
          <a:p>
            <a:pPr lvl="4"/>
            <a:r>
              <a:rPr/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7578630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8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4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5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4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E2A6-A55A-4841-AEF9-04EFA06C0172}" type="datetimeFigureOut">
              <a:rPr lang="zh-CN" altLang="en-US" smtClean="0"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04C6-0833-48BF-A527-268860A15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8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519CD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任意多边形 17"/>
          <p:cNvSpPr>
            <a:spLocks noChangeArrowheads="1"/>
          </p:cNvSpPr>
          <p:nvPr/>
        </p:nvSpPr>
        <p:spPr bwMode="auto">
          <a:xfrm rot="-2111113">
            <a:off x="3338513" y="2676525"/>
            <a:ext cx="2930525" cy="5530850"/>
          </a:xfrm>
          <a:custGeom>
            <a:avLst/>
            <a:gdLst>
              <a:gd name="T0" fmla="*/ 2930525 w 2929605"/>
              <a:gd name="T1" fmla="*/ 0 h 5531117"/>
              <a:gd name="T2" fmla="*/ 2930524 w 2929605"/>
              <a:gd name="T3" fmla="*/ 5530850 h 5531117"/>
              <a:gd name="T4" fmla="*/ 0 w 2929605"/>
              <a:gd name="T5" fmla="*/ 3465475 h 5531117"/>
              <a:gd name="T6" fmla="*/ 0 w 2929605"/>
              <a:gd name="T7" fmla="*/ 0 h 5531117"/>
              <a:gd name="T8" fmla="*/ 0 60000 65536"/>
              <a:gd name="T9" fmla="*/ 0 60000 65536"/>
              <a:gd name="T10" fmla="*/ 0 60000 65536"/>
              <a:gd name="T11" fmla="*/ 0 60000 65536"/>
              <a:gd name="T12" fmla="*/ 0 w 2929605"/>
              <a:gd name="T13" fmla="*/ 0 h 5531117"/>
              <a:gd name="T14" fmla="*/ 2929605 w 2929605"/>
              <a:gd name="T15" fmla="*/ 5531117 h 5531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9605" h="5531117">
                <a:moveTo>
                  <a:pt x="2929605" y="0"/>
                </a:moveTo>
                <a:lnTo>
                  <a:pt x="2929604" y="5531117"/>
                </a:lnTo>
                <a:lnTo>
                  <a:pt x="0" y="3465642"/>
                </a:lnTo>
                <a:lnTo>
                  <a:pt x="0" y="0"/>
                </a:lnTo>
                <a:lnTo>
                  <a:pt x="2929605" y="0"/>
                </a:lnTo>
                <a:close/>
              </a:path>
            </a:pathLst>
          </a:custGeom>
          <a:solidFill>
            <a:srgbClr val="3A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0" name="任意多边形 25"/>
          <p:cNvSpPr>
            <a:spLocks noChangeArrowheads="1"/>
          </p:cNvSpPr>
          <p:nvPr/>
        </p:nvSpPr>
        <p:spPr bwMode="auto">
          <a:xfrm rot="-2111113">
            <a:off x="9272588" y="2767013"/>
            <a:ext cx="2928937" cy="4602162"/>
          </a:xfrm>
          <a:custGeom>
            <a:avLst/>
            <a:gdLst>
              <a:gd name="T0" fmla="*/ 2928937 w 2929604"/>
              <a:gd name="T1" fmla="*/ 0 h 4601977"/>
              <a:gd name="T2" fmla="*/ 2928937 w 2929604"/>
              <a:gd name="T3" fmla="*/ 2748474 h 4601977"/>
              <a:gd name="T4" fmla="*/ 1622372 w 2929604"/>
              <a:gd name="T5" fmla="*/ 4602162 h 4601977"/>
              <a:gd name="T6" fmla="*/ 0 w 2929604"/>
              <a:gd name="T7" fmla="*/ 3458026 h 4601977"/>
              <a:gd name="T8" fmla="*/ 0 w 2929604"/>
              <a:gd name="T9" fmla="*/ 0 h 4601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9604"/>
              <a:gd name="T16" fmla="*/ 0 h 4601977"/>
              <a:gd name="T17" fmla="*/ 2929604 w 2929604"/>
              <a:gd name="T18" fmla="*/ 4601977 h 46019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9604" h="4601977">
                <a:moveTo>
                  <a:pt x="2929604" y="0"/>
                </a:moveTo>
                <a:lnTo>
                  <a:pt x="2929604" y="2748364"/>
                </a:lnTo>
                <a:lnTo>
                  <a:pt x="1622741" y="4601977"/>
                </a:lnTo>
                <a:lnTo>
                  <a:pt x="0" y="3457887"/>
                </a:lnTo>
                <a:lnTo>
                  <a:pt x="0" y="0"/>
                </a:lnTo>
                <a:lnTo>
                  <a:pt x="2929604" y="0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1" name="任意多边形 19"/>
          <p:cNvSpPr>
            <a:spLocks noChangeArrowheads="1"/>
          </p:cNvSpPr>
          <p:nvPr/>
        </p:nvSpPr>
        <p:spPr bwMode="auto">
          <a:xfrm rot="-2111113">
            <a:off x="6051550" y="2767013"/>
            <a:ext cx="3081338" cy="5478462"/>
          </a:xfrm>
          <a:custGeom>
            <a:avLst/>
            <a:gdLst>
              <a:gd name="T0" fmla="*/ 3081338 w 3081034"/>
              <a:gd name="T1" fmla="*/ 0 h 5478644"/>
              <a:gd name="T2" fmla="*/ 3081338 w 3081034"/>
              <a:gd name="T3" fmla="*/ 5478462 h 5478644"/>
              <a:gd name="T4" fmla="*/ 0 w 3081034"/>
              <a:gd name="T5" fmla="*/ 3306296 h 5478644"/>
              <a:gd name="T6" fmla="*/ 0 w 3081034"/>
              <a:gd name="T7" fmla="*/ 0 h 5478644"/>
              <a:gd name="T8" fmla="*/ 0 60000 65536"/>
              <a:gd name="T9" fmla="*/ 0 60000 65536"/>
              <a:gd name="T10" fmla="*/ 0 60000 65536"/>
              <a:gd name="T11" fmla="*/ 0 60000 65536"/>
              <a:gd name="T12" fmla="*/ 0 w 3081034"/>
              <a:gd name="T13" fmla="*/ 0 h 5478644"/>
              <a:gd name="T14" fmla="*/ 3081034 w 3081034"/>
              <a:gd name="T15" fmla="*/ 5478644 h 54786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1034" h="5478644">
                <a:moveTo>
                  <a:pt x="3081034" y="0"/>
                </a:moveTo>
                <a:lnTo>
                  <a:pt x="3081034" y="5478644"/>
                </a:lnTo>
                <a:lnTo>
                  <a:pt x="0" y="3306406"/>
                </a:lnTo>
                <a:lnTo>
                  <a:pt x="0" y="0"/>
                </a:lnTo>
                <a:lnTo>
                  <a:pt x="3081034" y="0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任意多边形 9"/>
          <p:cNvSpPr>
            <a:spLocks noChangeArrowheads="1"/>
          </p:cNvSpPr>
          <p:nvPr/>
        </p:nvSpPr>
        <p:spPr bwMode="auto">
          <a:xfrm>
            <a:off x="2012950" y="2330450"/>
            <a:ext cx="8597900" cy="1679575"/>
          </a:xfrm>
          <a:custGeom>
            <a:avLst/>
            <a:gdLst>
              <a:gd name="T0" fmla="*/ 0 w 7710985"/>
              <a:gd name="T1" fmla="*/ 0 h 1678674"/>
              <a:gd name="T2" fmla="*/ 8597900 w 7710985"/>
              <a:gd name="T3" fmla="*/ 0 h 1678674"/>
              <a:gd name="T4" fmla="*/ 8597900 w 7710985"/>
              <a:gd name="T5" fmla="*/ 8206 h 1678674"/>
              <a:gd name="T6" fmla="*/ 7677247 w 7710985"/>
              <a:gd name="T7" fmla="*/ 834333 h 1678674"/>
              <a:gd name="T8" fmla="*/ 8597900 w 7710985"/>
              <a:gd name="T9" fmla="*/ 1660460 h 1678674"/>
              <a:gd name="T10" fmla="*/ 8597900 w 7710985"/>
              <a:gd name="T11" fmla="*/ 1679575 h 1678674"/>
              <a:gd name="T12" fmla="*/ 0 w 7710985"/>
              <a:gd name="T13" fmla="*/ 1679575 h 1678674"/>
              <a:gd name="T14" fmla="*/ 0 w 7710985"/>
              <a:gd name="T15" fmla="*/ 1660458 h 1678674"/>
              <a:gd name="T16" fmla="*/ 920653 w 7710985"/>
              <a:gd name="T17" fmla="*/ 834332 h 1678674"/>
              <a:gd name="T18" fmla="*/ 0 w 7710985"/>
              <a:gd name="T19" fmla="*/ 8206 h 16786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710985"/>
              <a:gd name="T31" fmla="*/ 0 h 1678674"/>
              <a:gd name="T32" fmla="*/ 7710985 w 7710985"/>
              <a:gd name="T33" fmla="*/ 1678674 h 16786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lnTo>
                  <a:pt x="0" y="0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3" name="文本框 10"/>
          <p:cNvSpPr>
            <a:spLocks noChangeArrowheads="1"/>
          </p:cNvSpPr>
          <p:nvPr/>
        </p:nvSpPr>
        <p:spPr bwMode="auto">
          <a:xfrm>
            <a:off x="2762250" y="2805113"/>
            <a:ext cx="7100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操作系统方案</a:t>
            </a:r>
            <a:r>
              <a:rPr lang="en-US" altLang="zh-CN" sz="360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360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大组展示</a:t>
            </a:r>
          </a:p>
        </p:txBody>
      </p:sp>
      <p:sp>
        <p:nvSpPr>
          <p:cNvPr id="4104" name="文本框 11"/>
          <p:cNvSpPr>
            <a:spLocks noChangeArrowheads="1"/>
          </p:cNvSpPr>
          <p:nvPr/>
        </p:nvSpPr>
        <p:spPr bwMode="auto">
          <a:xfrm>
            <a:off x="1712913" y="4283075"/>
            <a:ext cx="88979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耿正霖 </a:t>
            </a:r>
            <a:r>
              <a:rPr lang="zh-CN" altLang="en-US" sz="2000" dirty="0" smtClean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王宇炜    袁扬   曾华</a:t>
            </a:r>
            <a:endParaRPr lang="en-US" altLang="zh-CN" sz="2000" dirty="0">
              <a:solidFill>
                <a:srgbClr val="FFFFC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王昳晗  赵馨逸  刘桐彤  </a:t>
            </a:r>
            <a:r>
              <a:rPr lang="zh-CN" altLang="en-US" sz="2000" dirty="0" smtClean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李盟</a:t>
            </a:r>
            <a:endParaRPr lang="en-US" altLang="zh-CN" sz="2000" dirty="0">
              <a:solidFill>
                <a:srgbClr val="FFFFC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丁雨亭  </a:t>
            </a:r>
            <a:r>
              <a:rPr lang="zh-CN" altLang="en-US" sz="2000" dirty="0" smtClean="0">
                <a:solidFill>
                  <a:srgbClr val="FFFF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周伯威  黄淙毅  钱珺</a:t>
            </a:r>
            <a:endParaRPr lang="en-US" altLang="zh-CN" sz="2000" dirty="0">
              <a:solidFill>
                <a:srgbClr val="FFFFC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4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03263" y="1552575"/>
            <a:ext cx="11239500" cy="5011738"/>
          </a:xfrm>
          <a:prstGeom prst="roundRect">
            <a:avLst>
              <a:gd name="adj" fmla="val 50000"/>
            </a:avLst>
          </a:prstGeom>
          <a:solidFill>
            <a:srgbClr val="519CD6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内核升级</a:t>
            </a:r>
          </a:p>
        </p:txBody>
      </p:sp>
      <p:sp>
        <p:nvSpPr>
          <p:cNvPr id="4" name="椭圆 3"/>
          <p:cNvSpPr/>
          <p:nvPr/>
        </p:nvSpPr>
        <p:spPr>
          <a:xfrm>
            <a:off x="4570413" y="2930525"/>
            <a:ext cx="3227387" cy="225425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新版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4M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3317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768475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24150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860675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509111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4818063"/>
            <a:ext cx="11239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文本框 4"/>
          <p:cNvSpPr txBox="1">
            <a:spLocks noChangeArrowheads="1"/>
          </p:cNvSpPr>
          <p:nvPr/>
        </p:nvSpPr>
        <p:spPr bwMode="auto">
          <a:xfrm>
            <a:off x="9572625" y="4922838"/>
            <a:ext cx="2433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</a:p>
        </p:txBody>
      </p:sp>
    </p:spTree>
    <p:extLst>
      <p:ext uri="{BB962C8B-B14F-4D97-AF65-F5344CB8AC3E}">
        <p14:creationId xmlns:p14="http://schemas.microsoft.com/office/powerpoint/2010/main" val="19493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文件系统</a:t>
            </a:r>
          </a:p>
        </p:txBody>
      </p:sp>
      <p:pic>
        <p:nvPicPr>
          <p:cNvPr id="14339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690688"/>
            <a:ext cx="508793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文本框 7"/>
          <p:cNvSpPr txBox="1">
            <a:spLocks noChangeArrowheads="1"/>
          </p:cNvSpPr>
          <p:nvPr/>
        </p:nvSpPr>
        <p:spPr bwMode="auto">
          <a:xfrm>
            <a:off x="7413625" y="5665787"/>
            <a:ext cx="8388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这还有什么意义？！</a:t>
            </a:r>
          </a:p>
        </p:txBody>
      </p:sp>
      <p:pic>
        <p:nvPicPr>
          <p:cNvPr id="14340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2710476"/>
            <a:ext cx="5896798" cy="2581635"/>
          </a:xfrm>
        </p:spPr>
      </p:pic>
    </p:spTree>
    <p:extLst>
      <p:ext uri="{BB962C8B-B14F-4D97-AF65-F5344CB8AC3E}">
        <p14:creationId xmlns:p14="http://schemas.microsoft.com/office/powerpoint/2010/main" val="28015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图片与字符</a:t>
            </a:r>
          </a:p>
        </p:txBody>
      </p:sp>
      <p:pic>
        <p:nvPicPr>
          <p:cNvPr id="15363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2138" y="1597025"/>
            <a:ext cx="4364037" cy="4314825"/>
          </a:xfrm>
        </p:spPr>
      </p:pic>
      <p:sp>
        <p:nvSpPr>
          <p:cNvPr id="15364" name="文本框 4"/>
          <p:cNvSpPr txBox="1">
            <a:spLocks noChangeArrowheads="1"/>
          </p:cNvSpPr>
          <p:nvPr/>
        </p:nvSpPr>
        <p:spPr bwMode="auto">
          <a:xfrm>
            <a:off x="7302500" y="2339975"/>
            <a:ext cx="37671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写到</a:t>
            </a:r>
            <a:r>
              <a:rPr lang="en-US" altLang="zh-CN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.h</a:t>
            </a:r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文件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然后直接编译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到操作系统里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en-US" altLang="zh-CN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T_T</a:t>
            </a:r>
            <a:endParaRPr lang="zh-CN" altLang="en-US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 rot="2703315">
            <a:off x="5219700" y="1504950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矩形 2"/>
          <p:cNvSpPr>
            <a:spLocks noChangeArrowheads="1"/>
          </p:cNvSpPr>
          <p:nvPr/>
        </p:nvSpPr>
        <p:spPr bwMode="auto">
          <a:xfrm rot="2703315">
            <a:off x="3871913" y="284638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8" name="直角三角形 3"/>
          <p:cNvSpPr>
            <a:spLocks noChangeArrowheads="1"/>
          </p:cNvSpPr>
          <p:nvPr/>
        </p:nvSpPr>
        <p:spPr bwMode="auto">
          <a:xfrm rot="2703315">
            <a:off x="3871913" y="2846388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直角三角形 4"/>
          <p:cNvSpPr>
            <a:spLocks noChangeArrowheads="1"/>
          </p:cNvSpPr>
          <p:nvPr/>
        </p:nvSpPr>
        <p:spPr bwMode="auto">
          <a:xfrm rot="2703315">
            <a:off x="5219700" y="1504950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 rot="2703315">
            <a:off x="5219700" y="4200525"/>
            <a:ext cx="1819275" cy="1819275"/>
          </a:xfrm>
          <a:prstGeom prst="rect">
            <a:avLst/>
          </a:prstGeom>
          <a:solidFill>
            <a:srgbClr val="E8B16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直角三角形 6"/>
          <p:cNvSpPr>
            <a:spLocks noChangeArrowheads="1"/>
          </p:cNvSpPr>
          <p:nvPr/>
        </p:nvSpPr>
        <p:spPr bwMode="auto">
          <a:xfrm rot="2703315">
            <a:off x="5219700" y="4200525"/>
            <a:ext cx="1819275" cy="1819275"/>
          </a:xfrm>
          <a:prstGeom prst="rtTriangle">
            <a:avLst/>
          </a:prstGeom>
          <a:solidFill>
            <a:srgbClr val="DDA4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2" name="矩形 7"/>
          <p:cNvSpPr>
            <a:spLocks noChangeArrowheads="1"/>
          </p:cNvSpPr>
          <p:nvPr/>
        </p:nvSpPr>
        <p:spPr bwMode="auto">
          <a:xfrm rot="2703315">
            <a:off x="6565900" y="2846388"/>
            <a:ext cx="1819275" cy="1819275"/>
          </a:xfrm>
          <a:prstGeom prst="rect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3" name="直角三角形 8"/>
          <p:cNvSpPr>
            <a:spLocks noChangeArrowheads="1"/>
          </p:cNvSpPr>
          <p:nvPr/>
        </p:nvSpPr>
        <p:spPr bwMode="auto">
          <a:xfrm rot="2703315">
            <a:off x="6565900" y="2846388"/>
            <a:ext cx="1819275" cy="1819275"/>
          </a:xfrm>
          <a:prstGeom prst="rtTriangle">
            <a:avLst/>
          </a:prstGeom>
          <a:solidFill>
            <a:srgbClr val="3A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6394" name="组合 13"/>
          <p:cNvGrpSpPr>
            <a:grpSpLocks/>
          </p:cNvGrpSpPr>
          <p:nvPr/>
        </p:nvGrpSpPr>
        <p:grpSpPr bwMode="auto">
          <a:xfrm>
            <a:off x="6426200" y="1500188"/>
            <a:ext cx="3352800" cy="344487"/>
            <a:chOff x="0" y="0"/>
            <a:chExt cx="3352800" cy="344678"/>
          </a:xfrm>
        </p:grpSpPr>
        <p:sp>
          <p:nvSpPr>
            <p:cNvPr id="16418" name="直接连接符 18"/>
            <p:cNvSpPr>
              <a:spLocks noChangeShapeType="1"/>
            </p:cNvSpPr>
            <p:nvPr/>
          </p:nvSpPr>
          <p:spPr bwMode="auto">
            <a:xfrm flipV="1">
              <a:off x="0" y="0"/>
              <a:ext cx="523875" cy="344678"/>
            </a:xfrm>
            <a:prstGeom prst="line">
              <a:avLst/>
            </a:prstGeom>
            <a:noFill/>
            <a:ln w="6350">
              <a:solidFill>
                <a:srgbClr val="E8B16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直接连接符 20"/>
            <p:cNvSpPr>
              <a:spLocks noChangeShapeType="1"/>
            </p:cNvSpPr>
            <p:nvPr/>
          </p:nvSpPr>
          <p:spPr bwMode="auto">
            <a:xfrm>
              <a:off x="523875" y="0"/>
              <a:ext cx="2828925" cy="1"/>
            </a:xfrm>
            <a:prstGeom prst="line">
              <a:avLst/>
            </a:prstGeom>
            <a:noFill/>
            <a:ln w="6350">
              <a:solidFill>
                <a:srgbClr val="E8B16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5" name="组合 14"/>
          <p:cNvGrpSpPr>
            <a:grpSpLocks/>
          </p:cNvGrpSpPr>
          <p:nvPr/>
        </p:nvGrpSpPr>
        <p:grpSpPr bwMode="auto">
          <a:xfrm>
            <a:off x="8156575" y="3201988"/>
            <a:ext cx="3352800" cy="344487"/>
            <a:chOff x="0" y="0"/>
            <a:chExt cx="3352800" cy="344678"/>
          </a:xfrm>
        </p:grpSpPr>
        <p:sp>
          <p:nvSpPr>
            <p:cNvPr id="16416" name="直接连接符 21"/>
            <p:cNvSpPr>
              <a:spLocks noChangeShapeType="1"/>
            </p:cNvSpPr>
            <p:nvPr/>
          </p:nvSpPr>
          <p:spPr bwMode="auto">
            <a:xfrm flipV="1">
              <a:off x="0" y="0"/>
              <a:ext cx="523875" cy="344678"/>
            </a:xfrm>
            <a:prstGeom prst="line">
              <a:avLst/>
            </a:prstGeom>
            <a:noFill/>
            <a:ln w="6350">
              <a:solidFill>
                <a:srgbClr val="529DD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直接连接符 22"/>
            <p:cNvSpPr>
              <a:spLocks noChangeShapeType="1"/>
            </p:cNvSpPr>
            <p:nvPr/>
          </p:nvSpPr>
          <p:spPr bwMode="auto">
            <a:xfrm>
              <a:off x="523875" y="0"/>
              <a:ext cx="2828925" cy="1"/>
            </a:xfrm>
            <a:prstGeom prst="line">
              <a:avLst/>
            </a:prstGeom>
            <a:noFill/>
            <a:ln w="6350">
              <a:solidFill>
                <a:srgbClr val="529DD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6" name="组合 16"/>
          <p:cNvGrpSpPr>
            <a:grpSpLocks/>
          </p:cNvGrpSpPr>
          <p:nvPr/>
        </p:nvGrpSpPr>
        <p:grpSpPr bwMode="auto">
          <a:xfrm>
            <a:off x="858838" y="4002088"/>
            <a:ext cx="3341687" cy="344487"/>
            <a:chOff x="0" y="0"/>
            <a:chExt cx="3340768" cy="344678"/>
          </a:xfrm>
        </p:grpSpPr>
        <p:sp>
          <p:nvSpPr>
            <p:cNvPr id="16414" name="直接连接符 19"/>
            <p:cNvSpPr>
              <a:spLocks noChangeShapeType="1"/>
            </p:cNvSpPr>
            <p:nvPr/>
          </p:nvSpPr>
          <p:spPr bwMode="auto">
            <a:xfrm flipV="1">
              <a:off x="2816893" y="0"/>
              <a:ext cx="523875" cy="344678"/>
            </a:xfrm>
            <a:prstGeom prst="line">
              <a:avLst/>
            </a:prstGeom>
            <a:noFill/>
            <a:ln w="6350">
              <a:solidFill>
                <a:srgbClr val="529DD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直接连接符 23"/>
            <p:cNvSpPr>
              <a:spLocks noChangeShapeType="1"/>
            </p:cNvSpPr>
            <p:nvPr/>
          </p:nvSpPr>
          <p:spPr bwMode="auto">
            <a:xfrm>
              <a:off x="0" y="344678"/>
              <a:ext cx="2828925" cy="1"/>
            </a:xfrm>
            <a:prstGeom prst="line">
              <a:avLst/>
            </a:prstGeom>
            <a:noFill/>
            <a:ln w="6350">
              <a:solidFill>
                <a:srgbClr val="529DD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7" name="组合 15"/>
          <p:cNvGrpSpPr>
            <a:grpSpLocks/>
          </p:cNvGrpSpPr>
          <p:nvPr/>
        </p:nvGrpSpPr>
        <p:grpSpPr bwMode="auto">
          <a:xfrm>
            <a:off x="2417763" y="5824538"/>
            <a:ext cx="3352800" cy="344487"/>
            <a:chOff x="0" y="0"/>
            <a:chExt cx="3352800" cy="344678"/>
          </a:xfrm>
        </p:grpSpPr>
        <p:sp>
          <p:nvSpPr>
            <p:cNvPr id="16412" name="直接连接符 24"/>
            <p:cNvSpPr>
              <a:spLocks noChangeShapeType="1"/>
            </p:cNvSpPr>
            <p:nvPr/>
          </p:nvSpPr>
          <p:spPr bwMode="auto">
            <a:xfrm flipV="1">
              <a:off x="2828925" y="0"/>
              <a:ext cx="523875" cy="344678"/>
            </a:xfrm>
            <a:prstGeom prst="line">
              <a:avLst/>
            </a:prstGeom>
            <a:noFill/>
            <a:ln w="6350">
              <a:solidFill>
                <a:srgbClr val="E8B16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直接连接符 25"/>
            <p:cNvSpPr>
              <a:spLocks noChangeShapeType="1"/>
            </p:cNvSpPr>
            <p:nvPr/>
          </p:nvSpPr>
          <p:spPr bwMode="auto">
            <a:xfrm>
              <a:off x="0" y="344678"/>
              <a:ext cx="2828925" cy="1"/>
            </a:xfrm>
            <a:prstGeom prst="line">
              <a:avLst/>
            </a:prstGeom>
            <a:noFill/>
            <a:ln w="6350">
              <a:solidFill>
                <a:srgbClr val="E8B16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3241675"/>
            <a:ext cx="1268412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6399" name="Picture 18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739">
            <a:off x="5689600" y="459740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Freeform 15"/>
          <p:cNvSpPr>
            <a:spLocks noEditPoints="1" noChangeArrowheads="1"/>
          </p:cNvSpPr>
          <p:nvPr/>
        </p:nvSpPr>
        <p:spPr bwMode="auto">
          <a:xfrm>
            <a:off x="6959600" y="3241675"/>
            <a:ext cx="965200" cy="952500"/>
          </a:xfrm>
          <a:custGeom>
            <a:avLst/>
            <a:gdLst>
              <a:gd name="T0" fmla="*/ 620291 w 708"/>
              <a:gd name="T1" fmla="*/ 162556 h 709"/>
              <a:gd name="T2" fmla="*/ 534405 w 708"/>
              <a:gd name="T3" fmla="*/ 162556 h 709"/>
              <a:gd name="T4" fmla="*/ 534405 w 708"/>
              <a:gd name="T5" fmla="*/ 276749 h 709"/>
              <a:gd name="T6" fmla="*/ 430795 w 708"/>
              <a:gd name="T7" fmla="*/ 276749 h 709"/>
              <a:gd name="T8" fmla="*/ 430795 w 708"/>
              <a:gd name="T9" fmla="*/ 162556 h 709"/>
              <a:gd name="T10" fmla="*/ 340819 w 708"/>
              <a:gd name="T11" fmla="*/ 162556 h 709"/>
              <a:gd name="T12" fmla="*/ 482600 w 708"/>
              <a:gd name="T13" fmla="*/ 0 h 709"/>
              <a:gd name="T14" fmla="*/ 620291 w 708"/>
              <a:gd name="T15" fmla="*/ 162556 h 709"/>
              <a:gd name="T16" fmla="*/ 279472 w 708"/>
              <a:gd name="T17" fmla="*/ 498417 h 709"/>
              <a:gd name="T18" fmla="*/ 189495 w 708"/>
              <a:gd name="T19" fmla="*/ 498417 h 709"/>
              <a:gd name="T20" fmla="*/ 189495 w 708"/>
              <a:gd name="T21" fmla="*/ 612609 h 709"/>
              <a:gd name="T22" fmla="*/ 85886 w 708"/>
              <a:gd name="T23" fmla="*/ 612609 h 709"/>
              <a:gd name="T24" fmla="*/ 85886 w 708"/>
              <a:gd name="T25" fmla="*/ 498417 h 709"/>
              <a:gd name="T26" fmla="*/ 0 w 708"/>
              <a:gd name="T27" fmla="*/ 498417 h 709"/>
              <a:gd name="T28" fmla="*/ 137691 w 708"/>
              <a:gd name="T29" fmla="*/ 337204 h 709"/>
              <a:gd name="T30" fmla="*/ 279472 w 708"/>
              <a:gd name="T31" fmla="*/ 498417 h 709"/>
              <a:gd name="T32" fmla="*/ 279472 w 708"/>
              <a:gd name="T33" fmla="*/ 675751 h 709"/>
              <a:gd name="T34" fmla="*/ 0 w 708"/>
              <a:gd name="T35" fmla="*/ 675751 h 709"/>
              <a:gd name="T36" fmla="*/ 0 w 708"/>
              <a:gd name="T37" fmla="*/ 952500 h 709"/>
              <a:gd name="T38" fmla="*/ 279472 w 708"/>
              <a:gd name="T39" fmla="*/ 952500 h 709"/>
              <a:gd name="T40" fmla="*/ 279472 w 708"/>
              <a:gd name="T41" fmla="*/ 675751 h 709"/>
              <a:gd name="T42" fmla="*/ 965200 w 708"/>
              <a:gd name="T43" fmla="*/ 675751 h 709"/>
              <a:gd name="T44" fmla="*/ 685728 w 708"/>
              <a:gd name="T45" fmla="*/ 675751 h 709"/>
              <a:gd name="T46" fmla="*/ 685728 w 708"/>
              <a:gd name="T47" fmla="*/ 952500 h 709"/>
              <a:gd name="T48" fmla="*/ 965200 w 708"/>
              <a:gd name="T49" fmla="*/ 952500 h 709"/>
              <a:gd name="T50" fmla="*/ 965200 w 708"/>
              <a:gd name="T51" fmla="*/ 675751 h 709"/>
              <a:gd name="T52" fmla="*/ 965200 w 708"/>
              <a:gd name="T53" fmla="*/ 0 h 709"/>
              <a:gd name="T54" fmla="*/ 685728 w 708"/>
              <a:gd name="T55" fmla="*/ 0 h 709"/>
              <a:gd name="T56" fmla="*/ 685728 w 708"/>
              <a:gd name="T57" fmla="*/ 276749 h 709"/>
              <a:gd name="T58" fmla="*/ 965200 w 708"/>
              <a:gd name="T59" fmla="*/ 276749 h 709"/>
              <a:gd name="T60" fmla="*/ 965200 w 708"/>
              <a:gd name="T61" fmla="*/ 0 h 709"/>
              <a:gd name="T62" fmla="*/ 965200 w 708"/>
              <a:gd name="T63" fmla="*/ 337204 h 709"/>
              <a:gd name="T64" fmla="*/ 685728 w 708"/>
              <a:gd name="T65" fmla="*/ 337204 h 709"/>
              <a:gd name="T66" fmla="*/ 685728 w 708"/>
              <a:gd name="T67" fmla="*/ 612609 h 709"/>
              <a:gd name="T68" fmla="*/ 965200 w 708"/>
              <a:gd name="T69" fmla="*/ 612609 h 709"/>
              <a:gd name="T70" fmla="*/ 965200 w 708"/>
              <a:gd name="T71" fmla="*/ 337204 h 709"/>
              <a:gd name="T72" fmla="*/ 620291 w 708"/>
              <a:gd name="T73" fmla="*/ 337204 h 709"/>
              <a:gd name="T74" fmla="*/ 340819 w 708"/>
              <a:gd name="T75" fmla="*/ 337204 h 709"/>
              <a:gd name="T76" fmla="*/ 340819 w 708"/>
              <a:gd name="T77" fmla="*/ 612609 h 709"/>
              <a:gd name="T78" fmla="*/ 620291 w 708"/>
              <a:gd name="T79" fmla="*/ 612609 h 709"/>
              <a:gd name="T80" fmla="*/ 620291 w 708"/>
              <a:gd name="T81" fmla="*/ 337204 h 709"/>
              <a:gd name="T82" fmla="*/ 620291 w 708"/>
              <a:gd name="T83" fmla="*/ 675751 h 709"/>
              <a:gd name="T84" fmla="*/ 340819 w 708"/>
              <a:gd name="T85" fmla="*/ 675751 h 709"/>
              <a:gd name="T86" fmla="*/ 340819 w 708"/>
              <a:gd name="T87" fmla="*/ 952500 h 709"/>
              <a:gd name="T88" fmla="*/ 620291 w 708"/>
              <a:gd name="T89" fmla="*/ 952500 h 709"/>
              <a:gd name="T90" fmla="*/ 620291 w 708"/>
              <a:gd name="T91" fmla="*/ 675751 h 7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08"/>
              <a:gd name="T139" fmla="*/ 0 h 709"/>
              <a:gd name="T140" fmla="*/ 708 w 708"/>
              <a:gd name="T141" fmla="*/ 709 h 70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08" h="709">
                <a:moveTo>
                  <a:pt x="455" y="121"/>
                </a:moveTo>
                <a:lnTo>
                  <a:pt x="392" y="121"/>
                </a:lnTo>
                <a:lnTo>
                  <a:pt x="392" y="206"/>
                </a:lnTo>
                <a:lnTo>
                  <a:pt x="316" y="206"/>
                </a:lnTo>
                <a:lnTo>
                  <a:pt x="316" y="121"/>
                </a:lnTo>
                <a:lnTo>
                  <a:pt x="250" y="121"/>
                </a:lnTo>
                <a:lnTo>
                  <a:pt x="354" y="0"/>
                </a:lnTo>
                <a:lnTo>
                  <a:pt x="455" y="121"/>
                </a:lnTo>
                <a:close/>
                <a:moveTo>
                  <a:pt x="205" y="371"/>
                </a:moveTo>
                <a:lnTo>
                  <a:pt x="139" y="371"/>
                </a:lnTo>
                <a:lnTo>
                  <a:pt x="139" y="456"/>
                </a:lnTo>
                <a:lnTo>
                  <a:pt x="63" y="456"/>
                </a:lnTo>
                <a:lnTo>
                  <a:pt x="63" y="371"/>
                </a:lnTo>
                <a:lnTo>
                  <a:pt x="0" y="371"/>
                </a:lnTo>
                <a:lnTo>
                  <a:pt x="101" y="251"/>
                </a:lnTo>
                <a:lnTo>
                  <a:pt x="205" y="371"/>
                </a:lnTo>
                <a:close/>
                <a:moveTo>
                  <a:pt x="205" y="503"/>
                </a:moveTo>
                <a:lnTo>
                  <a:pt x="0" y="503"/>
                </a:lnTo>
                <a:lnTo>
                  <a:pt x="0" y="709"/>
                </a:lnTo>
                <a:lnTo>
                  <a:pt x="205" y="709"/>
                </a:lnTo>
                <a:lnTo>
                  <a:pt x="205" y="503"/>
                </a:lnTo>
                <a:close/>
                <a:moveTo>
                  <a:pt x="708" y="503"/>
                </a:moveTo>
                <a:lnTo>
                  <a:pt x="503" y="503"/>
                </a:lnTo>
                <a:lnTo>
                  <a:pt x="503" y="709"/>
                </a:lnTo>
                <a:lnTo>
                  <a:pt x="708" y="709"/>
                </a:lnTo>
                <a:lnTo>
                  <a:pt x="708" y="503"/>
                </a:lnTo>
                <a:close/>
                <a:moveTo>
                  <a:pt x="708" y="0"/>
                </a:moveTo>
                <a:lnTo>
                  <a:pt x="503" y="0"/>
                </a:lnTo>
                <a:lnTo>
                  <a:pt x="503" y="206"/>
                </a:lnTo>
                <a:lnTo>
                  <a:pt x="708" y="206"/>
                </a:lnTo>
                <a:lnTo>
                  <a:pt x="708" y="0"/>
                </a:lnTo>
                <a:close/>
                <a:moveTo>
                  <a:pt x="708" y="251"/>
                </a:moveTo>
                <a:lnTo>
                  <a:pt x="503" y="251"/>
                </a:lnTo>
                <a:lnTo>
                  <a:pt x="503" y="456"/>
                </a:lnTo>
                <a:lnTo>
                  <a:pt x="708" y="456"/>
                </a:lnTo>
                <a:lnTo>
                  <a:pt x="708" y="251"/>
                </a:lnTo>
                <a:close/>
                <a:moveTo>
                  <a:pt x="455" y="251"/>
                </a:moveTo>
                <a:lnTo>
                  <a:pt x="250" y="251"/>
                </a:lnTo>
                <a:lnTo>
                  <a:pt x="250" y="456"/>
                </a:lnTo>
                <a:lnTo>
                  <a:pt x="455" y="456"/>
                </a:lnTo>
                <a:lnTo>
                  <a:pt x="455" y="251"/>
                </a:lnTo>
                <a:close/>
                <a:moveTo>
                  <a:pt x="455" y="503"/>
                </a:moveTo>
                <a:lnTo>
                  <a:pt x="250" y="503"/>
                </a:lnTo>
                <a:lnTo>
                  <a:pt x="250" y="709"/>
                </a:lnTo>
                <a:lnTo>
                  <a:pt x="455" y="709"/>
                </a:lnTo>
                <a:lnTo>
                  <a:pt x="455" y="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0" tIns="54861" rIns="109721" bIns="54861"/>
          <a:lstStyle/>
          <a:p>
            <a:endParaRPr lang="zh-CN" altLang="en-US"/>
          </a:p>
        </p:txBody>
      </p:sp>
      <p:pic>
        <p:nvPicPr>
          <p:cNvPr id="16401" name="Picture 30" descr="service-bas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793875"/>
            <a:ext cx="13985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6402" name="椭圆 32"/>
          <p:cNvSpPr>
            <a:spLocks noChangeArrowheads="1"/>
          </p:cNvSpPr>
          <p:nvPr/>
        </p:nvSpPr>
        <p:spPr bwMode="auto">
          <a:xfrm>
            <a:off x="1271588" y="4016375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3" name="文本框 33"/>
          <p:cNvSpPr>
            <a:spLocks noChangeArrowheads="1"/>
          </p:cNvSpPr>
          <p:nvPr/>
        </p:nvSpPr>
        <p:spPr bwMode="auto">
          <a:xfrm>
            <a:off x="1423988" y="388937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糟糕的代码结构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4" name="椭圆 34"/>
          <p:cNvSpPr>
            <a:spLocks noChangeArrowheads="1"/>
          </p:cNvSpPr>
          <p:nvPr/>
        </p:nvSpPr>
        <p:spPr bwMode="auto">
          <a:xfrm>
            <a:off x="2917825" y="5834063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5" name="文本框 35"/>
          <p:cNvSpPr>
            <a:spLocks noChangeArrowheads="1"/>
          </p:cNvSpPr>
          <p:nvPr/>
        </p:nvSpPr>
        <p:spPr bwMode="auto">
          <a:xfrm>
            <a:off x="3070225" y="5707063"/>
            <a:ext cx="223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糟糕的代码风格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6" name="椭圆 36"/>
          <p:cNvSpPr>
            <a:spLocks noChangeArrowheads="1"/>
          </p:cNvSpPr>
          <p:nvPr/>
        </p:nvSpPr>
        <p:spPr bwMode="auto">
          <a:xfrm>
            <a:off x="7772400" y="1193800"/>
            <a:ext cx="152400" cy="152400"/>
          </a:xfrm>
          <a:prstGeom prst="ellipse">
            <a:avLst/>
          </a:prstGeom>
          <a:solidFill>
            <a:srgbClr val="E8B16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7" name="文本框 37"/>
          <p:cNvSpPr>
            <a:spLocks noChangeArrowheads="1"/>
          </p:cNvSpPr>
          <p:nvPr/>
        </p:nvSpPr>
        <p:spPr bwMode="auto">
          <a:xfrm>
            <a:off x="7924800" y="1054100"/>
            <a:ext cx="223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8" name="椭圆 38"/>
          <p:cNvSpPr>
            <a:spLocks noChangeArrowheads="1"/>
          </p:cNvSpPr>
          <p:nvPr/>
        </p:nvSpPr>
        <p:spPr bwMode="auto">
          <a:xfrm>
            <a:off x="9028113" y="2854325"/>
            <a:ext cx="152400" cy="152400"/>
          </a:xfrm>
          <a:prstGeom prst="ellipse">
            <a:avLst/>
          </a:prstGeom>
          <a:solidFill>
            <a:srgbClr val="3A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9" name="文本框 39"/>
          <p:cNvSpPr>
            <a:spLocks noChangeArrowheads="1"/>
          </p:cNvSpPr>
          <p:nvPr/>
        </p:nvSpPr>
        <p:spPr bwMode="auto">
          <a:xfrm>
            <a:off x="9180513" y="2727325"/>
            <a:ext cx="223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强行判断鼠标事件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其他问题</a:t>
            </a:r>
          </a:p>
        </p:txBody>
      </p:sp>
      <p:sp>
        <p:nvSpPr>
          <p:cNvPr id="16411" name="文本框 35"/>
          <p:cNvSpPr txBox="1">
            <a:spLocks noChangeArrowheads="1"/>
          </p:cNvSpPr>
          <p:nvPr/>
        </p:nvSpPr>
        <p:spPr bwMode="auto">
          <a:xfrm>
            <a:off x="8150225" y="5349875"/>
            <a:ext cx="3768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完全不可复用！</a:t>
            </a:r>
          </a:p>
        </p:txBody>
      </p:sp>
    </p:spTree>
    <p:extLst>
      <p:ext uri="{BB962C8B-B14F-4D97-AF65-F5344CB8AC3E}">
        <p14:creationId xmlns:p14="http://schemas.microsoft.com/office/powerpoint/2010/main" val="38017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痛定思痛！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292063" y="1825625"/>
            <a:ext cx="5607873" cy="4351338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4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16"/>
          <p:cNvSpPr>
            <a:spLocks noChangeArrowheads="1"/>
          </p:cNvSpPr>
          <p:nvPr/>
        </p:nvSpPr>
        <p:spPr bwMode="auto">
          <a:xfrm>
            <a:off x="5837238" y="3629025"/>
            <a:ext cx="3195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焕然一新</a:t>
            </a:r>
            <a:r>
              <a:rPr lang="en-US" altLang="zh-CN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endParaRPr lang="zh-CN" altLang="en-US" sz="3600" b="1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直接连接符 18"/>
          <p:cNvSpPr>
            <a:spLocks noChangeShapeType="1"/>
          </p:cNvSpPr>
          <p:nvPr/>
        </p:nvSpPr>
        <p:spPr bwMode="auto">
          <a:xfrm>
            <a:off x="5945188" y="3508375"/>
            <a:ext cx="2979737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直接连接符 19"/>
          <p:cNvSpPr>
            <a:spLocks noChangeShapeType="1"/>
          </p:cNvSpPr>
          <p:nvPr/>
        </p:nvSpPr>
        <p:spPr bwMode="auto">
          <a:xfrm>
            <a:off x="5945188" y="4302125"/>
            <a:ext cx="2979737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0" name="组合 31"/>
          <p:cNvGrpSpPr>
            <a:grpSpLocks/>
          </p:cNvGrpSpPr>
          <p:nvPr/>
        </p:nvGrpSpPr>
        <p:grpSpPr bwMode="auto">
          <a:xfrm>
            <a:off x="2724150" y="1897063"/>
            <a:ext cx="2543175" cy="2543175"/>
            <a:chOff x="0" y="0"/>
            <a:chExt cx="2542903" cy="2542903"/>
          </a:xfrm>
        </p:grpSpPr>
        <p:sp>
          <p:nvSpPr>
            <p:cNvPr id="18441" name="圆角矩形 21"/>
            <p:cNvSpPr>
              <a:spLocks noChangeArrowheads="1"/>
            </p:cNvSpPr>
            <p:nvPr/>
          </p:nvSpPr>
          <p:spPr bwMode="auto"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42" name="任意多边形 30"/>
            <p:cNvSpPr>
              <a:spLocks noChangeArrowheads="1"/>
            </p:cNvSpPr>
            <p:nvPr/>
          </p:nvSpPr>
          <p:spPr bwMode="auto">
            <a:xfrm>
              <a:off x="371589" y="637588"/>
              <a:ext cx="2171314" cy="1905315"/>
            </a:xfrm>
            <a:custGeom>
              <a:avLst/>
              <a:gdLst>
                <a:gd name="T0" fmla="*/ 1791020 w 2171314"/>
                <a:gd name="T1" fmla="*/ 0 h 1905315"/>
                <a:gd name="T2" fmla="*/ 2171314 w 2171314"/>
                <a:gd name="T3" fmla="*/ 658689 h 1905315"/>
                <a:gd name="T4" fmla="*/ 2171314 w 2171314"/>
                <a:gd name="T5" fmla="*/ 1707909 h 1905315"/>
                <a:gd name="T6" fmla="*/ 1973908 w 2171314"/>
                <a:gd name="T7" fmla="*/ 1905315 h 1905315"/>
                <a:gd name="T8" fmla="*/ 562678 w 2171314"/>
                <a:gd name="T9" fmla="*/ 1905315 h 1905315"/>
                <a:gd name="T10" fmla="*/ 0 w 2171314"/>
                <a:gd name="T11" fmla="*/ 930728 h 1905315"/>
                <a:gd name="T12" fmla="*/ 0 w 2171314"/>
                <a:gd name="T13" fmla="*/ 512341 h 1905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1314"/>
                <a:gd name="T22" fmla="*/ 0 h 1905315"/>
                <a:gd name="T23" fmla="*/ 2171314 w 2171314"/>
                <a:gd name="T24" fmla="*/ 1905315 h 19053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1314" h="1905315">
                  <a:moveTo>
                    <a:pt x="1791020" y="0"/>
                  </a:moveTo>
                  <a:lnTo>
                    <a:pt x="2171314" y="658689"/>
                  </a:lnTo>
                  <a:lnTo>
                    <a:pt x="2171314" y="1707909"/>
                  </a:lnTo>
                  <a:cubicBezTo>
                    <a:pt x="2171314" y="1816933"/>
                    <a:pt x="2082932" y="1905315"/>
                    <a:pt x="1973908" y="1905315"/>
                  </a:cubicBezTo>
                  <a:lnTo>
                    <a:pt x="562678" y="1905315"/>
                  </a:lnTo>
                  <a:lnTo>
                    <a:pt x="0" y="930728"/>
                  </a:lnTo>
                  <a:lnTo>
                    <a:pt x="0" y="512341"/>
                  </a:lnTo>
                  <a:lnTo>
                    <a:pt x="1791020" y="0"/>
                  </a:lnTo>
                  <a:close/>
                </a:path>
              </a:pathLst>
            </a:custGeom>
            <a:solidFill>
              <a:srgbClr val="3B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8443" name="组合 5"/>
            <p:cNvGrpSpPr>
              <a:grpSpLocks/>
            </p:cNvGrpSpPr>
            <p:nvPr/>
          </p:nvGrpSpPr>
          <p:grpSpPr bwMode="auto">
            <a:xfrm>
              <a:off x="381114" y="483825"/>
              <a:ext cx="1780673" cy="1662167"/>
              <a:chOff x="0" y="0"/>
              <a:chExt cx="1780673" cy="1662167"/>
            </a:xfrm>
          </p:grpSpPr>
          <p:sp>
            <p:nvSpPr>
              <p:cNvPr id="18444" name="圆角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0673" cy="1340542"/>
              </a:xfrm>
              <a:prstGeom prst="roundRect">
                <a:avLst>
                  <a:gd name="adj" fmla="val 9426"/>
                </a:avLst>
              </a:prstGeom>
              <a:solidFill>
                <a:srgbClr val="FFF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445" name="直角三角形 4"/>
              <p:cNvSpPr>
                <a:spLocks noChangeArrowheads="1"/>
              </p:cNvSpPr>
              <p:nvPr/>
            </p:nvSpPr>
            <p:spPr bwMode="auto">
              <a:xfrm flipV="1">
                <a:off x="443805" y="1226341"/>
                <a:ext cx="324853" cy="435826"/>
              </a:xfrm>
              <a:prstGeom prst="rtTriangle">
                <a:avLst/>
              </a:prstGeom>
              <a:solidFill>
                <a:srgbClr val="FFF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919286" y="1640682"/>
            <a:ext cx="2566987" cy="2216150"/>
            <a:chOff x="6069013" y="1587500"/>
            <a:chExt cx="2265362" cy="2216150"/>
          </a:xfrm>
        </p:grpSpPr>
        <p:sp>
          <p:nvSpPr>
            <p:cNvPr id="19" name="文本框 13"/>
            <p:cNvSpPr>
              <a:spLocks noChangeArrowheads="1"/>
            </p:cNvSpPr>
            <p:nvPr/>
          </p:nvSpPr>
          <p:spPr bwMode="auto">
            <a:xfrm>
              <a:off x="6069013" y="1587500"/>
              <a:ext cx="1408112" cy="221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8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  <a:sym typeface="方正大黑简体"/>
                </a:rPr>
                <a:t>P</a:t>
              </a:r>
              <a:endParaRPr lang="zh-CN" altLang="en-US" sz="138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20" name="文本框 14"/>
            <p:cNvSpPr>
              <a:spLocks noChangeArrowheads="1"/>
            </p:cNvSpPr>
            <p:nvPr/>
          </p:nvSpPr>
          <p:spPr bwMode="auto">
            <a:xfrm>
              <a:off x="6926263" y="2462213"/>
              <a:ext cx="13573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</a:rPr>
                <a:t>art</a:t>
              </a:r>
              <a:endParaRPr lang="zh-CN" altLang="en-US" sz="60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</a:endParaRPr>
            </a:p>
          </p:txBody>
        </p:sp>
        <p:sp>
          <p:nvSpPr>
            <p:cNvPr id="21" name="文本框 15"/>
            <p:cNvSpPr>
              <a:spLocks noChangeArrowheads="1"/>
            </p:cNvSpPr>
            <p:nvPr/>
          </p:nvSpPr>
          <p:spPr bwMode="auto">
            <a:xfrm>
              <a:off x="7931150" y="1854200"/>
              <a:ext cx="403225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 smtClean="0">
                  <a:solidFill>
                    <a:srgbClr val="519CD6"/>
                  </a:solidFill>
                  <a:latin typeface="Victorian LET" pitchFamily="2" charset="0"/>
                  <a:ea typeface="Hiragino Sans GB W3"/>
                  <a:cs typeface="Hiragino Sans GB W3"/>
                  <a:sym typeface="Helvetica LT Std"/>
                </a:rPr>
                <a:t>2</a:t>
              </a:r>
              <a:endParaRPr lang="zh-CN" altLang="en-US" sz="11500" dirty="0">
                <a:solidFill>
                  <a:srgbClr val="519CD6"/>
                </a:solidFill>
                <a:latin typeface="Victorian LET" pitchFamily="2" charset="0"/>
                <a:ea typeface="Hiragino Sans GB W3"/>
                <a:cs typeface="Hiragino Sans GB W3"/>
                <a:sym typeface="Helvetica LT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2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椭圆 1"/>
          <p:cNvSpPr>
            <a:spLocks noChangeArrowheads="1"/>
          </p:cNvSpPr>
          <p:nvPr/>
        </p:nvSpPr>
        <p:spPr bwMode="auto">
          <a:xfrm>
            <a:off x="4170363" y="1622425"/>
            <a:ext cx="3979862" cy="3981450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459" name="椭圆 3"/>
          <p:cNvSpPr>
            <a:spLocks noChangeArrowheads="1"/>
          </p:cNvSpPr>
          <p:nvPr/>
        </p:nvSpPr>
        <p:spPr bwMode="auto">
          <a:xfrm>
            <a:off x="2654300" y="2009775"/>
            <a:ext cx="1042988" cy="1042988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5EC2A6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椭圆 4"/>
          <p:cNvSpPr>
            <a:spLocks noChangeArrowheads="1"/>
          </p:cNvSpPr>
          <p:nvPr/>
        </p:nvSpPr>
        <p:spPr bwMode="auto">
          <a:xfrm>
            <a:off x="2360613" y="4314825"/>
            <a:ext cx="1287462" cy="1289050"/>
          </a:xfrm>
          <a:prstGeom prst="ellipse">
            <a:avLst/>
          </a:prstGeom>
          <a:solidFill>
            <a:srgbClr val="E8B16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椭圆 8"/>
          <p:cNvSpPr>
            <a:spLocks noChangeArrowheads="1"/>
          </p:cNvSpPr>
          <p:nvPr/>
        </p:nvSpPr>
        <p:spPr bwMode="auto">
          <a:xfrm>
            <a:off x="8126413" y="1444625"/>
            <a:ext cx="674687" cy="676275"/>
          </a:xfrm>
          <a:prstGeom prst="ellipse">
            <a:avLst/>
          </a:prstGeom>
          <a:solidFill>
            <a:srgbClr val="519CD6"/>
          </a:solidFill>
          <a:ln w="12700">
            <a:solidFill>
              <a:srgbClr val="519CD6"/>
            </a:solidFill>
            <a:bevel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直接连接符 13"/>
          <p:cNvSpPr>
            <a:spLocks noChangeShapeType="1"/>
          </p:cNvSpPr>
          <p:nvPr/>
        </p:nvSpPr>
        <p:spPr bwMode="auto">
          <a:xfrm flipV="1">
            <a:off x="376238" y="2540000"/>
            <a:ext cx="2278062" cy="17463"/>
          </a:xfrm>
          <a:prstGeom prst="line">
            <a:avLst/>
          </a:prstGeom>
          <a:noFill/>
          <a:ln w="6350">
            <a:solidFill>
              <a:srgbClr val="519CD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直接连接符 15"/>
          <p:cNvSpPr>
            <a:spLocks noChangeShapeType="1"/>
          </p:cNvSpPr>
          <p:nvPr/>
        </p:nvSpPr>
        <p:spPr bwMode="auto">
          <a:xfrm>
            <a:off x="481013" y="4943475"/>
            <a:ext cx="1879600" cy="0"/>
          </a:xfrm>
          <a:prstGeom prst="line">
            <a:avLst/>
          </a:prstGeom>
          <a:noFill/>
          <a:ln w="6350">
            <a:solidFill>
              <a:srgbClr val="E8B16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直接连接符 16"/>
          <p:cNvSpPr>
            <a:spLocks noChangeShapeType="1"/>
          </p:cNvSpPr>
          <p:nvPr/>
        </p:nvSpPr>
        <p:spPr bwMode="auto">
          <a:xfrm>
            <a:off x="8801100" y="1782763"/>
            <a:ext cx="1879600" cy="1587"/>
          </a:xfrm>
          <a:prstGeom prst="line">
            <a:avLst/>
          </a:prstGeom>
          <a:noFill/>
          <a:ln w="6350">
            <a:solidFill>
              <a:srgbClr val="519CD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直接连接符 17"/>
          <p:cNvSpPr>
            <a:spLocks noChangeShapeType="1"/>
          </p:cNvSpPr>
          <p:nvPr/>
        </p:nvSpPr>
        <p:spPr bwMode="auto">
          <a:xfrm flipV="1">
            <a:off x="9829800" y="3519488"/>
            <a:ext cx="2206625" cy="7937"/>
          </a:xfrm>
          <a:prstGeom prst="line">
            <a:avLst/>
          </a:prstGeom>
          <a:noFill/>
          <a:ln w="6350">
            <a:solidFill>
              <a:srgbClr val="E8B16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直接连接符 18"/>
          <p:cNvSpPr>
            <a:spLocks noChangeShapeType="1"/>
          </p:cNvSpPr>
          <p:nvPr/>
        </p:nvSpPr>
        <p:spPr bwMode="auto">
          <a:xfrm>
            <a:off x="9177338" y="5408613"/>
            <a:ext cx="1879600" cy="1587"/>
          </a:xfrm>
          <a:prstGeom prst="line">
            <a:avLst/>
          </a:prstGeom>
          <a:noFill/>
          <a:ln w="6350">
            <a:solidFill>
              <a:srgbClr val="519CD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文本框 19"/>
          <p:cNvSpPr>
            <a:spLocks noChangeArrowheads="1"/>
          </p:cNvSpPr>
          <p:nvPr/>
        </p:nvSpPr>
        <p:spPr bwMode="auto">
          <a:xfrm>
            <a:off x="9043988" y="1397000"/>
            <a:ext cx="231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键鼠驱动</a:t>
            </a:r>
          </a:p>
        </p:txBody>
      </p:sp>
      <p:sp>
        <p:nvSpPr>
          <p:cNvPr id="19468" name="文本框 29"/>
          <p:cNvSpPr>
            <a:spLocks noChangeArrowheads="1"/>
          </p:cNvSpPr>
          <p:nvPr/>
        </p:nvSpPr>
        <p:spPr bwMode="auto">
          <a:xfrm>
            <a:off x="9940925" y="3149600"/>
            <a:ext cx="2230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文件系统和</a:t>
            </a:r>
            <a:r>
              <a:rPr lang="en-US" altLang="zh-CN" b="1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Finder</a:t>
            </a:r>
            <a:endParaRPr lang="zh-CN" altLang="en-US" b="1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469" name="文本框 30"/>
          <p:cNvSpPr>
            <a:spLocks noChangeArrowheads="1"/>
          </p:cNvSpPr>
          <p:nvPr/>
        </p:nvSpPr>
        <p:spPr bwMode="auto">
          <a:xfrm>
            <a:off x="763588" y="4562475"/>
            <a:ext cx="155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消息和窗口</a:t>
            </a:r>
          </a:p>
        </p:txBody>
      </p:sp>
      <p:sp>
        <p:nvSpPr>
          <p:cNvPr id="19470" name="文本框 31"/>
          <p:cNvSpPr>
            <a:spLocks noChangeArrowheads="1"/>
          </p:cNvSpPr>
          <p:nvPr/>
        </p:nvSpPr>
        <p:spPr bwMode="auto">
          <a:xfrm>
            <a:off x="215900" y="2170113"/>
            <a:ext cx="2560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显存多平台兼容性支持</a:t>
            </a:r>
          </a:p>
        </p:txBody>
      </p:sp>
      <p:sp>
        <p:nvSpPr>
          <p:cNvPr id="19471" name="文本框 32"/>
          <p:cNvSpPr>
            <a:spLocks noChangeArrowheads="1"/>
          </p:cNvSpPr>
          <p:nvPr/>
        </p:nvSpPr>
        <p:spPr bwMode="auto">
          <a:xfrm>
            <a:off x="9632950" y="5029200"/>
            <a:ext cx="183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Shell</a:t>
            </a:r>
            <a:endParaRPr lang="zh-CN" altLang="en-US" b="1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19472" name="右箭头 33"/>
          <p:cNvSpPr>
            <a:spLocks noChangeArrowheads="1"/>
          </p:cNvSpPr>
          <p:nvPr/>
        </p:nvSpPr>
        <p:spPr bwMode="auto">
          <a:xfrm rot="-2368037">
            <a:off x="7770813" y="1927225"/>
            <a:ext cx="365125" cy="3889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3" name="右箭头 34"/>
          <p:cNvSpPr>
            <a:spLocks noChangeArrowheads="1"/>
          </p:cNvSpPr>
          <p:nvPr/>
        </p:nvSpPr>
        <p:spPr bwMode="auto">
          <a:xfrm>
            <a:off x="8285163" y="3346450"/>
            <a:ext cx="365125" cy="3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4" name="右箭头 35"/>
          <p:cNvSpPr>
            <a:spLocks noChangeArrowheads="1"/>
          </p:cNvSpPr>
          <p:nvPr/>
        </p:nvSpPr>
        <p:spPr bwMode="auto">
          <a:xfrm rot="2368497">
            <a:off x="7875588" y="4857750"/>
            <a:ext cx="365125" cy="3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5" name="椭圆 6"/>
          <p:cNvSpPr>
            <a:spLocks noChangeArrowheads="1"/>
          </p:cNvSpPr>
          <p:nvPr/>
        </p:nvSpPr>
        <p:spPr bwMode="auto">
          <a:xfrm>
            <a:off x="8851900" y="2955925"/>
            <a:ext cx="1150938" cy="1149350"/>
          </a:xfrm>
          <a:prstGeom prst="ellipse">
            <a:avLst/>
          </a:prstGeom>
          <a:solidFill>
            <a:srgbClr val="DDA4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6" name="椭圆 7"/>
          <p:cNvSpPr>
            <a:spLocks noChangeArrowheads="1"/>
          </p:cNvSpPr>
          <p:nvPr/>
        </p:nvSpPr>
        <p:spPr bwMode="auto">
          <a:xfrm>
            <a:off x="8285163" y="4959350"/>
            <a:ext cx="892175" cy="892175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7" name="右箭头 36"/>
          <p:cNvSpPr>
            <a:spLocks noChangeArrowheads="1"/>
          </p:cNvSpPr>
          <p:nvPr/>
        </p:nvSpPr>
        <p:spPr bwMode="auto">
          <a:xfrm rot="-9667531">
            <a:off x="3790950" y="2606675"/>
            <a:ext cx="366713" cy="3889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8" name="右箭头 37"/>
          <p:cNvSpPr>
            <a:spLocks noChangeArrowheads="1"/>
          </p:cNvSpPr>
          <p:nvPr/>
        </p:nvSpPr>
        <p:spPr bwMode="auto">
          <a:xfrm rot="9061604">
            <a:off x="3846513" y="4443413"/>
            <a:ext cx="366712" cy="388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827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79" name="Picture 2" descr="\\MAGNUM\Projects\Microsoft\Cloud Power FY12\Design\ICONS_PNG\Tower.png"/>
          <p:cNvPicPr>
            <a:picLocks noChangeAspect="1" noChangeArrowheads="1"/>
          </p:cNvPicPr>
          <p:nvPr/>
        </p:nvPicPr>
        <p:blipFill>
          <a:blip r:embed="rId2" cstate="print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7" b="22139"/>
          <a:stretch>
            <a:fillRect/>
          </a:stretch>
        </p:blipFill>
        <p:spPr bwMode="auto">
          <a:xfrm>
            <a:off x="4689475" y="2224088"/>
            <a:ext cx="3040063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4" descr="C:\Users\Jonahs\Dropbox\Projects SCOTT\MEET Windows Azure\source\Background\tile-icon-cac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211388"/>
            <a:ext cx="63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5126038"/>
            <a:ext cx="5889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2" name="Freeform 18"/>
          <p:cNvSpPr>
            <a:spLocks noEditPoints="1" noChangeArrowheads="1"/>
          </p:cNvSpPr>
          <p:nvPr/>
        </p:nvSpPr>
        <p:spPr bwMode="auto">
          <a:xfrm>
            <a:off x="9167813" y="3171825"/>
            <a:ext cx="574675" cy="700088"/>
          </a:xfrm>
          <a:custGeom>
            <a:avLst/>
            <a:gdLst>
              <a:gd name="T0" fmla="*/ 301354 w 246"/>
              <a:gd name="T1" fmla="*/ 448056 h 300"/>
              <a:gd name="T2" fmla="*/ 100451 w 246"/>
              <a:gd name="T3" fmla="*/ 471393 h 300"/>
              <a:gd name="T4" fmla="*/ 301354 w 246"/>
              <a:gd name="T5" fmla="*/ 294037 h 300"/>
              <a:gd name="T6" fmla="*/ 100451 w 246"/>
              <a:gd name="T7" fmla="*/ 315040 h 300"/>
              <a:gd name="T8" fmla="*/ 301354 w 246"/>
              <a:gd name="T9" fmla="*/ 294037 h 300"/>
              <a:gd name="T10" fmla="*/ 502257 w 246"/>
              <a:gd name="T11" fmla="*/ 235696 h 300"/>
              <a:gd name="T12" fmla="*/ 511601 w 246"/>
              <a:gd name="T13" fmla="*/ 210026 h 300"/>
              <a:gd name="T14" fmla="*/ 485904 w 246"/>
              <a:gd name="T15" fmla="*/ 259033 h 300"/>
              <a:gd name="T16" fmla="*/ 100451 w 246"/>
              <a:gd name="T17" fmla="*/ 214694 h 300"/>
              <a:gd name="T18" fmla="*/ 273321 w 246"/>
              <a:gd name="T19" fmla="*/ 238030 h 300"/>
              <a:gd name="T20" fmla="*/ 100451 w 246"/>
              <a:gd name="T21" fmla="*/ 548402 h 300"/>
              <a:gd name="T22" fmla="*/ 273321 w 246"/>
              <a:gd name="T23" fmla="*/ 527400 h 300"/>
              <a:gd name="T24" fmla="*/ 100451 w 246"/>
              <a:gd name="T25" fmla="*/ 548402 h 300"/>
              <a:gd name="T26" fmla="*/ 25697 w 246"/>
              <a:gd name="T27" fmla="*/ 669751 h 300"/>
              <a:gd name="T28" fmla="*/ 81763 w 246"/>
              <a:gd name="T29" fmla="*/ 84011 h 300"/>
              <a:gd name="T30" fmla="*/ 0 w 246"/>
              <a:gd name="T31" fmla="*/ 51340 h 300"/>
              <a:gd name="T32" fmla="*/ 511601 w 246"/>
              <a:gd name="T33" fmla="*/ 700088 h 300"/>
              <a:gd name="T34" fmla="*/ 485904 w 246"/>
              <a:gd name="T35" fmla="*/ 403717 h 300"/>
              <a:gd name="T36" fmla="*/ 273321 w 246"/>
              <a:gd name="T37" fmla="*/ 371047 h 300"/>
              <a:gd name="T38" fmla="*/ 100451 w 246"/>
              <a:gd name="T39" fmla="*/ 394383 h 300"/>
              <a:gd name="T40" fmla="*/ 273321 w 246"/>
              <a:gd name="T41" fmla="*/ 371047 h 300"/>
              <a:gd name="T42" fmla="*/ 133156 w 246"/>
              <a:gd name="T43" fmla="*/ 51340 h 300"/>
              <a:gd name="T44" fmla="*/ 200903 w 246"/>
              <a:gd name="T45" fmla="*/ 46673 h 300"/>
              <a:gd name="T46" fmla="*/ 256968 w 246"/>
              <a:gd name="T47" fmla="*/ 0 h 300"/>
              <a:gd name="T48" fmla="*/ 310698 w 246"/>
              <a:gd name="T49" fmla="*/ 46673 h 300"/>
              <a:gd name="T50" fmla="*/ 378445 w 246"/>
              <a:gd name="T51" fmla="*/ 51340 h 300"/>
              <a:gd name="T52" fmla="*/ 418158 w 246"/>
              <a:gd name="T53" fmla="*/ 100346 h 300"/>
              <a:gd name="T54" fmla="*/ 95779 w 246"/>
              <a:gd name="T55" fmla="*/ 84011 h 300"/>
              <a:gd name="T56" fmla="*/ 256968 w 246"/>
              <a:gd name="T57" fmla="*/ 46673 h 300"/>
              <a:gd name="T58" fmla="*/ 256968 w 246"/>
              <a:gd name="T59" fmla="*/ 25670 h 300"/>
              <a:gd name="T60" fmla="*/ 443855 w 246"/>
              <a:gd name="T61" fmla="*/ 627746 h 300"/>
              <a:gd name="T62" fmla="*/ 67746 w 246"/>
              <a:gd name="T63" fmla="*/ 137684 h 300"/>
              <a:gd name="T64" fmla="*/ 443855 w 246"/>
              <a:gd name="T65" fmla="*/ 165687 h 300"/>
              <a:gd name="T66" fmla="*/ 467215 w 246"/>
              <a:gd name="T67" fmla="*/ 114348 h 300"/>
              <a:gd name="T68" fmla="*/ 44385 w 246"/>
              <a:gd name="T69" fmla="*/ 648748 h 300"/>
              <a:gd name="T70" fmla="*/ 467215 w 246"/>
              <a:gd name="T71" fmla="*/ 431721 h 300"/>
              <a:gd name="T72" fmla="*/ 443855 w 246"/>
              <a:gd name="T73" fmla="*/ 627746 h 300"/>
              <a:gd name="T74" fmla="*/ 443855 w 246"/>
              <a:gd name="T75" fmla="*/ 310372 h 300"/>
              <a:gd name="T76" fmla="*/ 467215 w 246"/>
              <a:gd name="T77" fmla="*/ 289370 h 300"/>
              <a:gd name="T78" fmla="*/ 502257 w 246"/>
              <a:gd name="T79" fmla="*/ 81677 h 300"/>
              <a:gd name="T80" fmla="*/ 511601 w 246"/>
              <a:gd name="T81" fmla="*/ 51340 h 300"/>
              <a:gd name="T82" fmla="*/ 429838 w 246"/>
              <a:gd name="T83" fmla="*/ 84011 h 300"/>
              <a:gd name="T84" fmla="*/ 485904 w 246"/>
              <a:gd name="T85" fmla="*/ 102680 h 300"/>
              <a:gd name="T86" fmla="*/ 574675 w 246"/>
              <a:gd name="T87" fmla="*/ 95679 h 300"/>
              <a:gd name="T88" fmla="*/ 362092 w 246"/>
              <a:gd name="T89" fmla="*/ 312706 h 300"/>
              <a:gd name="T90" fmla="*/ 364428 w 246"/>
              <a:gd name="T91" fmla="*/ 214694 h 300"/>
              <a:gd name="T92" fmla="*/ 509265 w 246"/>
              <a:gd name="T93" fmla="*/ 95679 h 300"/>
              <a:gd name="T94" fmla="*/ 574675 w 246"/>
              <a:gd name="T95" fmla="*/ 249698 h 300"/>
              <a:gd name="T96" fmla="*/ 362092 w 246"/>
              <a:gd name="T97" fmla="*/ 469059 h 300"/>
              <a:gd name="T98" fmla="*/ 364428 w 246"/>
              <a:gd name="T99" fmla="*/ 371047 h 300"/>
              <a:gd name="T100" fmla="*/ 509265 w 246"/>
              <a:gd name="T101" fmla="*/ 249698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82305" tIns="41153" rIns="82305" bIns="41153"/>
          <a:lstStyle/>
          <a:p>
            <a:endParaRPr lang="zh-CN" altLang="en-US"/>
          </a:p>
        </p:txBody>
      </p:sp>
      <p:grpSp>
        <p:nvGrpSpPr>
          <p:cNvPr id="19483" name="Group 1"/>
          <p:cNvGrpSpPr>
            <a:grpSpLocks/>
          </p:cNvGrpSpPr>
          <p:nvPr/>
        </p:nvGrpSpPr>
        <p:grpSpPr bwMode="auto">
          <a:xfrm>
            <a:off x="2538413" y="4589463"/>
            <a:ext cx="930275" cy="677862"/>
            <a:chOff x="0" y="0"/>
            <a:chExt cx="914400" cy="666650"/>
          </a:xfrm>
        </p:grpSpPr>
        <p:sp>
          <p:nvSpPr>
            <p:cNvPr id="19487" name="Freeform 79"/>
            <p:cNvSpPr>
              <a:spLocks noChangeArrowheads="1"/>
            </p:cNvSpPr>
            <p:nvPr/>
          </p:nvSpPr>
          <p:spPr bwMode="auto">
            <a:xfrm>
              <a:off x="0" y="345254"/>
              <a:ext cx="914400" cy="321396"/>
            </a:xfrm>
            <a:custGeom>
              <a:avLst/>
              <a:gdLst>
                <a:gd name="T0" fmla="*/ 559191 w 260"/>
                <a:gd name="T1" fmla="*/ 23194 h 97"/>
                <a:gd name="T2" fmla="*/ 502920 w 260"/>
                <a:gd name="T3" fmla="*/ 76207 h 97"/>
                <a:gd name="T4" fmla="*/ 425548 w 260"/>
                <a:gd name="T5" fmla="*/ 76207 h 97"/>
                <a:gd name="T6" fmla="*/ 369277 w 260"/>
                <a:gd name="T7" fmla="*/ 23194 h 97"/>
                <a:gd name="T8" fmla="*/ 369277 w 260"/>
                <a:gd name="T9" fmla="*/ 0 h 97"/>
                <a:gd name="T10" fmla="*/ 0 w 260"/>
                <a:gd name="T11" fmla="*/ 0 h 97"/>
                <a:gd name="T12" fmla="*/ 0 w 260"/>
                <a:gd name="T13" fmla="*/ 268382 h 97"/>
                <a:gd name="T14" fmla="*/ 56271 w 260"/>
                <a:gd name="T15" fmla="*/ 321396 h 97"/>
                <a:gd name="T16" fmla="*/ 858129 w 260"/>
                <a:gd name="T17" fmla="*/ 321396 h 97"/>
                <a:gd name="T18" fmla="*/ 914400 w 260"/>
                <a:gd name="T19" fmla="*/ 268382 h 97"/>
                <a:gd name="T20" fmla="*/ 914400 w 260"/>
                <a:gd name="T21" fmla="*/ 0 h 97"/>
                <a:gd name="T22" fmla="*/ 559191 w 260"/>
                <a:gd name="T23" fmla="*/ 0 h 97"/>
                <a:gd name="T24" fmla="*/ 559191 w 260"/>
                <a:gd name="T25" fmla="*/ 23194 h 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0"/>
                <a:gd name="T40" fmla="*/ 0 h 97"/>
                <a:gd name="T41" fmla="*/ 260 w 260"/>
                <a:gd name="T42" fmla="*/ 97 h 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0" h="97">
                  <a:moveTo>
                    <a:pt x="159" y="7"/>
                  </a:moveTo>
                  <a:cubicBezTo>
                    <a:pt x="159" y="16"/>
                    <a:pt x="152" y="23"/>
                    <a:pt x="14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2" y="23"/>
                    <a:pt x="105" y="16"/>
                    <a:pt x="105" y="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90"/>
                    <a:pt x="8" y="97"/>
                    <a:pt x="16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53" y="97"/>
                    <a:pt x="260" y="90"/>
                    <a:pt x="260" y="81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Freeform 80"/>
            <p:cNvSpPr>
              <a:spLocks noEditPoints="1" noChangeArrowheads="1"/>
            </p:cNvSpPr>
            <p:nvPr/>
          </p:nvSpPr>
          <p:spPr bwMode="auto">
            <a:xfrm>
              <a:off x="0" y="0"/>
              <a:ext cx="914400" cy="318589"/>
            </a:xfrm>
            <a:custGeom>
              <a:avLst/>
              <a:gdLst>
                <a:gd name="T0" fmla="*/ 858129 w 260"/>
                <a:gd name="T1" fmla="*/ 129427 h 96"/>
                <a:gd name="T2" fmla="*/ 745588 w 260"/>
                <a:gd name="T3" fmla="*/ 129427 h 96"/>
                <a:gd name="T4" fmla="*/ 745588 w 260"/>
                <a:gd name="T5" fmla="*/ 63054 h 96"/>
                <a:gd name="T6" fmla="*/ 664698 w 260"/>
                <a:gd name="T7" fmla="*/ 0 h 96"/>
                <a:gd name="T8" fmla="*/ 246185 w 260"/>
                <a:gd name="T9" fmla="*/ 0 h 96"/>
                <a:gd name="T10" fmla="*/ 165295 w 260"/>
                <a:gd name="T11" fmla="*/ 63054 h 96"/>
                <a:gd name="T12" fmla="*/ 165295 w 260"/>
                <a:gd name="T13" fmla="*/ 129427 h 96"/>
                <a:gd name="T14" fmla="*/ 56271 w 260"/>
                <a:gd name="T15" fmla="*/ 129427 h 96"/>
                <a:gd name="T16" fmla="*/ 0 w 260"/>
                <a:gd name="T17" fmla="*/ 179206 h 96"/>
                <a:gd name="T18" fmla="*/ 0 w 260"/>
                <a:gd name="T19" fmla="*/ 318589 h 96"/>
                <a:gd name="T20" fmla="*/ 369277 w 260"/>
                <a:gd name="T21" fmla="*/ 318589 h 96"/>
                <a:gd name="T22" fmla="*/ 369277 w 260"/>
                <a:gd name="T23" fmla="*/ 295359 h 96"/>
                <a:gd name="T24" fmla="*/ 425548 w 260"/>
                <a:gd name="T25" fmla="*/ 245579 h 96"/>
                <a:gd name="T26" fmla="*/ 502920 w 260"/>
                <a:gd name="T27" fmla="*/ 245579 h 96"/>
                <a:gd name="T28" fmla="*/ 559191 w 260"/>
                <a:gd name="T29" fmla="*/ 295359 h 96"/>
                <a:gd name="T30" fmla="*/ 559191 w 260"/>
                <a:gd name="T31" fmla="*/ 318589 h 96"/>
                <a:gd name="T32" fmla="*/ 914400 w 260"/>
                <a:gd name="T33" fmla="*/ 318589 h 96"/>
                <a:gd name="T34" fmla="*/ 914400 w 260"/>
                <a:gd name="T35" fmla="*/ 179206 h 96"/>
                <a:gd name="T36" fmla="*/ 858129 w 260"/>
                <a:gd name="T37" fmla="*/ 129427 h 96"/>
                <a:gd name="T38" fmla="*/ 692834 w 260"/>
                <a:gd name="T39" fmla="*/ 129427 h 96"/>
                <a:gd name="T40" fmla="*/ 214532 w 260"/>
                <a:gd name="T41" fmla="*/ 129427 h 96"/>
                <a:gd name="T42" fmla="*/ 214532 w 260"/>
                <a:gd name="T43" fmla="*/ 63054 h 96"/>
                <a:gd name="T44" fmla="*/ 246185 w 260"/>
                <a:gd name="T45" fmla="*/ 46461 h 96"/>
                <a:gd name="T46" fmla="*/ 664698 w 260"/>
                <a:gd name="T47" fmla="*/ 46461 h 96"/>
                <a:gd name="T48" fmla="*/ 692834 w 260"/>
                <a:gd name="T49" fmla="*/ 63054 h 96"/>
                <a:gd name="T50" fmla="*/ 692834 w 260"/>
                <a:gd name="T51" fmla="*/ 129427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"/>
                <a:gd name="T79" fmla="*/ 0 h 96"/>
                <a:gd name="T80" fmla="*/ 260 w 26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" h="96">
                  <a:moveTo>
                    <a:pt x="244" y="39"/>
                  </a:moveTo>
                  <a:cubicBezTo>
                    <a:pt x="212" y="39"/>
                    <a:pt x="212" y="39"/>
                    <a:pt x="212" y="39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12" y="8"/>
                    <a:pt x="202" y="0"/>
                    <a:pt x="18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7" y="0"/>
                    <a:pt x="47" y="8"/>
                    <a:pt x="47" y="1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8" y="39"/>
                    <a:pt x="0" y="46"/>
                    <a:pt x="0" y="5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05" y="81"/>
                    <a:pt x="112" y="74"/>
                    <a:pt x="121" y="74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52" y="74"/>
                    <a:pt x="159" y="81"/>
                    <a:pt x="159" y="89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0" y="46"/>
                    <a:pt x="253" y="39"/>
                    <a:pt x="244" y="39"/>
                  </a:cubicBezTo>
                  <a:close/>
                  <a:moveTo>
                    <a:pt x="197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7"/>
                    <a:pt x="64" y="14"/>
                    <a:pt x="70" y="14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94" y="14"/>
                    <a:pt x="197" y="17"/>
                    <a:pt x="197" y="19"/>
                  </a:cubicBezTo>
                  <a:lnTo>
                    <a:pt x="19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84" name="Picture 9" descr="\\MAGNUM\Projects\Microsoft\Cloud Power FY12\Design\Icons\PNGs\Optimized.png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1498600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5" name="文本框 38"/>
          <p:cNvSpPr>
            <a:spLocks noChangeArrowheads="1"/>
          </p:cNvSpPr>
          <p:nvPr/>
        </p:nvSpPr>
        <p:spPr bwMode="auto">
          <a:xfrm>
            <a:off x="482600" y="376238"/>
            <a:ext cx="2913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全新</a:t>
            </a:r>
            <a:r>
              <a:rPr lang="en-US" altLang="zh-CN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概览</a:t>
            </a:r>
          </a:p>
        </p:txBody>
      </p:sp>
      <p:sp>
        <p:nvSpPr>
          <p:cNvPr id="19486" name="矩形 1"/>
          <p:cNvSpPr>
            <a:spLocks noChangeArrowheads="1"/>
          </p:cNvSpPr>
          <p:nvPr/>
        </p:nvSpPr>
        <p:spPr bwMode="auto">
          <a:xfrm>
            <a:off x="5048250" y="4197350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系统架构设计</a:t>
            </a:r>
            <a:endParaRPr lang="zh-CN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7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7" grpId="0"/>
      <p:bldP spid="19468" grpId="0"/>
      <p:bldP spid="19469" grpId="0"/>
      <p:bldP spid="19470" grpId="0"/>
      <p:bldP spid="19471" grpId="0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36320" y="1862646"/>
            <a:ext cx="10335577" cy="4100512"/>
            <a:chOff x="743712" y="1484694"/>
            <a:chExt cx="10335577" cy="4100512"/>
          </a:xfrm>
        </p:grpSpPr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2170557" y="1484694"/>
              <a:ext cx="2169795" cy="880554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应用程序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937438" y="1484694"/>
              <a:ext cx="2169795" cy="880554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GUI</a:t>
              </a:r>
              <a:r>
                <a:rPr lang="zh-CN" altLang="en-US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库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2170557" y="3197670"/>
              <a:ext cx="2169795" cy="880554"/>
            </a:xfrm>
            <a:prstGeom prst="rect">
              <a:avLst/>
            </a:prstGeom>
            <a:solidFill>
              <a:srgbClr val="E8B161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消息管理器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6937438" y="3201036"/>
              <a:ext cx="2169795" cy="880554"/>
            </a:xfrm>
            <a:prstGeom prst="rect">
              <a:avLst/>
            </a:prstGeom>
            <a:solidFill>
              <a:srgbClr val="E8B161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窗口管理器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2170556" y="4704652"/>
              <a:ext cx="2169795" cy="880554"/>
            </a:xfrm>
            <a:prstGeom prst="rect">
              <a:avLst/>
            </a:prstGeom>
            <a:solidFill>
              <a:srgbClr val="E8B161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鼠标键盘驱动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矩形 5"/>
            <p:cNvSpPr>
              <a:spLocks noChangeArrowheads="1"/>
            </p:cNvSpPr>
            <p:nvPr/>
          </p:nvSpPr>
          <p:spPr bwMode="auto">
            <a:xfrm>
              <a:off x="6937438" y="4704652"/>
              <a:ext cx="2169795" cy="880554"/>
            </a:xfrm>
            <a:prstGeom prst="rect">
              <a:avLst/>
            </a:prstGeom>
            <a:solidFill>
              <a:srgbClr val="E8B161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显存</a:t>
              </a:r>
              <a:endParaRPr lang="zh-CN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328928" y="2773680"/>
              <a:ext cx="9229344" cy="12192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43712" y="2173850"/>
              <a:ext cx="11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用户态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3712" y="3026344"/>
              <a:ext cx="11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内核态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4413504" y="1690688"/>
              <a:ext cx="2462974" cy="48316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>
              <a:off x="3035808" y="4120896"/>
              <a:ext cx="365760" cy="534988"/>
            </a:xfrm>
            <a:prstGeom prst="upArrow">
              <a:avLst/>
            </a:prstGeom>
            <a:solidFill>
              <a:srgbClr val="E8B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左右箭头 18"/>
            <p:cNvSpPr/>
            <p:nvPr/>
          </p:nvSpPr>
          <p:spPr>
            <a:xfrm>
              <a:off x="4413504" y="3395676"/>
              <a:ext cx="2462974" cy="432612"/>
            </a:xfrm>
            <a:prstGeom prst="leftRightArrow">
              <a:avLst/>
            </a:prstGeom>
            <a:solidFill>
              <a:srgbClr val="E8B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7815072" y="4133088"/>
              <a:ext cx="365760" cy="534988"/>
            </a:xfrm>
            <a:prstGeom prst="downArrow">
              <a:avLst/>
            </a:prstGeom>
            <a:solidFill>
              <a:srgbClr val="E8B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035808" y="2401824"/>
              <a:ext cx="365760" cy="78365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下箭头 21"/>
            <p:cNvSpPr/>
            <p:nvPr/>
          </p:nvSpPr>
          <p:spPr>
            <a:xfrm>
              <a:off x="7815072" y="2395090"/>
              <a:ext cx="365760" cy="783654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01568" y="2473767"/>
              <a:ext cx="11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getMsg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195881" y="2507981"/>
              <a:ext cx="2883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updateWindow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(context)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064157" y="3131025"/>
              <a:ext cx="11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84064" y="3765008"/>
              <a:ext cx="11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窗口链表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01568" y="4196199"/>
              <a:ext cx="11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发送消息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56841" y="4196199"/>
              <a:ext cx="11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6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显存多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兼容支持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507" name="组合 7"/>
          <p:cNvGrpSpPr>
            <a:grpSpLocks/>
          </p:cNvGrpSpPr>
          <p:nvPr/>
        </p:nvGrpSpPr>
        <p:grpSpPr bwMode="auto">
          <a:xfrm>
            <a:off x="5219700" y="1946275"/>
            <a:ext cx="2306638" cy="2306638"/>
            <a:chOff x="0" y="0"/>
            <a:chExt cx="2306471" cy="2306471"/>
          </a:xfrm>
        </p:grpSpPr>
        <p:sp>
          <p:nvSpPr>
            <p:cNvPr id="21519" name="椭圆 12"/>
            <p:cNvSpPr>
              <a:spLocks noChangeArrowheads="1"/>
            </p:cNvSpPr>
            <p:nvPr/>
          </p:nvSpPr>
          <p:spPr bwMode="auto">
            <a:xfrm>
              <a:off x="0" y="0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20" name="任意多边形 13"/>
            <p:cNvSpPr>
              <a:spLocks noChangeArrowheads="1"/>
            </p:cNvSpPr>
            <p:nvPr/>
          </p:nvSpPr>
          <p:spPr bwMode="auto">
            <a:xfrm flipH="1">
              <a:off x="12650" y="2548"/>
              <a:ext cx="1140585" cy="2303921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1" name="Freeform 35"/>
            <p:cNvSpPr>
              <a:spLocks noChangeArrowheads="1"/>
            </p:cNvSpPr>
            <p:nvPr/>
          </p:nvSpPr>
          <p:spPr bwMode="auto">
            <a:xfrm>
              <a:off x="561282" y="509135"/>
              <a:ext cx="1252841" cy="1288200"/>
            </a:xfrm>
            <a:custGeom>
              <a:avLst/>
              <a:gdLst>
                <a:gd name="T0" fmla="*/ 787125 w 191"/>
                <a:gd name="T1" fmla="*/ 209251 h 197"/>
                <a:gd name="T2" fmla="*/ 544428 w 191"/>
                <a:gd name="T3" fmla="*/ 19617 h 197"/>
                <a:gd name="T4" fmla="*/ 308291 w 191"/>
                <a:gd name="T5" fmla="*/ 32695 h 197"/>
                <a:gd name="T6" fmla="*/ 288613 w 191"/>
                <a:gd name="T7" fmla="*/ 176555 h 197"/>
                <a:gd name="T8" fmla="*/ 262375 w 191"/>
                <a:gd name="T9" fmla="*/ 189634 h 197"/>
                <a:gd name="T10" fmla="*/ 262375 w 191"/>
                <a:gd name="T11" fmla="*/ 215790 h 197"/>
                <a:gd name="T12" fmla="*/ 295172 w 191"/>
                <a:gd name="T13" fmla="*/ 261563 h 197"/>
                <a:gd name="T14" fmla="*/ 577225 w 191"/>
                <a:gd name="T15" fmla="*/ 287720 h 197"/>
                <a:gd name="T16" fmla="*/ 774006 w 191"/>
                <a:gd name="T17" fmla="*/ 738917 h 197"/>
                <a:gd name="T18" fmla="*/ 944550 w 191"/>
                <a:gd name="T19" fmla="*/ 843542 h 197"/>
                <a:gd name="T20" fmla="*/ 734650 w 191"/>
                <a:gd name="T21" fmla="*/ 712760 h 197"/>
                <a:gd name="T22" fmla="*/ 426360 w 191"/>
                <a:gd name="T23" fmla="*/ 751995 h 197"/>
                <a:gd name="T24" fmla="*/ 0 w 191"/>
                <a:gd name="T25" fmla="*/ 758534 h 197"/>
                <a:gd name="T26" fmla="*/ 170544 w 191"/>
                <a:gd name="T27" fmla="*/ 1137801 h 197"/>
                <a:gd name="T28" fmla="*/ 400122 w 191"/>
                <a:gd name="T29" fmla="*/ 889316 h 197"/>
                <a:gd name="T30" fmla="*/ 373884 w 191"/>
                <a:gd name="T31" fmla="*/ 967785 h 197"/>
                <a:gd name="T32" fmla="*/ 826481 w 191"/>
                <a:gd name="T33" fmla="*/ 915472 h 197"/>
                <a:gd name="T34" fmla="*/ 360766 w 191"/>
                <a:gd name="T35" fmla="*/ 1000480 h 197"/>
                <a:gd name="T36" fmla="*/ 196781 w 191"/>
                <a:gd name="T37" fmla="*/ 1177036 h 197"/>
                <a:gd name="T38" fmla="*/ 209900 w 191"/>
                <a:gd name="T39" fmla="*/ 1190114 h 197"/>
                <a:gd name="T40" fmla="*/ 1180688 w 191"/>
                <a:gd name="T41" fmla="*/ 1039715 h 197"/>
                <a:gd name="T42" fmla="*/ 1213485 w 191"/>
                <a:gd name="T43" fmla="*/ 843542 h 197"/>
                <a:gd name="T44" fmla="*/ 787125 w 191"/>
                <a:gd name="T45" fmla="*/ 209251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1"/>
                <a:gd name="T70" fmla="*/ 0 h 197"/>
                <a:gd name="T71" fmla="*/ 191 w 191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1717" tIns="30858" rIns="61717" bIns="30858"/>
            <a:lstStyle/>
            <a:p>
              <a:endParaRPr lang="zh-CN" altLang="en-US"/>
            </a:p>
          </p:txBody>
        </p:sp>
      </p:grpSp>
      <p:grpSp>
        <p:nvGrpSpPr>
          <p:cNvPr id="21508" name="组合 8"/>
          <p:cNvGrpSpPr>
            <a:grpSpLocks/>
          </p:cNvGrpSpPr>
          <p:nvPr/>
        </p:nvGrpSpPr>
        <p:grpSpPr bwMode="auto">
          <a:xfrm>
            <a:off x="1758950" y="1946275"/>
            <a:ext cx="2306638" cy="2306638"/>
            <a:chOff x="0" y="0"/>
            <a:chExt cx="2306471" cy="2306471"/>
          </a:xfrm>
        </p:grpSpPr>
        <p:sp>
          <p:nvSpPr>
            <p:cNvPr id="21516" name="椭圆 4"/>
            <p:cNvSpPr>
              <a:spLocks noChangeArrowheads="1"/>
            </p:cNvSpPr>
            <p:nvPr/>
          </p:nvSpPr>
          <p:spPr bwMode="auto">
            <a:xfrm>
              <a:off x="0" y="0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7" name="任意多边形 5"/>
            <p:cNvSpPr>
              <a:spLocks noChangeArrowheads="1"/>
            </p:cNvSpPr>
            <p:nvPr/>
          </p:nvSpPr>
          <p:spPr bwMode="auto">
            <a:xfrm flipH="1">
              <a:off x="12650" y="2548"/>
              <a:ext cx="1140585" cy="2303921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8" name="Rounded Rectangle 29"/>
            <p:cNvSpPr>
              <a:spLocks/>
            </p:cNvSpPr>
            <p:nvPr/>
          </p:nvSpPr>
          <p:spPr bwMode="auto">
            <a:xfrm>
              <a:off x="811995" y="407541"/>
              <a:ext cx="682479" cy="1389792"/>
            </a:xfrm>
            <a:custGeom>
              <a:avLst/>
              <a:gdLst>
                <a:gd name="T0" fmla="*/ 111238 w 2136009"/>
                <a:gd name="T1" fmla="*/ 2095565 h 4350877"/>
                <a:gd name="T2" fmla="*/ 221204 w 2136009"/>
                <a:gd name="T3" fmla="*/ 2194180 h 4350877"/>
                <a:gd name="T4" fmla="*/ 222888 w 2136009"/>
                <a:gd name="T5" fmla="*/ 2194180 h 4350877"/>
                <a:gd name="T6" fmla="*/ 1068991 w 2136009"/>
                <a:gd name="T7" fmla="*/ 3040283 h 4350877"/>
                <a:gd name="T8" fmla="*/ 1914148 w 2136009"/>
                <a:gd name="T9" fmla="*/ 2212909 h 4350877"/>
                <a:gd name="T10" fmla="*/ 1913533 w 2136009"/>
                <a:gd name="T11" fmla="*/ 2206803 h 4350877"/>
                <a:gd name="T12" fmla="*/ 2024771 w 2136009"/>
                <a:gd name="T13" fmla="*/ 2095565 h 4350877"/>
                <a:gd name="T14" fmla="*/ 2134737 w 2136009"/>
                <a:gd name="T15" fmla="*/ 2194180 h 4350877"/>
                <a:gd name="T16" fmla="*/ 2136009 w 2136009"/>
                <a:gd name="T17" fmla="*/ 2194180 h 4350877"/>
                <a:gd name="T18" fmla="*/ 2135585 w 2136009"/>
                <a:gd name="T19" fmla="*/ 2202590 h 4350877"/>
                <a:gd name="T20" fmla="*/ 2136009 w 2136009"/>
                <a:gd name="T21" fmla="*/ 2206803 h 4350877"/>
                <a:gd name="T22" fmla="*/ 2134732 w 2136009"/>
                <a:gd name="T23" fmla="*/ 2219472 h 4350877"/>
                <a:gd name="T24" fmla="*/ 1205164 w 2136009"/>
                <a:gd name="T25" fmla="*/ 3251541 h 4350877"/>
                <a:gd name="T26" fmla="*/ 1205164 w 2136009"/>
                <a:gd name="T27" fmla="*/ 3820541 h 4350877"/>
                <a:gd name="T28" fmla="*/ 1457555 w 2136009"/>
                <a:gd name="T29" fmla="*/ 3820541 h 4350877"/>
                <a:gd name="T30" fmla="*/ 1722723 w 2136009"/>
                <a:gd name="T31" fmla="*/ 4085709 h 4350877"/>
                <a:gd name="T32" fmla="*/ 1722722 w 2136009"/>
                <a:gd name="T33" fmla="*/ 4085709 h 4350877"/>
                <a:gd name="T34" fmla="*/ 1457554 w 2136009"/>
                <a:gd name="T35" fmla="*/ 4350877 h 4350877"/>
                <a:gd name="T36" fmla="*/ 678455 w 2136009"/>
                <a:gd name="T37" fmla="*/ 4350876 h 4350877"/>
                <a:gd name="T38" fmla="*/ 413287 w 2136009"/>
                <a:gd name="T39" fmla="*/ 4085709 h 4350877"/>
                <a:gd name="T40" fmla="*/ 678455 w 2136009"/>
                <a:gd name="T41" fmla="*/ 3820541 h 4350877"/>
                <a:gd name="T42" fmla="*/ 930844 w 2136009"/>
                <a:gd name="T43" fmla="*/ 3820541 h 4350877"/>
                <a:gd name="T44" fmla="*/ 930844 w 2136009"/>
                <a:gd name="T45" fmla="*/ 3251239 h 4350877"/>
                <a:gd name="T46" fmla="*/ 4029 w 2136009"/>
                <a:gd name="T47" fmla="*/ 2234922 h 4350877"/>
                <a:gd name="T48" fmla="*/ 0 w 2136009"/>
                <a:gd name="T49" fmla="*/ 2206803 h 4350877"/>
                <a:gd name="T50" fmla="*/ 111238 w 2136009"/>
                <a:gd name="T51" fmla="*/ 2095565 h 4350877"/>
                <a:gd name="T52" fmla="*/ 1050366 w 2136009"/>
                <a:gd name="T53" fmla="*/ 0 h 4350877"/>
                <a:gd name="T54" fmla="*/ 1085642 w 2136009"/>
                <a:gd name="T55" fmla="*/ 0 h 4350877"/>
                <a:gd name="T56" fmla="*/ 1767734 w 2136009"/>
                <a:gd name="T57" fmla="*/ 670400 h 4350877"/>
                <a:gd name="T58" fmla="*/ 1582354 w 2136009"/>
                <a:gd name="T59" fmla="*/ 670400 h 4350877"/>
                <a:gd name="T60" fmla="*/ 1414714 w 2136009"/>
                <a:gd name="T61" fmla="*/ 838040 h 4350877"/>
                <a:gd name="T62" fmla="*/ 1582354 w 2136009"/>
                <a:gd name="T63" fmla="*/ 1005680 h 4350877"/>
                <a:gd name="T64" fmla="*/ 1769044 w 2136009"/>
                <a:gd name="T65" fmla="*/ 1005680 h 4350877"/>
                <a:gd name="T66" fmla="*/ 1769044 w 2136009"/>
                <a:gd name="T67" fmla="*/ 1319453 h 4350877"/>
                <a:gd name="T68" fmla="*/ 1582354 w 2136009"/>
                <a:gd name="T69" fmla="*/ 1319453 h 4350877"/>
                <a:gd name="T70" fmla="*/ 1414714 w 2136009"/>
                <a:gd name="T71" fmla="*/ 1487093 h 4350877"/>
                <a:gd name="T72" fmla="*/ 1582354 w 2136009"/>
                <a:gd name="T73" fmla="*/ 1654733 h 4350877"/>
                <a:gd name="T74" fmla="*/ 1769044 w 2136009"/>
                <a:gd name="T75" fmla="*/ 1654733 h 4350877"/>
                <a:gd name="T76" fmla="*/ 1769044 w 2136009"/>
                <a:gd name="T77" fmla="*/ 1968506 h 4350877"/>
                <a:gd name="T78" fmla="*/ 1582354 w 2136009"/>
                <a:gd name="T79" fmla="*/ 1968506 h 4350877"/>
                <a:gd name="T80" fmla="*/ 1414714 w 2136009"/>
                <a:gd name="T81" fmla="*/ 2136146 h 4350877"/>
                <a:gd name="T82" fmla="*/ 1582354 w 2136009"/>
                <a:gd name="T83" fmla="*/ 2303786 h 4350877"/>
                <a:gd name="T84" fmla="*/ 1758275 w 2136009"/>
                <a:gd name="T85" fmla="*/ 2303786 h 4350877"/>
                <a:gd name="T86" fmla="*/ 1085642 w 2136009"/>
                <a:gd name="T87" fmla="*/ 2880360 h 4350877"/>
                <a:gd name="T88" fmla="*/ 1050366 w 2136009"/>
                <a:gd name="T89" fmla="*/ 2880360 h 4350877"/>
                <a:gd name="T90" fmla="*/ 377733 w 2136009"/>
                <a:gd name="T91" fmla="*/ 2303786 h 4350877"/>
                <a:gd name="T92" fmla="*/ 549845 w 2136009"/>
                <a:gd name="T93" fmla="*/ 2303786 h 4350877"/>
                <a:gd name="T94" fmla="*/ 717485 w 2136009"/>
                <a:gd name="T95" fmla="*/ 2136146 h 4350877"/>
                <a:gd name="T96" fmla="*/ 549845 w 2136009"/>
                <a:gd name="T97" fmla="*/ 1968506 h 4350877"/>
                <a:gd name="T98" fmla="*/ 366964 w 2136009"/>
                <a:gd name="T99" fmla="*/ 1968506 h 4350877"/>
                <a:gd name="T100" fmla="*/ 366964 w 2136009"/>
                <a:gd name="T101" fmla="*/ 1654733 h 4350877"/>
                <a:gd name="T102" fmla="*/ 549845 w 2136009"/>
                <a:gd name="T103" fmla="*/ 1654733 h 4350877"/>
                <a:gd name="T104" fmla="*/ 717485 w 2136009"/>
                <a:gd name="T105" fmla="*/ 1487093 h 4350877"/>
                <a:gd name="T106" fmla="*/ 549845 w 2136009"/>
                <a:gd name="T107" fmla="*/ 1319453 h 4350877"/>
                <a:gd name="T108" fmla="*/ 366964 w 2136009"/>
                <a:gd name="T109" fmla="*/ 1319453 h 4350877"/>
                <a:gd name="T110" fmla="*/ 366964 w 2136009"/>
                <a:gd name="T111" fmla="*/ 1005680 h 4350877"/>
                <a:gd name="T112" fmla="*/ 549845 w 2136009"/>
                <a:gd name="T113" fmla="*/ 1005680 h 4350877"/>
                <a:gd name="T114" fmla="*/ 717485 w 2136009"/>
                <a:gd name="T115" fmla="*/ 838040 h 4350877"/>
                <a:gd name="T116" fmla="*/ 549845 w 2136009"/>
                <a:gd name="T117" fmla="*/ 670400 h 4350877"/>
                <a:gd name="T118" fmla="*/ 368275 w 2136009"/>
                <a:gd name="T119" fmla="*/ 670400 h 4350877"/>
                <a:gd name="T120" fmla="*/ 1050366 w 2136009"/>
                <a:gd name="T121" fmla="*/ 0 h 4350877"/>
                <a:gd name="T122" fmla="*/ 0 w 2136009"/>
                <a:gd name="T123" fmla="*/ 0 h 4350877"/>
                <a:gd name="T124" fmla="*/ 2136009 w 2136009"/>
                <a:gd name="T125" fmla="*/ 4350877 h 4350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T122" t="T123" r="T124" b="T125"/>
              <a:pathLst>
                <a:path w="2136009" h="4350877">
                  <a:moveTo>
                    <a:pt x="111238" y="2095565"/>
                  </a:moveTo>
                  <a:cubicBezTo>
                    <a:pt x="168383" y="2095565"/>
                    <a:pt x="215464" y="2138656"/>
                    <a:pt x="221204" y="2194180"/>
                  </a:cubicBezTo>
                  <a:lnTo>
                    <a:pt x="222888" y="2194180"/>
                  </a:lnTo>
                  <a:cubicBezTo>
                    <a:pt x="222888" y="2661471"/>
                    <a:pt x="601700" y="3040283"/>
                    <a:pt x="1068991" y="3040283"/>
                  </a:cubicBezTo>
                  <a:cubicBezTo>
                    <a:pt x="1530017" y="3040283"/>
                    <a:pt x="1904922" y="2671559"/>
                    <a:pt x="1914148" y="2212909"/>
                  </a:cubicBezTo>
                  <a:cubicBezTo>
                    <a:pt x="1913589" y="2210904"/>
                    <a:pt x="1913533" y="2208860"/>
                    <a:pt x="1913533" y="2206803"/>
                  </a:cubicBezTo>
                  <a:cubicBezTo>
                    <a:pt x="1913533" y="2145368"/>
                    <a:pt x="1963336" y="2095565"/>
                    <a:pt x="2024771" y="2095565"/>
                  </a:cubicBezTo>
                  <a:cubicBezTo>
                    <a:pt x="2081917" y="2095565"/>
                    <a:pt x="2128997" y="2138656"/>
                    <a:pt x="2134737" y="2194180"/>
                  </a:cubicBezTo>
                  <a:lnTo>
                    <a:pt x="2136009" y="2194180"/>
                  </a:lnTo>
                  <a:lnTo>
                    <a:pt x="2135585" y="2202590"/>
                  </a:lnTo>
                  <a:cubicBezTo>
                    <a:pt x="2135983" y="2203980"/>
                    <a:pt x="2136009" y="2205388"/>
                    <a:pt x="2136009" y="2206803"/>
                  </a:cubicBezTo>
                  <a:lnTo>
                    <a:pt x="2134732" y="2219472"/>
                  </a:lnTo>
                  <a:cubicBezTo>
                    <a:pt x="2123259" y="2751175"/>
                    <a:pt x="1722042" y="3186685"/>
                    <a:pt x="1205164" y="3251541"/>
                  </a:cubicBezTo>
                  <a:lnTo>
                    <a:pt x="1205164" y="3820541"/>
                  </a:lnTo>
                  <a:lnTo>
                    <a:pt x="1457555" y="3820541"/>
                  </a:lnTo>
                  <a:cubicBezTo>
                    <a:pt x="1604003" y="3820541"/>
                    <a:pt x="1722723" y="3939261"/>
                    <a:pt x="1722723" y="4085709"/>
                  </a:cubicBezTo>
                  <a:lnTo>
                    <a:pt x="1722722" y="4085709"/>
                  </a:lnTo>
                  <a:cubicBezTo>
                    <a:pt x="1722722" y="4232157"/>
                    <a:pt x="1604002" y="4350877"/>
                    <a:pt x="1457554" y="4350877"/>
                  </a:cubicBezTo>
                  <a:lnTo>
                    <a:pt x="678455" y="4350876"/>
                  </a:lnTo>
                  <a:cubicBezTo>
                    <a:pt x="532007" y="4350876"/>
                    <a:pt x="413288" y="4232157"/>
                    <a:pt x="413287" y="4085709"/>
                  </a:cubicBezTo>
                  <a:cubicBezTo>
                    <a:pt x="413288" y="3939261"/>
                    <a:pt x="532007" y="3820541"/>
                    <a:pt x="678455" y="3820541"/>
                  </a:cubicBezTo>
                  <a:lnTo>
                    <a:pt x="930844" y="3820541"/>
                  </a:lnTo>
                  <a:lnTo>
                    <a:pt x="930844" y="3251239"/>
                  </a:lnTo>
                  <a:cubicBezTo>
                    <a:pt x="419935" y="3186221"/>
                    <a:pt x="22536" y="2758927"/>
                    <a:pt x="4029" y="2234922"/>
                  </a:cubicBezTo>
                  <a:cubicBezTo>
                    <a:pt x="1255" y="2226017"/>
                    <a:pt x="0" y="2216556"/>
                    <a:pt x="0" y="2206803"/>
                  </a:cubicBezTo>
                  <a:cubicBezTo>
                    <a:pt x="0" y="2145368"/>
                    <a:pt x="49803" y="2095565"/>
                    <a:pt x="111238" y="2095565"/>
                  </a:cubicBezTo>
                  <a:close/>
                  <a:moveTo>
                    <a:pt x="1050366" y="0"/>
                  </a:moveTo>
                  <a:lnTo>
                    <a:pt x="1085642" y="0"/>
                  </a:lnTo>
                  <a:cubicBezTo>
                    <a:pt x="1458724" y="0"/>
                    <a:pt x="1761980" y="298955"/>
                    <a:pt x="1767734" y="670400"/>
                  </a:cubicBezTo>
                  <a:lnTo>
                    <a:pt x="1582354" y="670400"/>
                  </a:lnTo>
                  <a:cubicBezTo>
                    <a:pt x="1489769" y="670400"/>
                    <a:pt x="1414714" y="745455"/>
                    <a:pt x="1414714" y="838040"/>
                  </a:cubicBezTo>
                  <a:cubicBezTo>
                    <a:pt x="1414714" y="930625"/>
                    <a:pt x="1489769" y="1005680"/>
                    <a:pt x="1582354" y="1005680"/>
                  </a:cubicBezTo>
                  <a:lnTo>
                    <a:pt x="1769044" y="1005680"/>
                  </a:lnTo>
                  <a:lnTo>
                    <a:pt x="1769044" y="1319453"/>
                  </a:lnTo>
                  <a:lnTo>
                    <a:pt x="1582354" y="1319453"/>
                  </a:lnTo>
                  <a:cubicBezTo>
                    <a:pt x="1489769" y="1319453"/>
                    <a:pt x="1414714" y="1394508"/>
                    <a:pt x="1414714" y="1487093"/>
                  </a:cubicBezTo>
                  <a:cubicBezTo>
                    <a:pt x="1414714" y="1579678"/>
                    <a:pt x="1489769" y="1654733"/>
                    <a:pt x="1582354" y="1654733"/>
                  </a:cubicBezTo>
                  <a:lnTo>
                    <a:pt x="1769044" y="1654733"/>
                  </a:lnTo>
                  <a:lnTo>
                    <a:pt x="1769044" y="1968506"/>
                  </a:lnTo>
                  <a:lnTo>
                    <a:pt x="1582354" y="1968506"/>
                  </a:lnTo>
                  <a:cubicBezTo>
                    <a:pt x="1489769" y="1968506"/>
                    <a:pt x="1414714" y="2043561"/>
                    <a:pt x="1414714" y="2136146"/>
                  </a:cubicBezTo>
                  <a:cubicBezTo>
                    <a:pt x="1414714" y="2228731"/>
                    <a:pt x="1489769" y="2303786"/>
                    <a:pt x="1582354" y="2303786"/>
                  </a:cubicBezTo>
                  <a:lnTo>
                    <a:pt x="1758275" y="2303786"/>
                  </a:lnTo>
                  <a:cubicBezTo>
                    <a:pt x="1709241" y="2630669"/>
                    <a:pt x="1426601" y="2880360"/>
                    <a:pt x="1085642" y="2880360"/>
                  </a:cubicBezTo>
                  <a:lnTo>
                    <a:pt x="1050366" y="2880360"/>
                  </a:lnTo>
                  <a:cubicBezTo>
                    <a:pt x="709407" y="2880360"/>
                    <a:pt x="426767" y="2630669"/>
                    <a:pt x="377733" y="2303786"/>
                  </a:cubicBezTo>
                  <a:lnTo>
                    <a:pt x="549845" y="2303786"/>
                  </a:lnTo>
                  <a:cubicBezTo>
                    <a:pt x="642430" y="2303786"/>
                    <a:pt x="717485" y="2228731"/>
                    <a:pt x="717485" y="2136146"/>
                  </a:cubicBezTo>
                  <a:cubicBezTo>
                    <a:pt x="717485" y="2043561"/>
                    <a:pt x="642430" y="1968506"/>
                    <a:pt x="549845" y="1968506"/>
                  </a:cubicBezTo>
                  <a:lnTo>
                    <a:pt x="366964" y="1968506"/>
                  </a:lnTo>
                  <a:lnTo>
                    <a:pt x="366964" y="1654733"/>
                  </a:lnTo>
                  <a:lnTo>
                    <a:pt x="549845" y="1654733"/>
                  </a:lnTo>
                  <a:cubicBezTo>
                    <a:pt x="642430" y="1654733"/>
                    <a:pt x="717485" y="1579678"/>
                    <a:pt x="717485" y="1487093"/>
                  </a:cubicBezTo>
                  <a:cubicBezTo>
                    <a:pt x="717485" y="1394508"/>
                    <a:pt x="642430" y="1319453"/>
                    <a:pt x="549845" y="1319453"/>
                  </a:cubicBezTo>
                  <a:lnTo>
                    <a:pt x="366964" y="1319453"/>
                  </a:lnTo>
                  <a:lnTo>
                    <a:pt x="366964" y="1005680"/>
                  </a:lnTo>
                  <a:lnTo>
                    <a:pt x="549845" y="1005680"/>
                  </a:lnTo>
                  <a:cubicBezTo>
                    <a:pt x="642430" y="1005680"/>
                    <a:pt x="717485" y="930625"/>
                    <a:pt x="717485" y="838040"/>
                  </a:cubicBezTo>
                  <a:cubicBezTo>
                    <a:pt x="717485" y="745455"/>
                    <a:pt x="642430" y="670400"/>
                    <a:pt x="549845" y="670400"/>
                  </a:cubicBezTo>
                  <a:lnTo>
                    <a:pt x="368275" y="670400"/>
                  </a:lnTo>
                  <a:cubicBezTo>
                    <a:pt x="374028" y="298955"/>
                    <a:pt x="677284" y="0"/>
                    <a:pt x="105036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cap="flat" cmpd="sng">
                  <a:solidFill>
                    <a:schemeClr val="accent2"/>
                  </a:solidFill>
                  <a:bevel/>
                  <a:headEnd/>
                  <a:tailEnd/>
                </a14:hiddenLine>
              </a:ext>
            </a:extLst>
          </p:spPr>
          <p:txBody>
            <a:bodyPr lIns="45720" rIns="45720" anchor="ctr"/>
            <a:lstStyle/>
            <a:p>
              <a:endParaRPr lang="zh-CN" altLang="en-US"/>
            </a:p>
          </p:txBody>
        </p:sp>
      </p:grpSp>
      <p:grpSp>
        <p:nvGrpSpPr>
          <p:cNvPr id="21509" name="组合 6"/>
          <p:cNvGrpSpPr>
            <a:grpSpLocks/>
          </p:cNvGrpSpPr>
          <p:nvPr/>
        </p:nvGrpSpPr>
        <p:grpSpPr bwMode="auto">
          <a:xfrm>
            <a:off x="8678863" y="1946275"/>
            <a:ext cx="2306637" cy="2306638"/>
            <a:chOff x="0" y="0"/>
            <a:chExt cx="2306471" cy="2306471"/>
          </a:xfrm>
        </p:grpSpPr>
        <p:sp>
          <p:nvSpPr>
            <p:cNvPr id="21513" name="椭圆 18"/>
            <p:cNvSpPr>
              <a:spLocks noChangeArrowheads="1"/>
            </p:cNvSpPr>
            <p:nvPr/>
          </p:nvSpPr>
          <p:spPr bwMode="auto">
            <a:xfrm>
              <a:off x="0" y="0"/>
              <a:ext cx="2306471" cy="2306471"/>
            </a:xfrm>
            <a:prstGeom prst="ellipse">
              <a:avLst/>
            </a:prstGeom>
            <a:solidFill>
              <a:srgbClr val="E8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14" name="任意多边形 19"/>
            <p:cNvSpPr>
              <a:spLocks noChangeArrowheads="1"/>
            </p:cNvSpPr>
            <p:nvPr/>
          </p:nvSpPr>
          <p:spPr bwMode="auto">
            <a:xfrm flipH="1">
              <a:off x="12650" y="2548"/>
              <a:ext cx="1140585" cy="2303921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A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21515" name="Picture 7" descr="\\MAGNUM\Projects\Microsoft\Cloud Power FY12\Design\Icons\PNGs\Pooled.png"/>
            <p:cNvPicPr>
              <a:picLocks noChangeAspect="1" noChangeArrowheads="1"/>
            </p:cNvPicPr>
            <p:nvPr/>
          </p:nvPicPr>
          <p:blipFill>
            <a:blip r:embed="rId2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95" y="260337"/>
              <a:ext cx="1874379" cy="187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0" name="矩形 15"/>
          <p:cNvSpPr>
            <a:spLocks noChangeArrowheads="1"/>
          </p:cNvSpPr>
          <p:nvPr/>
        </p:nvSpPr>
        <p:spPr bwMode="auto">
          <a:xfrm>
            <a:off x="1771650" y="4618038"/>
            <a:ext cx="2595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通过触发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VESA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相关中断，可以获得储存了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关于该平台显示模式的相关信息的结构体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1" name="矩形 16"/>
          <p:cNvSpPr>
            <a:spLocks noChangeArrowheads="1"/>
          </p:cNvSpPr>
          <p:nvPr/>
        </p:nvSpPr>
        <p:spPr bwMode="auto">
          <a:xfrm>
            <a:off x="5378450" y="4618038"/>
            <a:ext cx="22145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从中获得显存地址，显示的长度、宽度，分辨率等等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2" name="矩形 17"/>
          <p:cNvSpPr>
            <a:spLocks noChangeArrowheads="1"/>
          </p:cNvSpPr>
          <p:nvPr/>
        </p:nvSpPr>
        <p:spPr bwMode="auto">
          <a:xfrm>
            <a:off x="8907463" y="4618038"/>
            <a:ext cx="2012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动态设置显存位置实现多平台兼容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8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sz="1800"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键鼠</a:t>
            </a:r>
            <a:r>
              <a:rPr sz="3600" b="1" dirty="0" err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驱动</a:t>
            </a:r>
            <a:endParaRPr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1" name="Shape 36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9634538" cy="4351337"/>
          </a:xfrm>
        </p:spPr>
        <p:txBody>
          <a:bodyPr/>
          <a:lstStyle/>
          <a:p>
            <a:pPr eaLnBrk="1" hangingPunct="1"/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鼠标驱动</a:t>
            </a:r>
          </a:p>
          <a:p>
            <a:pPr lvl="1" eaLnBrk="1" hangingPunct="1"/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PS/2协议</a:t>
            </a:r>
          </a:p>
          <a:p>
            <a:pPr lvl="1" eaLnBrk="1" hangingPunct="1"/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与一字班的鼠标相比更流畅，基本不会出现闪动</a:t>
            </a:r>
          </a:p>
          <a:p>
            <a:pPr eaLnBrk="1" hangingPunct="1"/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键盘驱动</a:t>
            </a:r>
          </a:p>
          <a:p>
            <a:pPr lvl="1" eaLnBrk="1" hangingPunct="1"/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沿用原来的方法</a:t>
            </a:r>
          </a:p>
          <a:p>
            <a:pPr eaLnBrk="1" hangingPunct="1"/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发生鼠标和键盘中断时，驱动程序将创建消息，由系统分发给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不是直接调用过程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2" name="Picture 2" descr="http://d.hiphotos.bdimg.com/album/w%3D2048/sign=0c4d7289241f95caa6f595b6fd2f7e3e/b7fd5266d0160924305fd5ecd50735fae7cd34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1" y="4508500"/>
            <a:ext cx="3479800" cy="1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1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47886" y="1640682"/>
            <a:ext cx="2566987" cy="2216150"/>
            <a:chOff x="6069013" y="1587500"/>
            <a:chExt cx="2265362" cy="2216150"/>
          </a:xfrm>
        </p:grpSpPr>
        <p:sp>
          <p:nvSpPr>
            <p:cNvPr id="5122" name="文本框 13"/>
            <p:cNvSpPr>
              <a:spLocks noChangeArrowheads="1"/>
            </p:cNvSpPr>
            <p:nvPr/>
          </p:nvSpPr>
          <p:spPr bwMode="auto">
            <a:xfrm>
              <a:off x="6069013" y="1587500"/>
              <a:ext cx="1408112" cy="221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8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  <a:sym typeface="方正大黑简体"/>
                </a:rPr>
                <a:t>P</a:t>
              </a:r>
              <a:endParaRPr lang="zh-CN" altLang="en-US" sz="138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5123" name="文本框 14"/>
            <p:cNvSpPr>
              <a:spLocks noChangeArrowheads="1"/>
            </p:cNvSpPr>
            <p:nvPr/>
          </p:nvSpPr>
          <p:spPr bwMode="auto">
            <a:xfrm>
              <a:off x="6926263" y="2462213"/>
              <a:ext cx="13573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</a:rPr>
                <a:t>art</a:t>
              </a:r>
              <a:endParaRPr lang="zh-CN" altLang="en-US" sz="60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</a:endParaRPr>
            </a:p>
          </p:txBody>
        </p:sp>
        <p:sp>
          <p:nvSpPr>
            <p:cNvPr id="5124" name="文本框 15"/>
            <p:cNvSpPr>
              <a:spLocks noChangeArrowheads="1"/>
            </p:cNvSpPr>
            <p:nvPr/>
          </p:nvSpPr>
          <p:spPr bwMode="auto">
            <a:xfrm>
              <a:off x="7931150" y="1854200"/>
              <a:ext cx="403225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>
                  <a:solidFill>
                    <a:srgbClr val="519CD6"/>
                  </a:solidFill>
                  <a:latin typeface="Victorian LET" pitchFamily="2" charset="0"/>
                  <a:ea typeface="Hiragino Sans GB W3"/>
                  <a:cs typeface="Hiragino Sans GB W3"/>
                  <a:sym typeface="Helvetica LT Std"/>
                </a:rPr>
                <a:t>1</a:t>
              </a:r>
              <a:endParaRPr lang="zh-CN" altLang="en-US" sz="11500" dirty="0">
                <a:solidFill>
                  <a:srgbClr val="519CD6"/>
                </a:solidFill>
                <a:latin typeface="Victorian LET" pitchFamily="2" charset="0"/>
                <a:ea typeface="Hiragino Sans GB W3"/>
                <a:cs typeface="Hiragino Sans GB W3"/>
                <a:sym typeface="Helvetica LT Std"/>
              </a:endParaRPr>
            </a:p>
          </p:txBody>
        </p:sp>
      </p:grpSp>
      <p:sp>
        <p:nvSpPr>
          <p:cNvPr id="5125" name="文本框 16"/>
          <p:cNvSpPr>
            <a:spLocks noChangeArrowheads="1"/>
          </p:cNvSpPr>
          <p:nvPr/>
        </p:nvSpPr>
        <p:spPr bwMode="auto">
          <a:xfrm>
            <a:off x="6100763" y="3582988"/>
            <a:ext cx="2914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r>
              <a:rPr lang="en-US" altLang="zh-CN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吐槽</a:t>
            </a:r>
          </a:p>
        </p:txBody>
      </p:sp>
      <p:sp>
        <p:nvSpPr>
          <p:cNvPr id="5126" name="直接连接符 18"/>
          <p:cNvSpPr>
            <a:spLocks noChangeShapeType="1"/>
          </p:cNvSpPr>
          <p:nvPr/>
        </p:nvSpPr>
        <p:spPr bwMode="auto">
          <a:xfrm>
            <a:off x="6076950" y="3484563"/>
            <a:ext cx="298132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直接连接符 19"/>
          <p:cNvSpPr>
            <a:spLocks noChangeShapeType="1"/>
          </p:cNvSpPr>
          <p:nvPr/>
        </p:nvSpPr>
        <p:spPr bwMode="auto">
          <a:xfrm>
            <a:off x="6076950" y="4279900"/>
            <a:ext cx="298132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8" name="组合 7"/>
          <p:cNvGrpSpPr>
            <a:grpSpLocks/>
          </p:cNvGrpSpPr>
          <p:nvPr/>
        </p:nvGrpSpPr>
        <p:grpSpPr bwMode="auto">
          <a:xfrm>
            <a:off x="2817813" y="1854200"/>
            <a:ext cx="2543175" cy="2824163"/>
            <a:chOff x="0" y="0"/>
            <a:chExt cx="2542903" cy="2823396"/>
          </a:xfrm>
        </p:grpSpPr>
        <p:sp>
          <p:nvSpPr>
            <p:cNvPr id="5129" name="圆角矩形 6"/>
            <p:cNvSpPr>
              <a:spLocks noChangeArrowheads="1"/>
            </p:cNvSpPr>
            <p:nvPr/>
          </p:nvSpPr>
          <p:spPr bwMode="auto">
            <a:xfrm>
              <a:off x="0" y="0"/>
              <a:ext cx="2542903" cy="2542903"/>
            </a:xfrm>
            <a:prstGeom prst="roundRect">
              <a:avLst>
                <a:gd name="adj" fmla="val 7759"/>
              </a:avLst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任意多边形 12"/>
            <p:cNvSpPr>
              <a:spLocks noChangeArrowheads="1"/>
            </p:cNvSpPr>
            <p:nvPr/>
          </p:nvSpPr>
          <p:spPr bwMode="auto">
            <a:xfrm rot="2700000">
              <a:off x="446064" y="862720"/>
              <a:ext cx="2386795" cy="1534558"/>
            </a:xfrm>
            <a:custGeom>
              <a:avLst/>
              <a:gdLst>
                <a:gd name="T0" fmla="*/ 0 w 2386795"/>
                <a:gd name="T1" fmla="*/ 0 h 1534558"/>
                <a:gd name="T2" fmla="*/ 1712713 w 2386795"/>
                <a:gd name="T3" fmla="*/ 10255 h 1534558"/>
                <a:gd name="T4" fmla="*/ 2328976 w 2386795"/>
                <a:gd name="T5" fmla="*/ 626518 h 1534558"/>
                <a:gd name="T6" fmla="*/ 2328976 w 2386795"/>
                <a:gd name="T7" fmla="*/ 905692 h 1534558"/>
                <a:gd name="T8" fmla="*/ 1700110 w 2386795"/>
                <a:gd name="T9" fmla="*/ 1534558 h 1534558"/>
                <a:gd name="T10" fmla="*/ 825725 w 2386795"/>
                <a:gd name="T11" fmla="*/ 1534558 h 1534558"/>
                <a:gd name="T12" fmla="*/ 825725 w 2386795"/>
                <a:gd name="T13" fmla="*/ 825725 h 1534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86795"/>
                <a:gd name="T22" fmla="*/ 0 h 1534558"/>
                <a:gd name="T23" fmla="*/ 2386795 w 2386795"/>
                <a:gd name="T24" fmla="*/ 1534558 h 1534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1652089" y="1562504"/>
            <a:ext cx="3688080" cy="52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单向链表）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7426826" y="1559456"/>
            <a:ext cx="2004558" cy="528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48453" y="2660047"/>
            <a:ext cx="3937508" cy="292862"/>
            <a:chOff x="1024128" y="3001011"/>
            <a:chExt cx="3937508" cy="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1024128" y="3001011"/>
              <a:ext cx="1322832" cy="292862"/>
              <a:chOff x="1048512" y="2645664"/>
              <a:chExt cx="1322832" cy="2928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48512" y="264566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377696" y="264566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712976" y="2645918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042160" y="2645918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343912" y="3001011"/>
              <a:ext cx="1310640" cy="292862"/>
              <a:chOff x="1048512" y="2645664"/>
              <a:chExt cx="1310640" cy="2928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48512" y="264566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77696" y="264566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00784" y="2645918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29968" y="2645918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50996" y="3001011"/>
              <a:ext cx="1310640" cy="292862"/>
              <a:chOff x="1048004" y="2651760"/>
              <a:chExt cx="1310640" cy="292862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48004" y="265201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77188" y="2652014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029460" y="2651760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0276" y="2651760"/>
                <a:ext cx="329184" cy="29260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17205" y="3376748"/>
            <a:ext cx="2056748" cy="1487859"/>
            <a:chOff x="4225290" y="2802582"/>
            <a:chExt cx="1681734" cy="1172010"/>
          </a:xfrm>
        </p:grpSpPr>
        <p:sp>
          <p:nvSpPr>
            <p:cNvPr id="37" name="圆角矩形标注 36"/>
            <p:cNvSpPr/>
            <p:nvPr/>
          </p:nvSpPr>
          <p:spPr>
            <a:xfrm flipV="1">
              <a:off x="4225290" y="2802582"/>
              <a:ext cx="1677924" cy="1172010"/>
            </a:xfrm>
            <a:prstGeom prst="wedgeRoundRectCallout">
              <a:avLst>
                <a:gd name="adj1" fmla="val -25224"/>
                <a:gd name="adj2" fmla="val 75467"/>
                <a:gd name="adj3" fmla="val 16667"/>
              </a:avLst>
            </a:prstGeom>
            <a:noFill/>
            <a:ln w="19050">
              <a:solidFill>
                <a:srgbClr val="E8B16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247388" y="2901696"/>
              <a:ext cx="16596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519C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Msg_type</a:t>
              </a:r>
              <a:endParaRPr lang="en-US" altLang="zh-CN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 smtClean="0">
                  <a:solidFill>
                    <a:srgbClr val="519C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Concrete_msg</a:t>
              </a:r>
              <a:endParaRPr lang="en-US" altLang="zh-CN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 smtClean="0">
                  <a:solidFill>
                    <a:srgbClr val="519C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Next_msg</a:t>
              </a:r>
              <a:endParaRPr lang="zh-CN" altLang="en-US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肘形连接符 47"/>
          <p:cNvCxnSpPr/>
          <p:nvPr/>
        </p:nvCxnSpPr>
        <p:spPr>
          <a:xfrm flipV="1">
            <a:off x="1896509" y="2659738"/>
            <a:ext cx="335280" cy="146304"/>
          </a:xfrm>
          <a:prstGeom prst="bentConnector4">
            <a:avLst>
              <a:gd name="adj1" fmla="val -2537"/>
              <a:gd name="adj2" fmla="val 2562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flipV="1">
            <a:off x="2301893" y="2653951"/>
            <a:ext cx="1307592" cy="146304"/>
          </a:xfrm>
          <a:prstGeom prst="bentConnector4">
            <a:avLst>
              <a:gd name="adj1" fmla="val -194"/>
              <a:gd name="adj2" fmla="val 2562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>
            <p:extLst/>
          </p:nvPr>
        </p:nvGraphicFramePr>
        <p:xfrm>
          <a:off x="7431531" y="2349058"/>
          <a:ext cx="20426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31"/>
                <a:gridCol w="1215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First_msg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肘形连接符 62"/>
          <p:cNvCxnSpPr/>
          <p:nvPr/>
        </p:nvCxnSpPr>
        <p:spPr>
          <a:xfrm rot="10800000" flipV="1">
            <a:off x="1931561" y="2898952"/>
            <a:ext cx="7094220" cy="176530"/>
          </a:xfrm>
          <a:prstGeom prst="bentConnector4">
            <a:avLst>
              <a:gd name="adj1" fmla="val -12564"/>
              <a:gd name="adj2" fmla="val 15316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147300" y="3967988"/>
            <a:ext cx="176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Sys_getMsg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0"/>
          <p:cNvSpPr>
            <a:spLocks noChangeArrowheads="1"/>
          </p:cNvSpPr>
          <p:nvPr/>
        </p:nvSpPr>
        <p:spPr bwMode="auto">
          <a:xfrm>
            <a:off x="482601" y="376238"/>
            <a:ext cx="2338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消息管理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9567" y="3637236"/>
            <a:ext cx="33558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鼠标消息：包含相对于当前激活窗口的位置信息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键盘消息：包含字符信息，将分发给当前激活窗口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其他类型消息：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80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窗口列表（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644" y="3072706"/>
            <a:ext cx="7881620" cy="300847"/>
            <a:chOff x="1909644" y="3072706"/>
            <a:chExt cx="7881620" cy="300847"/>
          </a:xfrm>
        </p:grpSpPr>
        <p:grpSp>
          <p:nvGrpSpPr>
            <p:cNvPr id="36" name="组合 35"/>
            <p:cNvGrpSpPr/>
            <p:nvPr/>
          </p:nvGrpSpPr>
          <p:grpSpPr>
            <a:xfrm>
              <a:off x="1909644" y="3072706"/>
              <a:ext cx="7881620" cy="292862"/>
              <a:chOff x="1278636" y="3152172"/>
              <a:chExt cx="7881620" cy="29286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278636" y="3152172"/>
                <a:ext cx="3937508" cy="292862"/>
                <a:chOff x="1024128" y="3001011"/>
                <a:chExt cx="3937508" cy="292862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024128" y="3001011"/>
                  <a:ext cx="1322832" cy="292862"/>
                  <a:chOff x="1048512" y="2645664"/>
                  <a:chExt cx="1322832" cy="292862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1048512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377696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712976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042160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" name="组合 5"/>
                <p:cNvGrpSpPr/>
                <p:nvPr/>
              </p:nvGrpSpPr>
              <p:grpSpPr>
                <a:xfrm>
                  <a:off x="2343912" y="3001011"/>
                  <a:ext cx="1310640" cy="292862"/>
                  <a:chOff x="1048512" y="2645664"/>
                  <a:chExt cx="1310640" cy="292862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1048512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377696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1700784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2029968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650996" y="3001011"/>
                  <a:ext cx="1310640" cy="292862"/>
                  <a:chOff x="1048004" y="2651760"/>
                  <a:chExt cx="1310640" cy="292862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1048004" y="265201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377188" y="265201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2029460" y="2651760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1700276" y="2651760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" name="组合 19"/>
              <p:cNvGrpSpPr/>
              <p:nvPr/>
            </p:nvGrpSpPr>
            <p:grpSpPr>
              <a:xfrm>
                <a:off x="5222748" y="3152172"/>
                <a:ext cx="3937508" cy="292862"/>
                <a:chOff x="1024128" y="3001011"/>
                <a:chExt cx="3937508" cy="292862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1024128" y="3001011"/>
                  <a:ext cx="1310132" cy="292862"/>
                  <a:chOff x="1048512" y="2645664"/>
                  <a:chExt cx="1310132" cy="292862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1048512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377696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700276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2029460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2331212" y="3001011"/>
                  <a:ext cx="1310640" cy="292862"/>
                  <a:chOff x="1035812" y="2645664"/>
                  <a:chExt cx="1310640" cy="292862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1035812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1364996" y="264566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688084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017268" y="2645918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3638296" y="3001011"/>
                  <a:ext cx="1323340" cy="292862"/>
                  <a:chOff x="1035304" y="2651760"/>
                  <a:chExt cx="1323340" cy="292862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1035304" y="265201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364488" y="2652014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2029460" y="2651760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1700276" y="2651760"/>
                    <a:ext cx="329184" cy="2926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cxnSp>
          <p:nvCxnSpPr>
            <p:cNvPr id="38" name="肘形连接符 37"/>
            <p:cNvCxnSpPr/>
            <p:nvPr/>
          </p:nvCxnSpPr>
          <p:spPr>
            <a:xfrm flipV="1">
              <a:off x="2650562" y="3081882"/>
              <a:ext cx="667512" cy="137128"/>
            </a:xfrm>
            <a:prstGeom prst="bentConnector4">
              <a:avLst>
                <a:gd name="adj1" fmla="val -381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 flipV="1">
              <a:off x="3349824" y="3081882"/>
              <a:ext cx="667512" cy="137128"/>
            </a:xfrm>
            <a:prstGeom prst="bentConnector4">
              <a:avLst>
                <a:gd name="adj1" fmla="val -381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/>
          </p:nvCxnSpPr>
          <p:spPr>
            <a:xfrm flipV="1">
              <a:off x="4045530" y="3078104"/>
              <a:ext cx="667512" cy="137128"/>
            </a:xfrm>
            <a:prstGeom prst="bentConnector4">
              <a:avLst>
                <a:gd name="adj1" fmla="val -381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/>
            <p:nvPr/>
          </p:nvCxnSpPr>
          <p:spPr>
            <a:xfrm flipH="1">
              <a:off x="2654626" y="3232774"/>
              <a:ext cx="667512" cy="137128"/>
            </a:xfrm>
            <a:prstGeom prst="bentConnector4">
              <a:avLst>
                <a:gd name="adj1" fmla="val 1522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H="1">
              <a:off x="3352618" y="3236425"/>
              <a:ext cx="667512" cy="137128"/>
            </a:xfrm>
            <a:prstGeom prst="bentConnector4">
              <a:avLst>
                <a:gd name="adj1" fmla="val -381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/>
            <p:nvPr/>
          </p:nvCxnSpPr>
          <p:spPr>
            <a:xfrm flipH="1">
              <a:off x="4048324" y="3232647"/>
              <a:ext cx="667512" cy="137128"/>
            </a:xfrm>
            <a:prstGeom prst="bentConnector4">
              <a:avLst>
                <a:gd name="adj1" fmla="val -381"/>
                <a:gd name="adj2" fmla="val 266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 flipV="1">
            <a:off x="8984052" y="3414483"/>
            <a:ext cx="0" cy="40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154416" y="3871869"/>
            <a:ext cx="215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Activated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当前激活窗口指针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65878" y="3871868"/>
            <a:ext cx="1968826" cy="1373232"/>
            <a:chOff x="4865878" y="3871868"/>
            <a:chExt cx="1968826" cy="1373232"/>
          </a:xfrm>
        </p:grpSpPr>
        <p:sp>
          <p:nvSpPr>
            <p:cNvPr id="53" name="圆角矩形标注 52"/>
            <p:cNvSpPr/>
            <p:nvPr/>
          </p:nvSpPr>
          <p:spPr>
            <a:xfrm flipV="1">
              <a:off x="4865878" y="3871868"/>
              <a:ext cx="1913746" cy="1373232"/>
            </a:xfrm>
            <a:prstGeom prst="wedgeRoundRectCallout">
              <a:avLst>
                <a:gd name="adj1" fmla="val -20863"/>
                <a:gd name="adj2" fmla="val 79820"/>
                <a:gd name="adj3" fmla="val 16667"/>
              </a:avLst>
            </a:prstGeom>
            <a:noFill/>
            <a:ln w="28575">
              <a:solidFill>
                <a:srgbClr val="D78D1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884420" y="3935369"/>
              <a:ext cx="19502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</a:t>
              </a:r>
            </a:p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Prior_window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Next_window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971203" y="5705499"/>
            <a:ext cx="6062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链表顺序反映窗口的层次关系，桌面始终在链表首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0"/>
          <p:cNvSpPr>
            <a:spLocks noChangeArrowheads="1"/>
          </p:cNvSpPr>
          <p:nvPr/>
        </p:nvSpPr>
        <p:spPr bwMode="auto">
          <a:xfrm>
            <a:off x="482601" y="376238"/>
            <a:ext cx="2338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9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0"/>
          <p:cNvSpPr>
            <a:spLocks noChangeArrowheads="1"/>
          </p:cNvSpPr>
          <p:nvPr/>
        </p:nvSpPr>
        <p:spPr bwMode="auto">
          <a:xfrm>
            <a:off x="482601" y="376238"/>
            <a:ext cx="4311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消息与窗口的结合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1175" y="1755790"/>
            <a:ext cx="8794750" cy="1835135"/>
            <a:chOff x="1781175" y="1755790"/>
            <a:chExt cx="8794750" cy="1835135"/>
          </a:xfrm>
        </p:grpSpPr>
        <p:grpSp>
          <p:nvGrpSpPr>
            <p:cNvPr id="2" name="组合 1"/>
            <p:cNvGrpSpPr/>
            <p:nvPr/>
          </p:nvGrpSpPr>
          <p:grpSpPr>
            <a:xfrm>
              <a:off x="1781175" y="1755790"/>
              <a:ext cx="1819275" cy="1835135"/>
              <a:chOff x="1781175" y="1755790"/>
              <a:chExt cx="1819275" cy="1835135"/>
            </a:xfrm>
          </p:grpSpPr>
          <p:sp>
            <p:nvSpPr>
              <p:cNvPr id="13314" name="矩形 1"/>
              <p:cNvSpPr>
                <a:spLocks noChangeArrowheads="1"/>
              </p:cNvSpPr>
              <p:nvPr/>
            </p:nvSpPr>
            <p:spPr bwMode="auto">
              <a:xfrm>
                <a:off x="1781175" y="1771650"/>
                <a:ext cx="1819275" cy="1819275"/>
              </a:xfrm>
              <a:prstGeom prst="rect">
                <a:avLst/>
              </a:prstGeom>
              <a:solidFill>
                <a:srgbClr val="E8B1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E8B16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17" name="直角三角形 4"/>
              <p:cNvSpPr>
                <a:spLocks noChangeArrowheads="1"/>
              </p:cNvSpPr>
              <p:nvPr/>
            </p:nvSpPr>
            <p:spPr bwMode="auto">
              <a:xfrm>
                <a:off x="1781175" y="1755790"/>
                <a:ext cx="1819275" cy="1819275"/>
              </a:xfrm>
              <a:prstGeom prst="rtTriangle">
                <a:avLst/>
              </a:prstGeom>
              <a:solidFill>
                <a:srgbClr val="DDA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18" name="矩形 5"/>
            <p:cNvSpPr>
              <a:spLocks noChangeArrowheads="1"/>
            </p:cNvSpPr>
            <p:nvPr/>
          </p:nvSpPr>
          <p:spPr bwMode="auto">
            <a:xfrm>
              <a:off x="3757613" y="1771650"/>
              <a:ext cx="6818312" cy="1819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5"/>
            <p:cNvSpPr>
              <a:spLocks noChangeArrowheads="1"/>
            </p:cNvSpPr>
            <p:nvPr/>
          </p:nvSpPr>
          <p:spPr bwMode="auto">
            <a:xfrm>
              <a:off x="4070350" y="1888292"/>
              <a:ext cx="6192838" cy="155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新建窗口</a:t>
              </a:r>
              <a:endParaRPr lang="en-US" altLang="zh-CN" sz="2400" b="1" dirty="0" smtClean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100" b="1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窗口列表中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进行分配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进程收到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sys_updateWindow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图像信息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绘制该窗口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81175" y="3760788"/>
            <a:ext cx="8794750" cy="1819275"/>
            <a:chOff x="1781175" y="3760788"/>
            <a:chExt cx="8794750" cy="1819275"/>
          </a:xfrm>
        </p:grpSpPr>
        <p:sp>
          <p:nvSpPr>
            <p:cNvPr id="13315" name="矩形 2"/>
            <p:cNvSpPr>
              <a:spLocks noChangeArrowheads="1"/>
            </p:cNvSpPr>
            <p:nvPr/>
          </p:nvSpPr>
          <p:spPr bwMode="auto">
            <a:xfrm>
              <a:off x="1781175" y="3760788"/>
              <a:ext cx="1819275" cy="1819275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781175" y="3760788"/>
              <a:ext cx="8794750" cy="1819275"/>
              <a:chOff x="1781175" y="3760788"/>
              <a:chExt cx="8794750" cy="1819275"/>
            </a:xfrm>
          </p:grpSpPr>
          <p:sp>
            <p:nvSpPr>
              <p:cNvPr id="13316" name="直角三角形 3"/>
              <p:cNvSpPr>
                <a:spLocks noChangeArrowheads="1"/>
              </p:cNvSpPr>
              <p:nvPr/>
            </p:nvSpPr>
            <p:spPr bwMode="auto">
              <a:xfrm>
                <a:off x="1781175" y="3760788"/>
                <a:ext cx="1819275" cy="1819275"/>
              </a:xfrm>
              <a:prstGeom prst="rtTriangle">
                <a:avLst/>
              </a:prstGeom>
              <a:solidFill>
                <a:srgbClr val="3A8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319" name="矩形 6"/>
              <p:cNvSpPr>
                <a:spLocks noChangeArrowheads="1"/>
              </p:cNvSpPr>
              <p:nvPr/>
            </p:nvSpPr>
            <p:spPr bwMode="auto">
              <a:xfrm>
                <a:off x="3757613" y="3760788"/>
                <a:ext cx="6818312" cy="18192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" name="文本框 15"/>
              <p:cNvSpPr>
                <a:spLocks noChangeArrowheads="1"/>
              </p:cNvSpPr>
              <p:nvPr/>
            </p:nvSpPr>
            <p:spPr bwMode="auto">
              <a:xfrm>
                <a:off x="4070350" y="4162425"/>
                <a:ext cx="6192838" cy="938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3A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窗口</a:t>
                </a:r>
                <a:r>
                  <a:rPr lang="zh-CN" altLang="en-US" sz="2400" b="1" dirty="0">
                    <a:solidFill>
                      <a:srgbClr val="3A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切换</a:t>
                </a:r>
                <a:r>
                  <a:rPr lang="zh-CN" altLang="en-US" sz="2400" b="1" dirty="0" smtClean="0">
                    <a:solidFill>
                      <a:srgbClr val="3A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和关闭</a:t>
                </a:r>
                <a:endParaRPr lang="en-US" altLang="zh-CN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en-US" altLang="zh-CN" sz="1100" b="1" dirty="0">
                    <a:solidFill>
                      <a:srgbClr val="3A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 </a:t>
                </a:r>
                <a:endParaRPr lang="en-US" altLang="zh-CN" sz="2000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pPr lvl="0"/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对窗口数组进行调整并进行部分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全屏重绘</a:t>
                </a:r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0"/>
          <p:cNvSpPr>
            <a:spLocks noChangeArrowheads="1"/>
          </p:cNvSpPr>
          <p:nvPr/>
        </p:nvSpPr>
        <p:spPr bwMode="auto">
          <a:xfrm>
            <a:off x="482601" y="376238"/>
            <a:ext cx="4311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消息与窗口的结合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90566" y="1340462"/>
            <a:ext cx="4395788" cy="1819275"/>
            <a:chOff x="3990566" y="1340462"/>
            <a:chExt cx="4395788" cy="1819275"/>
          </a:xfrm>
        </p:grpSpPr>
        <p:sp>
          <p:nvSpPr>
            <p:cNvPr id="13318" name="矩形 5"/>
            <p:cNvSpPr>
              <a:spLocks noChangeArrowheads="1"/>
            </p:cNvSpPr>
            <p:nvPr/>
          </p:nvSpPr>
          <p:spPr bwMode="auto">
            <a:xfrm>
              <a:off x="3990566" y="1340462"/>
              <a:ext cx="4395788" cy="1819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15"/>
            <p:cNvSpPr>
              <a:spLocks noChangeArrowheads="1"/>
            </p:cNvSpPr>
            <p:nvPr/>
          </p:nvSpPr>
          <p:spPr bwMode="auto">
            <a:xfrm>
              <a:off x="5455695" y="1644189"/>
              <a:ext cx="1784237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窗口拖动</a:t>
              </a:r>
              <a:endParaRPr lang="en-US" altLang="zh-CN" sz="2400" b="1" dirty="0" smtClean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100" b="1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基本原理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难点：重绘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1260" y="3406775"/>
            <a:ext cx="10796587" cy="1509713"/>
            <a:chOff x="1001260" y="3406775"/>
            <a:chExt cx="10796587" cy="1509713"/>
          </a:xfrm>
        </p:grpSpPr>
        <p:sp>
          <p:nvSpPr>
            <p:cNvPr id="24" name="椭圆 37"/>
            <p:cNvSpPr>
              <a:spLocks noChangeArrowheads="1"/>
            </p:cNvSpPr>
            <p:nvPr/>
          </p:nvSpPr>
          <p:spPr bwMode="auto">
            <a:xfrm>
              <a:off x="9635672" y="3406775"/>
              <a:ext cx="1508125" cy="1509713"/>
            </a:xfrm>
            <a:prstGeom prst="ellipse">
              <a:avLst/>
            </a:prstGeom>
            <a:solidFill>
              <a:srgbClr val="F0D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01260" y="3633788"/>
              <a:ext cx="10796587" cy="1057275"/>
              <a:chOff x="1001260" y="3633788"/>
              <a:chExt cx="10796587" cy="1057275"/>
            </a:xfrm>
          </p:grpSpPr>
          <p:sp>
            <p:nvSpPr>
              <p:cNvPr id="11" name="直接箭头连接符 6"/>
              <p:cNvSpPr>
                <a:spLocks noChangeShapeType="1"/>
              </p:cNvSpPr>
              <p:nvPr/>
            </p:nvSpPr>
            <p:spPr bwMode="auto">
              <a:xfrm>
                <a:off x="1001260" y="4157663"/>
                <a:ext cx="9564687" cy="793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A87C5"/>
                </a:solidFill>
                <a:bevel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椭圆 8"/>
              <p:cNvSpPr>
                <a:spLocks noChangeArrowheads="1"/>
              </p:cNvSpPr>
              <p:nvPr/>
            </p:nvSpPr>
            <p:spPr bwMode="auto">
              <a:xfrm>
                <a:off x="1696585" y="3633788"/>
                <a:ext cx="1047750" cy="1047750"/>
              </a:xfrm>
              <a:prstGeom prst="ellipse">
                <a:avLst/>
              </a:prstGeom>
              <a:solidFill>
                <a:srgbClr val="519C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任意多边形 9"/>
              <p:cNvSpPr>
                <a:spLocks noChangeArrowheads="1"/>
              </p:cNvSpPr>
              <p:nvPr/>
            </p:nvSpPr>
            <p:spPr bwMode="auto">
              <a:xfrm flipH="1">
                <a:off x="1709285" y="3633788"/>
                <a:ext cx="517525" cy="1046162"/>
              </a:xfrm>
              <a:custGeom>
                <a:avLst/>
                <a:gdLst>
                  <a:gd name="T0" fmla="*/ 0 w 1140585"/>
                  <a:gd name="T1" fmla="*/ 0 h 2303921"/>
                  <a:gd name="T2" fmla="*/ 219766 w 1140585"/>
                  <a:gd name="T3" fmla="*/ 22154 h 2303921"/>
                  <a:gd name="T4" fmla="*/ 1140585 w 1140585"/>
                  <a:gd name="T5" fmla="*/ 1151960 h 2303921"/>
                  <a:gd name="T6" fmla="*/ 219766 w 1140585"/>
                  <a:gd name="T7" fmla="*/ 2281767 h 2303921"/>
                  <a:gd name="T8" fmla="*/ 0 w 1140585"/>
                  <a:gd name="T9" fmla="*/ 2303921 h 23039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0585"/>
                  <a:gd name="T16" fmla="*/ 0 h 2303921"/>
                  <a:gd name="T17" fmla="*/ 1140585 w 1140585"/>
                  <a:gd name="T18" fmla="*/ 2303921 h 23039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0585" h="2303921">
                    <a:moveTo>
                      <a:pt x="0" y="0"/>
                    </a:moveTo>
                    <a:lnTo>
                      <a:pt x="219766" y="22154"/>
                    </a:lnTo>
                    <a:cubicBezTo>
                      <a:pt x="745277" y="129689"/>
                      <a:pt x="1140585" y="594660"/>
                      <a:pt x="1140585" y="1151960"/>
                    </a:cubicBezTo>
                    <a:cubicBezTo>
                      <a:pt x="1140585" y="1709261"/>
                      <a:pt x="745277" y="2174232"/>
                      <a:pt x="219766" y="2281767"/>
                    </a:cubicBezTo>
                    <a:lnTo>
                      <a:pt x="0" y="2303921"/>
                    </a:lnTo>
                    <a:close/>
                  </a:path>
                </a:pathLst>
              </a:custGeom>
              <a:solidFill>
                <a:srgbClr val="3A8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椭圆 11"/>
              <p:cNvSpPr>
                <a:spLocks noChangeArrowheads="1"/>
              </p:cNvSpPr>
              <p:nvPr/>
            </p:nvSpPr>
            <p:spPr bwMode="auto">
              <a:xfrm>
                <a:off x="4374697" y="3643313"/>
                <a:ext cx="1047750" cy="1047750"/>
              </a:xfrm>
              <a:prstGeom prst="ellipse">
                <a:avLst/>
              </a:prstGeom>
              <a:solidFill>
                <a:srgbClr val="519C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任意多边形 12"/>
              <p:cNvSpPr>
                <a:spLocks noChangeArrowheads="1"/>
              </p:cNvSpPr>
              <p:nvPr/>
            </p:nvSpPr>
            <p:spPr bwMode="auto">
              <a:xfrm flipH="1">
                <a:off x="4387397" y="3643313"/>
                <a:ext cx="517525" cy="1046162"/>
              </a:xfrm>
              <a:custGeom>
                <a:avLst/>
                <a:gdLst>
                  <a:gd name="T0" fmla="*/ 0 w 1140585"/>
                  <a:gd name="T1" fmla="*/ 0 h 2303921"/>
                  <a:gd name="T2" fmla="*/ 219766 w 1140585"/>
                  <a:gd name="T3" fmla="*/ 22154 h 2303921"/>
                  <a:gd name="T4" fmla="*/ 1140585 w 1140585"/>
                  <a:gd name="T5" fmla="*/ 1151960 h 2303921"/>
                  <a:gd name="T6" fmla="*/ 219766 w 1140585"/>
                  <a:gd name="T7" fmla="*/ 2281767 h 2303921"/>
                  <a:gd name="T8" fmla="*/ 0 w 1140585"/>
                  <a:gd name="T9" fmla="*/ 2303921 h 23039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0585"/>
                  <a:gd name="T16" fmla="*/ 0 h 2303921"/>
                  <a:gd name="T17" fmla="*/ 1140585 w 1140585"/>
                  <a:gd name="T18" fmla="*/ 2303921 h 23039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0585" h="2303921">
                    <a:moveTo>
                      <a:pt x="0" y="0"/>
                    </a:moveTo>
                    <a:lnTo>
                      <a:pt x="219766" y="22154"/>
                    </a:lnTo>
                    <a:cubicBezTo>
                      <a:pt x="745277" y="129689"/>
                      <a:pt x="1140585" y="594660"/>
                      <a:pt x="1140585" y="1151960"/>
                    </a:cubicBezTo>
                    <a:cubicBezTo>
                      <a:pt x="1140585" y="1709261"/>
                      <a:pt x="745277" y="2174232"/>
                      <a:pt x="219766" y="2281767"/>
                    </a:cubicBezTo>
                    <a:lnTo>
                      <a:pt x="0" y="2303921"/>
                    </a:lnTo>
                    <a:close/>
                  </a:path>
                </a:pathLst>
              </a:custGeom>
              <a:solidFill>
                <a:srgbClr val="3A8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" name="椭圆 13"/>
              <p:cNvSpPr>
                <a:spLocks noChangeArrowheads="1"/>
              </p:cNvSpPr>
              <p:nvPr/>
            </p:nvSpPr>
            <p:spPr bwMode="auto">
              <a:xfrm>
                <a:off x="7041697" y="3643313"/>
                <a:ext cx="1046163" cy="1047750"/>
              </a:xfrm>
              <a:prstGeom prst="ellipse">
                <a:avLst/>
              </a:prstGeom>
              <a:solidFill>
                <a:srgbClr val="519C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任意多边形 14"/>
              <p:cNvSpPr>
                <a:spLocks noChangeArrowheads="1"/>
              </p:cNvSpPr>
              <p:nvPr/>
            </p:nvSpPr>
            <p:spPr bwMode="auto">
              <a:xfrm flipH="1">
                <a:off x="7054397" y="3643313"/>
                <a:ext cx="517525" cy="1046162"/>
              </a:xfrm>
              <a:custGeom>
                <a:avLst/>
                <a:gdLst>
                  <a:gd name="T0" fmla="*/ 0 w 1140585"/>
                  <a:gd name="T1" fmla="*/ 0 h 2303921"/>
                  <a:gd name="T2" fmla="*/ 219766 w 1140585"/>
                  <a:gd name="T3" fmla="*/ 22154 h 2303921"/>
                  <a:gd name="T4" fmla="*/ 1140585 w 1140585"/>
                  <a:gd name="T5" fmla="*/ 1151960 h 2303921"/>
                  <a:gd name="T6" fmla="*/ 219766 w 1140585"/>
                  <a:gd name="T7" fmla="*/ 2281767 h 2303921"/>
                  <a:gd name="T8" fmla="*/ 0 w 1140585"/>
                  <a:gd name="T9" fmla="*/ 2303921 h 23039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0585"/>
                  <a:gd name="T16" fmla="*/ 0 h 2303921"/>
                  <a:gd name="T17" fmla="*/ 1140585 w 1140585"/>
                  <a:gd name="T18" fmla="*/ 2303921 h 23039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0585" h="2303921">
                    <a:moveTo>
                      <a:pt x="0" y="0"/>
                    </a:moveTo>
                    <a:lnTo>
                      <a:pt x="219766" y="22154"/>
                    </a:lnTo>
                    <a:cubicBezTo>
                      <a:pt x="745277" y="129689"/>
                      <a:pt x="1140585" y="594660"/>
                      <a:pt x="1140585" y="1151960"/>
                    </a:cubicBezTo>
                    <a:cubicBezTo>
                      <a:pt x="1140585" y="1709261"/>
                      <a:pt x="745277" y="2174232"/>
                      <a:pt x="219766" y="2281767"/>
                    </a:cubicBezTo>
                    <a:lnTo>
                      <a:pt x="0" y="2303921"/>
                    </a:lnTo>
                    <a:close/>
                  </a:path>
                </a:pathLst>
              </a:custGeom>
              <a:solidFill>
                <a:srgbClr val="3A87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33"/>
              <p:cNvSpPr>
                <a:spLocks noChangeArrowheads="1"/>
              </p:cNvSpPr>
              <p:nvPr/>
            </p:nvSpPr>
            <p:spPr bwMode="auto">
              <a:xfrm>
                <a:off x="1626645" y="3832909"/>
                <a:ext cx="11303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Broadway" panose="04040905080B02020502" pitchFamily="82" charset="0"/>
                    <a:sym typeface="Broadway" panose="04040905080B02020502" pitchFamily="82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22" name="文本框 35"/>
              <p:cNvSpPr>
                <a:spLocks noChangeArrowheads="1"/>
              </p:cNvSpPr>
              <p:nvPr/>
            </p:nvSpPr>
            <p:spPr bwMode="auto">
              <a:xfrm>
                <a:off x="6970170" y="3832909"/>
                <a:ext cx="11303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Broadway" panose="04040905080B02020502" pitchFamily="82" charset="0"/>
                    <a:sym typeface="Broadway" panose="04040905080B02020502" pitchFamily="82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23" name="文本框 36"/>
              <p:cNvSpPr>
                <a:spLocks noChangeArrowheads="1"/>
              </p:cNvSpPr>
              <p:nvPr/>
            </p:nvSpPr>
            <p:spPr bwMode="auto">
              <a:xfrm>
                <a:off x="4325395" y="3832909"/>
                <a:ext cx="11303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schemeClr val="bg1"/>
                    </a:solidFill>
                    <a:latin typeface="Broadway" panose="04040905080B02020502" pitchFamily="82" charset="0"/>
                    <a:sym typeface="Broadway" panose="04040905080B02020502" pitchFamily="82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25" name="椭圆 15"/>
              <p:cNvSpPr>
                <a:spLocks noChangeArrowheads="1"/>
              </p:cNvSpPr>
              <p:nvPr/>
            </p:nvSpPr>
            <p:spPr bwMode="auto">
              <a:xfrm>
                <a:off x="9861097" y="3638550"/>
                <a:ext cx="1046163" cy="1046163"/>
              </a:xfrm>
              <a:prstGeom prst="ellipse">
                <a:avLst/>
              </a:prstGeom>
              <a:solidFill>
                <a:srgbClr val="E8B1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6" name="任意多边形 16"/>
              <p:cNvSpPr>
                <a:spLocks noChangeArrowheads="1"/>
              </p:cNvSpPr>
              <p:nvPr/>
            </p:nvSpPr>
            <p:spPr bwMode="auto">
              <a:xfrm flipH="1">
                <a:off x="9873797" y="3638550"/>
                <a:ext cx="517525" cy="1044575"/>
              </a:xfrm>
              <a:custGeom>
                <a:avLst/>
                <a:gdLst>
                  <a:gd name="T0" fmla="*/ 0 w 1140585"/>
                  <a:gd name="T1" fmla="*/ 0 h 2303921"/>
                  <a:gd name="T2" fmla="*/ 219766 w 1140585"/>
                  <a:gd name="T3" fmla="*/ 22154 h 2303921"/>
                  <a:gd name="T4" fmla="*/ 1140585 w 1140585"/>
                  <a:gd name="T5" fmla="*/ 1151960 h 2303921"/>
                  <a:gd name="T6" fmla="*/ 219766 w 1140585"/>
                  <a:gd name="T7" fmla="*/ 2281767 h 2303921"/>
                  <a:gd name="T8" fmla="*/ 0 w 1140585"/>
                  <a:gd name="T9" fmla="*/ 2303921 h 23039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0585"/>
                  <a:gd name="T16" fmla="*/ 0 h 2303921"/>
                  <a:gd name="T17" fmla="*/ 1140585 w 1140585"/>
                  <a:gd name="T18" fmla="*/ 2303921 h 23039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0585" h="2303921">
                    <a:moveTo>
                      <a:pt x="0" y="0"/>
                    </a:moveTo>
                    <a:lnTo>
                      <a:pt x="219766" y="22154"/>
                    </a:lnTo>
                    <a:cubicBezTo>
                      <a:pt x="745277" y="129689"/>
                      <a:pt x="1140585" y="594660"/>
                      <a:pt x="1140585" y="1151960"/>
                    </a:cubicBezTo>
                    <a:cubicBezTo>
                      <a:pt x="1140585" y="1709261"/>
                      <a:pt x="745277" y="2174232"/>
                      <a:pt x="219766" y="2281767"/>
                    </a:cubicBezTo>
                    <a:lnTo>
                      <a:pt x="0" y="2303921"/>
                    </a:lnTo>
                    <a:close/>
                  </a:path>
                </a:pathLst>
              </a:custGeom>
              <a:solidFill>
                <a:srgbClr val="DDA4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" name="文本框 34"/>
              <p:cNvSpPr>
                <a:spLocks noChangeArrowheads="1"/>
              </p:cNvSpPr>
              <p:nvPr/>
            </p:nvSpPr>
            <p:spPr bwMode="auto">
              <a:xfrm>
                <a:off x="9845222" y="3898900"/>
                <a:ext cx="1130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Broadway" panose="04040905080B02020502" pitchFamily="82" charset="0"/>
                    <a:sym typeface="Broadway" panose="04040905080B02020502" pitchFamily="82" charset="0"/>
                  </a:rPr>
                  <a:t>bingo</a:t>
                </a:r>
                <a:endParaRPr lang="zh-CN" altLang="en-US" sz="2400" dirty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endParaRPr>
              </a:p>
            </p:txBody>
          </p:sp>
          <p:sp>
            <p:nvSpPr>
              <p:cNvPr id="41" name="直接箭头连接符 50"/>
              <p:cNvSpPr>
                <a:spLocks noChangeShapeType="1"/>
              </p:cNvSpPr>
              <p:nvPr/>
            </p:nvSpPr>
            <p:spPr bwMode="auto">
              <a:xfrm>
                <a:off x="11127922" y="4156075"/>
                <a:ext cx="669925" cy="15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E1992F"/>
                </a:solidFill>
                <a:bevel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" name="文本框 15"/>
          <p:cNvSpPr>
            <a:spLocks noChangeArrowheads="1"/>
          </p:cNvSpPr>
          <p:nvPr/>
        </p:nvSpPr>
        <p:spPr bwMode="auto">
          <a:xfrm>
            <a:off x="1317035" y="4797134"/>
            <a:ext cx="20270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2D699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全屏重绘</a:t>
            </a:r>
            <a:endParaRPr lang="en-US" altLang="zh-CN" sz="2400" b="1" dirty="0" smtClean="0">
              <a:solidFill>
                <a:srgbClr val="2D699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逐点判断</a:t>
            </a:r>
            <a:endParaRPr lang="en-US" altLang="zh-CN" dirty="0"/>
          </a:p>
        </p:txBody>
      </p:sp>
      <p:sp>
        <p:nvSpPr>
          <p:cNvPr id="44" name="文本框 15"/>
          <p:cNvSpPr>
            <a:spLocks noChangeArrowheads="1"/>
          </p:cNvSpPr>
          <p:nvPr/>
        </p:nvSpPr>
        <p:spPr bwMode="auto">
          <a:xfrm>
            <a:off x="3990566" y="4797133"/>
            <a:ext cx="2027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2D699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</a:t>
            </a:r>
            <a:r>
              <a:rPr lang="zh-CN" altLang="en-US" sz="3200" b="1" dirty="0" smtClean="0">
                <a:solidFill>
                  <a:srgbClr val="2D699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重绘</a:t>
            </a:r>
            <a:endParaRPr lang="en-US" altLang="zh-CN" sz="2400" b="1" dirty="0" smtClean="0">
              <a:solidFill>
                <a:srgbClr val="2D699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15"/>
          <p:cNvSpPr>
            <a:spLocks noChangeArrowheads="1"/>
          </p:cNvSpPr>
          <p:nvPr/>
        </p:nvSpPr>
        <p:spPr bwMode="auto">
          <a:xfrm>
            <a:off x="6733767" y="4797133"/>
            <a:ext cx="20270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2D699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全屏重绘</a:t>
            </a:r>
            <a:endParaRPr lang="en-US" altLang="zh-CN" sz="2400" b="1" dirty="0" smtClean="0">
              <a:solidFill>
                <a:srgbClr val="2D699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自底向上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4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"/>
          <a:stretch/>
        </p:blipFill>
        <p:spPr>
          <a:xfrm>
            <a:off x="2758439" y="376238"/>
            <a:ext cx="7404463" cy="6280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3354975" y="2258920"/>
            <a:ext cx="6211390" cy="20279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2531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为进程提供绘图API用于绘制窗口</a:t>
            </a:r>
            <a:endParaRPr sz="2531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zh-CN" alt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基于点阵</a:t>
            </a:r>
            <a:r>
              <a:rPr lang="zh-CN" altLang="en-US" sz="253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sz="2531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sz="2531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字符与</a:t>
            </a:r>
            <a:r>
              <a:rPr sz="2531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531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zh-CN" alt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sz="2531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sz="2531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sz="2531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bmp</a:t>
            </a:r>
            <a:r>
              <a:rPr sz="2531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图像（王聪的不能</a:t>
            </a:r>
            <a:r>
              <a:rPr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531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/>
            </a:pPr>
            <a:r>
              <a:rPr 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Clickable </a:t>
            </a:r>
            <a:r>
              <a:rPr lang="zh-CN" altLang="en-US" sz="2531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鼠标事件响应服务</a:t>
            </a:r>
            <a:endParaRPr sz="2531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0"/>
          <p:cNvSpPr>
            <a:spLocks noChangeArrowheads="1"/>
          </p:cNvSpPr>
          <p:nvPr/>
        </p:nvSpPr>
        <p:spPr bwMode="auto">
          <a:xfrm>
            <a:off x="482601" y="376238"/>
            <a:ext cx="17903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5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624702" y="1579627"/>
            <a:ext cx="4704943" cy="419158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097210" y="1906198"/>
            <a:ext cx="3759926" cy="35384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支持基本的文件操作</a:t>
            </a:r>
            <a:endParaRPr lang="en-US" sz="253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lang="zh-CN" altLang="en-US" sz="253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进出文件目录</a:t>
            </a:r>
            <a:endParaRPr lang="en-US" altLang="zh-CN"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新建文件夹</a:t>
            </a:r>
            <a:endParaRPr lang="en-US"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新建文件</a:t>
            </a:r>
            <a:endParaRPr lang="en-US"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</a:t>
            </a:r>
            <a:endParaRPr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两种布局模式</a:t>
            </a:r>
            <a:endParaRPr lang="en-US" sz="253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图标模式</a:t>
            </a:r>
            <a:endParaRPr lang="en-US"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10000"/>
              </a:lnSpc>
              <a:buNone/>
              <a:defRPr sz="1800"/>
            </a:pPr>
            <a:r>
              <a:rPr sz="253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列表模式</a:t>
            </a:r>
            <a:endParaRPr sz="25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18" y="1579628"/>
            <a:ext cx="5706271" cy="4191585"/>
          </a:xfrm>
          <a:prstGeom prst="rect">
            <a:avLst/>
          </a:prstGeom>
        </p:spPr>
      </p:pic>
      <p:sp>
        <p:nvSpPr>
          <p:cNvPr id="5" name="文本框 10"/>
          <p:cNvSpPr>
            <a:spLocks noChangeArrowheads="1"/>
          </p:cNvSpPr>
          <p:nvPr/>
        </p:nvSpPr>
        <p:spPr bwMode="auto">
          <a:xfrm>
            <a:off x="482601" y="376238"/>
            <a:ext cx="46249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文件系统和</a:t>
            </a:r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FINDER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9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SHELL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分为图形界面部分、后台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图形界面部分实现文字自动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滚动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与后台的标准输入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和标准错误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8"/>
          <p:cNvSpPr>
            <a:spLocks noChangeArrowheads="1"/>
          </p:cNvSpPr>
          <p:nvPr/>
        </p:nvSpPr>
        <p:spPr bwMode="auto">
          <a:xfrm>
            <a:off x="9047163" y="4257421"/>
            <a:ext cx="2306637" cy="2306638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4882896"/>
            <a:ext cx="1139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SHELL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6366"/>
            <a:ext cx="5489742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从键盘读入</a:t>
            </a:r>
            <a:r>
              <a:rPr kumimoji="1"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</a:p>
          <a:p>
            <a:pPr marL="0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读入作为输入，处理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轮流写入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</a:p>
          <a:p>
            <a:pPr marL="0" indent="0">
              <a:buNone/>
            </a:pP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读入，显示在屏幕上</a:t>
            </a:r>
            <a:endParaRPr kumimoji="1"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Screen Shot 2015-01-23 at 02.2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07" y="515026"/>
            <a:ext cx="4836881" cy="57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圆角矩形 21"/>
          <p:cNvSpPr>
            <a:spLocks noChangeArrowheads="1"/>
          </p:cNvSpPr>
          <p:nvPr/>
        </p:nvSpPr>
        <p:spPr bwMode="auto">
          <a:xfrm>
            <a:off x="2798763" y="1873250"/>
            <a:ext cx="2543175" cy="2543175"/>
          </a:xfrm>
          <a:prstGeom prst="roundRect">
            <a:avLst>
              <a:gd name="adj" fmla="val 7759"/>
            </a:avLst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任意多边形 23"/>
          <p:cNvSpPr>
            <a:spLocks noChangeArrowheads="1"/>
          </p:cNvSpPr>
          <p:nvPr/>
        </p:nvSpPr>
        <p:spPr bwMode="auto">
          <a:xfrm>
            <a:off x="3157538" y="2741613"/>
            <a:ext cx="2181225" cy="1673225"/>
          </a:xfrm>
          <a:custGeom>
            <a:avLst/>
            <a:gdLst>
              <a:gd name="T0" fmla="*/ 1794146 w 2182140"/>
              <a:gd name="T1" fmla="*/ 0 h 1674017"/>
              <a:gd name="T2" fmla="*/ 2182140 w 2182140"/>
              <a:gd name="T3" fmla="*/ 556824 h 1674017"/>
              <a:gd name="T4" fmla="*/ 2182140 w 2182140"/>
              <a:gd name="T5" fmla="*/ 1476611 h 1674017"/>
              <a:gd name="T6" fmla="*/ 1984734 w 2182140"/>
              <a:gd name="T7" fmla="*/ 1674017 h 1674017"/>
              <a:gd name="T8" fmla="*/ 690750 w 2182140"/>
              <a:gd name="T9" fmla="*/ 1674017 h 1674017"/>
              <a:gd name="T10" fmla="*/ 0 w 2182140"/>
              <a:gd name="T11" fmla="*/ 682697 h 16740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82140"/>
              <a:gd name="T19" fmla="*/ 0 h 1674017"/>
              <a:gd name="T20" fmla="*/ 2182140 w 2182140"/>
              <a:gd name="T21" fmla="*/ 1674017 h 16740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文本框 16"/>
          <p:cNvSpPr>
            <a:spLocks noChangeArrowheads="1"/>
          </p:cNvSpPr>
          <p:nvPr/>
        </p:nvSpPr>
        <p:spPr bwMode="auto">
          <a:xfrm>
            <a:off x="6823438" y="3569473"/>
            <a:ext cx="1261699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音频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8" name="直接连接符 18"/>
          <p:cNvSpPr>
            <a:spLocks noChangeShapeType="1"/>
          </p:cNvSpPr>
          <p:nvPr/>
        </p:nvSpPr>
        <p:spPr bwMode="auto">
          <a:xfrm>
            <a:off x="6016625" y="3484563"/>
            <a:ext cx="2981325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直接连接符 19"/>
          <p:cNvSpPr>
            <a:spLocks noChangeShapeType="1"/>
          </p:cNvSpPr>
          <p:nvPr/>
        </p:nvSpPr>
        <p:spPr bwMode="auto">
          <a:xfrm>
            <a:off x="6016625" y="4279900"/>
            <a:ext cx="2981325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ounded Rectangle 29"/>
          <p:cNvSpPr>
            <a:spLocks/>
          </p:cNvSpPr>
          <p:nvPr/>
        </p:nvSpPr>
        <p:spPr bwMode="auto">
          <a:xfrm>
            <a:off x="3729086" y="2462213"/>
            <a:ext cx="682528" cy="1389893"/>
          </a:xfrm>
          <a:custGeom>
            <a:avLst/>
            <a:gdLst>
              <a:gd name="T0" fmla="*/ 0 w 2136009"/>
              <a:gd name="T1" fmla="*/ 0 h 4350877"/>
              <a:gd name="T2" fmla="*/ 2136009 w 2136009"/>
              <a:gd name="T3" fmla="*/ 4350877 h 4350877"/>
            </a:gdLst>
            <a:ahLst/>
            <a:cxnLst/>
            <a:rect l="T0" t="T1" r="T2" b="T3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ECE"/>
          </a:solidFill>
          <a:ln>
            <a:noFill/>
          </a:ln>
        </p:spPr>
        <p:txBody>
          <a:bodyPr lIns="45720" rIns="45720" anchor="ctr"/>
          <a:lstStyle/>
          <a:p>
            <a:pPr algn="ctr"/>
            <a:endParaRPr lang="zh-CN" altLang="zh-CN">
              <a:solidFill>
                <a:srgbClr val="FFFFFF"/>
              </a:solidFill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13450" y="1635956"/>
            <a:ext cx="2566987" cy="2216150"/>
            <a:chOff x="6069013" y="1587500"/>
            <a:chExt cx="2265362" cy="2216150"/>
          </a:xfrm>
        </p:grpSpPr>
        <p:sp>
          <p:nvSpPr>
            <p:cNvPr id="18" name="文本框 13"/>
            <p:cNvSpPr>
              <a:spLocks noChangeArrowheads="1"/>
            </p:cNvSpPr>
            <p:nvPr/>
          </p:nvSpPr>
          <p:spPr bwMode="auto">
            <a:xfrm>
              <a:off x="6069013" y="1587500"/>
              <a:ext cx="1408112" cy="221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8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  <a:sym typeface="方正大黑简体"/>
                </a:rPr>
                <a:t>P</a:t>
              </a:r>
              <a:endParaRPr lang="zh-CN" altLang="en-US" sz="138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19" name="文本框 14"/>
            <p:cNvSpPr>
              <a:spLocks noChangeArrowheads="1"/>
            </p:cNvSpPr>
            <p:nvPr/>
          </p:nvSpPr>
          <p:spPr bwMode="auto">
            <a:xfrm>
              <a:off x="6926263" y="2462213"/>
              <a:ext cx="13573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</a:rPr>
                <a:t>art</a:t>
              </a:r>
              <a:endParaRPr lang="zh-CN" altLang="en-US" sz="60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</a:endParaRPr>
            </a:p>
          </p:txBody>
        </p:sp>
        <p:sp>
          <p:nvSpPr>
            <p:cNvPr id="20" name="文本框 15"/>
            <p:cNvSpPr>
              <a:spLocks noChangeArrowheads="1"/>
            </p:cNvSpPr>
            <p:nvPr/>
          </p:nvSpPr>
          <p:spPr bwMode="auto">
            <a:xfrm>
              <a:off x="7931150" y="1854200"/>
              <a:ext cx="403225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 smtClean="0">
                  <a:solidFill>
                    <a:srgbClr val="519CD6"/>
                  </a:solidFill>
                  <a:latin typeface="Victorian LET" pitchFamily="2" charset="0"/>
                  <a:ea typeface="Hiragino Sans GB W3"/>
                  <a:cs typeface="Hiragino Sans GB W3"/>
                  <a:sym typeface="Helvetica LT Std"/>
                </a:rPr>
                <a:t>3</a:t>
              </a:r>
              <a:endParaRPr lang="zh-CN" altLang="en-US" sz="11500" dirty="0">
                <a:solidFill>
                  <a:srgbClr val="519CD6"/>
                </a:solidFill>
                <a:latin typeface="Victorian LET" pitchFamily="2" charset="0"/>
                <a:ea typeface="Hiragino Sans GB W3"/>
                <a:cs typeface="Hiragino Sans GB W3"/>
                <a:sym typeface="Helvetica LT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81175" y="1771650"/>
            <a:ext cx="8794750" cy="1819275"/>
            <a:chOff x="1781175" y="1771650"/>
            <a:chExt cx="8794750" cy="1819275"/>
          </a:xfrm>
        </p:grpSpPr>
        <p:sp>
          <p:nvSpPr>
            <p:cNvPr id="13314" name="矩形 1"/>
            <p:cNvSpPr>
              <a:spLocks noChangeArrowheads="1"/>
            </p:cNvSpPr>
            <p:nvPr/>
          </p:nvSpPr>
          <p:spPr bwMode="auto">
            <a:xfrm>
              <a:off x="1781175" y="1771650"/>
              <a:ext cx="1819275" cy="1819275"/>
            </a:xfrm>
            <a:prstGeom prst="rect">
              <a:avLst/>
            </a:prstGeom>
            <a:solidFill>
              <a:srgbClr val="E8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7" name="直角三角形 4"/>
            <p:cNvSpPr>
              <a:spLocks noChangeArrowheads="1"/>
            </p:cNvSpPr>
            <p:nvPr/>
          </p:nvSpPr>
          <p:spPr bwMode="auto">
            <a:xfrm>
              <a:off x="1781175" y="1771650"/>
              <a:ext cx="1819275" cy="1819275"/>
            </a:xfrm>
            <a:prstGeom prst="rtTriangle">
              <a:avLst/>
            </a:prstGeom>
            <a:solidFill>
              <a:srgbClr val="DDA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8" name="矩形 5"/>
            <p:cNvSpPr>
              <a:spLocks noChangeArrowheads="1"/>
            </p:cNvSpPr>
            <p:nvPr/>
          </p:nvSpPr>
          <p:spPr bwMode="auto">
            <a:xfrm>
              <a:off x="3757613" y="1771650"/>
              <a:ext cx="6818312" cy="1819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3321" name="组合 7"/>
            <p:cNvGrpSpPr>
              <a:grpSpLocks noChangeAspect="1"/>
            </p:cNvGrpSpPr>
            <p:nvPr/>
          </p:nvGrpSpPr>
          <p:grpSpPr bwMode="auto">
            <a:xfrm>
              <a:off x="1939131" y="2099923"/>
              <a:ext cx="1385888" cy="1263650"/>
              <a:chOff x="0" y="0"/>
              <a:chExt cx="1143803" cy="1041671"/>
            </a:xfrm>
          </p:grpSpPr>
          <p:pic>
            <p:nvPicPr>
              <p:cNvPr id="13322" name="Picture 3" descr="\\MAGNUM\Projects\Microsoft\Cloud Power FY12\Design\ICONS_PNG\Use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41942" cy="1041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23" name="Picture 12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83131" y="231423"/>
                <a:ext cx="360672" cy="532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24" name="文本框 15"/>
            <p:cNvSpPr>
              <a:spLocks noChangeArrowheads="1"/>
            </p:cNvSpPr>
            <p:nvPr/>
          </p:nvSpPr>
          <p:spPr bwMode="auto">
            <a:xfrm>
              <a:off x="4070350" y="1888292"/>
              <a:ext cx="619283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before</a:t>
              </a:r>
              <a:r>
                <a:rPr lang="en-US" altLang="zh-CN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</a:t>
              </a:r>
              <a:r>
                <a:rPr lang="zh-CN" altLang="en-US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</a:t>
              </a:r>
              <a:endParaRPr lang="en-US" altLang="zh-CN" sz="2400" b="1" dirty="0" smtClean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100" b="1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喵了个咪，就是搞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不出来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！！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我们尝试了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￥（*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@&amp;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甚至决定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用老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（老板）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xv6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跑好了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&gt;&lt;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0"/>
          <p:cNvSpPr>
            <a:spLocks noChangeArrowheads="1"/>
          </p:cNvSpPr>
          <p:nvPr/>
        </p:nvSpPr>
        <p:spPr bwMode="auto">
          <a:xfrm>
            <a:off x="482601" y="376238"/>
            <a:ext cx="125476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音频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0354" y="3745911"/>
            <a:ext cx="8925571" cy="1834152"/>
            <a:chOff x="1650354" y="3745911"/>
            <a:chExt cx="8925571" cy="1834152"/>
          </a:xfrm>
        </p:grpSpPr>
        <p:sp>
          <p:nvSpPr>
            <p:cNvPr id="13315" name="矩形 2"/>
            <p:cNvSpPr>
              <a:spLocks noChangeArrowheads="1"/>
            </p:cNvSpPr>
            <p:nvPr/>
          </p:nvSpPr>
          <p:spPr bwMode="auto">
            <a:xfrm>
              <a:off x="1781175" y="3760788"/>
              <a:ext cx="1819275" cy="1819275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6" name="直角三角形 3"/>
            <p:cNvSpPr>
              <a:spLocks noChangeArrowheads="1"/>
            </p:cNvSpPr>
            <p:nvPr/>
          </p:nvSpPr>
          <p:spPr bwMode="auto">
            <a:xfrm>
              <a:off x="1781175" y="3760788"/>
              <a:ext cx="1819275" cy="1819275"/>
            </a:xfrm>
            <a:prstGeom prst="rtTriangle">
              <a:avLst/>
            </a:pr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9" name="矩形 6"/>
            <p:cNvSpPr>
              <a:spLocks noChangeArrowheads="1"/>
            </p:cNvSpPr>
            <p:nvPr/>
          </p:nvSpPr>
          <p:spPr bwMode="auto">
            <a:xfrm>
              <a:off x="3757613" y="3760788"/>
              <a:ext cx="6818312" cy="18192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320" name="Picture 5" descr="\\MAGNUM\Projects\Microsoft\Cloud Power FY12\Design\ICONS_PNG\Increase.png"/>
            <p:cNvPicPr>
              <a:picLocks noChangeAspect="1"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0354" y="3745911"/>
              <a:ext cx="197485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文本框 15"/>
            <p:cNvSpPr>
              <a:spLocks noChangeArrowheads="1"/>
            </p:cNvSpPr>
            <p:nvPr/>
          </p:nvSpPr>
          <p:spPr bwMode="auto">
            <a:xfrm>
              <a:off x="4070350" y="3890751"/>
              <a:ext cx="6192838" cy="155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in18</a:t>
              </a:r>
              <a:r>
                <a:rPr lang="zh-CN" altLang="en-US" sz="2400" b="1" dirty="0" smtClean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</a:t>
              </a:r>
              <a:endParaRPr lang="en-US" altLang="zh-CN" sz="2400" b="1" dirty="0" smtClean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en-US" altLang="zh-CN" sz="1100" b="1" dirty="0">
                  <a:solidFill>
                    <a:srgbClr val="3A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突然在黑暗里看到了希望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效率如同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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有了一些眉目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>
            <a:spLocks noChangeArrowheads="1"/>
          </p:cNvSpPr>
          <p:nvPr/>
        </p:nvSpPr>
        <p:spPr bwMode="auto">
          <a:xfrm>
            <a:off x="482600" y="376238"/>
            <a:ext cx="1822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6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概览</a:t>
            </a:r>
          </a:p>
        </p:txBody>
      </p:sp>
      <p:sp>
        <p:nvSpPr>
          <p:cNvPr id="6147" name="椭圆 4"/>
          <p:cNvSpPr>
            <a:spLocks noChangeArrowheads="1"/>
          </p:cNvSpPr>
          <p:nvPr/>
        </p:nvSpPr>
        <p:spPr bwMode="auto">
          <a:xfrm>
            <a:off x="3443288" y="1547813"/>
            <a:ext cx="901700" cy="901700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椭圆 6"/>
          <p:cNvSpPr>
            <a:spLocks noChangeArrowheads="1"/>
          </p:cNvSpPr>
          <p:nvPr/>
        </p:nvSpPr>
        <p:spPr bwMode="auto">
          <a:xfrm>
            <a:off x="3443288" y="3194050"/>
            <a:ext cx="901700" cy="900113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椭圆 7"/>
          <p:cNvSpPr>
            <a:spLocks noChangeArrowheads="1"/>
          </p:cNvSpPr>
          <p:nvPr/>
        </p:nvSpPr>
        <p:spPr bwMode="auto">
          <a:xfrm>
            <a:off x="3443288" y="4840288"/>
            <a:ext cx="901700" cy="900112"/>
          </a:xfrm>
          <a:prstGeom prst="ellipse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11"/>
          <p:cNvSpPr>
            <a:spLocks noChangeArrowheads="1"/>
          </p:cNvSpPr>
          <p:nvPr/>
        </p:nvSpPr>
        <p:spPr bwMode="auto">
          <a:xfrm>
            <a:off x="3402013" y="1590675"/>
            <a:ext cx="1023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i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01</a:t>
            </a:r>
            <a:endParaRPr lang="zh-CN" altLang="en-US" sz="4800" b="1" i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6151" name="文本框 12"/>
          <p:cNvSpPr>
            <a:spLocks noChangeArrowheads="1"/>
          </p:cNvSpPr>
          <p:nvPr/>
        </p:nvSpPr>
        <p:spPr bwMode="auto">
          <a:xfrm>
            <a:off x="3402013" y="3241675"/>
            <a:ext cx="1023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i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02</a:t>
            </a:r>
            <a:endParaRPr lang="zh-CN" altLang="en-US" sz="4800" b="1" i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6152" name="文本框 13"/>
          <p:cNvSpPr>
            <a:spLocks noChangeArrowheads="1"/>
          </p:cNvSpPr>
          <p:nvPr/>
        </p:nvSpPr>
        <p:spPr bwMode="auto">
          <a:xfrm>
            <a:off x="3402013" y="4910138"/>
            <a:ext cx="1023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i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03</a:t>
            </a:r>
            <a:endParaRPr lang="zh-CN" altLang="en-US" sz="4800" b="1" i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6153" name="直接连接符 15"/>
          <p:cNvSpPr>
            <a:spLocks noChangeShapeType="1"/>
          </p:cNvSpPr>
          <p:nvPr/>
        </p:nvSpPr>
        <p:spPr bwMode="auto">
          <a:xfrm>
            <a:off x="4343400" y="2420938"/>
            <a:ext cx="4130675" cy="0"/>
          </a:xfrm>
          <a:prstGeom prst="line">
            <a:avLst/>
          </a:prstGeom>
          <a:noFill/>
          <a:ln w="6350">
            <a:solidFill>
              <a:srgbClr val="529DD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直接连接符 16"/>
          <p:cNvSpPr>
            <a:spLocks noChangeShapeType="1"/>
          </p:cNvSpPr>
          <p:nvPr/>
        </p:nvSpPr>
        <p:spPr bwMode="auto">
          <a:xfrm>
            <a:off x="4343400" y="4094163"/>
            <a:ext cx="4130675" cy="0"/>
          </a:xfrm>
          <a:prstGeom prst="line">
            <a:avLst/>
          </a:prstGeom>
          <a:noFill/>
          <a:ln w="6350">
            <a:solidFill>
              <a:srgbClr val="529DD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直接连接符 17"/>
          <p:cNvSpPr>
            <a:spLocks noChangeShapeType="1"/>
          </p:cNvSpPr>
          <p:nvPr/>
        </p:nvSpPr>
        <p:spPr bwMode="auto">
          <a:xfrm>
            <a:off x="4343400" y="5862638"/>
            <a:ext cx="4130675" cy="1587"/>
          </a:xfrm>
          <a:prstGeom prst="line">
            <a:avLst/>
          </a:prstGeom>
          <a:noFill/>
          <a:ln w="6350">
            <a:solidFill>
              <a:srgbClr val="529DD7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文本框 18"/>
          <p:cNvSpPr>
            <a:spLocks noChangeArrowheads="1"/>
          </p:cNvSpPr>
          <p:nvPr/>
        </p:nvSpPr>
        <p:spPr bwMode="auto">
          <a:xfrm>
            <a:off x="4467225" y="1801813"/>
            <a:ext cx="156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</a:p>
        </p:txBody>
      </p:sp>
      <p:sp>
        <p:nvSpPr>
          <p:cNvPr id="6157" name="文本框 20"/>
          <p:cNvSpPr>
            <a:spLocks noChangeArrowheads="1"/>
          </p:cNvSpPr>
          <p:nvPr/>
        </p:nvSpPr>
        <p:spPr bwMode="auto">
          <a:xfrm>
            <a:off x="4467225" y="3457575"/>
            <a:ext cx="1563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最初构想</a:t>
            </a:r>
          </a:p>
        </p:txBody>
      </p:sp>
      <p:sp>
        <p:nvSpPr>
          <p:cNvPr id="6158" name="文本框 22"/>
          <p:cNvSpPr>
            <a:spLocks noChangeArrowheads="1"/>
          </p:cNvSpPr>
          <p:nvPr/>
        </p:nvSpPr>
        <p:spPr bwMode="auto">
          <a:xfrm>
            <a:off x="4432300" y="5032375"/>
            <a:ext cx="386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学长的代码写的好啊！</a:t>
            </a:r>
          </a:p>
        </p:txBody>
      </p:sp>
      <p:sp>
        <p:nvSpPr>
          <p:cNvPr id="6159" name="文本框 23"/>
          <p:cNvSpPr>
            <a:spLocks noChangeArrowheads="1"/>
          </p:cNvSpPr>
          <p:nvPr/>
        </p:nvSpPr>
        <p:spPr bwMode="auto">
          <a:xfrm>
            <a:off x="7148513" y="4781550"/>
            <a:ext cx="41417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</a:t>
            </a:r>
          </a:p>
          <a:p>
            <a:pPr eaLnBrk="1" hangingPunct="1"/>
            <a:r>
              <a: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WAV</a:t>
            </a:r>
          </a:p>
          <a:p>
            <a:pPr eaLnBrk="1" hangingPunct="1"/>
            <a:r>
              <a:rPr lang="en-US" altLang="zh-CN" sz="2000" dirty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GUI</a:t>
            </a:r>
            <a:r>
              <a:rPr lang="en-US" altLang="zh-CN" sz="2000" dirty="0" smtClean="0">
                <a:solidFill>
                  <a:srgbClr val="3A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!!!!</a:t>
            </a:r>
            <a:endParaRPr lang="zh-CN" altLang="en-US" sz="2000" dirty="0">
              <a:solidFill>
                <a:srgbClr val="3A383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5826" y="720440"/>
            <a:ext cx="866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什么是转机？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6372" y="1445850"/>
            <a:ext cx="5772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D78D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虚拟内存地址！！！！</a:t>
            </a:r>
            <a:endParaRPr lang="zh-CN" altLang="en-US" sz="4400" b="1" dirty="0">
              <a:solidFill>
                <a:srgbClr val="D78D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74" y="2961024"/>
            <a:ext cx="5782612" cy="249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74" y="4151770"/>
            <a:ext cx="5782612" cy="264922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868149" y="3474923"/>
            <a:ext cx="413462" cy="4121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386" y="2957025"/>
            <a:ext cx="2967977" cy="257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386" y="4151770"/>
            <a:ext cx="3107739" cy="26492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10190643" y="3474923"/>
            <a:ext cx="413462" cy="41212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9253" y="4952487"/>
            <a:ext cx="9788677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仅需改动两行代码啊！！！</a:t>
            </a:r>
            <a:endParaRPr lang="en-US" altLang="zh-CN" sz="3200" b="1" dirty="0" smtClean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我去你在逗我们么我们</a:t>
            </a:r>
            <a:r>
              <a:rPr lang="en-US" altLang="zh-CN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2</a:t>
            </a:r>
            <a:r>
              <a:rPr lang="zh-CN" altLang="en-US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个组搞了一个学期就为了这两行代码他喵的</a:t>
            </a:r>
            <a:endParaRPr lang="en-US" altLang="zh-CN" sz="1600" dirty="0" smtClean="0"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内核升级你让我费尽了脑细胞就给我这么少的成就感</a:t>
            </a:r>
            <a:endParaRPr lang="en-US" altLang="zh-CN" sz="1600" dirty="0" smtClean="0"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en-US" altLang="zh-CN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xv6</a:t>
            </a:r>
            <a:r>
              <a:rPr lang="zh-CN" altLang="en-US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你也是够了</a:t>
            </a:r>
            <a:endParaRPr lang="en-US" altLang="zh-CN" sz="1600" dirty="0" smtClean="0"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当然还是怪自己太渣</a:t>
            </a:r>
            <a:r>
              <a:rPr lang="en-US" altLang="zh-CN" sz="1600" dirty="0" smtClean="0">
                <a:latin typeface="方正咆哮简体" panose="02010600010101010101" pitchFamily="2" charset="-122"/>
                <a:ea typeface="方正咆哮简体" panose="02010600010101010101" pitchFamily="2" charset="-122"/>
              </a:rPr>
              <a:t>……</a:t>
            </a:r>
            <a:endParaRPr lang="zh-CN" altLang="en-US" sz="1600" dirty="0"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0046" y="440958"/>
            <a:ext cx="1130300" cy="1049338"/>
            <a:chOff x="9803863" y="436959"/>
            <a:chExt cx="1130300" cy="1049338"/>
          </a:xfrm>
        </p:grpSpPr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9837201" y="438547"/>
              <a:ext cx="1047750" cy="1047750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任意多边形 9"/>
            <p:cNvSpPr>
              <a:spLocks noChangeArrowheads="1"/>
            </p:cNvSpPr>
            <p:nvPr/>
          </p:nvSpPr>
          <p:spPr bwMode="auto">
            <a:xfrm flipH="1">
              <a:off x="9849901" y="438547"/>
              <a:ext cx="517525" cy="1046162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文本框 33"/>
            <p:cNvSpPr>
              <a:spLocks noChangeArrowheads="1"/>
            </p:cNvSpPr>
            <p:nvPr/>
          </p:nvSpPr>
          <p:spPr bwMode="auto">
            <a:xfrm>
              <a:off x="9803863" y="436959"/>
              <a:ext cx="11303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rPr>
                <a:t>?</a:t>
              </a:r>
              <a:endParaRPr lang="zh-CN" altLang="en-US" sz="6000" dirty="0">
                <a:solidFill>
                  <a:schemeClr val="bg1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sp>
        <p:nvSpPr>
          <p:cNvPr id="18" name="圆角矩形 30"/>
          <p:cNvSpPr>
            <a:spLocks noChangeArrowheads="1"/>
          </p:cNvSpPr>
          <p:nvPr/>
        </p:nvSpPr>
        <p:spPr bwMode="auto">
          <a:xfrm>
            <a:off x="414457" y="2870464"/>
            <a:ext cx="1326515" cy="430213"/>
          </a:xfrm>
          <a:prstGeom prst="roundRect">
            <a:avLst>
              <a:gd name="adj" fmla="val 16667"/>
            </a:avLst>
          </a:prstGeom>
          <a:solidFill>
            <a:srgbClr val="E9C38B"/>
          </a:solidFill>
          <a:ln w="19050" cap="flat" cmpd="sng">
            <a:solidFill>
              <a:srgbClr val="E9C38B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改动前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圆角矩形 29"/>
          <p:cNvSpPr>
            <a:spLocks noChangeArrowheads="1"/>
          </p:cNvSpPr>
          <p:nvPr/>
        </p:nvSpPr>
        <p:spPr bwMode="auto">
          <a:xfrm>
            <a:off x="419311" y="4069124"/>
            <a:ext cx="1321661" cy="430213"/>
          </a:xfrm>
          <a:prstGeom prst="roundRect">
            <a:avLst>
              <a:gd name="adj" fmla="val 16667"/>
            </a:avLst>
          </a:prstGeom>
          <a:solidFill>
            <a:srgbClr val="529DD7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改动后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7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 animBg="1"/>
      <p:bldP spid="12" grpId="0" build="allAtOnce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28112" y="2826480"/>
            <a:ext cx="3568184" cy="377026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3900" dirty="0" smtClean="0">
                <a:solidFill>
                  <a:srgbClr val="3A87C5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卡</a:t>
            </a:r>
            <a:endParaRPr lang="zh-CN" altLang="en-US" sz="23900" dirty="0">
              <a:solidFill>
                <a:srgbClr val="3A87C5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5826" y="720440"/>
            <a:ext cx="866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我们会心一笑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以为大功告成？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8459" y="442546"/>
            <a:ext cx="1130300" cy="1047750"/>
            <a:chOff x="9802276" y="438547"/>
            <a:chExt cx="1130300" cy="1047750"/>
          </a:xfrm>
        </p:grpSpPr>
        <p:sp>
          <p:nvSpPr>
            <p:cNvPr id="11" name="椭圆 8"/>
            <p:cNvSpPr>
              <a:spLocks noChangeArrowheads="1"/>
            </p:cNvSpPr>
            <p:nvPr/>
          </p:nvSpPr>
          <p:spPr bwMode="auto">
            <a:xfrm>
              <a:off x="9837201" y="438547"/>
              <a:ext cx="1047750" cy="1047750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任意多边形 9"/>
            <p:cNvSpPr>
              <a:spLocks noChangeArrowheads="1"/>
            </p:cNvSpPr>
            <p:nvPr/>
          </p:nvSpPr>
          <p:spPr bwMode="auto">
            <a:xfrm flipH="1">
              <a:off x="9849901" y="438547"/>
              <a:ext cx="517525" cy="1046162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文本框 33"/>
            <p:cNvSpPr>
              <a:spLocks noChangeArrowheads="1"/>
            </p:cNvSpPr>
            <p:nvPr/>
          </p:nvSpPr>
          <p:spPr bwMode="auto">
            <a:xfrm>
              <a:off x="9802276" y="593330"/>
              <a:ext cx="11303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rPr>
                <a:t>^_^</a:t>
              </a:r>
              <a:endParaRPr lang="zh-CN" altLang="en-US" sz="4000" dirty="0">
                <a:solidFill>
                  <a:schemeClr val="bg1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09014" y="1539701"/>
            <a:ext cx="866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新内核还是会用它的强大对我们说：</a:t>
            </a:r>
            <a:r>
              <a:rPr lang="en-US" altLang="zh-CN" sz="5400" dirty="0" smtClean="0">
                <a:solidFill>
                  <a:srgbClr val="D78D1F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NAIVE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29552" y="2826480"/>
            <a:ext cx="3568184" cy="377026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3900" dirty="0" err="1" smtClean="0">
                <a:solidFill>
                  <a:srgbClr val="3A87C5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ka</a:t>
            </a:r>
            <a:endParaRPr lang="zh-CN" altLang="en-US" sz="23900" dirty="0">
              <a:solidFill>
                <a:srgbClr val="3A87C5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5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5108" y="3617218"/>
            <a:ext cx="8961404" cy="193899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3A87C5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系统版本：</a:t>
            </a:r>
            <a:r>
              <a:rPr lang="en-US" altLang="zh-CN" sz="6000" dirty="0" smtClean="0">
                <a:solidFill>
                  <a:srgbClr val="3A87C5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14.04  </a:t>
            </a:r>
          </a:p>
          <a:p>
            <a:r>
              <a:rPr lang="zh-CN" altLang="en-US" sz="6000" dirty="0" smtClean="0">
                <a:solidFill>
                  <a:srgbClr val="3A87C5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长跪不起。。。</a:t>
            </a:r>
            <a:endParaRPr lang="zh-CN" altLang="en-US" sz="6000" dirty="0">
              <a:solidFill>
                <a:srgbClr val="3A87C5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5826" y="566551"/>
            <a:ext cx="8667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我们会心一笑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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以为大功告成？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8459" y="442546"/>
            <a:ext cx="1130300" cy="1047750"/>
            <a:chOff x="9802276" y="438547"/>
            <a:chExt cx="1130300" cy="1047750"/>
          </a:xfrm>
        </p:grpSpPr>
        <p:sp>
          <p:nvSpPr>
            <p:cNvPr id="11" name="椭圆 8"/>
            <p:cNvSpPr>
              <a:spLocks noChangeArrowheads="1"/>
            </p:cNvSpPr>
            <p:nvPr/>
          </p:nvSpPr>
          <p:spPr bwMode="auto">
            <a:xfrm>
              <a:off x="9837201" y="438547"/>
              <a:ext cx="1047750" cy="1047750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任意多边形 9"/>
            <p:cNvSpPr>
              <a:spLocks noChangeArrowheads="1"/>
            </p:cNvSpPr>
            <p:nvPr/>
          </p:nvSpPr>
          <p:spPr bwMode="auto">
            <a:xfrm flipH="1">
              <a:off x="9849901" y="438547"/>
              <a:ext cx="517525" cy="1046162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文本框 33"/>
            <p:cNvSpPr>
              <a:spLocks noChangeArrowheads="1"/>
            </p:cNvSpPr>
            <p:nvPr/>
          </p:nvSpPr>
          <p:spPr bwMode="auto">
            <a:xfrm>
              <a:off x="9802276" y="593330"/>
              <a:ext cx="11303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Broadway" panose="04040905080B02020502" pitchFamily="82" charset="0"/>
                  <a:sym typeface="Broadway" panose="04040905080B02020502" pitchFamily="82" charset="0"/>
                </a:rPr>
                <a:t>^_^</a:t>
              </a:r>
              <a:endParaRPr lang="zh-CN" altLang="en-US" sz="4000" dirty="0">
                <a:solidFill>
                  <a:schemeClr val="bg1"/>
                </a:solidFill>
                <a:latin typeface="Broadway" panose="04040905080B02020502" pitchFamily="82" charset="0"/>
                <a:sym typeface="Broadway" panose="04040905080B02020502" pitchFamily="82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09014" y="1539701"/>
            <a:ext cx="866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新内核还是会用它的强大对我们说：</a:t>
            </a:r>
            <a:r>
              <a:rPr lang="en-US" altLang="zh-CN" sz="5400" dirty="0" smtClean="0">
                <a:solidFill>
                  <a:srgbClr val="D78D1F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NAIVE</a:t>
            </a:r>
          </a:p>
        </p:txBody>
      </p:sp>
    </p:spTree>
    <p:extLst>
      <p:ext uri="{BB962C8B-B14F-4D97-AF65-F5344CB8AC3E}">
        <p14:creationId xmlns:p14="http://schemas.microsoft.com/office/powerpoint/2010/main" val="9579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圆角矩形 21"/>
          <p:cNvSpPr>
            <a:spLocks noChangeArrowheads="1"/>
          </p:cNvSpPr>
          <p:nvPr/>
        </p:nvSpPr>
        <p:spPr bwMode="auto">
          <a:xfrm>
            <a:off x="2798763" y="1873250"/>
            <a:ext cx="2543175" cy="2543175"/>
          </a:xfrm>
          <a:prstGeom prst="roundRect">
            <a:avLst>
              <a:gd name="adj" fmla="val 7759"/>
            </a:avLst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任意多边形 23"/>
          <p:cNvSpPr>
            <a:spLocks noChangeArrowheads="1"/>
          </p:cNvSpPr>
          <p:nvPr/>
        </p:nvSpPr>
        <p:spPr bwMode="auto">
          <a:xfrm>
            <a:off x="3157538" y="2741613"/>
            <a:ext cx="2181225" cy="1673225"/>
          </a:xfrm>
          <a:custGeom>
            <a:avLst/>
            <a:gdLst>
              <a:gd name="T0" fmla="*/ 1794146 w 2182140"/>
              <a:gd name="T1" fmla="*/ 0 h 1674017"/>
              <a:gd name="T2" fmla="*/ 2182140 w 2182140"/>
              <a:gd name="T3" fmla="*/ 556824 h 1674017"/>
              <a:gd name="T4" fmla="*/ 2182140 w 2182140"/>
              <a:gd name="T5" fmla="*/ 1476611 h 1674017"/>
              <a:gd name="T6" fmla="*/ 1984734 w 2182140"/>
              <a:gd name="T7" fmla="*/ 1674017 h 1674017"/>
              <a:gd name="T8" fmla="*/ 690750 w 2182140"/>
              <a:gd name="T9" fmla="*/ 1674017 h 1674017"/>
              <a:gd name="T10" fmla="*/ 0 w 2182140"/>
              <a:gd name="T11" fmla="*/ 682697 h 16740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82140"/>
              <a:gd name="T19" fmla="*/ 0 h 1674017"/>
              <a:gd name="T20" fmla="*/ 2182140 w 2182140"/>
              <a:gd name="T21" fmla="*/ 1674017 h 16740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82140" h="1674017">
                <a:moveTo>
                  <a:pt x="1794146" y="0"/>
                </a:moveTo>
                <a:lnTo>
                  <a:pt x="2182140" y="556824"/>
                </a:lnTo>
                <a:lnTo>
                  <a:pt x="2182140" y="1476611"/>
                </a:lnTo>
                <a:cubicBezTo>
                  <a:pt x="2182140" y="1585635"/>
                  <a:pt x="2093758" y="1674017"/>
                  <a:pt x="1984734" y="1674017"/>
                </a:cubicBezTo>
                <a:lnTo>
                  <a:pt x="690750" y="1674017"/>
                </a:lnTo>
                <a:lnTo>
                  <a:pt x="0" y="682697"/>
                </a:lnTo>
                <a:close/>
              </a:path>
            </a:pathLst>
          </a:custGeom>
          <a:solidFill>
            <a:srgbClr val="3B87C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7" name="文本框 16"/>
          <p:cNvSpPr>
            <a:spLocks noChangeArrowheads="1"/>
          </p:cNvSpPr>
          <p:nvPr/>
        </p:nvSpPr>
        <p:spPr bwMode="auto">
          <a:xfrm>
            <a:off x="6713537" y="3554986"/>
            <a:ext cx="1680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SHELL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8" name="直接连接符 18"/>
          <p:cNvSpPr>
            <a:spLocks noChangeShapeType="1"/>
          </p:cNvSpPr>
          <p:nvPr/>
        </p:nvSpPr>
        <p:spPr bwMode="auto">
          <a:xfrm>
            <a:off x="6016625" y="3484563"/>
            <a:ext cx="2981325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直接连接符 19"/>
          <p:cNvSpPr>
            <a:spLocks noChangeShapeType="1"/>
          </p:cNvSpPr>
          <p:nvPr/>
        </p:nvSpPr>
        <p:spPr bwMode="auto">
          <a:xfrm>
            <a:off x="6016625" y="4279900"/>
            <a:ext cx="2981325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54363" y="2462213"/>
            <a:ext cx="1801632" cy="1419209"/>
            <a:chOff x="3427548" y="2759649"/>
            <a:chExt cx="1009650" cy="795337"/>
          </a:xfrm>
          <a:solidFill>
            <a:srgbClr val="FFFECE"/>
          </a:solidFill>
        </p:grpSpPr>
        <p:sp>
          <p:nvSpPr>
            <p:cNvPr id="13" name="Freeform 86"/>
            <p:cNvSpPr>
              <a:spLocks noEditPoints="1" noChangeArrowheads="1"/>
            </p:cNvSpPr>
            <p:nvPr/>
          </p:nvSpPr>
          <p:spPr bwMode="auto">
            <a:xfrm>
              <a:off x="3427548" y="2886649"/>
              <a:ext cx="663575" cy="668337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2"/>
                <a:gd name="T97" fmla="*/ 0 h 294"/>
                <a:gd name="T98" fmla="*/ 292 w 292"/>
                <a:gd name="T99" fmla="*/ 294 h 2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Freeform 88"/>
            <p:cNvSpPr>
              <a:spLocks noEditPoints="1" noChangeArrowheads="1"/>
            </p:cNvSpPr>
            <p:nvPr/>
          </p:nvSpPr>
          <p:spPr bwMode="auto">
            <a:xfrm>
              <a:off x="4043498" y="2759649"/>
              <a:ext cx="393700" cy="423862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8"/>
                <a:gd name="T157" fmla="*/ 0 h 160"/>
                <a:gd name="T158" fmla="*/ 148 w 148"/>
                <a:gd name="T159" fmla="*/ 160 h 1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13450" y="1666082"/>
            <a:ext cx="2566987" cy="2216150"/>
            <a:chOff x="6069013" y="1587500"/>
            <a:chExt cx="2265362" cy="2216150"/>
          </a:xfrm>
        </p:grpSpPr>
        <p:sp>
          <p:nvSpPr>
            <p:cNvPr id="16" name="文本框 13"/>
            <p:cNvSpPr>
              <a:spLocks noChangeArrowheads="1"/>
            </p:cNvSpPr>
            <p:nvPr/>
          </p:nvSpPr>
          <p:spPr bwMode="auto">
            <a:xfrm>
              <a:off x="6069013" y="1587500"/>
              <a:ext cx="1408112" cy="221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8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  <a:sym typeface="方正大黑简体"/>
                </a:rPr>
                <a:t>P</a:t>
              </a:r>
              <a:endParaRPr lang="zh-CN" altLang="en-US" sz="138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  <a:sym typeface="方正大黑简体"/>
              </a:endParaRPr>
            </a:p>
          </p:txBody>
        </p:sp>
        <p:sp>
          <p:nvSpPr>
            <p:cNvPr id="17" name="文本框 14"/>
            <p:cNvSpPr>
              <a:spLocks noChangeArrowheads="1"/>
            </p:cNvSpPr>
            <p:nvPr/>
          </p:nvSpPr>
          <p:spPr bwMode="auto">
            <a:xfrm>
              <a:off x="6926263" y="2462213"/>
              <a:ext cx="13573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dirty="0">
                  <a:solidFill>
                    <a:srgbClr val="DDA44F"/>
                  </a:solidFill>
                  <a:latin typeface="Victorian LET" pitchFamily="2" charset="0"/>
                  <a:ea typeface="方正大黑简体"/>
                  <a:cs typeface="方正大黑简体"/>
                </a:rPr>
                <a:t>art</a:t>
              </a:r>
              <a:endParaRPr lang="zh-CN" altLang="en-US" sz="6000" dirty="0">
                <a:solidFill>
                  <a:srgbClr val="DDA44F"/>
                </a:solidFill>
                <a:latin typeface="Victorian LET" pitchFamily="2" charset="0"/>
                <a:ea typeface="方正大黑简体"/>
                <a:cs typeface="方正大黑简体"/>
              </a:endParaRPr>
            </a:p>
          </p:txBody>
        </p:sp>
        <p:sp>
          <p:nvSpPr>
            <p:cNvPr id="18" name="文本框 15"/>
            <p:cNvSpPr>
              <a:spLocks noChangeArrowheads="1"/>
            </p:cNvSpPr>
            <p:nvPr/>
          </p:nvSpPr>
          <p:spPr bwMode="auto">
            <a:xfrm>
              <a:off x="7931150" y="1854200"/>
              <a:ext cx="403225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500" dirty="0" smtClean="0">
                  <a:solidFill>
                    <a:srgbClr val="519CD6"/>
                  </a:solidFill>
                  <a:latin typeface="Victorian LET" pitchFamily="2" charset="0"/>
                  <a:ea typeface="Hiragino Sans GB W3"/>
                  <a:cs typeface="Hiragino Sans GB W3"/>
                  <a:sym typeface="Helvetica LT Std"/>
                </a:rPr>
                <a:t>4</a:t>
              </a:r>
              <a:endParaRPr lang="zh-CN" altLang="en-US" sz="11500" dirty="0">
                <a:solidFill>
                  <a:srgbClr val="519CD6"/>
                </a:solidFill>
                <a:latin typeface="Victorian LET" pitchFamily="2" charset="0"/>
                <a:ea typeface="Hiragino Sans GB W3"/>
                <a:cs typeface="Hiragino Sans GB W3"/>
                <a:sym typeface="Helvetica LT St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9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2758" y="431179"/>
            <a:ext cx="964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怎么能是一个优秀的系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(da)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keng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566941" y="2049676"/>
            <a:ext cx="2306638" cy="2306638"/>
            <a:chOff x="0" y="0"/>
            <a:chExt cx="2306471" cy="2306471"/>
          </a:xfrm>
        </p:grpSpPr>
        <p:sp>
          <p:nvSpPr>
            <p:cNvPr id="5" name="椭圆 12"/>
            <p:cNvSpPr>
              <a:spLocks noChangeArrowheads="1"/>
            </p:cNvSpPr>
            <p:nvPr/>
          </p:nvSpPr>
          <p:spPr bwMode="auto">
            <a:xfrm>
              <a:off x="0" y="0"/>
              <a:ext cx="2306471" cy="2306471"/>
            </a:xfrm>
            <a:prstGeom prst="ellipse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flipH="1">
              <a:off x="12650" y="2548"/>
              <a:ext cx="1140585" cy="2303921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Freeform 35"/>
            <p:cNvSpPr>
              <a:spLocks noChangeArrowheads="1"/>
            </p:cNvSpPr>
            <p:nvPr/>
          </p:nvSpPr>
          <p:spPr bwMode="auto">
            <a:xfrm>
              <a:off x="561282" y="509135"/>
              <a:ext cx="1252841" cy="1288200"/>
            </a:xfrm>
            <a:custGeom>
              <a:avLst/>
              <a:gdLst>
                <a:gd name="T0" fmla="*/ 120 w 191"/>
                <a:gd name="T1" fmla="*/ 32 h 197"/>
                <a:gd name="T2" fmla="*/ 83 w 191"/>
                <a:gd name="T3" fmla="*/ 3 h 197"/>
                <a:gd name="T4" fmla="*/ 47 w 191"/>
                <a:gd name="T5" fmla="*/ 5 h 197"/>
                <a:gd name="T6" fmla="*/ 44 w 191"/>
                <a:gd name="T7" fmla="*/ 27 h 197"/>
                <a:gd name="T8" fmla="*/ 40 w 191"/>
                <a:gd name="T9" fmla="*/ 29 h 197"/>
                <a:gd name="T10" fmla="*/ 40 w 191"/>
                <a:gd name="T11" fmla="*/ 33 h 197"/>
                <a:gd name="T12" fmla="*/ 45 w 191"/>
                <a:gd name="T13" fmla="*/ 40 h 197"/>
                <a:gd name="T14" fmla="*/ 88 w 191"/>
                <a:gd name="T15" fmla="*/ 44 h 197"/>
                <a:gd name="T16" fmla="*/ 118 w 191"/>
                <a:gd name="T17" fmla="*/ 113 h 197"/>
                <a:gd name="T18" fmla="*/ 144 w 191"/>
                <a:gd name="T19" fmla="*/ 129 h 197"/>
                <a:gd name="T20" fmla="*/ 112 w 191"/>
                <a:gd name="T21" fmla="*/ 109 h 197"/>
                <a:gd name="T22" fmla="*/ 65 w 191"/>
                <a:gd name="T23" fmla="*/ 115 h 197"/>
                <a:gd name="T24" fmla="*/ 0 w 191"/>
                <a:gd name="T25" fmla="*/ 116 h 197"/>
                <a:gd name="T26" fmla="*/ 26 w 191"/>
                <a:gd name="T27" fmla="*/ 174 h 197"/>
                <a:gd name="T28" fmla="*/ 61 w 191"/>
                <a:gd name="T29" fmla="*/ 136 h 197"/>
                <a:gd name="T30" fmla="*/ 57 w 191"/>
                <a:gd name="T31" fmla="*/ 148 h 197"/>
                <a:gd name="T32" fmla="*/ 126 w 191"/>
                <a:gd name="T33" fmla="*/ 140 h 197"/>
                <a:gd name="T34" fmla="*/ 55 w 191"/>
                <a:gd name="T35" fmla="*/ 153 h 197"/>
                <a:gd name="T36" fmla="*/ 30 w 191"/>
                <a:gd name="T37" fmla="*/ 180 h 197"/>
                <a:gd name="T38" fmla="*/ 32 w 191"/>
                <a:gd name="T39" fmla="*/ 182 h 197"/>
                <a:gd name="T40" fmla="*/ 180 w 191"/>
                <a:gd name="T41" fmla="*/ 159 h 197"/>
                <a:gd name="T42" fmla="*/ 185 w 191"/>
                <a:gd name="T43" fmla="*/ 129 h 197"/>
                <a:gd name="T44" fmla="*/ 120 w 191"/>
                <a:gd name="T45" fmla="*/ 32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1"/>
                <a:gd name="T70" fmla="*/ 0 h 197"/>
                <a:gd name="T71" fmla="*/ 191 w 191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1" h="197">
                  <a:moveTo>
                    <a:pt x="120" y="32"/>
                  </a:moveTo>
                  <a:cubicBezTo>
                    <a:pt x="112" y="23"/>
                    <a:pt x="99" y="9"/>
                    <a:pt x="83" y="3"/>
                  </a:cubicBezTo>
                  <a:cubicBezTo>
                    <a:pt x="72" y="0"/>
                    <a:pt x="47" y="5"/>
                    <a:pt x="47" y="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7"/>
                    <a:pt x="45" y="40"/>
                  </a:cubicBezTo>
                  <a:cubicBezTo>
                    <a:pt x="50" y="42"/>
                    <a:pt x="73" y="53"/>
                    <a:pt x="88" y="44"/>
                  </a:cubicBezTo>
                  <a:cubicBezTo>
                    <a:pt x="118" y="60"/>
                    <a:pt x="105" y="91"/>
                    <a:pt x="118" y="113"/>
                  </a:cubicBezTo>
                  <a:cubicBezTo>
                    <a:pt x="123" y="120"/>
                    <a:pt x="131" y="127"/>
                    <a:pt x="144" y="129"/>
                  </a:cubicBezTo>
                  <a:cubicBezTo>
                    <a:pt x="144" y="129"/>
                    <a:pt x="115" y="131"/>
                    <a:pt x="112" y="109"/>
                  </a:cubicBezTo>
                  <a:cubicBezTo>
                    <a:pt x="101" y="104"/>
                    <a:pt x="82" y="99"/>
                    <a:pt x="65" y="115"/>
                  </a:cubicBezTo>
                  <a:cubicBezTo>
                    <a:pt x="51" y="100"/>
                    <a:pt x="14" y="100"/>
                    <a:pt x="0" y="116"/>
                  </a:cubicBezTo>
                  <a:cubicBezTo>
                    <a:pt x="6" y="141"/>
                    <a:pt x="18" y="163"/>
                    <a:pt x="26" y="174"/>
                  </a:cubicBezTo>
                  <a:cubicBezTo>
                    <a:pt x="52" y="156"/>
                    <a:pt x="61" y="136"/>
                    <a:pt x="61" y="136"/>
                  </a:cubicBezTo>
                  <a:cubicBezTo>
                    <a:pt x="60" y="140"/>
                    <a:pt x="59" y="144"/>
                    <a:pt x="57" y="148"/>
                  </a:cubicBezTo>
                  <a:cubicBezTo>
                    <a:pt x="103" y="167"/>
                    <a:pt x="126" y="140"/>
                    <a:pt x="126" y="140"/>
                  </a:cubicBezTo>
                  <a:cubicBezTo>
                    <a:pt x="107" y="171"/>
                    <a:pt x="63" y="157"/>
                    <a:pt x="55" y="153"/>
                  </a:cubicBezTo>
                  <a:cubicBezTo>
                    <a:pt x="48" y="166"/>
                    <a:pt x="38" y="175"/>
                    <a:pt x="30" y="180"/>
                  </a:cubicBezTo>
                  <a:cubicBezTo>
                    <a:pt x="32" y="181"/>
                    <a:pt x="32" y="182"/>
                    <a:pt x="32" y="182"/>
                  </a:cubicBezTo>
                  <a:cubicBezTo>
                    <a:pt x="88" y="197"/>
                    <a:pt x="154" y="177"/>
                    <a:pt x="180" y="159"/>
                  </a:cubicBezTo>
                  <a:cubicBezTo>
                    <a:pt x="191" y="151"/>
                    <a:pt x="188" y="138"/>
                    <a:pt x="185" y="129"/>
                  </a:cubicBezTo>
                  <a:cubicBezTo>
                    <a:pt x="172" y="91"/>
                    <a:pt x="134" y="49"/>
                    <a:pt x="120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61717" tIns="30858" rIns="61717" bIns="30858"/>
            <a:lstStyle/>
            <a:p>
              <a:endParaRPr lang="zh-CN" altLang="zh-CN" sz="1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" name="组合 6"/>
          <p:cNvGrpSpPr>
            <a:grpSpLocks/>
          </p:cNvGrpSpPr>
          <p:nvPr/>
        </p:nvGrpSpPr>
        <p:grpSpPr bwMode="auto">
          <a:xfrm>
            <a:off x="7474872" y="2049676"/>
            <a:ext cx="2306637" cy="2306638"/>
            <a:chOff x="0" y="0"/>
            <a:chExt cx="2306471" cy="2306471"/>
          </a:xfrm>
        </p:grpSpPr>
        <p:sp>
          <p:nvSpPr>
            <p:cNvPr id="11" name="椭圆 18"/>
            <p:cNvSpPr>
              <a:spLocks noChangeArrowheads="1"/>
            </p:cNvSpPr>
            <p:nvPr/>
          </p:nvSpPr>
          <p:spPr bwMode="auto">
            <a:xfrm>
              <a:off x="0" y="0"/>
              <a:ext cx="2306471" cy="2306471"/>
            </a:xfrm>
            <a:prstGeom prst="ellipse">
              <a:avLst/>
            </a:prstGeom>
            <a:solidFill>
              <a:srgbClr val="E8B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任意多边形 19"/>
            <p:cNvSpPr>
              <a:spLocks noChangeArrowheads="1"/>
            </p:cNvSpPr>
            <p:nvPr/>
          </p:nvSpPr>
          <p:spPr bwMode="auto">
            <a:xfrm flipH="1">
              <a:off x="12650" y="2548"/>
              <a:ext cx="1140585" cy="2303921"/>
            </a:xfrm>
            <a:custGeom>
              <a:avLst/>
              <a:gdLst>
                <a:gd name="T0" fmla="*/ 0 w 1140585"/>
                <a:gd name="T1" fmla="*/ 0 h 2303921"/>
                <a:gd name="T2" fmla="*/ 219766 w 1140585"/>
                <a:gd name="T3" fmla="*/ 22154 h 2303921"/>
                <a:gd name="T4" fmla="*/ 1140585 w 1140585"/>
                <a:gd name="T5" fmla="*/ 1151960 h 2303921"/>
                <a:gd name="T6" fmla="*/ 219766 w 1140585"/>
                <a:gd name="T7" fmla="*/ 2281767 h 2303921"/>
                <a:gd name="T8" fmla="*/ 0 w 1140585"/>
                <a:gd name="T9" fmla="*/ 2303921 h 23039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585"/>
                <a:gd name="T16" fmla="*/ 0 h 2303921"/>
                <a:gd name="T17" fmla="*/ 1140585 w 1140585"/>
                <a:gd name="T18" fmla="*/ 2303921 h 23039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585" h="2303921">
                  <a:moveTo>
                    <a:pt x="0" y="0"/>
                  </a:moveTo>
                  <a:lnTo>
                    <a:pt x="219766" y="22154"/>
                  </a:lnTo>
                  <a:cubicBezTo>
                    <a:pt x="745277" y="129689"/>
                    <a:pt x="1140585" y="594660"/>
                    <a:pt x="1140585" y="1151960"/>
                  </a:cubicBezTo>
                  <a:cubicBezTo>
                    <a:pt x="1140585" y="1709261"/>
                    <a:pt x="745277" y="2174232"/>
                    <a:pt x="219766" y="2281767"/>
                  </a:cubicBezTo>
                  <a:lnTo>
                    <a:pt x="0" y="2303921"/>
                  </a:lnTo>
                  <a:close/>
                </a:path>
              </a:pathLst>
            </a:custGeom>
            <a:solidFill>
              <a:srgbClr val="DDA4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Picture 7" descr="\\MAGNUM\Projects\Microsoft\Cloud Power FY12\Design\Icons\PNGs\Pooled.png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95" y="260337"/>
              <a:ext cx="1874379" cy="187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文本框 13"/>
          <p:cNvSpPr txBox="1"/>
          <p:nvPr/>
        </p:nvSpPr>
        <p:spPr>
          <a:xfrm>
            <a:off x="1103879" y="4763020"/>
            <a:ext cx="523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洪宇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黄怀毅的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筛选和测试功能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1809" y="4763020"/>
            <a:ext cx="523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加入自己的功能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整合最新版本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0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133" y="806151"/>
            <a:ext cx="3760857" cy="2571750"/>
            <a:chOff x="743133" y="806151"/>
            <a:chExt cx="3760857" cy="2571750"/>
          </a:xfrm>
        </p:grpSpPr>
        <p:pic>
          <p:nvPicPr>
            <p:cNvPr id="17410" name="图表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133" y="806151"/>
              <a:ext cx="3760857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1" name="文本框 9"/>
            <p:cNvSpPr>
              <a:spLocks noChangeArrowheads="1"/>
            </p:cNvSpPr>
            <p:nvPr/>
          </p:nvSpPr>
          <p:spPr bwMode="auto">
            <a:xfrm>
              <a:off x="1689943" y="1685490"/>
              <a:ext cx="179597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rgbClr val="323F4F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借用</a:t>
              </a:r>
              <a:endParaRPr lang="zh-CN" altLang="en-US" sz="4400" b="1" dirty="0">
                <a:solidFill>
                  <a:srgbClr val="323F4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81251" y="806151"/>
            <a:ext cx="3760856" cy="2571750"/>
            <a:chOff x="4281251" y="806151"/>
            <a:chExt cx="3760856" cy="2571750"/>
          </a:xfrm>
        </p:grpSpPr>
        <p:pic>
          <p:nvPicPr>
            <p:cNvPr id="17412" name="图表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251" y="806151"/>
              <a:ext cx="3760856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文本框 14"/>
            <p:cNvSpPr>
              <a:spLocks noChangeArrowheads="1"/>
            </p:cNvSpPr>
            <p:nvPr/>
          </p:nvSpPr>
          <p:spPr bwMode="auto">
            <a:xfrm>
              <a:off x="5176093" y="1685490"/>
              <a:ext cx="195138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rgbClr val="323F4F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改进</a:t>
              </a:r>
              <a:endParaRPr lang="zh-CN" altLang="en-US" sz="4400" b="1" dirty="0">
                <a:solidFill>
                  <a:srgbClr val="323F4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19368" y="806151"/>
            <a:ext cx="3760857" cy="2571750"/>
            <a:chOff x="7819368" y="806151"/>
            <a:chExt cx="3760857" cy="2571750"/>
          </a:xfrm>
        </p:grpSpPr>
        <p:pic>
          <p:nvPicPr>
            <p:cNvPr id="17413" name="图表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368" y="806151"/>
              <a:ext cx="3760857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文本框 15"/>
            <p:cNvSpPr>
              <a:spLocks noChangeArrowheads="1"/>
            </p:cNvSpPr>
            <p:nvPr/>
          </p:nvSpPr>
          <p:spPr bwMode="auto">
            <a:xfrm>
              <a:off x="8662243" y="1685490"/>
              <a:ext cx="197117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rgbClr val="323F4F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sym typeface="方正姚体" panose="02010601030101010101" pitchFamily="2" charset="-122"/>
                </a:rPr>
                <a:t>新增</a:t>
              </a:r>
              <a:endParaRPr lang="zh-CN" altLang="en-US" sz="4400" b="1" dirty="0">
                <a:solidFill>
                  <a:srgbClr val="323F4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endParaRPr>
            </a:p>
          </p:txBody>
        </p:sp>
      </p:grpSp>
      <p:sp>
        <p:nvSpPr>
          <p:cNvPr id="17417" name="文本框 17"/>
          <p:cNvSpPr>
            <a:spLocks noChangeArrowheads="1"/>
          </p:cNvSpPr>
          <p:nvPr/>
        </p:nvSpPr>
        <p:spPr bwMode="auto">
          <a:xfrm>
            <a:off x="684757" y="3625902"/>
            <a:ext cx="3845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洪宇组：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uptime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黄怀毅组：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、代码错误提示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文本框 19"/>
          <p:cNvSpPr>
            <a:spLocks noChangeArrowheads="1"/>
          </p:cNvSpPr>
          <p:nvPr/>
        </p:nvSpPr>
        <p:spPr bwMode="auto">
          <a:xfrm>
            <a:off x="4548188" y="3592728"/>
            <a:ext cx="349391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sh.c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文件使得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命令不仅仅在根目录下运行还可以在任意子目录下运行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命令：修复原版中的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（比如指定行数和实际操作行数不吻合等。）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命令：重新命名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，调整程序结构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查看历史命令与自动补全：修改相应键位，上下键翻看历史命令并右键补全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文本框 21"/>
          <p:cNvSpPr>
            <a:spLocks noChangeArrowheads="1"/>
          </p:cNvSpPr>
          <p:nvPr/>
        </p:nvSpPr>
        <p:spPr bwMode="auto">
          <a:xfrm>
            <a:off x="8501471" y="3641952"/>
            <a:ext cx="3135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命令：拼接文件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命令：简单的运算</a:t>
            </a:r>
          </a:p>
        </p:txBody>
      </p:sp>
    </p:spTree>
    <p:extLst>
      <p:ext uri="{BB962C8B-B14F-4D97-AF65-F5344CB8AC3E}">
        <p14:creationId xmlns:p14="http://schemas.microsoft.com/office/powerpoint/2010/main" val="20567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9" grpId="0"/>
      <p:bldP spid="174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19CD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3" name="任意多边形 2"/>
          <p:cNvSpPr>
            <a:spLocks noChangeArrowheads="1"/>
          </p:cNvSpPr>
          <p:nvPr/>
        </p:nvSpPr>
        <p:spPr bwMode="auto">
          <a:xfrm>
            <a:off x="2012950" y="2330450"/>
            <a:ext cx="8597900" cy="1679575"/>
          </a:xfrm>
          <a:custGeom>
            <a:avLst/>
            <a:gdLst>
              <a:gd name="T0" fmla="*/ 0 w 7710985"/>
              <a:gd name="T1" fmla="*/ 0 h 1678674"/>
              <a:gd name="T2" fmla="*/ 8597900 w 7710985"/>
              <a:gd name="T3" fmla="*/ 0 h 1678674"/>
              <a:gd name="T4" fmla="*/ 8597900 w 7710985"/>
              <a:gd name="T5" fmla="*/ 8206 h 1678674"/>
              <a:gd name="T6" fmla="*/ 7677247 w 7710985"/>
              <a:gd name="T7" fmla="*/ 834333 h 1678674"/>
              <a:gd name="T8" fmla="*/ 8597900 w 7710985"/>
              <a:gd name="T9" fmla="*/ 1660460 h 1678674"/>
              <a:gd name="T10" fmla="*/ 8597900 w 7710985"/>
              <a:gd name="T11" fmla="*/ 1679575 h 1678674"/>
              <a:gd name="T12" fmla="*/ 0 w 7710985"/>
              <a:gd name="T13" fmla="*/ 1679575 h 1678674"/>
              <a:gd name="T14" fmla="*/ 0 w 7710985"/>
              <a:gd name="T15" fmla="*/ 1660458 h 1678674"/>
              <a:gd name="T16" fmla="*/ 920653 w 7710985"/>
              <a:gd name="T17" fmla="*/ 834332 h 1678674"/>
              <a:gd name="T18" fmla="*/ 0 w 7710985"/>
              <a:gd name="T19" fmla="*/ 8206 h 16786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710985"/>
              <a:gd name="T31" fmla="*/ 0 h 1678674"/>
              <a:gd name="T32" fmla="*/ 7710985 w 7710985"/>
              <a:gd name="T33" fmla="*/ 1678674 h 167867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lnTo>
                  <a:pt x="0" y="0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5844" name="文本框 3"/>
          <p:cNvSpPr>
            <a:spLocks noChangeArrowheads="1"/>
          </p:cNvSpPr>
          <p:nvPr/>
        </p:nvSpPr>
        <p:spPr bwMode="auto">
          <a:xfrm>
            <a:off x="2544763" y="2760663"/>
            <a:ext cx="71008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845" name="文本框 4"/>
          <p:cNvSpPr>
            <a:spLocks noChangeArrowheads="1"/>
          </p:cNvSpPr>
          <p:nvPr/>
        </p:nvSpPr>
        <p:spPr bwMode="auto">
          <a:xfrm>
            <a:off x="4694238" y="4283075"/>
            <a:ext cx="2801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demo</a:t>
            </a:r>
            <a:endParaRPr lang="zh-CN" altLang="en-US" sz="24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28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1025" cy="1325563"/>
          </a:xfrm>
        </p:spPr>
        <p:txBody>
          <a:bodyPr/>
          <a:lstStyle/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方案二</a:t>
            </a: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成员分工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255963"/>
          <a:ext cx="10515600" cy="156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54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</a:tr>
              <a:tr h="456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耿正霖、王宇炜、袁扬、曾华</a:t>
                      </a:r>
                      <a:endParaRPr lang="en-US" alt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WAV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内核升级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与桐彤一起</a:t>
                      </a:r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GUI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</a:tr>
              <a:tr h="370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王昳晗、刘桐彤、赵馨逸、李盟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GUI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内核升级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WAV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内核升级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</a:tr>
              <a:tr h="370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丁雨亭、周伯威、钱珺、黄淙毅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整合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添加新功能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83" marB="45683" anchor="ctr" anchorCtr="1"/>
                </a:tc>
              </a:tr>
            </a:tbl>
          </a:graphicData>
        </a:graphic>
      </p:graphicFrame>
      <p:grpSp>
        <p:nvGrpSpPr>
          <p:cNvPr id="7193" name="组合 8"/>
          <p:cNvGrpSpPr>
            <a:grpSpLocks/>
          </p:cNvGrpSpPr>
          <p:nvPr/>
        </p:nvGrpSpPr>
        <p:grpSpPr bwMode="auto">
          <a:xfrm>
            <a:off x="4689475" y="1868488"/>
            <a:ext cx="847725" cy="849312"/>
            <a:chOff x="6570279" y="1211262"/>
            <a:chExt cx="847952" cy="849358"/>
          </a:xfrm>
        </p:grpSpPr>
        <p:sp>
          <p:nvSpPr>
            <p:cNvPr id="7200" name="矩形 4"/>
            <p:cNvSpPr>
              <a:spLocks noChangeArrowheads="1"/>
            </p:cNvSpPr>
            <p:nvPr/>
          </p:nvSpPr>
          <p:spPr bwMode="auto">
            <a:xfrm>
              <a:off x="6570279" y="1266008"/>
              <a:ext cx="833742" cy="739866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7201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79" y="1211262"/>
              <a:ext cx="847952" cy="84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4" name="组合 9"/>
          <p:cNvGrpSpPr>
            <a:grpSpLocks/>
          </p:cNvGrpSpPr>
          <p:nvPr/>
        </p:nvGrpSpPr>
        <p:grpSpPr bwMode="auto">
          <a:xfrm>
            <a:off x="5608638" y="1868488"/>
            <a:ext cx="847725" cy="849312"/>
            <a:chOff x="6570279" y="1211262"/>
            <a:chExt cx="847952" cy="849358"/>
          </a:xfrm>
        </p:grpSpPr>
        <p:sp>
          <p:nvSpPr>
            <p:cNvPr id="7198" name="矩形 4"/>
            <p:cNvSpPr>
              <a:spLocks noChangeArrowheads="1"/>
            </p:cNvSpPr>
            <p:nvPr/>
          </p:nvSpPr>
          <p:spPr bwMode="auto">
            <a:xfrm>
              <a:off x="6570279" y="1266008"/>
              <a:ext cx="833742" cy="739866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7199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79" y="1211262"/>
              <a:ext cx="847952" cy="84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5" name="组合 12"/>
          <p:cNvGrpSpPr>
            <a:grpSpLocks/>
          </p:cNvGrpSpPr>
          <p:nvPr/>
        </p:nvGrpSpPr>
        <p:grpSpPr bwMode="auto">
          <a:xfrm>
            <a:off x="6542088" y="1868488"/>
            <a:ext cx="847725" cy="849312"/>
            <a:chOff x="6570279" y="1211262"/>
            <a:chExt cx="847952" cy="849358"/>
          </a:xfrm>
        </p:grpSpPr>
        <p:sp>
          <p:nvSpPr>
            <p:cNvPr id="7196" name="矩形 4"/>
            <p:cNvSpPr>
              <a:spLocks noChangeArrowheads="1"/>
            </p:cNvSpPr>
            <p:nvPr/>
          </p:nvSpPr>
          <p:spPr bwMode="auto">
            <a:xfrm>
              <a:off x="6570279" y="1266008"/>
              <a:ext cx="833742" cy="739866"/>
            </a:xfrm>
            <a:prstGeom prst="rect">
              <a:avLst/>
            </a:prstGeom>
            <a:solidFill>
              <a:srgbClr val="519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7197" name="Picture 7" descr="C:\Users\Jonahs\Dropbox\Projects SCOTT\MEET Windows Azure\source\Background\tile-icon-identit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79" y="1211262"/>
              <a:ext cx="847952" cy="84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52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最初构想</a:t>
            </a:r>
          </a:p>
        </p:txBody>
      </p:sp>
      <p:sp>
        <p:nvSpPr>
          <p:cNvPr id="51" name="椭圆 50"/>
          <p:cNvSpPr/>
          <p:nvPr/>
        </p:nvSpPr>
        <p:spPr bwMode="auto">
          <a:xfrm>
            <a:off x="1308100" y="1440117"/>
            <a:ext cx="1806575" cy="106045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某陈姓学姐</a:t>
            </a: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4949825" y="868617"/>
            <a:ext cx="1684338" cy="1062037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某黄姓学长</a:t>
            </a: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8478838" y="1017842"/>
            <a:ext cx="1763712" cy="1062037"/>
          </a:xfrm>
          <a:prstGeom prst="ellipse">
            <a:avLst/>
          </a:prstGeom>
          <a:solidFill>
            <a:srgbClr val="F74431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某洪姓学长</a:t>
            </a: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9896475" y="2214817"/>
            <a:ext cx="1800225" cy="1062037"/>
          </a:xfrm>
          <a:prstGeom prst="ellipse">
            <a:avLst/>
          </a:prstGeom>
          <a:solidFill>
            <a:srgbClr val="F74431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某黄姓学长</a:t>
            </a: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693817" y="2403536"/>
            <a:ext cx="8547939" cy="4232468"/>
          </a:xfrm>
          <a:prstGeom prst="ellipse">
            <a:avLst/>
          </a:prstGeom>
          <a:solidFill>
            <a:srgbClr val="519CD6"/>
          </a:solidFill>
          <a:ln w="12700" cap="flat" cmpd="sng" algn="ctr">
            <a:solidFill>
              <a:srgbClr val="519CD6"/>
            </a:solidFill>
            <a:prstDash val="solid"/>
            <a:miter lim="800000"/>
          </a:ln>
          <a:effectLst>
            <a:glow rad="228600">
              <a:srgbClr val="4472C4">
                <a:satMod val="175000"/>
                <a:alpha val="40000"/>
              </a:srgbClr>
            </a:glo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2574925" y="3097467"/>
            <a:ext cx="2124075" cy="106680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内核升级</a:t>
            </a: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4965700" y="2662492"/>
            <a:ext cx="2124075" cy="10668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内核升级</a:t>
            </a: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7504113" y="3195892"/>
            <a:ext cx="2124075" cy="1066800"/>
          </a:xfrm>
          <a:prstGeom prst="ellipse">
            <a:avLst/>
          </a:prstGeom>
          <a:solidFill>
            <a:srgbClr val="F74431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内核升级</a:t>
            </a:r>
            <a:endParaRPr lang="en-US" altLang="zh-CN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748318" y="5394134"/>
            <a:ext cx="651851" cy="590935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70AD47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4401479" y="5628971"/>
            <a:ext cx="651851" cy="59093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FFC000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</a:p>
        </p:txBody>
      </p:sp>
      <p:sp>
        <p:nvSpPr>
          <p:cNvPr id="62" name="椭圆 61"/>
          <p:cNvSpPr/>
          <p:nvPr/>
        </p:nvSpPr>
        <p:spPr bwMode="auto">
          <a:xfrm>
            <a:off x="5066076" y="5394989"/>
            <a:ext cx="651851" cy="590935"/>
          </a:xfrm>
          <a:prstGeom prst="ellipse">
            <a:avLst/>
          </a:prstGeom>
          <a:solidFill>
            <a:srgbClr val="F74431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ED7D31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</a:t>
            </a:r>
          </a:p>
        </p:txBody>
      </p:sp>
      <p:sp>
        <p:nvSpPr>
          <p:cNvPr id="63" name="椭圆 62"/>
          <p:cNvSpPr/>
          <p:nvPr/>
        </p:nvSpPr>
        <p:spPr bwMode="auto">
          <a:xfrm>
            <a:off x="5760721" y="5628971"/>
            <a:ext cx="651851" cy="590935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4472C4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炫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6418263" y="5334254"/>
            <a:ext cx="652462" cy="592138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65" name="椭圆 64"/>
          <p:cNvSpPr/>
          <p:nvPr/>
        </p:nvSpPr>
        <p:spPr bwMode="auto">
          <a:xfrm>
            <a:off x="7014741" y="5697672"/>
            <a:ext cx="651851" cy="59093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FFC000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</a:p>
        </p:txBody>
      </p:sp>
      <p:sp>
        <p:nvSpPr>
          <p:cNvPr id="66" name="椭圆 65"/>
          <p:cNvSpPr/>
          <p:nvPr/>
        </p:nvSpPr>
        <p:spPr bwMode="auto">
          <a:xfrm>
            <a:off x="7514475" y="5267246"/>
            <a:ext cx="651851" cy="590935"/>
          </a:xfrm>
          <a:prstGeom prst="ellipse">
            <a:avLst/>
          </a:prstGeom>
          <a:solidFill>
            <a:srgbClr val="F74431"/>
          </a:solidFill>
          <a:ln w="12700" cap="flat" cmpd="sng" algn="ctr">
            <a:noFill/>
            <a:prstDash val="solid"/>
            <a:miter lim="800000"/>
          </a:ln>
          <a:effectLst>
            <a:glow rad="228600">
              <a:srgbClr val="ED7D31">
                <a:satMod val="175000"/>
                <a:alpha val="40000"/>
              </a:srgb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570163" y="2457704"/>
            <a:ext cx="544512" cy="639763"/>
          </a:xfrm>
          <a:prstGeom prst="straightConnector1">
            <a:avLst/>
          </a:prstGeom>
          <a:noFill/>
          <a:ln w="76200" cap="flat" cmpd="sng" algn="ctr">
            <a:noFill/>
            <a:prstDash val="solid"/>
            <a:miter lim="800000"/>
            <a:tailEnd type="triangle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cxnSp>
      <p:cxnSp>
        <p:nvCxnSpPr>
          <p:cNvPr id="68" name="直接箭头连接符 67"/>
          <p:cNvCxnSpPr/>
          <p:nvPr/>
        </p:nvCxnSpPr>
        <p:spPr bwMode="auto">
          <a:xfrm>
            <a:off x="5919788" y="1967167"/>
            <a:ext cx="0" cy="682625"/>
          </a:xfrm>
          <a:prstGeom prst="straightConnector1">
            <a:avLst/>
          </a:prstGeom>
          <a:noFill/>
          <a:ln w="76200" cap="flat" cmpd="sng" algn="ctr">
            <a:noFill/>
            <a:prstDash val="solid"/>
            <a:miter lim="800000"/>
            <a:tailEnd type="triangle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cxnSp>
      <p:cxnSp>
        <p:nvCxnSpPr>
          <p:cNvPr id="69" name="直接箭头连接符 68"/>
          <p:cNvCxnSpPr/>
          <p:nvPr/>
        </p:nvCxnSpPr>
        <p:spPr bwMode="auto">
          <a:xfrm flipH="1">
            <a:off x="8869363" y="2214817"/>
            <a:ext cx="406400" cy="981075"/>
          </a:xfrm>
          <a:prstGeom prst="straightConnector1">
            <a:avLst/>
          </a:prstGeom>
          <a:noFill/>
          <a:ln w="76200" cap="flat" cmpd="sng" algn="ctr">
            <a:noFill/>
            <a:prstDash val="solid"/>
            <a:miter lim="800000"/>
            <a:tailEnd type="triangle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cxnSp>
      <p:cxnSp>
        <p:nvCxnSpPr>
          <p:cNvPr id="70" name="直接箭头连接符 69"/>
          <p:cNvCxnSpPr/>
          <p:nvPr/>
        </p:nvCxnSpPr>
        <p:spPr bwMode="auto">
          <a:xfrm flipH="1">
            <a:off x="9558338" y="3276854"/>
            <a:ext cx="684212" cy="128588"/>
          </a:xfrm>
          <a:prstGeom prst="straightConnector1">
            <a:avLst/>
          </a:prstGeom>
          <a:noFill/>
          <a:ln w="76200" cap="flat" cmpd="sng" algn="ctr">
            <a:noFill/>
            <a:prstDash val="solid"/>
            <a:miter lim="800000"/>
            <a:tailEnd type="triangle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cxnSp>
      <p:cxnSp>
        <p:nvCxnSpPr>
          <p:cNvPr id="71" name="直接箭头连接符 70"/>
          <p:cNvCxnSpPr/>
          <p:nvPr/>
        </p:nvCxnSpPr>
        <p:spPr>
          <a:xfrm>
            <a:off x="2683098" y="2479136"/>
            <a:ext cx="544512" cy="63976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919788" y="1979867"/>
            <a:ext cx="0" cy="6826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8769383" y="2179448"/>
            <a:ext cx="406400" cy="982663"/>
          </a:xfrm>
          <a:prstGeom prst="straightConnector1">
            <a:avLst/>
          </a:prstGeom>
          <a:ln w="76200">
            <a:solidFill>
              <a:srgbClr val="F7443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9522270" y="3269934"/>
            <a:ext cx="682625" cy="128587"/>
          </a:xfrm>
          <a:prstGeom prst="straightConnector1">
            <a:avLst/>
          </a:prstGeom>
          <a:ln w="76200">
            <a:solidFill>
              <a:srgbClr val="F7443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71807" y="4186404"/>
            <a:ext cx="4259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</a:t>
            </a:r>
            <a:r>
              <a:rPr lang="en-US" altLang="zh-CN" sz="4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xv6</a:t>
            </a:r>
            <a:r>
              <a:rPr lang="zh-CN" altLang="en-US" sz="4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6824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SHELL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219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0387" y="2372932"/>
            <a:ext cx="8804275" cy="1712912"/>
          </a:xfrm>
        </p:spPr>
      </p:pic>
      <p:sp>
        <p:nvSpPr>
          <p:cNvPr id="9220" name="文本框 4"/>
          <p:cNvSpPr txBox="1">
            <a:spLocks noChangeArrowheads="1"/>
          </p:cNvSpPr>
          <p:nvPr/>
        </p:nvSpPr>
        <p:spPr bwMode="auto">
          <a:xfrm>
            <a:off x="6232524" y="5033582"/>
            <a:ext cx="4570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狂拽酷炫吊炸天！</a:t>
            </a:r>
          </a:p>
        </p:txBody>
      </p:sp>
    </p:spTree>
    <p:extLst>
      <p:ext uri="{BB962C8B-B14F-4D97-AF65-F5344CB8AC3E}">
        <p14:creationId xmlns:p14="http://schemas.microsoft.com/office/powerpoint/2010/main" val="13085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WAV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43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2100" y="1525588"/>
            <a:ext cx="6240463" cy="3648075"/>
          </a:xfrm>
        </p:spPr>
      </p:pic>
      <p:sp>
        <p:nvSpPr>
          <p:cNvPr id="10244" name="文本框 6"/>
          <p:cNvSpPr txBox="1">
            <a:spLocks noChangeArrowheads="1"/>
          </p:cNvSpPr>
          <p:nvPr/>
        </p:nvSpPr>
        <p:spPr bwMode="auto">
          <a:xfrm>
            <a:off x="6096000" y="5627688"/>
            <a:ext cx="72596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学长写的真是太对了！</a:t>
            </a:r>
          </a:p>
        </p:txBody>
      </p:sp>
    </p:spTree>
    <p:extLst>
      <p:ext uri="{BB962C8B-B14F-4D97-AF65-F5344CB8AC3E}">
        <p14:creationId xmlns:p14="http://schemas.microsoft.com/office/powerpoint/2010/main" val="30224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GUI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26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12888"/>
            <a:ext cx="53689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3" y="2641600"/>
            <a:ext cx="5246687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3803650" y="5938838"/>
            <a:ext cx="838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学长好棒！学弟我真是太崇拜你了！</a:t>
            </a:r>
          </a:p>
        </p:txBody>
      </p:sp>
    </p:spTree>
    <p:extLst>
      <p:ext uri="{BB962C8B-B14F-4D97-AF65-F5344CB8AC3E}">
        <p14:creationId xmlns:p14="http://schemas.microsoft.com/office/powerpoint/2010/main" val="22021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内核升级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37286" y="1488440"/>
            <a:ext cx="6780628" cy="5008098"/>
            <a:chOff x="2705686" y="1463040"/>
            <a:chExt cx="6780628" cy="500809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705686" y="1463040"/>
              <a:ext cx="6780628" cy="5008098"/>
            </a:xfrm>
            <a:prstGeom prst="ellipse">
              <a:avLst/>
            </a:prstGeom>
            <a:solidFill>
              <a:srgbClr val="519CD6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老版</a:t>
              </a:r>
              <a:r>
                <a:rPr lang="en-US" altLang="zh-CN" sz="28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xv6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133" y="1807219"/>
              <a:ext cx="1275891" cy="127589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795" y="2768136"/>
              <a:ext cx="1123950" cy="112395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689" y="2521135"/>
              <a:ext cx="1123950" cy="112395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725" y="4619637"/>
              <a:ext cx="1123950" cy="112395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9714" y="4619637"/>
              <a:ext cx="1123950" cy="1123950"/>
            </a:xfrm>
            <a:prstGeom prst="rect">
              <a:avLst/>
            </a:prstGeom>
          </p:spPr>
        </p:pic>
      </p:grpSp>
      <p:sp>
        <p:nvSpPr>
          <p:cNvPr id="12292" name="文本框 14"/>
          <p:cNvSpPr txBox="1">
            <a:spLocks noChangeArrowheads="1"/>
          </p:cNvSpPr>
          <p:nvPr/>
        </p:nvSpPr>
        <p:spPr bwMode="auto">
          <a:xfrm>
            <a:off x="8450303" y="2947990"/>
            <a:ext cx="34131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没有进程！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没有系统调用！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  <a:p>
            <a:r>
              <a:rPr lang="zh-CN" altLang="en-US" sz="4000" dirty="0">
                <a:solidFill>
                  <a:srgbClr val="519CD6"/>
                </a:solidFill>
                <a:latin typeface="方正咆哮简体" panose="02010600010101010101" pitchFamily="2" charset="-122"/>
                <a:ea typeface="方正咆哮简体" panose="02010600010101010101" pitchFamily="2" charset="-122"/>
              </a:rPr>
              <a:t>没有文件系统！</a:t>
            </a:r>
            <a:endParaRPr lang="en-US" altLang="zh-CN" sz="4000" dirty="0">
              <a:solidFill>
                <a:srgbClr val="519CD6"/>
              </a:solidFill>
              <a:latin typeface="方正咆哮简体" panose="02010600010101010101" pitchFamily="2" charset="-122"/>
              <a:ea typeface="方正咆哮简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1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1339</Words>
  <Application>Microsoft Office PowerPoint</Application>
  <PresentationFormat>宽屏</PresentationFormat>
  <Paragraphs>266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 Unicode MS</vt:lpstr>
      <vt:lpstr>Gungsuh</vt:lpstr>
      <vt:lpstr>Helvetica LT Std</vt:lpstr>
      <vt:lpstr>Hiragino Sans GB W3</vt:lpstr>
      <vt:lpstr>Victorian LET</vt:lpstr>
      <vt:lpstr>方正大黑简体</vt:lpstr>
      <vt:lpstr>方正咆哮简体</vt:lpstr>
      <vt:lpstr>方正姚体</vt:lpstr>
      <vt:lpstr>宋体</vt:lpstr>
      <vt:lpstr>微软雅黑</vt:lpstr>
      <vt:lpstr>Arial</vt:lpstr>
      <vt:lpstr>Broadway</vt:lpstr>
      <vt:lpstr>Calibri</vt:lpstr>
      <vt:lpstr>Calibri Light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方案二——成员分工</vt:lpstr>
      <vt:lpstr>最初构想</vt:lpstr>
      <vt:lpstr>SHELL</vt:lpstr>
      <vt:lpstr>WAV</vt:lpstr>
      <vt:lpstr>GUI</vt:lpstr>
      <vt:lpstr>内核升级</vt:lpstr>
      <vt:lpstr>内核升级</vt:lpstr>
      <vt:lpstr>文件系统</vt:lpstr>
      <vt:lpstr>图片与字符</vt:lpstr>
      <vt:lpstr>其他问题</vt:lpstr>
      <vt:lpstr>痛定思痛！</vt:lpstr>
      <vt:lpstr>PowerPoint 演示文稿</vt:lpstr>
      <vt:lpstr>PowerPoint 演示文稿</vt:lpstr>
      <vt:lpstr>系统架构设计</vt:lpstr>
      <vt:lpstr>显存多平台兼容支持</vt:lpstr>
      <vt:lpstr>键鼠驱动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SHELL</vt:lpstr>
      <vt:lpstr>SHELL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王宇炜</cp:lastModifiedBy>
  <cp:revision>45</cp:revision>
  <dcterms:created xsi:type="dcterms:W3CDTF">2015-01-23T01:46:42Z</dcterms:created>
  <dcterms:modified xsi:type="dcterms:W3CDTF">2015-01-23T04:44:48Z</dcterms:modified>
</cp:coreProperties>
</file>