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58" r:id="rId5"/>
    <p:sldId id="268" r:id="rId6"/>
    <p:sldId id="260" r:id="rId7"/>
    <p:sldId id="262" r:id="rId8"/>
    <p:sldId id="263" r:id="rId9"/>
    <p:sldId id="271" r:id="rId10"/>
    <p:sldId id="272" r:id="rId11"/>
    <p:sldId id="273" r:id="rId12"/>
    <p:sldId id="274" r:id="rId13"/>
    <p:sldId id="269" r:id="rId14"/>
    <p:sldId id="264" r:id="rId15"/>
    <p:sldId id="265" r:id="rId16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4" d="100"/>
          <a:sy n="84" d="100"/>
        </p:scale>
        <p:origin x="129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B755-1353-46EC-B26D-F489984F7E62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945-22DE-4732-A288-B3E6D294D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8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945-22DE-4732-A288-B3E6D294D6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VID_20190703_100545.mp4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" y="-6191"/>
            <a:ext cx="4882153" cy="651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1185" y="2565400"/>
            <a:ext cx="6081613" cy="885840"/>
          </a:xfrm>
          <a:prstGeom prst="rect">
            <a:avLst/>
          </a:prstGeom>
        </p:spPr>
        <p:txBody>
          <a:bodyPr lIns="127000" tIns="41666" rIns="127000" bIns="41666" rtlCol="0" anchor="t">
            <a:spAutoFit/>
          </a:bodyPr>
          <a:lstStyle/>
          <a:p>
            <a:pPr algn="l">
              <a:lnSpc>
                <a:spcPct val="116199"/>
              </a:lnSpc>
            </a:pPr>
            <a:r>
              <a:rPr lang="en-US" sz="4800" u="none" dirty="0">
                <a:solidFill>
                  <a:srgbClr val="404040"/>
                </a:solidFill>
                <a:latin typeface="Microsoft YaHei"/>
                <a:ea typeface="Microsoft YaHei"/>
              </a:rPr>
              <a:t>ARM</a:t>
            </a:r>
            <a:r>
              <a:rPr lang="zh-CN" altLang="en-US" sz="4800" u="none" dirty="0">
                <a:solidFill>
                  <a:srgbClr val="404040"/>
                </a:solidFill>
                <a:latin typeface="Microsoft YaHei"/>
                <a:ea typeface="Microsoft YaHei"/>
              </a:rPr>
              <a:t>课程设计答辩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010602" y="3867439"/>
            <a:ext cx="1712564" cy="278163"/>
          </a:xfrm>
          <a:prstGeom prst="rect">
            <a:avLst/>
          </a:prstGeom>
          <a:solidFill>
            <a:srgbClr val="198ABD"/>
          </a:solidFill>
        </p:spPr>
        <p:txBody>
          <a:bodyPr lIns="127000" tIns="46360" rIns="127000" bIns="46360" rtlCol="0" anchor="t">
            <a:spAutoFit/>
          </a:bodyPr>
          <a:lstStyle/>
          <a:p>
            <a:pPr algn="ctr">
              <a:lnSpc>
                <a:spcPct val="116199"/>
              </a:lnSpc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78483" y="3867439"/>
            <a:ext cx="1712564" cy="278163"/>
          </a:xfrm>
          <a:prstGeom prst="rect">
            <a:avLst/>
          </a:prstGeom>
          <a:solidFill>
            <a:srgbClr val="00B0F0"/>
          </a:solidFill>
        </p:spPr>
        <p:txBody>
          <a:bodyPr lIns="127000" tIns="46360" rIns="127000" bIns="46360" rtlCol="0" anchor="t">
            <a:spAutoFit/>
          </a:bodyPr>
          <a:lstStyle/>
          <a:p>
            <a:pPr algn="ctr">
              <a:lnSpc>
                <a:spcPct val="116199"/>
              </a:lnSpc>
            </a:pPr>
            <a:endParaRPr lang="en-US" sz="1100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Microsoft YaHei"/>
              </a:rPr>
              <a:t>项目展示</a:t>
            </a:r>
            <a:endParaRPr lang="en-US" altLang="zh-CN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E52B41-71B8-48A5-89D7-A05E24E8D226}"/>
              </a:ext>
            </a:extLst>
          </p:cNvPr>
          <p:cNvSpPr txBox="1"/>
          <p:nvPr/>
        </p:nvSpPr>
        <p:spPr>
          <a:xfrm>
            <a:off x="368300" y="812953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代码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C28E70-8AF2-48D5-8C8A-848B30AB1703}"/>
              </a:ext>
            </a:extLst>
          </p:cNvPr>
          <p:cNvSpPr/>
          <p:nvPr/>
        </p:nvSpPr>
        <p:spPr>
          <a:xfrm>
            <a:off x="426488" y="1188403"/>
            <a:ext cx="57785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//第三步：处理输入的数据</a:t>
            </a:r>
          </a:p>
          <a:p>
            <a:r>
              <a:rPr lang="zh-CN" altLang="en-US" sz="1400" dirty="0"/>
              <a:t>printf("start(%d,%d),end(%d,%d)\n",start.x,start.y,end.x,end.y);</a:t>
            </a:r>
          </a:p>
          <a:p>
            <a:r>
              <a:rPr lang="zh-CN" altLang="en-US" sz="1400" dirty="0">
                <a:solidFill>
                  <a:srgbClr val="00B050"/>
                </a:solidFill>
              </a:rPr>
              <a:t>//第四步：返回结果</a:t>
            </a:r>
          </a:p>
          <a:p>
            <a:r>
              <a:rPr lang="zh-CN" altLang="en-US" sz="1400" dirty="0"/>
              <a:t>int a = end.x-start.x;</a:t>
            </a:r>
          </a:p>
          <a:p>
            <a:r>
              <a:rPr lang="zh-CN" altLang="en-US" sz="1400" dirty="0"/>
              <a:t>int b = end.y-start.y;</a:t>
            </a:r>
          </a:p>
          <a:p>
            <a:r>
              <a:rPr lang="zh-CN" altLang="en-US" sz="1400" dirty="0"/>
              <a:t>if((a&lt;b)&amp;&amp;(a&lt;b*(-1)))	</a:t>
            </a:r>
            <a:r>
              <a:rPr lang="zh-CN" altLang="en-US" sz="1400" dirty="0">
                <a:solidFill>
                  <a:srgbClr val="00B050"/>
                </a:solidFill>
              </a:rPr>
              <a:t>//a&lt;b 且 a&lt;-b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1;	</a:t>
            </a:r>
            <a:r>
              <a:rPr lang="zh-CN" altLang="en-US" sz="1400" dirty="0">
                <a:solidFill>
                  <a:srgbClr val="00B050"/>
                </a:solidFill>
              </a:rPr>
              <a:t>//左滑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else if((a&gt;b)&amp;&amp;(a&gt;b*(-1))) </a:t>
            </a:r>
            <a:r>
              <a:rPr lang="zh-CN" altLang="en-US" sz="1400" dirty="0">
                <a:solidFill>
                  <a:srgbClr val="00B050"/>
                </a:solidFill>
              </a:rPr>
              <a:t>//a&gt;b 且 a&gt;-b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2;	</a:t>
            </a:r>
            <a:r>
              <a:rPr lang="zh-CN" altLang="en-US" sz="1400" dirty="0">
                <a:solidFill>
                  <a:srgbClr val="00B050"/>
                </a:solidFill>
              </a:rPr>
              <a:t>//右滑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else if((a&lt;b)&amp;&amp;(a&gt;b*(-1))) </a:t>
            </a:r>
            <a:r>
              <a:rPr lang="zh-CN" altLang="en-US" sz="1400" dirty="0">
                <a:solidFill>
                  <a:srgbClr val="00B050"/>
                </a:solidFill>
              </a:rPr>
              <a:t>//a&lt;b 且 a&gt;-b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3;	</a:t>
            </a:r>
            <a:r>
              <a:rPr lang="zh-CN" altLang="en-US" sz="1400" dirty="0">
                <a:solidFill>
                  <a:srgbClr val="00B050"/>
                </a:solidFill>
              </a:rPr>
              <a:t>//上滑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else if((a&gt;b)&amp;&amp;(a&lt;b*(-1))) </a:t>
            </a:r>
            <a:r>
              <a:rPr lang="zh-CN" altLang="en-US" sz="1400" dirty="0">
                <a:solidFill>
                  <a:srgbClr val="00B050"/>
                </a:solidFill>
              </a:rPr>
              <a:t>//a&gt;b 且 a&lt;-b</a:t>
            </a:r>
          </a:p>
          <a:p>
            <a:r>
              <a:rPr lang="zh-CN" altLang="en-US" sz="1400" dirty="0"/>
              <a:t>{	</a:t>
            </a:r>
          </a:p>
          <a:p>
            <a:r>
              <a:rPr lang="zh-CN" altLang="en-US" sz="1400" dirty="0"/>
              <a:t>	return 4;	</a:t>
            </a:r>
            <a:r>
              <a:rPr lang="zh-CN" altLang="en-US" sz="1400" dirty="0">
                <a:solidFill>
                  <a:srgbClr val="00B050"/>
                </a:solidFill>
              </a:rPr>
              <a:t>//下滑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5A934-2C9E-46B1-B528-8D60A6D68050}"/>
              </a:ext>
            </a:extLst>
          </p:cNvPr>
          <p:cNvSpPr/>
          <p:nvPr/>
        </p:nvSpPr>
        <p:spPr>
          <a:xfrm>
            <a:off x="5626100" y="1191515"/>
            <a:ext cx="57785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//打开屏幕 函数</a:t>
            </a:r>
          </a:p>
          <a:p>
            <a:r>
              <a:rPr lang="zh-CN" altLang="en-US" sz="1400" dirty="0"/>
              <a:t>int lcd_init(void)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lcd_fd = open("/dev/fb0",O_RDWR);</a:t>
            </a:r>
            <a:r>
              <a:rPr lang="zh-CN" altLang="en-US" sz="1400" dirty="0">
                <a:solidFill>
                  <a:srgbClr val="00B050"/>
                </a:solidFill>
              </a:rPr>
              <a:t>	//只读模式</a:t>
            </a:r>
          </a:p>
          <a:p>
            <a:r>
              <a:rPr lang="zh-CN" altLang="en-US" sz="1400" dirty="0"/>
              <a:t>	if(lcd_fd &lt; 0)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perror("open lcd error");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zh-CN" altLang="en-US" sz="1400" dirty="0">
                <a:solidFill>
                  <a:srgbClr val="00B050"/>
                </a:solidFill>
              </a:rPr>
              <a:t>//标准出错函数 可以打印出错信息</a:t>
            </a:r>
          </a:p>
          <a:p>
            <a:r>
              <a:rPr lang="zh-CN" altLang="en-US" sz="1400" dirty="0"/>
              <a:t>		return -1;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//映射屏幕</a:t>
            </a:r>
          </a:p>
          <a:p>
            <a:r>
              <a:rPr lang="zh-CN" altLang="en-US" sz="1400" dirty="0"/>
              <a:t>	plcd = (int*)mmap(NULL,480*800*4,PROT_READ|PROT_WRITE,MAP_SHARED,lcd_fd,0);</a:t>
            </a:r>
          </a:p>
          <a:p>
            <a:r>
              <a:rPr lang="zh-CN" altLang="en-US" sz="1400" dirty="0"/>
              <a:t>	if(plcd == NULL)	</a:t>
            </a:r>
            <a:r>
              <a:rPr lang="zh-CN" altLang="en-US" sz="1400" dirty="0">
                <a:solidFill>
                  <a:srgbClr val="00B050"/>
                </a:solidFill>
              </a:rPr>
              <a:t>//指针为空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perror("mmap lcd error");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     </a:t>
            </a: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zh-CN" altLang="en-US" sz="1400" dirty="0">
                <a:solidFill>
                  <a:srgbClr val="00B050"/>
                </a:solidFill>
              </a:rPr>
              <a:t>//标准出错函数 可以打印出错信息</a:t>
            </a:r>
          </a:p>
          <a:p>
            <a:r>
              <a:rPr lang="zh-CN" altLang="en-US" sz="1400" dirty="0"/>
              <a:t>		return -1;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Microsoft YaHei"/>
              </a:rPr>
              <a:t>项目展示</a:t>
            </a:r>
            <a:endParaRPr lang="en-US" altLang="zh-CN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4F6565-7041-444B-878D-5B6BA6EC6BE0}"/>
              </a:ext>
            </a:extLst>
          </p:cNvPr>
          <p:cNvSpPr/>
          <p:nvPr/>
        </p:nvSpPr>
        <p:spPr>
          <a:xfrm>
            <a:off x="368300" y="1275259"/>
            <a:ext cx="57785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//关闭屏幕函数</a:t>
            </a:r>
          </a:p>
          <a:p>
            <a:r>
              <a:rPr lang="zh-CN" altLang="en-US" sz="1400" dirty="0"/>
              <a:t>void lcd_uninit(void)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munmap(plcd,480*800*4);    </a:t>
            </a:r>
            <a:r>
              <a:rPr lang="zh-CN" altLang="en-US" sz="1400" dirty="0">
                <a:solidFill>
                  <a:srgbClr val="00B050"/>
                </a:solidFill>
              </a:rPr>
              <a:t>//解映射</a:t>
            </a:r>
          </a:p>
          <a:p>
            <a:r>
              <a:rPr lang="zh-CN" altLang="en-US" sz="1400" dirty="0"/>
              <a:t>	close(lcd_fd);	       </a:t>
            </a:r>
            <a:r>
              <a:rPr lang="zh-CN" altLang="en-US" sz="1400" dirty="0">
                <a:solidFill>
                  <a:srgbClr val="00B050"/>
                </a:solidFill>
              </a:rPr>
              <a:t>//关屏幕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//显示图片函数</a:t>
            </a:r>
          </a:p>
          <a:p>
            <a:r>
              <a:rPr lang="zh-CN" altLang="en-US" sz="1400" dirty="0"/>
              <a:t>int show_bmp(char* pathname)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//第一步：打开图片</a:t>
            </a:r>
          </a:p>
          <a:p>
            <a:r>
              <a:rPr lang="zh-CN" altLang="en-US" sz="1400" dirty="0"/>
              <a:t>	int pic_fd = open(pathname,O_RDONLY);</a:t>
            </a:r>
          </a:p>
          <a:p>
            <a:r>
              <a:rPr lang="zh-CN" altLang="en-US" sz="1400" dirty="0"/>
              <a:t>	if(pic_fd &lt;0)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perror("open pic error");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zh-CN" altLang="en-US" sz="1400" dirty="0">
                <a:solidFill>
                  <a:srgbClr val="00B050"/>
                </a:solidFill>
              </a:rPr>
              <a:t>//标准出错函数 可以打印出错信息</a:t>
            </a:r>
          </a:p>
          <a:p>
            <a:r>
              <a:rPr lang="zh-CN" altLang="en-US" sz="1400" dirty="0"/>
              <a:t>		return -1;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//第二步：p偏移54字节文件头 </a:t>
            </a:r>
          </a:p>
          <a:p>
            <a:r>
              <a:rPr lang="zh-CN" altLang="en-US" sz="1400" dirty="0"/>
              <a:t>	lseek(pic_fd,54,SEEK_SET);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4CB2CE-FD57-4024-8E44-7BD29865FFD5}"/>
              </a:ext>
            </a:extLst>
          </p:cNvPr>
          <p:cNvSpPr txBox="1"/>
          <p:nvPr/>
        </p:nvSpPr>
        <p:spPr>
          <a:xfrm>
            <a:off x="368300" y="812953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代码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DE9476-FE07-414A-8B3D-D3164591A40B}"/>
              </a:ext>
            </a:extLst>
          </p:cNvPr>
          <p:cNvSpPr/>
          <p:nvPr/>
        </p:nvSpPr>
        <p:spPr>
          <a:xfrm>
            <a:off x="5483178" y="1013008"/>
            <a:ext cx="64643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//第三步：读取图片数据</a:t>
            </a:r>
          </a:p>
          <a:p>
            <a:r>
              <a:rPr lang="zh-CN" altLang="en-US" sz="1400" dirty="0"/>
              <a:t>	char pic_buf[480*800*3] = {0};</a:t>
            </a:r>
          </a:p>
          <a:p>
            <a:r>
              <a:rPr lang="zh-CN" altLang="en-US" sz="1400" dirty="0"/>
              <a:t>	int ret = read(pic_fd,pic_buf,480*800*3);</a:t>
            </a:r>
          </a:p>
          <a:p>
            <a:r>
              <a:rPr lang="zh-CN" altLang="en-US" sz="1400" dirty="0"/>
              <a:t>	if(ret &lt; 480*800*3)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printf("read pic error:pic size fail\n");</a:t>
            </a:r>
          </a:p>
          <a:p>
            <a:r>
              <a:rPr lang="zh-CN" altLang="en-US" sz="1400" dirty="0"/>
              <a:t>		return -1;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//第四步：处理数据</a:t>
            </a:r>
          </a:p>
          <a:p>
            <a:r>
              <a:rPr lang="zh-CN" altLang="en-US" sz="1400" dirty="0"/>
              <a:t>	char a,r,g,b;</a:t>
            </a:r>
          </a:p>
          <a:p>
            <a:r>
              <a:rPr lang="zh-CN" altLang="en-US" sz="1400" dirty="0"/>
              <a:t>	int i,j,x = 0;</a:t>
            </a:r>
          </a:p>
          <a:p>
            <a:r>
              <a:rPr lang="zh-CN" altLang="en-US" sz="1400" dirty="0"/>
              <a:t>	for(i = 0;i &lt;480;i++)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for(j = 0;j&lt;800;j++)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a = 0x00;</a:t>
            </a:r>
          </a:p>
          <a:p>
            <a:r>
              <a:rPr lang="zh-CN" altLang="en-US" sz="1400" dirty="0"/>
              <a:t>			b = pic_buf[x++]; </a:t>
            </a:r>
          </a:p>
          <a:p>
            <a:r>
              <a:rPr lang="zh-CN" altLang="en-US" sz="1400" dirty="0"/>
              <a:t>			g = pic_buf[x++];</a:t>
            </a:r>
          </a:p>
          <a:p>
            <a:r>
              <a:rPr lang="zh-CN" altLang="en-US" sz="1400" dirty="0"/>
              <a:t>			r = pic_buf[x++]; </a:t>
            </a:r>
          </a:p>
          <a:p>
            <a:r>
              <a:rPr lang="zh-CN" altLang="en-US" sz="1400" dirty="0"/>
              <a:t>			draw_piont(479-i,j,a&lt;&lt;24|r&lt;&lt;16|g&lt;&lt;8|b);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}		</a:t>
            </a:r>
          </a:p>
          <a:p>
            <a:r>
              <a:rPr lang="zh-CN" altLang="en-US" sz="14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765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Microsoft YaHei"/>
              </a:rPr>
              <a:t>项目展示</a:t>
            </a:r>
            <a:endParaRPr lang="en-US" altLang="zh-CN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E31346-AD1F-41AE-A589-AC85B8986503}"/>
              </a:ext>
            </a:extLst>
          </p:cNvPr>
          <p:cNvSpPr txBox="1"/>
          <p:nvPr/>
        </p:nvSpPr>
        <p:spPr>
          <a:xfrm>
            <a:off x="368300" y="812953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代码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0D08E5-39BD-4F6F-B0B8-239CF080A3E6}"/>
              </a:ext>
            </a:extLst>
          </p:cNvPr>
          <p:cNvSpPr/>
          <p:nvPr/>
        </p:nvSpPr>
        <p:spPr>
          <a:xfrm>
            <a:off x="368300" y="1213063"/>
            <a:ext cx="57785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//主函数</a:t>
            </a:r>
          </a:p>
          <a:p>
            <a:r>
              <a:rPr lang="zh-CN" altLang="en-US" sz="1400" dirty="0"/>
              <a:t>void main()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char *str[3]={"./11.bmp","./12.bmp","./13.bmp"};		</a:t>
            </a:r>
            <a:r>
              <a:rPr lang="zh-CN" altLang="en-US" sz="1400" dirty="0">
                <a:solidFill>
                  <a:srgbClr val="00B050"/>
                </a:solidFill>
              </a:rPr>
              <a:t>//定义指针数组</a:t>
            </a:r>
          </a:p>
          <a:p>
            <a:r>
              <a:rPr lang="zh-CN" altLang="en-US" sz="1400" dirty="0"/>
              <a:t>	int xx=0;		</a:t>
            </a:r>
            <a:r>
              <a:rPr lang="zh-CN" altLang="en-US" sz="1400" dirty="0">
                <a:solidFill>
                  <a:srgbClr val="00B050"/>
                </a:solidFill>
              </a:rPr>
              <a:t>//取整xx=0</a:t>
            </a:r>
          </a:p>
          <a:p>
            <a:r>
              <a:rPr lang="zh-CN" altLang="en-US" sz="1400" dirty="0"/>
              <a:t>	lcd_init();		</a:t>
            </a:r>
            <a:r>
              <a:rPr lang="zh-CN" altLang="en-US" sz="1400" dirty="0">
                <a:solidFill>
                  <a:srgbClr val="00B050"/>
                </a:solidFill>
              </a:rPr>
              <a:t>//打开屏幕</a:t>
            </a:r>
          </a:p>
          <a:p>
            <a:r>
              <a:rPr lang="zh-CN" altLang="en-US" sz="1400" dirty="0"/>
              <a:t>	while(1)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show_bmp(str[xx]);			</a:t>
            </a:r>
            <a:r>
              <a:rPr lang="en-US" altLang="zh-CN" sz="1400" dirty="0"/>
              <a:t>		</a:t>
            </a:r>
            <a:r>
              <a:rPr lang="zh-CN" altLang="en-US" sz="1400" dirty="0">
                <a:solidFill>
                  <a:srgbClr val="00B050"/>
                </a:solidFill>
              </a:rPr>
              <a:t>//根据返回的xx的值选择图片显示</a:t>
            </a:r>
          </a:p>
          <a:p>
            <a:r>
              <a:rPr lang="zh-CN" altLang="en-US" sz="1400" dirty="0"/>
              <a:t>		int ret = get_touch();		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zh-CN" altLang="en-US" sz="1400" dirty="0">
                <a:solidFill>
                  <a:srgbClr val="00B050"/>
                </a:solidFill>
              </a:rPr>
              <a:t>//get_touch函数的返回值给ret</a:t>
            </a:r>
          </a:p>
          <a:p>
            <a:r>
              <a:rPr lang="zh-CN" altLang="en-US" sz="1400" dirty="0"/>
              <a:t>		if(ret == 1|| ret == 3)		</a:t>
            </a:r>
            <a:r>
              <a:rPr lang="zh-CN" altLang="en-US" sz="1400" dirty="0">
                <a:solidFill>
                  <a:srgbClr val="00B050"/>
                </a:solidFill>
              </a:rPr>
              <a:t>//判断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xx++;</a:t>
            </a:r>
          </a:p>
          <a:p>
            <a:r>
              <a:rPr lang="zh-CN" altLang="en-US" sz="1400" dirty="0"/>
              <a:t>			if(xx&gt;2)		</a:t>
            </a:r>
            <a:r>
              <a:rPr lang="zh-CN" altLang="en-US" sz="1400" dirty="0">
                <a:solidFill>
                  <a:srgbClr val="00B050"/>
                </a:solidFill>
              </a:rPr>
              <a:t>//判断</a:t>
            </a:r>
          </a:p>
          <a:p>
            <a:r>
              <a:rPr lang="zh-CN" altLang="en-US" sz="1400" dirty="0"/>
              <a:t>			{</a:t>
            </a:r>
          </a:p>
          <a:p>
            <a:r>
              <a:rPr lang="zh-CN" altLang="en-US" sz="1400" dirty="0"/>
              <a:t>				xx = 0;</a:t>
            </a:r>
          </a:p>
          <a:p>
            <a:r>
              <a:rPr lang="zh-CN" altLang="en-US" sz="1400" dirty="0"/>
              <a:t>			}</a:t>
            </a:r>
          </a:p>
          <a:p>
            <a:r>
              <a:rPr lang="zh-CN" altLang="en-US" sz="1400" dirty="0"/>
              <a:t>		}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BB6BD-FF30-4D1F-93F3-F5A6CDA00313}"/>
              </a:ext>
            </a:extLst>
          </p:cNvPr>
          <p:cNvSpPr/>
          <p:nvPr/>
        </p:nvSpPr>
        <p:spPr>
          <a:xfrm>
            <a:off x="6540500" y="1804650"/>
            <a:ext cx="57785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else if(ret == 2|| ret == 4)	</a:t>
            </a:r>
            <a:r>
              <a:rPr lang="zh-CN" altLang="en-US" sz="1400" dirty="0">
                <a:solidFill>
                  <a:srgbClr val="00B050"/>
                </a:solidFill>
              </a:rPr>
              <a:t>//判断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xx--;</a:t>
            </a:r>
          </a:p>
          <a:p>
            <a:r>
              <a:rPr lang="zh-CN" altLang="en-US" sz="1400" dirty="0"/>
              <a:t>		if(xx&lt;0)	</a:t>
            </a:r>
            <a:r>
              <a:rPr lang="zh-CN" altLang="en-US" sz="1400" dirty="0">
                <a:solidFill>
                  <a:srgbClr val="00B050"/>
                </a:solidFill>
              </a:rPr>
              <a:t>//判断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xx = 2; 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lcd_uninit();			</a:t>
            </a:r>
            <a:r>
              <a:rPr lang="zh-CN" altLang="en-US" sz="1400" dirty="0">
                <a:solidFill>
                  <a:srgbClr val="00B050"/>
                </a:solidFill>
              </a:rPr>
              <a:t>//关闭屏幕</a:t>
            </a:r>
          </a:p>
          <a:p>
            <a:endParaRPr lang="zh-CN" altLang="en-US" sz="1400" dirty="0"/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1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" y="3426071"/>
            <a:ext cx="2987870" cy="3098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816" y="-26094"/>
            <a:ext cx="2987870" cy="3098129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707920" y="2231625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40"/>
                </a:moveTo>
                <a:lnTo>
                  <a:pt x="4138079" y="2030540"/>
                </a:lnTo>
                <a:lnTo>
                  <a:pt x="4138079" y="10632"/>
                </a:lnTo>
                <a:lnTo>
                  <a:pt x="10626" y="10632"/>
                </a:lnTo>
                <a:lnTo>
                  <a:pt x="10626" y="2030540"/>
                </a:ln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Freeform 4"/>
          <p:cNvSpPr/>
          <p:nvPr/>
        </p:nvSpPr>
        <p:spPr>
          <a:xfrm>
            <a:off x="5302411" y="1753863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2"/>
                </a:moveTo>
                <a:cubicBezTo>
                  <a:pt x="951703" y="738660"/>
                  <a:pt x="738659" y="951703"/>
                  <a:pt x="475851" y="951703"/>
                </a:cubicBezTo>
                <a:cubicBezTo>
                  <a:pt x="213044" y="951703"/>
                  <a:pt x="0" y="738660"/>
                  <a:pt x="0" y="475852"/>
                </a:cubicBezTo>
                <a:cubicBezTo>
                  <a:pt x="0" y="213044"/>
                  <a:pt x="213044" y="0"/>
                  <a:pt x="475851" y="0"/>
                </a:cubicBezTo>
                <a:cubicBezTo>
                  <a:pt x="738659" y="0"/>
                  <a:pt x="951703" y="213044"/>
                  <a:pt x="951703" y="475852"/>
                </a:cubicBezTo>
                <a:close/>
              </a:path>
            </a:pathLst>
          </a:custGeom>
          <a:solidFill>
            <a:srgbClr val="F2F2F2"/>
          </a:solidFill>
        </p:spPr>
      </p:sp>
      <p:sp>
        <p:nvSpPr>
          <p:cNvPr id="6" name="Freeform 5"/>
          <p:cNvSpPr/>
          <p:nvPr/>
        </p:nvSpPr>
        <p:spPr>
          <a:xfrm>
            <a:off x="5353044" y="1802175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7" name="TextBox 6"/>
          <p:cNvSpPr txBox="1"/>
          <p:nvPr/>
        </p:nvSpPr>
        <p:spPr>
          <a:xfrm>
            <a:off x="5057502" y="4089602"/>
            <a:ext cx="1580434" cy="368300"/>
          </a:xfrm>
          <a:prstGeom prst="rect">
            <a:avLst/>
          </a:prstGeom>
          <a:solidFill>
            <a:srgbClr val="198ABD"/>
          </a:solidFill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PART 0</a:t>
            </a:r>
            <a:r>
              <a:rPr lang="en-US" altLang="zh-CN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4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76857" y="2824021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b="1" u="none" dirty="0">
                <a:solidFill>
                  <a:srgbClr val="42464B"/>
                </a:solidFill>
                <a:latin typeface="Microsoft YaHei"/>
                <a:ea typeface="Microsoft YaHei"/>
              </a:rPr>
              <a:t>项目总结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82555" y="2008734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137375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u="none" dirty="0">
                <a:solidFill>
                  <a:srgbClr val="00B0F0"/>
                </a:solidFill>
                <a:latin typeface="Microsoft YaHei"/>
                <a:ea typeface="Microsoft YaHei"/>
              </a:rPr>
              <a:t>项目总结</a:t>
            </a:r>
            <a:endParaRPr lang="en-US" sz="1100" dirty="0"/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FF12F1-EE52-4CB4-ABC9-AB46B309E92C}"/>
              </a:ext>
            </a:extLst>
          </p:cNvPr>
          <p:cNvSpPr txBox="1"/>
          <p:nvPr/>
        </p:nvSpPr>
        <p:spPr>
          <a:xfrm>
            <a:off x="1130300" y="1041400"/>
            <a:ext cx="4652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优点：</a:t>
            </a:r>
            <a:r>
              <a:rPr lang="zh-CN" altLang="en-US" dirty="0"/>
              <a:t>制作过程清晰明了，代码格式规范，</a:t>
            </a:r>
            <a:endParaRPr lang="en-US" altLang="zh-CN" dirty="0"/>
          </a:p>
          <a:p>
            <a:r>
              <a:rPr lang="zh-CN" altLang="en-US" sz="2000" b="1" dirty="0"/>
              <a:t>缺点：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92A591-BB06-4DAC-8131-2FE55B723F03}"/>
              </a:ext>
            </a:extLst>
          </p:cNvPr>
          <p:cNvSpPr/>
          <p:nvPr/>
        </p:nvSpPr>
        <p:spPr>
          <a:xfrm>
            <a:off x="1130300" y="3708400"/>
            <a:ext cx="702901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cs typeface="Times New Roman" panose="02020603050405020304" pitchFamily="18" charset="0"/>
              </a:rPr>
              <a:t>收获：</a:t>
            </a:r>
            <a:r>
              <a:rPr lang="en-US" altLang="zh-CN" sz="2000" b="1" kern="100" dirty="0">
                <a:cs typeface="Times New Roman" panose="02020603050405020304" pitchFamily="18" charset="0"/>
              </a:rPr>
              <a:t>        </a:t>
            </a:r>
            <a:r>
              <a:rPr lang="zh-CN" altLang="zh-CN" kern="100" dirty="0">
                <a:cs typeface="Times New Roman" panose="02020603050405020304" pitchFamily="18" charset="0"/>
              </a:rPr>
              <a:t>初步掌握</a:t>
            </a:r>
            <a:r>
              <a:rPr lang="zh-CN" altLang="en-US" kern="100" dirty="0">
                <a:cs typeface="Times New Roman" panose="02020603050405020304" pitchFamily="18" charset="0"/>
              </a:rPr>
              <a:t>了</a:t>
            </a:r>
            <a:r>
              <a:rPr lang="zh-CN" altLang="zh-CN" kern="100" dirty="0">
                <a:cs typeface="Times New Roman" panose="02020603050405020304" pitchFamily="18" charset="0"/>
              </a:rPr>
              <a:t>嵌入式系统</a:t>
            </a:r>
            <a:r>
              <a:rPr lang="zh-CN" altLang="en-US" kern="100" dirty="0"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cs typeface="Times New Roman" panose="02020603050405020304" pitchFamily="18" charset="0"/>
              </a:rPr>
              <a:t>基本结构，</a:t>
            </a:r>
            <a:r>
              <a:rPr lang="en-US" altLang="zh-CN" kern="100" dirty="0"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cs typeface="Times New Roman" panose="02020603050405020304" pitchFamily="18" charset="0"/>
              </a:rPr>
              <a:t>系统的基本操作指令。掌握</a:t>
            </a:r>
            <a:r>
              <a:rPr lang="zh-CN" altLang="en-US" kern="100" dirty="0">
                <a:cs typeface="Times New Roman" panose="02020603050405020304" pitchFamily="18" charset="0"/>
              </a:rPr>
              <a:t>了</a:t>
            </a:r>
            <a:r>
              <a:rPr lang="en-US" altLang="zh-CN" kern="100" dirty="0"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cs typeface="Times New Roman" panose="02020603050405020304" pitchFamily="18" charset="0"/>
              </a:rPr>
              <a:t>语言</a:t>
            </a:r>
            <a:r>
              <a:rPr lang="zh-CN" altLang="en-US" kern="100" dirty="0"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cs typeface="Times New Roman" panose="02020603050405020304" pitchFamily="18" charset="0"/>
              </a:rPr>
              <a:t>基本使用以及</a:t>
            </a:r>
            <a:r>
              <a:rPr lang="en-US" altLang="zh-CN" kern="100" dirty="0">
                <a:cs typeface="Times New Roman" panose="02020603050405020304" pitchFamily="18" charset="0"/>
              </a:rPr>
              <a:t>Linux </a:t>
            </a:r>
            <a:r>
              <a:rPr lang="zh-CN" altLang="en-US" kern="100" dirty="0">
                <a:cs typeface="Times New Roman" panose="02020603050405020304" pitchFamily="18" charset="0"/>
              </a:rPr>
              <a:t>下交叉编译的方法</a:t>
            </a:r>
            <a:r>
              <a:rPr lang="zh-CN" altLang="zh-CN" kern="100" dirty="0">
                <a:cs typeface="Times New Roman" panose="02020603050405020304" pitchFamily="18" charset="0"/>
              </a:rPr>
              <a:t>。将理论知识运用到实际应用操作中，更进一步</a:t>
            </a:r>
            <a:r>
              <a:rPr lang="zh-CN" altLang="en-US" kern="100" dirty="0"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cs typeface="Times New Roman" panose="02020603050405020304" pitchFamily="18" charset="0"/>
              </a:rPr>
              <a:t>加深</a:t>
            </a:r>
            <a:r>
              <a:rPr lang="zh-CN" altLang="en-US" kern="100" dirty="0">
                <a:cs typeface="Times New Roman" panose="02020603050405020304" pitchFamily="18" charset="0"/>
              </a:rPr>
              <a:t>了</a:t>
            </a:r>
            <a:r>
              <a:rPr lang="zh-CN" altLang="zh-CN" kern="100" dirty="0"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cs typeface="Times New Roman" panose="02020603050405020304" pitchFamily="18" charset="0"/>
              </a:rPr>
              <a:t>语言</a:t>
            </a:r>
            <a:r>
              <a:rPr lang="zh-CN" altLang="en-US" kern="100" dirty="0">
                <a:cs typeface="Times New Roman" panose="02020603050405020304" pitchFamily="18" charset="0"/>
              </a:rPr>
              <a:t>的理解和</a:t>
            </a:r>
            <a:r>
              <a:rPr lang="zh-CN" altLang="zh-CN" kern="100" dirty="0">
                <a:cs typeface="Times New Roman" panose="02020603050405020304" pitchFamily="18" charset="0"/>
              </a:rPr>
              <a:t>运用</a:t>
            </a:r>
            <a:r>
              <a:rPr lang="zh-CN" altLang="en-US" kern="100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" y="-6191"/>
            <a:ext cx="4882153" cy="6515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0216" y="2454893"/>
            <a:ext cx="6081514" cy="885840"/>
          </a:xfrm>
          <a:prstGeom prst="rect">
            <a:avLst/>
          </a:prstGeom>
        </p:spPr>
        <p:txBody>
          <a:bodyPr lIns="127000" tIns="41666" rIns="127000" bIns="41666" rtlCol="0" anchor="t">
            <a:spAutoFit/>
          </a:bodyPr>
          <a:lstStyle/>
          <a:p>
            <a:pPr algn="l">
              <a:lnSpc>
                <a:spcPct val="116199"/>
              </a:lnSpc>
            </a:pPr>
            <a:r>
              <a:rPr lang="zh-CN" altLang="en-US" sz="4800" u="none" dirty="0">
                <a:solidFill>
                  <a:srgbClr val="404040"/>
                </a:solidFill>
                <a:latin typeface="Microsoft YaHei"/>
                <a:ea typeface="Microsoft YaHei"/>
              </a:rPr>
              <a:t>感谢您的观看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011959" y="3854767"/>
            <a:ext cx="1712516" cy="278163"/>
          </a:xfrm>
          <a:prstGeom prst="rect">
            <a:avLst/>
          </a:prstGeom>
          <a:solidFill>
            <a:srgbClr val="198ABD"/>
          </a:solidFill>
        </p:spPr>
        <p:txBody>
          <a:bodyPr lIns="127000" tIns="46360" rIns="127000" bIns="46360" rtlCol="0" anchor="t">
            <a:spAutoFit/>
          </a:bodyPr>
          <a:lstStyle/>
          <a:p>
            <a:pPr algn="ctr">
              <a:lnSpc>
                <a:spcPct val="116199"/>
              </a:lnSpc>
            </a:pP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80480" y="3856816"/>
            <a:ext cx="1712516" cy="278163"/>
          </a:xfrm>
          <a:prstGeom prst="rect">
            <a:avLst/>
          </a:prstGeom>
          <a:solidFill>
            <a:srgbClr val="00B0F0"/>
          </a:solidFill>
        </p:spPr>
        <p:txBody>
          <a:bodyPr lIns="127000" tIns="46360" rIns="127000" bIns="46360" rtlCol="0" anchor="t">
            <a:spAutoFit/>
          </a:bodyPr>
          <a:lstStyle/>
          <a:p>
            <a:pPr algn="ctr">
              <a:lnSpc>
                <a:spcPct val="116199"/>
              </a:lnSpc>
            </a:pPr>
            <a:endParaRPr lang="en-US" sz="1100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" y="3426071"/>
            <a:ext cx="2987870" cy="3098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816" y="-26094"/>
            <a:ext cx="2987870" cy="30981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304924-BC2F-45A0-BB8C-36F1368CE981}"/>
              </a:ext>
            </a:extLst>
          </p:cNvPr>
          <p:cNvSpPr txBox="1"/>
          <p:nvPr/>
        </p:nvSpPr>
        <p:spPr>
          <a:xfrm>
            <a:off x="493655" y="35560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D0D6B02D-CA8E-4A85-87DB-AB6714E471E6}"/>
              </a:ext>
            </a:extLst>
          </p:cNvPr>
          <p:cNvSpPr/>
          <p:nvPr/>
        </p:nvSpPr>
        <p:spPr>
          <a:xfrm>
            <a:off x="1681614" y="1923534"/>
            <a:ext cx="360941" cy="2286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689585-7756-440D-9094-999647E1A247}"/>
              </a:ext>
            </a:extLst>
          </p:cNvPr>
          <p:cNvSpPr txBox="1"/>
          <p:nvPr/>
        </p:nvSpPr>
        <p:spPr>
          <a:xfrm>
            <a:off x="2016474" y="21082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项目背景</a:t>
            </a:r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8F1B9F6E-C73C-4DD8-9364-A16298120D08}"/>
              </a:ext>
            </a:extLst>
          </p:cNvPr>
          <p:cNvSpPr/>
          <p:nvPr/>
        </p:nvSpPr>
        <p:spPr>
          <a:xfrm>
            <a:off x="5125539" y="1923534"/>
            <a:ext cx="360941" cy="2286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2C5E8C16-296E-4015-8BEF-4B65E78EA84E}"/>
              </a:ext>
            </a:extLst>
          </p:cNvPr>
          <p:cNvSpPr/>
          <p:nvPr/>
        </p:nvSpPr>
        <p:spPr>
          <a:xfrm>
            <a:off x="3815214" y="4222809"/>
            <a:ext cx="360941" cy="2286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D1171F71-CA50-43F6-B40F-05C5C6E99229}"/>
              </a:ext>
            </a:extLst>
          </p:cNvPr>
          <p:cNvSpPr/>
          <p:nvPr/>
        </p:nvSpPr>
        <p:spPr>
          <a:xfrm>
            <a:off x="7274193" y="4222809"/>
            <a:ext cx="360941" cy="22860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7BB25B-8C4C-471D-8285-9AC4D926802B}"/>
              </a:ext>
            </a:extLst>
          </p:cNvPr>
          <p:cNvSpPr txBox="1"/>
          <p:nvPr/>
        </p:nvSpPr>
        <p:spPr>
          <a:xfrm>
            <a:off x="5473700" y="2108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项目所用知识点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DCB5C-034E-442B-827A-7A95D67A45AE}"/>
              </a:ext>
            </a:extLst>
          </p:cNvPr>
          <p:cNvSpPr txBox="1"/>
          <p:nvPr/>
        </p:nvSpPr>
        <p:spPr>
          <a:xfrm>
            <a:off x="4176155" y="44514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388F85-E11C-456A-AE89-1D64B312EAFA}"/>
              </a:ext>
            </a:extLst>
          </p:cNvPr>
          <p:cNvSpPr txBox="1"/>
          <p:nvPr/>
        </p:nvSpPr>
        <p:spPr>
          <a:xfrm>
            <a:off x="7635134" y="44514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4101849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" y="3426071"/>
            <a:ext cx="2987870" cy="3098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816" y="-26094"/>
            <a:ext cx="2987870" cy="3098129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707920" y="2231625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40"/>
                </a:moveTo>
                <a:lnTo>
                  <a:pt x="4138079" y="2030540"/>
                </a:lnTo>
                <a:lnTo>
                  <a:pt x="4138079" y="10632"/>
                </a:lnTo>
                <a:lnTo>
                  <a:pt x="10626" y="10632"/>
                </a:lnTo>
                <a:lnTo>
                  <a:pt x="10626" y="2030540"/>
                </a:ln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Freeform 4"/>
          <p:cNvSpPr/>
          <p:nvPr/>
        </p:nvSpPr>
        <p:spPr>
          <a:xfrm>
            <a:off x="5302411" y="1753863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2"/>
                </a:moveTo>
                <a:cubicBezTo>
                  <a:pt x="951703" y="738660"/>
                  <a:pt x="738659" y="951703"/>
                  <a:pt x="475851" y="951703"/>
                </a:cubicBezTo>
                <a:cubicBezTo>
                  <a:pt x="213044" y="951703"/>
                  <a:pt x="0" y="738660"/>
                  <a:pt x="0" y="475852"/>
                </a:cubicBezTo>
                <a:cubicBezTo>
                  <a:pt x="0" y="213044"/>
                  <a:pt x="213044" y="0"/>
                  <a:pt x="475851" y="0"/>
                </a:cubicBezTo>
                <a:cubicBezTo>
                  <a:pt x="738659" y="0"/>
                  <a:pt x="951703" y="213044"/>
                  <a:pt x="951703" y="475852"/>
                </a:cubicBezTo>
                <a:close/>
              </a:path>
            </a:pathLst>
          </a:custGeom>
          <a:solidFill>
            <a:srgbClr val="F2F2F2"/>
          </a:solidFill>
        </p:spPr>
      </p:sp>
      <p:sp>
        <p:nvSpPr>
          <p:cNvPr id="6" name="Freeform 5"/>
          <p:cNvSpPr/>
          <p:nvPr/>
        </p:nvSpPr>
        <p:spPr>
          <a:xfrm>
            <a:off x="5353044" y="1802175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7" name="TextBox 6"/>
          <p:cNvSpPr txBox="1"/>
          <p:nvPr/>
        </p:nvSpPr>
        <p:spPr>
          <a:xfrm>
            <a:off x="5057502" y="4089602"/>
            <a:ext cx="1580434" cy="368300"/>
          </a:xfrm>
          <a:prstGeom prst="rect">
            <a:avLst/>
          </a:prstGeom>
          <a:solidFill>
            <a:srgbClr val="198ABD"/>
          </a:solidFill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PART 01</a:t>
            </a:r>
            <a:endParaRPr 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4476857" y="2824021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b="1" u="none" dirty="0">
                <a:solidFill>
                  <a:srgbClr val="42464B"/>
                </a:solidFill>
                <a:latin typeface="Microsoft YaHei"/>
                <a:ea typeface="Microsoft YaHei"/>
              </a:rPr>
              <a:t>项目背景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82555" y="2008734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54610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u="none" dirty="0">
                <a:solidFill>
                  <a:srgbClr val="00B0F0"/>
                </a:solidFill>
                <a:latin typeface="Microsoft YaHei"/>
                <a:ea typeface="Microsoft YaHei"/>
              </a:rPr>
              <a:t>项目背景</a:t>
            </a:r>
            <a:endParaRPr lang="en-US" sz="1100" dirty="0"/>
          </a:p>
        </p:txBody>
      </p:sp>
      <p:sp>
        <p:nvSpPr>
          <p:cNvPr id="9" name="Freeform 8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5508BB-D788-402B-8932-687397CC0F97}"/>
              </a:ext>
            </a:extLst>
          </p:cNvPr>
          <p:cNvSpPr txBox="1"/>
          <p:nvPr/>
        </p:nvSpPr>
        <p:spPr>
          <a:xfrm>
            <a:off x="5778500" y="1041400"/>
            <a:ext cx="4680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在市场需求上，随着数码相机的普及，电子相册作为一种以数字照片的保存，回放和浏览为核心的功能产品迎合了消费者需求。嵌入式</a:t>
            </a:r>
            <a:r>
              <a:rPr lang="en-US" altLang="zh-CN" dirty="0"/>
              <a:t>Linux</a:t>
            </a:r>
            <a:r>
              <a:rPr lang="zh-CN" altLang="en-US" dirty="0"/>
              <a:t>的电子相册比一般的电子相册更具优越性及实用性。在目前市场上，主流电子相册软件普遍体积庞大，内存多，硬件要求高。所以开发一个体积小，占用内存少，硬件要求低的功能实用的嵌入式</a:t>
            </a:r>
            <a:r>
              <a:rPr lang="en-US" altLang="zh-CN" dirty="0"/>
              <a:t>Linux</a:t>
            </a:r>
            <a:r>
              <a:rPr lang="zh-CN" altLang="en-US" dirty="0"/>
              <a:t>电子相册更具意义。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AEA2EC-88CD-4F6C-BD5F-0872E3CD02FB}"/>
              </a:ext>
            </a:extLst>
          </p:cNvPr>
          <p:cNvSpPr/>
          <p:nvPr/>
        </p:nvSpPr>
        <p:spPr>
          <a:xfrm>
            <a:off x="5854700" y="3885994"/>
            <a:ext cx="2514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Linux</a:t>
            </a:r>
            <a:r>
              <a:rPr lang="zh-CN" altLang="en-US" sz="2000" b="1" dirty="0"/>
              <a:t>系统的优势：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zh-CN" altLang="en-US" dirty="0"/>
              <a:t>一：跨平台的硬件支持</a:t>
            </a:r>
            <a:endParaRPr lang="en-US" altLang="zh-CN" dirty="0"/>
          </a:p>
          <a:p>
            <a:r>
              <a:rPr lang="zh-CN" altLang="en-US" dirty="0"/>
              <a:t>二：丰富的软件支持</a:t>
            </a:r>
            <a:endParaRPr lang="en-US" altLang="zh-CN" dirty="0"/>
          </a:p>
          <a:p>
            <a:r>
              <a:rPr lang="zh-CN" altLang="en-US" dirty="0"/>
              <a:t>三：多用户多任务 </a:t>
            </a:r>
            <a:endParaRPr lang="en-US" altLang="zh-CN" dirty="0"/>
          </a:p>
          <a:p>
            <a:r>
              <a:rPr lang="zh-CN" altLang="en-US" dirty="0"/>
              <a:t>四：可靠的安全性 </a:t>
            </a:r>
            <a:endParaRPr lang="en-US" altLang="zh-CN" dirty="0"/>
          </a:p>
          <a:p>
            <a:r>
              <a:rPr lang="zh-CN" altLang="en-US" dirty="0"/>
              <a:t>五：良好的稳定性</a:t>
            </a:r>
            <a:endParaRPr lang="en-US" altLang="zh-CN" dirty="0"/>
          </a:p>
          <a:p>
            <a:r>
              <a:rPr lang="zh-CN" altLang="en-US" dirty="0"/>
              <a:t>六：完善的网络功能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E62D97-46FD-44B8-9635-DE96084A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117600"/>
            <a:ext cx="4572000" cy="502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" y="3426071"/>
            <a:ext cx="2987870" cy="3098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816" y="-26094"/>
            <a:ext cx="2987870" cy="3098129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707920" y="2231625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40"/>
                </a:moveTo>
                <a:lnTo>
                  <a:pt x="4138079" y="2030540"/>
                </a:lnTo>
                <a:lnTo>
                  <a:pt x="4138079" y="10632"/>
                </a:lnTo>
                <a:lnTo>
                  <a:pt x="10626" y="10632"/>
                </a:lnTo>
                <a:lnTo>
                  <a:pt x="10626" y="2030540"/>
                </a:ln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Freeform 4"/>
          <p:cNvSpPr/>
          <p:nvPr/>
        </p:nvSpPr>
        <p:spPr>
          <a:xfrm>
            <a:off x="5302411" y="1753863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2"/>
                </a:moveTo>
                <a:cubicBezTo>
                  <a:pt x="951703" y="738660"/>
                  <a:pt x="738659" y="951703"/>
                  <a:pt x="475851" y="951703"/>
                </a:cubicBezTo>
                <a:cubicBezTo>
                  <a:pt x="213044" y="951703"/>
                  <a:pt x="0" y="738660"/>
                  <a:pt x="0" y="475852"/>
                </a:cubicBezTo>
                <a:cubicBezTo>
                  <a:pt x="0" y="213044"/>
                  <a:pt x="213044" y="0"/>
                  <a:pt x="475851" y="0"/>
                </a:cubicBezTo>
                <a:cubicBezTo>
                  <a:pt x="738659" y="0"/>
                  <a:pt x="951703" y="213044"/>
                  <a:pt x="951703" y="475852"/>
                </a:cubicBezTo>
                <a:close/>
              </a:path>
            </a:pathLst>
          </a:custGeom>
          <a:solidFill>
            <a:srgbClr val="F2F2F2"/>
          </a:solidFill>
        </p:spPr>
      </p:sp>
      <p:sp>
        <p:nvSpPr>
          <p:cNvPr id="6" name="Freeform 5"/>
          <p:cNvSpPr/>
          <p:nvPr/>
        </p:nvSpPr>
        <p:spPr>
          <a:xfrm>
            <a:off x="5353044" y="1802175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7" name="TextBox 6"/>
          <p:cNvSpPr txBox="1"/>
          <p:nvPr/>
        </p:nvSpPr>
        <p:spPr>
          <a:xfrm>
            <a:off x="5053826" y="4088646"/>
            <a:ext cx="1580434" cy="368300"/>
          </a:xfrm>
          <a:prstGeom prst="rect">
            <a:avLst/>
          </a:prstGeom>
          <a:solidFill>
            <a:srgbClr val="198ABD"/>
          </a:solidFill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PART 0</a:t>
            </a:r>
            <a:r>
              <a:rPr lang="en-US" altLang="zh-CN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76857" y="2824021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b="1" u="none" dirty="0">
                <a:solidFill>
                  <a:srgbClr val="42464B"/>
                </a:solidFill>
                <a:latin typeface="Microsoft YaHei"/>
                <a:ea typeface="Microsoft YaHei"/>
              </a:rPr>
              <a:t>项目所用在知识点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82555" y="2008734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58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u="none" dirty="0">
                <a:solidFill>
                  <a:srgbClr val="00B0F0"/>
                </a:solidFill>
                <a:latin typeface="Microsoft YaHei"/>
                <a:ea typeface="Microsoft YaHei"/>
              </a:rPr>
              <a:t>项目所用知识点</a:t>
            </a:r>
            <a:endParaRPr lang="en-US" sz="1100" dirty="0"/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700519-8D6C-4452-8598-6A59B7C12C75}"/>
              </a:ext>
            </a:extLst>
          </p:cNvPr>
          <p:cNvSpPr txBox="1"/>
          <p:nvPr/>
        </p:nvSpPr>
        <p:spPr>
          <a:xfrm>
            <a:off x="1892300" y="169716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一丶交叉编译的方法</a:t>
            </a:r>
          </a:p>
          <a:p>
            <a:r>
              <a:rPr lang="zh-CN" altLang="en-US" b="1" dirty="0">
                <a:latin typeface="+mn-ea"/>
              </a:rPr>
              <a:t>	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E3C32F-8F8B-44E6-AF9C-692310D0342D}"/>
              </a:ext>
            </a:extLst>
          </p:cNvPr>
          <p:cNvSpPr txBox="1"/>
          <p:nvPr/>
        </p:nvSpPr>
        <p:spPr>
          <a:xfrm>
            <a:off x="6311900" y="16510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二丶</a:t>
            </a:r>
            <a:r>
              <a:rPr lang="en-US" altLang="zh-CN" b="1" dirty="0">
                <a:latin typeface="+mn-ea"/>
              </a:rPr>
              <a:t>Linux</a:t>
            </a:r>
            <a:r>
              <a:rPr lang="zh-CN" altLang="en-US" b="1" dirty="0">
                <a:latin typeface="+mn-ea"/>
              </a:rPr>
              <a:t>下常用的命令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257E33-0414-44AF-A0DB-0938C0730933}"/>
              </a:ext>
            </a:extLst>
          </p:cNvPr>
          <p:cNvSpPr txBox="1"/>
          <p:nvPr/>
        </p:nvSpPr>
        <p:spPr>
          <a:xfrm>
            <a:off x="1892300" y="253334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三丶</a:t>
            </a:r>
            <a:r>
              <a:rPr lang="en-US" altLang="zh-CN" b="1" dirty="0">
                <a:latin typeface="+mn-ea"/>
              </a:rPr>
              <a:t>Linux</a:t>
            </a:r>
            <a:r>
              <a:rPr lang="zh-CN" altLang="en-US" b="1" dirty="0">
                <a:latin typeface="+mn-ea"/>
              </a:rPr>
              <a:t>下的文件</a:t>
            </a:r>
            <a:r>
              <a:rPr lang="en-US" altLang="zh-CN" b="1" dirty="0">
                <a:latin typeface="+mn-ea"/>
              </a:rPr>
              <a:t>IO</a:t>
            </a:r>
            <a:endParaRPr lang="zh-CN" altLang="en-US" b="1" dirty="0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907763-A9A1-4AEF-ADB9-14C6615E6EEC}"/>
              </a:ext>
            </a:extLst>
          </p:cNvPr>
          <p:cNvSpPr txBox="1"/>
          <p:nvPr/>
        </p:nvSpPr>
        <p:spPr>
          <a:xfrm>
            <a:off x="6311899" y="25273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</a:rPr>
              <a:t>四 丶屏幕操作及图片显示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1CB1FA-4663-4BD4-88F0-FB7F136379F4}"/>
              </a:ext>
            </a:extLst>
          </p:cNvPr>
          <p:cNvSpPr/>
          <p:nvPr/>
        </p:nvSpPr>
        <p:spPr>
          <a:xfrm>
            <a:off x="1892300" y="34036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五丶内存映射及实现方法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D119FC-70FD-437F-841E-DB4E918EF831}"/>
              </a:ext>
            </a:extLst>
          </p:cNvPr>
          <p:cNvSpPr/>
          <p:nvPr/>
        </p:nvSpPr>
        <p:spPr>
          <a:xfrm>
            <a:off x="6311900" y="3403600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六丶</a:t>
            </a:r>
            <a:r>
              <a:rPr lang="en-US" altLang="zh-CN" b="1" dirty="0">
                <a:latin typeface="+mn-ea"/>
              </a:rPr>
              <a:t>Linux</a:t>
            </a:r>
            <a:r>
              <a:rPr lang="zh-CN" altLang="en-US" b="1" dirty="0">
                <a:latin typeface="+mn-ea"/>
              </a:rPr>
              <a:t>下的输入子系统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" y="3426071"/>
            <a:ext cx="2987870" cy="3098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69816" y="-26094"/>
            <a:ext cx="2987870" cy="3098129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707920" y="2231625"/>
            <a:ext cx="4148716" cy="2041171"/>
          </a:xfrm>
          <a:custGeom>
            <a:avLst/>
            <a:gdLst/>
            <a:ahLst/>
            <a:cxnLst/>
            <a:rect l="l" t="t" r="r" b="b"/>
            <a:pathLst>
              <a:path w="4148716" h="2041171">
                <a:moveTo>
                  <a:pt x="4148716" y="2041171"/>
                </a:moveTo>
                <a:lnTo>
                  <a:pt x="0" y="2041171"/>
                </a:lnTo>
                <a:lnTo>
                  <a:pt x="0" y="0"/>
                </a:lnTo>
                <a:lnTo>
                  <a:pt x="4148716" y="0"/>
                </a:lnTo>
                <a:lnTo>
                  <a:pt x="4148716" y="2041171"/>
                </a:lnTo>
                <a:close/>
                <a:moveTo>
                  <a:pt x="10626" y="2030540"/>
                </a:moveTo>
                <a:lnTo>
                  <a:pt x="4138079" y="2030540"/>
                </a:lnTo>
                <a:lnTo>
                  <a:pt x="4138079" y="10632"/>
                </a:lnTo>
                <a:lnTo>
                  <a:pt x="10626" y="10632"/>
                </a:lnTo>
                <a:lnTo>
                  <a:pt x="10626" y="2030540"/>
                </a:ln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Freeform 4"/>
          <p:cNvSpPr/>
          <p:nvPr/>
        </p:nvSpPr>
        <p:spPr>
          <a:xfrm>
            <a:off x="5302411" y="1753863"/>
            <a:ext cx="951703" cy="951703"/>
          </a:xfrm>
          <a:custGeom>
            <a:avLst/>
            <a:gdLst/>
            <a:ahLst/>
            <a:cxnLst/>
            <a:rect l="l" t="t" r="r" b="b"/>
            <a:pathLst>
              <a:path w="951703" h="951703">
                <a:moveTo>
                  <a:pt x="951703" y="475852"/>
                </a:moveTo>
                <a:cubicBezTo>
                  <a:pt x="951703" y="738660"/>
                  <a:pt x="738659" y="951703"/>
                  <a:pt x="475851" y="951703"/>
                </a:cubicBezTo>
                <a:cubicBezTo>
                  <a:pt x="213044" y="951703"/>
                  <a:pt x="0" y="738660"/>
                  <a:pt x="0" y="475852"/>
                </a:cubicBezTo>
                <a:cubicBezTo>
                  <a:pt x="0" y="213044"/>
                  <a:pt x="213044" y="0"/>
                  <a:pt x="475851" y="0"/>
                </a:cubicBezTo>
                <a:cubicBezTo>
                  <a:pt x="738659" y="0"/>
                  <a:pt x="951703" y="213044"/>
                  <a:pt x="951703" y="475852"/>
                </a:cubicBezTo>
                <a:close/>
              </a:path>
            </a:pathLst>
          </a:custGeom>
          <a:solidFill>
            <a:srgbClr val="F2F2F2"/>
          </a:solidFill>
        </p:spPr>
      </p:sp>
      <p:sp>
        <p:nvSpPr>
          <p:cNvPr id="6" name="Freeform 5"/>
          <p:cNvSpPr/>
          <p:nvPr/>
        </p:nvSpPr>
        <p:spPr>
          <a:xfrm>
            <a:off x="5353044" y="1802175"/>
            <a:ext cx="859712" cy="859712"/>
          </a:xfrm>
          <a:custGeom>
            <a:avLst/>
            <a:gdLst/>
            <a:ahLst/>
            <a:cxnLst/>
            <a:rect l="l" t="t" r="r" b="b"/>
            <a:pathLst>
              <a:path w="859712" h="859712">
                <a:moveTo>
                  <a:pt x="859712" y="429856"/>
                </a:moveTo>
                <a:cubicBezTo>
                  <a:pt x="859712" y="667261"/>
                  <a:pt x="667261" y="859712"/>
                  <a:pt x="429856" y="859712"/>
                </a:cubicBezTo>
                <a:cubicBezTo>
                  <a:pt x="192451" y="859712"/>
                  <a:pt x="0" y="667261"/>
                  <a:pt x="0" y="429856"/>
                </a:cubicBezTo>
                <a:cubicBezTo>
                  <a:pt x="0" y="192451"/>
                  <a:pt x="192451" y="0"/>
                  <a:pt x="429856" y="0"/>
                </a:cubicBezTo>
                <a:cubicBezTo>
                  <a:pt x="667261" y="0"/>
                  <a:pt x="859712" y="192451"/>
                  <a:pt x="859712" y="429856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7" name="TextBox 6"/>
          <p:cNvSpPr txBox="1"/>
          <p:nvPr/>
        </p:nvSpPr>
        <p:spPr>
          <a:xfrm>
            <a:off x="5057502" y="4089602"/>
            <a:ext cx="1580434" cy="368300"/>
          </a:xfrm>
          <a:prstGeom prst="rect">
            <a:avLst/>
          </a:prstGeom>
          <a:solidFill>
            <a:srgbClr val="198ABD"/>
          </a:solidFill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PART 0</a:t>
            </a:r>
            <a:r>
              <a:rPr lang="en-US" altLang="zh-CN" sz="1400" u="none" dirty="0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476857" y="2824021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b="1" u="none" dirty="0">
                <a:solidFill>
                  <a:srgbClr val="42464B"/>
                </a:solidFill>
                <a:latin typeface="Microsoft YaHei"/>
                <a:ea typeface="Microsoft YaHei"/>
              </a:rPr>
              <a:t>项目展示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482555" y="2008734"/>
            <a:ext cx="2734372" cy="434818"/>
          </a:xfrm>
          <a:prstGeom prst="rect">
            <a:avLst/>
          </a:prstGeom>
        </p:spPr>
        <p:txBody>
          <a:bodyPr lIns="127000" tIns="49889" rIns="127000" bIns="49889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en-US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2000" b="1" u="none" dirty="0">
                <a:solidFill>
                  <a:srgbClr val="FFFFFF"/>
                </a:solidFill>
                <a:latin typeface="Microsoft YaHei"/>
                <a:ea typeface="Microsoft YaHei"/>
              </a:rPr>
              <a:t>3</a:t>
            </a:r>
            <a:endParaRPr lang="en-US" sz="1100" dirty="0"/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Microsoft YaHei"/>
              </a:rPr>
              <a:t>项目展示</a:t>
            </a:r>
            <a:endParaRPr lang="en-US" altLang="zh-CN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5F43A3-01F0-4E25-B372-451404C6B7C2}"/>
              </a:ext>
            </a:extLst>
          </p:cNvPr>
          <p:cNvSpPr txBox="1"/>
          <p:nvPr/>
        </p:nvSpPr>
        <p:spPr>
          <a:xfrm>
            <a:off x="292100" y="965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hlinkClick r:id="rId2" action="ppaction://hlinkfile"/>
              </a:rPr>
              <a:t>视频展示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CE4CCF-DA7A-4F06-A734-BD567DA65687}"/>
              </a:ext>
            </a:extLst>
          </p:cNvPr>
          <p:cNvSpPr txBox="1"/>
          <p:nvPr/>
        </p:nvSpPr>
        <p:spPr>
          <a:xfrm>
            <a:off x="292100" y="142240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DF5006-0CD5-41AA-B4B4-99535DD05DDE}"/>
              </a:ext>
            </a:extLst>
          </p:cNvPr>
          <p:cNvSpPr/>
          <p:nvPr/>
        </p:nvSpPr>
        <p:spPr>
          <a:xfrm>
            <a:off x="292100" y="1879600"/>
            <a:ext cx="57785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#include &lt;stdio.h&gt;</a:t>
            </a:r>
          </a:p>
          <a:p>
            <a:r>
              <a:rPr lang="zh-CN" altLang="en-US" sz="1400" dirty="0"/>
              <a:t>#include &lt;sys/types.h&gt;      </a:t>
            </a:r>
            <a:r>
              <a:rPr lang="zh-CN" altLang="en-US" sz="1400" dirty="0">
                <a:solidFill>
                  <a:srgbClr val="00B050"/>
                </a:solidFill>
              </a:rPr>
              <a:t>//打开创建函数头文件</a:t>
            </a:r>
          </a:p>
          <a:p>
            <a:r>
              <a:rPr lang="zh-CN" altLang="en-US" sz="1400" dirty="0"/>
              <a:t>#include &lt;sys/stat.h&gt;         </a:t>
            </a:r>
            <a:r>
              <a:rPr lang="zh-CN" altLang="en-US" sz="1400" dirty="0">
                <a:solidFill>
                  <a:srgbClr val="00B050"/>
                </a:solidFill>
              </a:rPr>
              <a:t>//打开创建函数头文件</a:t>
            </a:r>
          </a:p>
          <a:p>
            <a:r>
              <a:rPr lang="zh-CN" altLang="en-US" sz="1400" dirty="0"/>
              <a:t>#include &lt;fcntl.h&gt;               </a:t>
            </a:r>
            <a:r>
              <a:rPr lang="zh-CN" altLang="en-US" sz="1400" dirty="0">
                <a:solidFill>
                  <a:srgbClr val="00B050"/>
                </a:solidFill>
              </a:rPr>
              <a:t>//打开创建函数头文件</a:t>
            </a:r>
          </a:p>
          <a:p>
            <a:r>
              <a:rPr lang="zh-CN" altLang="en-US" sz="1400" dirty="0"/>
              <a:t>#include &lt;errno.h&gt;</a:t>
            </a:r>
          </a:p>
          <a:p>
            <a:r>
              <a:rPr lang="zh-CN" altLang="en-US" sz="1400" dirty="0"/>
              <a:t>#include &lt;unistd.h&gt;           </a:t>
            </a:r>
            <a:r>
              <a:rPr lang="zh-CN" altLang="en-US" sz="1400" dirty="0">
                <a:solidFill>
                  <a:srgbClr val="00B050"/>
                </a:solidFill>
              </a:rPr>
              <a:t>//关闭、读、写数据函数头文件</a:t>
            </a:r>
          </a:p>
          <a:p>
            <a:r>
              <a:rPr lang="zh-CN" altLang="en-US" sz="1400" dirty="0"/>
              <a:t>#include &lt;linux/input.h&gt;  </a:t>
            </a:r>
            <a:r>
              <a:rPr lang="zh-CN" altLang="en-US" sz="1400" dirty="0">
                <a:solidFill>
                  <a:srgbClr val="00B050"/>
                </a:solidFill>
              </a:rPr>
              <a:t>//输入结构体头文件</a:t>
            </a:r>
          </a:p>
          <a:p>
            <a:r>
              <a:rPr lang="zh-CN" altLang="en-US" sz="1400" dirty="0"/>
              <a:t>#include &lt;sys/mman.h&gt;   </a:t>
            </a:r>
            <a:r>
              <a:rPr lang="zh-CN" altLang="en-US" sz="1400" dirty="0">
                <a:solidFill>
                  <a:srgbClr val="00B050"/>
                </a:solidFill>
              </a:rPr>
              <a:t>//内存映射头文件</a:t>
            </a:r>
          </a:p>
          <a:p>
            <a:endParaRPr lang="zh-CN" altLang="en-US" sz="1400" dirty="0"/>
          </a:p>
          <a:p>
            <a:r>
              <a:rPr lang="zh-CN" altLang="en-US" sz="1400" dirty="0"/>
              <a:t>int lcd_fd;</a:t>
            </a:r>
          </a:p>
          <a:p>
            <a:r>
              <a:rPr lang="zh-CN" altLang="en-US" sz="1400" dirty="0"/>
              <a:t>int *plcd 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531A08-A38D-4C22-969C-47A24394E4AE}"/>
              </a:ext>
            </a:extLst>
          </p:cNvPr>
          <p:cNvSpPr/>
          <p:nvPr/>
        </p:nvSpPr>
        <p:spPr>
          <a:xfrm>
            <a:off x="5483178" y="1879599"/>
            <a:ext cx="57785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//以下主函数是210获取触摸屏坐标的代码</a:t>
            </a:r>
          </a:p>
          <a:p>
            <a:r>
              <a:rPr lang="zh-CN" altLang="en-US" sz="1400" dirty="0"/>
              <a:t>struct piont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int x,y;</a:t>
            </a:r>
          </a:p>
          <a:p>
            <a:r>
              <a:rPr lang="zh-CN" altLang="en-US" sz="1400" dirty="0"/>
              <a:t>} 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//定义触摸屏函数</a:t>
            </a:r>
          </a:p>
          <a:p>
            <a:r>
              <a:rPr lang="zh-CN" altLang="en-US" sz="1400" dirty="0"/>
              <a:t>int get_touch()		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struct piont start,end;</a:t>
            </a:r>
          </a:p>
          <a:p>
            <a:r>
              <a:rPr lang="zh-CN" altLang="en-US" sz="1400" dirty="0"/>
              <a:t>	start.x = start.y = end.x = end.y = 0;</a:t>
            </a:r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//第一步：打开触摸屏 </a:t>
            </a:r>
          </a:p>
          <a:p>
            <a:r>
              <a:rPr lang="zh-CN" altLang="en-US" sz="1400" dirty="0"/>
              <a:t>	int input_fd = open("/dev/event0",O_RDWR);</a:t>
            </a:r>
          </a:p>
          <a:p>
            <a:r>
              <a:rPr lang="zh-CN" altLang="en-US" sz="1400" dirty="0"/>
              <a:t>	if(input_fd &lt; 0)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perror("open input lcd error");</a:t>
            </a:r>
          </a:p>
          <a:p>
            <a:r>
              <a:rPr lang="zh-CN" altLang="en-US" sz="1400" dirty="0"/>
              <a:t>		return -1;</a:t>
            </a:r>
          </a:p>
          <a:p>
            <a:r>
              <a:rPr lang="zh-CN" altLang="en-US" sz="1400" dirty="0"/>
              <a:t>	}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350647"/>
            <a:ext cx="3937000" cy="462306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199"/>
              </a:lnSpc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/>
                <a:ea typeface="Microsoft YaHei"/>
              </a:rPr>
              <a:t>项目展示</a:t>
            </a:r>
            <a:endParaRPr lang="en-US" altLang="zh-CN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483178" y="812953"/>
            <a:ext cx="596317" cy="0"/>
          </a:xfrm>
          <a:custGeom>
            <a:avLst/>
            <a:gdLst/>
            <a:ahLst/>
            <a:cxnLst/>
            <a:rect l="l" t="t" r="r" b="b"/>
            <a:pathLst>
              <a:path w="596317">
                <a:moveTo>
                  <a:pt x="0" y="0"/>
                </a:moveTo>
                <a:lnTo>
                  <a:pt x="596318" y="0"/>
                </a:lnTo>
              </a:path>
            </a:pathLst>
          </a:custGeom>
          <a:solidFill>
            <a:srgbClr val="198ABD"/>
          </a:solidFill>
          <a:ln w="6350">
            <a:solidFill>
              <a:srgbClr val="198ABD"/>
            </a:solidFill>
            <a:prstDash val="solid"/>
          </a:ln>
        </p:spPr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B8B533-4516-480A-8194-6AFAAA3B775A}"/>
              </a:ext>
            </a:extLst>
          </p:cNvPr>
          <p:cNvSpPr txBox="1"/>
          <p:nvPr/>
        </p:nvSpPr>
        <p:spPr>
          <a:xfrm>
            <a:off x="368300" y="812953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代码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72DCA9-84C5-417C-8685-FFC613AF5335}"/>
              </a:ext>
            </a:extLst>
          </p:cNvPr>
          <p:cNvSpPr/>
          <p:nvPr/>
        </p:nvSpPr>
        <p:spPr>
          <a:xfrm>
            <a:off x="215900" y="1117601"/>
            <a:ext cx="5562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//第二步：读出输入的事件 </a:t>
            </a:r>
          </a:p>
          <a:p>
            <a:r>
              <a:rPr lang="zh-CN" altLang="en-US" sz="1400" dirty="0"/>
              <a:t>struct input_event data;</a:t>
            </a:r>
          </a:p>
          <a:p>
            <a:r>
              <a:rPr lang="zh-CN" altLang="en-US" sz="1400" dirty="0"/>
              <a:t>int temp_x,temp_y;</a:t>
            </a:r>
          </a:p>
          <a:p>
            <a:r>
              <a:rPr lang="zh-CN" altLang="en-US" sz="1400" dirty="0"/>
              <a:t>temp_x = temp_y = 0;</a:t>
            </a:r>
          </a:p>
          <a:p>
            <a:r>
              <a:rPr lang="zh-CN" altLang="en-US" sz="1400" dirty="0"/>
              <a:t>while(1) 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//对于触摸屏而言有两种操作 即 滑动和点击 无论滑动和    点击都具有持续性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read(input_fd,&amp;data,sizeof(data));</a:t>
            </a:r>
          </a:p>
          <a:p>
            <a:r>
              <a:rPr lang="zh-CN" altLang="en-US" sz="1400" dirty="0"/>
              <a:t>	</a:t>
            </a:r>
            <a:r>
              <a:rPr lang="zh-CN" altLang="en-US" sz="1400" dirty="0">
                <a:solidFill>
                  <a:srgbClr val="00B050"/>
                </a:solidFill>
              </a:rPr>
              <a:t>//分析数据</a:t>
            </a:r>
          </a:p>
          <a:p>
            <a:r>
              <a:rPr lang="zh-CN" altLang="en-US" sz="1400" dirty="0"/>
              <a:t>	if(data.type == EV_ABS)	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                        //code就表示坐标轴（绝对坐标）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if(data.code == ABS_X)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</a:t>
            </a:r>
            <a:r>
              <a:rPr lang="zh-CN" altLang="en-US" sz="1400" dirty="0">
                <a:solidFill>
                  <a:srgbClr val="00B050"/>
                </a:solidFill>
              </a:rPr>
              <a:t>//给x轴</a:t>
            </a:r>
          </a:p>
          <a:p>
            <a:r>
              <a:rPr lang="zh-CN" altLang="en-US" sz="1400" dirty="0"/>
              <a:t>			temp_x = data.value;</a:t>
            </a:r>
          </a:p>
          <a:p>
            <a:endParaRPr lang="zh-CN" altLang="en-US" sz="1400" dirty="0"/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	else if(data.code == ABS_Y)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</a:t>
            </a:r>
            <a:r>
              <a:rPr lang="zh-CN" altLang="en-US" sz="1400" dirty="0">
                <a:solidFill>
                  <a:srgbClr val="00B050"/>
                </a:solidFill>
              </a:rPr>
              <a:t>//值给Y</a:t>
            </a:r>
          </a:p>
          <a:p>
            <a:r>
              <a:rPr lang="zh-CN" altLang="en-US" sz="1400" dirty="0"/>
              <a:t>			temp_y = data.value;</a:t>
            </a:r>
          </a:p>
          <a:p>
            <a:endParaRPr lang="zh-CN" altLang="en-US" sz="1400" dirty="0"/>
          </a:p>
          <a:p>
            <a:r>
              <a:rPr lang="zh-CN" altLang="en-US" sz="1400" dirty="0"/>
              <a:t>		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101B8B-11F8-4710-9ABD-F16608470F06}"/>
              </a:ext>
            </a:extLst>
          </p:cNvPr>
          <p:cNvSpPr/>
          <p:nvPr/>
        </p:nvSpPr>
        <p:spPr>
          <a:xfrm>
            <a:off x="5928557" y="1117601"/>
            <a:ext cx="57785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else if(data.code == ABS_PRESSURE)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00B050"/>
                </a:solidFill>
              </a:rPr>
              <a:t> //表示触摸屏的键值（压力键）</a:t>
            </a:r>
          </a:p>
          <a:p>
            <a:r>
              <a:rPr lang="zh-CN" altLang="en-US" sz="1400" dirty="0"/>
              <a:t>	 {</a:t>
            </a:r>
          </a:p>
          <a:p>
            <a:r>
              <a:rPr lang="zh-CN" altLang="en-US" sz="1400" dirty="0"/>
              <a:t>		if(data.value &gt; 0)    </a:t>
            </a:r>
            <a:r>
              <a:rPr lang="zh-CN" altLang="en-US" sz="1400" dirty="0">
                <a:solidFill>
                  <a:srgbClr val="00B050"/>
                </a:solidFill>
              </a:rPr>
              <a:t>//相应的x/y轴的坐标值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if(start.x ==0 &amp;&amp; start.y  == 0)</a:t>
            </a:r>
          </a:p>
          <a:p>
            <a:r>
              <a:rPr lang="zh-CN" altLang="en-US" sz="1400" dirty="0"/>
              <a:t>			{</a:t>
            </a:r>
          </a:p>
          <a:p>
            <a:r>
              <a:rPr lang="zh-CN" altLang="en-US" sz="1400" dirty="0"/>
              <a:t>				start.x = temp_x;</a:t>
            </a:r>
          </a:p>
          <a:p>
            <a:r>
              <a:rPr lang="zh-CN" altLang="en-US" sz="1400" dirty="0"/>
              <a:t>				start.y = temp_y;</a:t>
            </a:r>
          </a:p>
          <a:p>
            <a:r>
              <a:rPr lang="zh-CN" altLang="en-US" sz="1400" dirty="0"/>
              <a:t>			}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	else if(data.value == 0)	</a:t>
            </a:r>
            <a:r>
              <a:rPr lang="zh-CN" altLang="en-US" sz="1400" dirty="0">
                <a:solidFill>
                  <a:srgbClr val="00B050"/>
                </a:solidFill>
              </a:rPr>
              <a:t>//相应的x/y轴的坐标值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 </a:t>
            </a:r>
            <a:r>
              <a:rPr lang="en-US" altLang="zh-CN" sz="1400" dirty="0"/>
              <a:t>	</a:t>
            </a:r>
            <a:r>
              <a:rPr lang="zh-CN" altLang="en-US" sz="1400" dirty="0"/>
              <a:t>end.x = temp_x;</a:t>
            </a:r>
          </a:p>
          <a:p>
            <a:r>
              <a:rPr lang="zh-CN" altLang="en-US" sz="1400" dirty="0"/>
              <a:t>			end.y = temp_y;</a:t>
            </a:r>
          </a:p>
          <a:p>
            <a:r>
              <a:rPr lang="zh-CN" altLang="en-US" sz="1400" dirty="0"/>
              <a:t>			break;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		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  <a:p>
            <a:r>
              <a:rPr lang="zh-CN" altLang="en-US" sz="14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1814</Words>
  <Application>Microsoft Office PowerPoint</Application>
  <PresentationFormat>自定义</PresentationFormat>
  <Paragraphs>245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Microsoft YaHei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LIU, Runzhi</cp:lastModifiedBy>
  <cp:revision>31</cp:revision>
  <dcterms:created xsi:type="dcterms:W3CDTF">2006-08-16T00:00:00Z</dcterms:created>
  <dcterms:modified xsi:type="dcterms:W3CDTF">2021-09-25T07:03:58Z</dcterms:modified>
</cp:coreProperties>
</file>