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4" r:id="rId6"/>
    <p:sldId id="262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2904" y="10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FA492-2FAE-4B12-9290-22B024A9874A}" type="datetimeFigureOut">
              <a:rPr lang="zh-TW" altLang="en-US" smtClean="0"/>
              <a:t>2018/3/24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2254-3A4F-48CB-BEB6-74536EC32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896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FA492-2FAE-4B12-9290-22B024A9874A}" type="datetimeFigureOut">
              <a:rPr lang="zh-TW" altLang="en-US" smtClean="0"/>
              <a:t>2018/3/24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2254-3A4F-48CB-BEB6-74536EC32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023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FA492-2FAE-4B12-9290-22B024A9874A}" type="datetimeFigureOut">
              <a:rPr lang="zh-TW" altLang="en-US" smtClean="0"/>
              <a:t>2018/3/24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2254-3A4F-48CB-BEB6-74536EC32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212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FA492-2FAE-4B12-9290-22B024A9874A}" type="datetimeFigureOut">
              <a:rPr lang="zh-TW" altLang="en-US" smtClean="0"/>
              <a:t>2018/3/24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2254-3A4F-48CB-BEB6-74536EC32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4538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FA492-2FAE-4B12-9290-22B024A9874A}" type="datetimeFigureOut">
              <a:rPr lang="zh-TW" altLang="en-US" smtClean="0"/>
              <a:t>2018/3/24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2254-3A4F-48CB-BEB6-74536EC32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5775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FA492-2FAE-4B12-9290-22B024A9874A}" type="datetimeFigureOut">
              <a:rPr lang="zh-TW" altLang="en-US" smtClean="0"/>
              <a:t>2018/3/24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2254-3A4F-48CB-BEB6-74536EC32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5046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FA492-2FAE-4B12-9290-22B024A9874A}" type="datetimeFigureOut">
              <a:rPr lang="zh-TW" altLang="en-US" smtClean="0"/>
              <a:t>2018/3/24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2254-3A4F-48CB-BEB6-74536EC32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352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FA492-2FAE-4B12-9290-22B024A9874A}" type="datetimeFigureOut">
              <a:rPr lang="zh-TW" altLang="en-US" smtClean="0"/>
              <a:t>2018/3/24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2254-3A4F-48CB-BEB6-74536EC32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955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FA492-2FAE-4B12-9290-22B024A9874A}" type="datetimeFigureOut">
              <a:rPr lang="zh-TW" altLang="en-US" smtClean="0"/>
              <a:t>2018/3/24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2254-3A4F-48CB-BEB6-74536EC32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2997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FA492-2FAE-4B12-9290-22B024A9874A}" type="datetimeFigureOut">
              <a:rPr lang="zh-TW" altLang="en-US" smtClean="0"/>
              <a:t>2018/3/24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2254-3A4F-48CB-BEB6-74536EC32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6883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FA492-2FAE-4B12-9290-22B024A9874A}" type="datetimeFigureOut">
              <a:rPr lang="zh-TW" altLang="en-US" smtClean="0"/>
              <a:t>2018/3/24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2254-3A4F-48CB-BEB6-74536EC32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7017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FA492-2FAE-4B12-9290-22B024A9874A}" type="datetimeFigureOut">
              <a:rPr lang="zh-TW" altLang="en-US" smtClean="0"/>
              <a:t>2018/3/24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02254-3A4F-48CB-BEB6-74536EC32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777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磁碟 3"/>
          <p:cNvSpPr/>
          <p:nvPr/>
        </p:nvSpPr>
        <p:spPr>
          <a:xfrm>
            <a:off x="3995936" y="116632"/>
            <a:ext cx="2304256" cy="100811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Train Data</a:t>
            </a:r>
            <a:endParaRPr lang="zh-TW" altLang="en-US" sz="2400" dirty="0"/>
          </a:p>
        </p:txBody>
      </p:sp>
      <p:sp>
        <p:nvSpPr>
          <p:cNvPr id="5" name="流程圖: 磁碟 4"/>
          <p:cNvSpPr/>
          <p:nvPr/>
        </p:nvSpPr>
        <p:spPr>
          <a:xfrm>
            <a:off x="1403648" y="2348880"/>
            <a:ext cx="1368152" cy="648072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Subset 1</a:t>
            </a:r>
            <a:endParaRPr lang="zh-TW" altLang="en-US" sz="2400" dirty="0"/>
          </a:p>
        </p:txBody>
      </p:sp>
      <p:sp>
        <p:nvSpPr>
          <p:cNvPr id="6" name="流程圖: 磁碟 5"/>
          <p:cNvSpPr/>
          <p:nvPr/>
        </p:nvSpPr>
        <p:spPr>
          <a:xfrm>
            <a:off x="3203848" y="2348880"/>
            <a:ext cx="1368152" cy="648072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Subset 2</a:t>
            </a:r>
            <a:endParaRPr lang="zh-TW" altLang="en-US" sz="2400" dirty="0"/>
          </a:p>
        </p:txBody>
      </p:sp>
      <p:sp>
        <p:nvSpPr>
          <p:cNvPr id="7" name="流程圖: 磁碟 6"/>
          <p:cNvSpPr/>
          <p:nvPr/>
        </p:nvSpPr>
        <p:spPr>
          <a:xfrm>
            <a:off x="4932040" y="2348880"/>
            <a:ext cx="1368152" cy="648072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Subset 3</a:t>
            </a:r>
            <a:endParaRPr lang="zh-TW" altLang="en-US" sz="2400" dirty="0"/>
          </a:p>
        </p:txBody>
      </p:sp>
      <p:sp>
        <p:nvSpPr>
          <p:cNvPr id="8" name="流程圖: 磁碟 7"/>
          <p:cNvSpPr/>
          <p:nvPr/>
        </p:nvSpPr>
        <p:spPr>
          <a:xfrm>
            <a:off x="6516216" y="2348880"/>
            <a:ext cx="1368152" cy="648072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Subset 4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151846" y="2204864"/>
            <a:ext cx="1296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……</a:t>
            </a:r>
            <a:endParaRPr lang="zh-TW" altLang="en-US" sz="4000" dirty="0"/>
          </a:p>
        </p:txBody>
      </p:sp>
      <p:cxnSp>
        <p:nvCxnSpPr>
          <p:cNvPr id="12" name="直線單箭頭接點 11"/>
          <p:cNvCxnSpPr>
            <a:stCxn id="4" idx="3"/>
            <a:endCxn id="5" idx="1"/>
          </p:cNvCxnSpPr>
          <p:nvPr/>
        </p:nvCxnSpPr>
        <p:spPr>
          <a:xfrm flipH="1">
            <a:off x="2087724" y="1124744"/>
            <a:ext cx="3060340" cy="122413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4" idx="3"/>
            <a:endCxn id="6" idx="1"/>
          </p:cNvCxnSpPr>
          <p:nvPr/>
        </p:nvCxnSpPr>
        <p:spPr>
          <a:xfrm flipH="1">
            <a:off x="3887924" y="1124744"/>
            <a:ext cx="1260140" cy="122413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4" idx="3"/>
            <a:endCxn id="7" idx="1"/>
          </p:cNvCxnSpPr>
          <p:nvPr/>
        </p:nvCxnSpPr>
        <p:spPr>
          <a:xfrm>
            <a:off x="5148064" y="1124744"/>
            <a:ext cx="468052" cy="122413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4" idx="3"/>
            <a:endCxn id="8" idx="1"/>
          </p:cNvCxnSpPr>
          <p:nvPr/>
        </p:nvCxnSpPr>
        <p:spPr>
          <a:xfrm>
            <a:off x="5148064" y="1124744"/>
            <a:ext cx="2052228" cy="122413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流程圖: 程序 23"/>
          <p:cNvSpPr/>
          <p:nvPr/>
        </p:nvSpPr>
        <p:spPr>
          <a:xfrm>
            <a:off x="1403648" y="3861048"/>
            <a:ext cx="1368152" cy="72008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Model 1</a:t>
            </a:r>
            <a:endParaRPr lang="zh-TW" altLang="en-US" sz="2400" dirty="0"/>
          </a:p>
        </p:txBody>
      </p:sp>
      <p:cxnSp>
        <p:nvCxnSpPr>
          <p:cNvPr id="25" name="直線單箭頭接點 24"/>
          <p:cNvCxnSpPr>
            <a:stCxn id="5" idx="3"/>
            <a:endCxn id="24" idx="0"/>
          </p:cNvCxnSpPr>
          <p:nvPr/>
        </p:nvCxnSpPr>
        <p:spPr>
          <a:xfrm>
            <a:off x="2087724" y="2996952"/>
            <a:ext cx="0" cy="8640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流程圖: 程序 28"/>
          <p:cNvSpPr/>
          <p:nvPr/>
        </p:nvSpPr>
        <p:spPr>
          <a:xfrm>
            <a:off x="3203848" y="3861048"/>
            <a:ext cx="1368152" cy="720080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Model 2</a:t>
            </a:r>
            <a:endParaRPr lang="zh-TW" altLang="en-US" sz="2400" dirty="0"/>
          </a:p>
        </p:txBody>
      </p:sp>
      <p:cxnSp>
        <p:nvCxnSpPr>
          <p:cNvPr id="30" name="直線單箭頭接點 29"/>
          <p:cNvCxnSpPr>
            <a:stCxn id="6" idx="3"/>
            <a:endCxn id="29" idx="0"/>
          </p:cNvCxnSpPr>
          <p:nvPr/>
        </p:nvCxnSpPr>
        <p:spPr>
          <a:xfrm>
            <a:off x="3887924" y="2996952"/>
            <a:ext cx="0" cy="8640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流程圖: 程序 33"/>
          <p:cNvSpPr/>
          <p:nvPr/>
        </p:nvSpPr>
        <p:spPr>
          <a:xfrm>
            <a:off x="4932040" y="3861048"/>
            <a:ext cx="1368152" cy="72008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Model 3</a:t>
            </a:r>
            <a:endParaRPr lang="zh-TW" altLang="en-US" sz="2400" dirty="0"/>
          </a:p>
        </p:txBody>
      </p:sp>
      <p:cxnSp>
        <p:nvCxnSpPr>
          <p:cNvPr id="35" name="直線單箭頭接點 34"/>
          <p:cNvCxnSpPr>
            <a:stCxn id="7" idx="3"/>
            <a:endCxn id="34" idx="0"/>
          </p:cNvCxnSpPr>
          <p:nvPr/>
        </p:nvCxnSpPr>
        <p:spPr>
          <a:xfrm>
            <a:off x="5616116" y="2996952"/>
            <a:ext cx="0" cy="8640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流程圖: 程序 37"/>
          <p:cNvSpPr/>
          <p:nvPr/>
        </p:nvSpPr>
        <p:spPr>
          <a:xfrm>
            <a:off x="6516216" y="3861048"/>
            <a:ext cx="1368152" cy="72008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Model 4</a:t>
            </a:r>
            <a:endParaRPr lang="zh-TW" altLang="en-US" sz="2400" dirty="0"/>
          </a:p>
        </p:txBody>
      </p:sp>
      <p:cxnSp>
        <p:nvCxnSpPr>
          <p:cNvPr id="39" name="直線單箭頭接點 38"/>
          <p:cNvCxnSpPr>
            <a:stCxn id="8" idx="3"/>
            <a:endCxn id="38" idx="0"/>
          </p:cNvCxnSpPr>
          <p:nvPr/>
        </p:nvCxnSpPr>
        <p:spPr>
          <a:xfrm>
            <a:off x="7200292" y="2996952"/>
            <a:ext cx="0" cy="8640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4" idx="2"/>
            <a:endCxn id="48" idx="0"/>
          </p:cNvCxnSpPr>
          <p:nvPr/>
        </p:nvCxnSpPr>
        <p:spPr>
          <a:xfrm>
            <a:off x="2087724" y="4581128"/>
            <a:ext cx="0" cy="5040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1847915" y="5085184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y1</a:t>
            </a:r>
            <a:endParaRPr lang="zh-TW" altLang="en-US" sz="2400" dirty="0"/>
          </a:p>
        </p:txBody>
      </p:sp>
      <p:cxnSp>
        <p:nvCxnSpPr>
          <p:cNvPr id="52" name="直線單箭頭接點 51"/>
          <p:cNvCxnSpPr>
            <a:stCxn id="29" idx="2"/>
            <a:endCxn id="58" idx="0"/>
          </p:cNvCxnSpPr>
          <p:nvPr/>
        </p:nvCxnSpPr>
        <p:spPr>
          <a:xfrm>
            <a:off x="3887924" y="4581128"/>
            <a:ext cx="0" cy="5040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34" idx="2"/>
            <a:endCxn id="60" idx="0"/>
          </p:cNvCxnSpPr>
          <p:nvPr/>
        </p:nvCxnSpPr>
        <p:spPr>
          <a:xfrm>
            <a:off x="5616116" y="4581128"/>
            <a:ext cx="0" cy="5040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38" idx="2"/>
            <a:endCxn id="62" idx="0"/>
          </p:cNvCxnSpPr>
          <p:nvPr/>
        </p:nvCxnSpPr>
        <p:spPr>
          <a:xfrm>
            <a:off x="7200292" y="4581128"/>
            <a:ext cx="0" cy="5040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3648115" y="5085183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y2</a:t>
            </a:r>
            <a:endParaRPr lang="zh-TW" altLang="en-US" sz="24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5376307" y="5085182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y3</a:t>
            </a:r>
            <a:endParaRPr lang="zh-TW" altLang="en-US" sz="24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6960483" y="5085181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y4</a:t>
            </a:r>
            <a:endParaRPr lang="zh-TW" altLang="en-US" sz="2400" dirty="0"/>
          </a:p>
        </p:txBody>
      </p:sp>
      <p:sp>
        <p:nvSpPr>
          <p:cNvPr id="64" name="右大括弧 63"/>
          <p:cNvSpPr/>
          <p:nvPr/>
        </p:nvSpPr>
        <p:spPr>
          <a:xfrm rot="5400000">
            <a:off x="5424940" y="2337724"/>
            <a:ext cx="288032" cy="6935080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文字方塊 64"/>
          <p:cNvSpPr txBox="1"/>
          <p:nvPr/>
        </p:nvSpPr>
        <p:spPr>
          <a:xfrm>
            <a:off x="4614079" y="6158887"/>
            <a:ext cx="1909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Average / Voting</a:t>
            </a:r>
            <a:endParaRPr lang="zh-TW" altLang="en-US" sz="2000" dirty="0"/>
          </a:p>
        </p:txBody>
      </p:sp>
      <p:sp>
        <p:nvSpPr>
          <p:cNvPr id="66" name="流程圖: 磁碟 65"/>
          <p:cNvSpPr/>
          <p:nvPr/>
        </p:nvSpPr>
        <p:spPr>
          <a:xfrm>
            <a:off x="-540907" y="3960204"/>
            <a:ext cx="1303301" cy="593509"/>
          </a:xfrm>
          <a:prstGeom prst="flowChartMagneticDisk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Test Data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8151846" y="3788773"/>
            <a:ext cx="1296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……</a:t>
            </a:r>
            <a:endParaRPr lang="zh-TW" altLang="en-US" sz="4000" dirty="0"/>
          </a:p>
        </p:txBody>
      </p:sp>
      <p:sp>
        <p:nvSpPr>
          <p:cNvPr id="68" name="矩形 67"/>
          <p:cNvSpPr/>
          <p:nvPr/>
        </p:nvSpPr>
        <p:spPr>
          <a:xfrm>
            <a:off x="1167070" y="3788773"/>
            <a:ext cx="7976930" cy="93637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9" name="直線單箭頭接點 68"/>
          <p:cNvCxnSpPr>
            <a:stCxn id="66" idx="4"/>
            <a:endCxn id="68" idx="1"/>
          </p:cNvCxnSpPr>
          <p:nvPr/>
        </p:nvCxnSpPr>
        <p:spPr>
          <a:xfrm>
            <a:off x="762394" y="4256959"/>
            <a:ext cx="40467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文字方塊 77"/>
          <p:cNvSpPr txBox="1"/>
          <p:nvPr/>
        </p:nvSpPr>
        <p:spPr>
          <a:xfrm>
            <a:off x="582023" y="1336702"/>
            <a:ext cx="3011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/>
              <a:t>(Sample with replacement)</a:t>
            </a:r>
            <a:endParaRPr lang="zh-TW" altLang="en-US" sz="20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755383" y="3228945"/>
            <a:ext cx="1166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/>
              <a:t>(Training)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46438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764704"/>
            <a:ext cx="1495425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1204010" y="46738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M1</a:t>
            </a:r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2539033" y="1460029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806180"/>
            <a:ext cx="138112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文字方塊 13"/>
          <p:cNvSpPr txBox="1"/>
          <p:nvPr/>
        </p:nvSpPr>
        <p:spPr>
          <a:xfrm>
            <a:off x="4446834" y="46738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M2</a:t>
            </a:r>
            <a:endParaRPr lang="zh-TW" altLang="en-US" dirty="0"/>
          </a:p>
        </p:txBody>
      </p:sp>
      <p:cxnSp>
        <p:nvCxnSpPr>
          <p:cNvPr id="15" name="直線單箭頭接點 14"/>
          <p:cNvCxnSpPr/>
          <p:nvPr/>
        </p:nvCxnSpPr>
        <p:spPr>
          <a:xfrm>
            <a:off x="5076056" y="1460029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774229"/>
            <a:ext cx="13906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文字方塊 17"/>
          <p:cNvSpPr txBox="1"/>
          <p:nvPr/>
        </p:nvSpPr>
        <p:spPr>
          <a:xfrm>
            <a:off x="7402810" y="104344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M3</a:t>
            </a:r>
            <a:endParaRPr lang="zh-TW" alt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029" y="4293096"/>
            <a:ext cx="154305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右大括弧 20"/>
          <p:cNvSpPr/>
          <p:nvPr/>
        </p:nvSpPr>
        <p:spPr>
          <a:xfrm rot="5400000">
            <a:off x="4037394" y="1037056"/>
            <a:ext cx="463407" cy="4896544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814771" y="2336756"/>
            <a:ext cx="2130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/>
              <a:t>建簡單的模型 </a:t>
            </a:r>
            <a:r>
              <a:rPr lang="en-US" altLang="zh-TW" sz="2000" dirty="0"/>
              <a:t>M1</a:t>
            </a:r>
            <a:endParaRPr lang="zh-TW" altLang="en-US" sz="20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3117000" y="2182576"/>
            <a:ext cx="23041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/>
              <a:t>被</a:t>
            </a:r>
            <a:r>
              <a:rPr lang="en-US" altLang="zh-TW" sz="2000" dirty="0"/>
              <a:t>M1</a:t>
            </a:r>
            <a:r>
              <a:rPr lang="zh-TW" altLang="en-US" sz="2000" dirty="0"/>
              <a:t>分錯的資料權重加大</a:t>
            </a:r>
            <a:br>
              <a:rPr lang="en-US" altLang="zh-TW" sz="2000" dirty="0"/>
            </a:br>
            <a:r>
              <a:rPr lang="zh-TW" altLang="en-US" sz="2000" dirty="0"/>
              <a:t>然後建 </a:t>
            </a:r>
            <a:r>
              <a:rPr lang="en-US" altLang="zh-TW" sz="2000" dirty="0"/>
              <a:t>M2</a:t>
            </a:r>
            <a:endParaRPr lang="zh-TW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5453393" y="2183815"/>
            <a:ext cx="24482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dirty="0"/>
              <a:t>被</a:t>
            </a:r>
            <a:r>
              <a:rPr lang="en-US" altLang="zh-TW" dirty="0"/>
              <a:t>M2</a:t>
            </a:r>
            <a:r>
              <a:rPr lang="zh-TW" altLang="en-US" dirty="0"/>
              <a:t>分錯的資料權重加大</a:t>
            </a:r>
            <a:br>
              <a:rPr lang="en-US" altLang="zh-TW" dirty="0"/>
            </a:br>
            <a:r>
              <a:rPr lang="zh-TW" altLang="en-US" dirty="0"/>
              <a:t>然後建 </a:t>
            </a:r>
            <a:r>
              <a:rPr lang="en-US" altLang="zh-TW" dirty="0"/>
              <a:t>M3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3367383" y="3810702"/>
            <a:ext cx="1720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/>
              <a:t>M1 + M2 + M3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22351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單箭頭接點 11"/>
          <p:cNvCxnSpPr>
            <a:cxnSpLocks/>
          </p:cNvCxnSpPr>
          <p:nvPr/>
        </p:nvCxnSpPr>
        <p:spPr>
          <a:xfrm flipH="1">
            <a:off x="3059832" y="764704"/>
            <a:ext cx="1080120" cy="6480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cxnSpLocks/>
          </p:cNvCxnSpPr>
          <p:nvPr/>
        </p:nvCxnSpPr>
        <p:spPr>
          <a:xfrm>
            <a:off x="4806026" y="764704"/>
            <a:ext cx="0" cy="6480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cxnSpLocks/>
          </p:cNvCxnSpPr>
          <p:nvPr/>
        </p:nvCxnSpPr>
        <p:spPr>
          <a:xfrm>
            <a:off x="5580112" y="764704"/>
            <a:ext cx="959889" cy="5760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流程圖: 程序 23"/>
          <p:cNvSpPr/>
          <p:nvPr/>
        </p:nvSpPr>
        <p:spPr>
          <a:xfrm>
            <a:off x="2339752" y="1449589"/>
            <a:ext cx="1368152" cy="72008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Model 1</a:t>
            </a:r>
          </a:p>
          <a:p>
            <a:pPr algn="ctr"/>
            <a:r>
              <a:rPr lang="en-US" altLang="zh-TW" sz="1200" dirty="0"/>
              <a:t>(linear regression)</a:t>
            </a:r>
            <a:endParaRPr lang="zh-TW" altLang="en-US" sz="1200" dirty="0"/>
          </a:p>
        </p:txBody>
      </p:sp>
      <p:sp>
        <p:nvSpPr>
          <p:cNvPr id="29" name="流程圖: 程序 28"/>
          <p:cNvSpPr/>
          <p:nvPr/>
        </p:nvSpPr>
        <p:spPr>
          <a:xfrm>
            <a:off x="4139952" y="1449589"/>
            <a:ext cx="1368152" cy="720080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Model 2</a:t>
            </a:r>
          </a:p>
          <a:p>
            <a:pPr algn="ctr"/>
            <a:r>
              <a:rPr lang="en-US" altLang="zh-TW" sz="1200" dirty="0"/>
              <a:t>(SVR)</a:t>
            </a:r>
            <a:endParaRPr lang="zh-TW" altLang="en-US" sz="1200" dirty="0"/>
          </a:p>
        </p:txBody>
      </p:sp>
      <p:sp>
        <p:nvSpPr>
          <p:cNvPr id="34" name="流程圖: 程序 33"/>
          <p:cNvSpPr/>
          <p:nvPr/>
        </p:nvSpPr>
        <p:spPr>
          <a:xfrm>
            <a:off x="5868144" y="1449589"/>
            <a:ext cx="1368152" cy="72008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Model 3</a:t>
            </a:r>
          </a:p>
          <a:p>
            <a:pPr algn="ctr"/>
            <a:r>
              <a:rPr lang="en-US" altLang="zh-TW" sz="1200" dirty="0"/>
              <a:t>(CART)</a:t>
            </a:r>
            <a:endParaRPr lang="zh-TW" altLang="en-US" sz="12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2771800" y="2745733"/>
            <a:ext cx="4796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y1</a:t>
            </a:r>
            <a:endParaRPr lang="zh-TW" altLang="en-US" sz="2400" dirty="0"/>
          </a:p>
        </p:txBody>
      </p:sp>
      <p:cxnSp>
        <p:nvCxnSpPr>
          <p:cNvPr id="52" name="直線單箭頭接點 51"/>
          <p:cNvCxnSpPr>
            <a:cxnSpLocks/>
            <a:stCxn id="29" idx="2"/>
            <a:endCxn id="58" idx="0"/>
          </p:cNvCxnSpPr>
          <p:nvPr/>
        </p:nvCxnSpPr>
        <p:spPr>
          <a:xfrm flipH="1">
            <a:off x="4811809" y="2169669"/>
            <a:ext cx="12219" cy="5760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34" idx="2"/>
            <a:endCxn id="60" idx="0"/>
          </p:cNvCxnSpPr>
          <p:nvPr/>
        </p:nvCxnSpPr>
        <p:spPr>
          <a:xfrm flipH="1">
            <a:off x="6540001" y="2169669"/>
            <a:ext cx="12219" cy="5760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4572000" y="2745733"/>
            <a:ext cx="4796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y2</a:t>
            </a:r>
            <a:endParaRPr lang="zh-TW" altLang="en-US" sz="24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6300192" y="2745733"/>
            <a:ext cx="4796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y3</a:t>
            </a:r>
            <a:endParaRPr lang="zh-TW" altLang="en-US" sz="2400" dirty="0"/>
          </a:p>
        </p:txBody>
      </p:sp>
      <p:cxnSp>
        <p:nvCxnSpPr>
          <p:cNvPr id="36" name="直線單箭頭接點 35"/>
          <p:cNvCxnSpPr>
            <a:stCxn id="24" idx="2"/>
            <a:endCxn id="48" idx="0"/>
          </p:cNvCxnSpPr>
          <p:nvPr/>
        </p:nvCxnSpPr>
        <p:spPr>
          <a:xfrm flipH="1">
            <a:off x="3011609" y="2169669"/>
            <a:ext cx="12219" cy="5760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cxnSpLocks/>
            <a:stCxn id="48" idx="2"/>
          </p:cNvCxnSpPr>
          <p:nvPr/>
        </p:nvCxnSpPr>
        <p:spPr>
          <a:xfrm>
            <a:off x="3011609" y="3207398"/>
            <a:ext cx="336255" cy="5096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cxnSpLocks/>
            <a:stCxn id="58" idx="2"/>
          </p:cNvCxnSpPr>
          <p:nvPr/>
        </p:nvCxnSpPr>
        <p:spPr>
          <a:xfrm flipH="1">
            <a:off x="4806026" y="3207398"/>
            <a:ext cx="5783" cy="5096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cxnSpLocks/>
            <a:stCxn id="60" idx="2"/>
          </p:cNvCxnSpPr>
          <p:nvPr/>
        </p:nvCxnSpPr>
        <p:spPr>
          <a:xfrm flipH="1">
            <a:off x="6417205" y="3207398"/>
            <a:ext cx="122796" cy="5096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字方塊 62"/>
          <p:cNvSpPr txBox="1"/>
          <p:nvPr/>
        </p:nvSpPr>
        <p:spPr>
          <a:xfrm>
            <a:off x="4372276" y="4832349"/>
            <a:ext cx="91980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y.final</a:t>
            </a:r>
            <a:endParaRPr lang="zh-TW" altLang="en-US" sz="2400" dirty="0"/>
          </a:p>
        </p:txBody>
      </p:sp>
      <p:cxnSp>
        <p:nvCxnSpPr>
          <p:cNvPr id="70" name="直線單箭頭接點 69"/>
          <p:cNvCxnSpPr>
            <a:cxnSpLocks/>
            <a:endCxn id="63" idx="0"/>
          </p:cNvCxnSpPr>
          <p:nvPr/>
        </p:nvCxnSpPr>
        <p:spPr>
          <a:xfrm>
            <a:off x="4824028" y="4501924"/>
            <a:ext cx="8150" cy="3304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91BDF42B-0475-41BB-85B6-1FF0B3A4FE14}"/>
              </a:ext>
            </a:extLst>
          </p:cNvPr>
          <p:cNvSpPr/>
          <p:nvPr/>
        </p:nvSpPr>
        <p:spPr>
          <a:xfrm>
            <a:off x="3995936" y="116632"/>
            <a:ext cx="1620180" cy="5760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New observation</a:t>
            </a:r>
            <a:endParaRPr lang="zh-TW" altLang="en-US" dirty="0"/>
          </a:p>
        </p:txBody>
      </p:sp>
      <p:sp>
        <p:nvSpPr>
          <p:cNvPr id="37" name="流程圖: 程序 36">
            <a:extLst>
              <a:ext uri="{FF2B5EF4-FFF2-40B4-BE49-F238E27FC236}">
                <a16:creationId xmlns:a16="http://schemas.microsoft.com/office/drawing/2014/main" id="{36BC64BB-F69D-4CD3-ACEA-427E8363E253}"/>
              </a:ext>
            </a:extLst>
          </p:cNvPr>
          <p:cNvSpPr/>
          <p:nvPr/>
        </p:nvSpPr>
        <p:spPr>
          <a:xfrm>
            <a:off x="3230851" y="3789040"/>
            <a:ext cx="3186354" cy="720080"/>
          </a:xfrm>
          <a:prstGeom prst="flowChartProcess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Meta-Model</a:t>
            </a:r>
          </a:p>
          <a:p>
            <a:pPr algn="ctr"/>
            <a:r>
              <a:rPr lang="en-US" altLang="zh-TW" sz="2400" dirty="0"/>
              <a:t>(Blender / meta learner)</a:t>
            </a:r>
            <a:endParaRPr lang="zh-TW" altLang="en-US" sz="24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155E67E-5C6B-47BB-997C-672D84B7040B}"/>
              </a:ext>
            </a:extLst>
          </p:cNvPr>
          <p:cNvSpPr txBox="1"/>
          <p:nvPr/>
        </p:nvSpPr>
        <p:spPr>
          <a:xfrm>
            <a:off x="1202977" y="1624963"/>
            <a:ext cx="98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(Predict)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AC3F0889-ACE9-42FF-A6F1-D11524473F3D}"/>
              </a:ext>
            </a:extLst>
          </p:cNvPr>
          <p:cNvSpPr txBox="1"/>
          <p:nvPr/>
        </p:nvSpPr>
        <p:spPr>
          <a:xfrm>
            <a:off x="2057380" y="3964414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(Blending)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2157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磁碟 3"/>
          <p:cNvSpPr/>
          <p:nvPr/>
        </p:nvSpPr>
        <p:spPr>
          <a:xfrm>
            <a:off x="-3132856" y="2060849"/>
            <a:ext cx="1512168" cy="100811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Train Data</a:t>
            </a:r>
            <a:endParaRPr lang="zh-TW" altLang="en-US" sz="2400" dirty="0"/>
          </a:p>
        </p:txBody>
      </p:sp>
      <p:sp>
        <p:nvSpPr>
          <p:cNvPr id="24" name="流程圖: 程序 23"/>
          <p:cNvSpPr/>
          <p:nvPr/>
        </p:nvSpPr>
        <p:spPr>
          <a:xfrm>
            <a:off x="-1300617" y="116632"/>
            <a:ext cx="2640511" cy="72008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Model 1</a:t>
            </a:r>
          </a:p>
          <a:p>
            <a:pPr algn="ctr"/>
            <a:r>
              <a:rPr lang="en-US" altLang="zh-TW" sz="2400" dirty="0"/>
              <a:t>(Linear Regression)</a:t>
            </a:r>
            <a:endParaRPr lang="zh-TW" altLang="en-US" sz="24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3953252" y="476672"/>
            <a:ext cx="2274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accent6"/>
                </a:solidFill>
              </a:rPr>
              <a:t>Meta-Model</a:t>
            </a:r>
            <a:endParaRPr lang="zh-TW" altLang="en-US" sz="3200" dirty="0">
              <a:solidFill>
                <a:schemeClr val="accent6"/>
              </a:solidFill>
            </a:endParaRPr>
          </a:p>
        </p:txBody>
      </p:sp>
      <p:sp>
        <p:nvSpPr>
          <p:cNvPr id="39" name="流程圖: 磁碟 38"/>
          <p:cNvSpPr/>
          <p:nvPr/>
        </p:nvSpPr>
        <p:spPr>
          <a:xfrm>
            <a:off x="-741446" y="1166867"/>
            <a:ext cx="1313424" cy="821973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Subset-1</a:t>
            </a:r>
            <a:endParaRPr lang="zh-TW" altLang="en-US" sz="2400" dirty="0"/>
          </a:p>
        </p:txBody>
      </p:sp>
      <p:sp>
        <p:nvSpPr>
          <p:cNvPr id="44" name="流程圖: 磁碟 43"/>
          <p:cNvSpPr/>
          <p:nvPr/>
        </p:nvSpPr>
        <p:spPr>
          <a:xfrm>
            <a:off x="-741446" y="2060849"/>
            <a:ext cx="1313424" cy="821973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Subset-2</a:t>
            </a:r>
            <a:endParaRPr lang="zh-TW" altLang="en-US" sz="2400" dirty="0"/>
          </a:p>
        </p:txBody>
      </p:sp>
      <p:sp>
        <p:nvSpPr>
          <p:cNvPr id="45" name="流程圖: 磁碟 44"/>
          <p:cNvSpPr/>
          <p:nvPr/>
        </p:nvSpPr>
        <p:spPr>
          <a:xfrm>
            <a:off x="-741446" y="2996952"/>
            <a:ext cx="1313424" cy="821973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Subset-3</a:t>
            </a:r>
            <a:endParaRPr lang="zh-TW" altLang="en-US" sz="2400" dirty="0"/>
          </a:p>
        </p:txBody>
      </p:sp>
      <p:sp>
        <p:nvSpPr>
          <p:cNvPr id="47" name="流程圖: 程序 46"/>
          <p:cNvSpPr/>
          <p:nvPr/>
        </p:nvSpPr>
        <p:spPr>
          <a:xfrm>
            <a:off x="1632945" y="116632"/>
            <a:ext cx="2640511" cy="72008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Model 1</a:t>
            </a:r>
          </a:p>
          <a:p>
            <a:pPr algn="ctr"/>
            <a:r>
              <a:rPr lang="en-US" altLang="zh-TW" sz="2400" dirty="0"/>
              <a:t>(Linear Regression)</a:t>
            </a:r>
            <a:endParaRPr lang="zh-TW" altLang="en-US" sz="2400" dirty="0"/>
          </a:p>
        </p:txBody>
      </p:sp>
      <p:sp>
        <p:nvSpPr>
          <p:cNvPr id="50" name="流程圖: 程序 49"/>
          <p:cNvSpPr/>
          <p:nvPr/>
        </p:nvSpPr>
        <p:spPr>
          <a:xfrm>
            <a:off x="4558666" y="116632"/>
            <a:ext cx="2640511" cy="72008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Model 1</a:t>
            </a:r>
          </a:p>
          <a:p>
            <a:pPr algn="ctr"/>
            <a:r>
              <a:rPr lang="en-US" altLang="zh-TW" sz="2400" dirty="0"/>
              <a:t>(Linear Regression)</a:t>
            </a:r>
            <a:endParaRPr lang="zh-TW" altLang="en-US" sz="2400" dirty="0"/>
          </a:p>
        </p:txBody>
      </p:sp>
      <p:sp>
        <p:nvSpPr>
          <p:cNvPr id="66" name="流程圖: 磁碟 65"/>
          <p:cNvSpPr/>
          <p:nvPr/>
        </p:nvSpPr>
        <p:spPr>
          <a:xfrm>
            <a:off x="2272982" y="1166866"/>
            <a:ext cx="1313424" cy="821973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Subset-1</a:t>
            </a:r>
            <a:endParaRPr lang="zh-TW" altLang="en-US" sz="2400" dirty="0"/>
          </a:p>
        </p:txBody>
      </p:sp>
      <p:sp>
        <p:nvSpPr>
          <p:cNvPr id="68" name="流程圖: 磁碟 67"/>
          <p:cNvSpPr/>
          <p:nvPr/>
        </p:nvSpPr>
        <p:spPr>
          <a:xfrm>
            <a:off x="2272982" y="2060848"/>
            <a:ext cx="1313424" cy="821973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Subset-2</a:t>
            </a:r>
            <a:endParaRPr lang="zh-TW" altLang="en-US" sz="2400" dirty="0"/>
          </a:p>
        </p:txBody>
      </p:sp>
      <p:sp>
        <p:nvSpPr>
          <p:cNvPr id="69" name="流程圖: 磁碟 68"/>
          <p:cNvSpPr/>
          <p:nvPr/>
        </p:nvSpPr>
        <p:spPr>
          <a:xfrm>
            <a:off x="2272982" y="2996951"/>
            <a:ext cx="1313424" cy="821973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Subset-3</a:t>
            </a:r>
            <a:endParaRPr lang="zh-TW" altLang="en-US" sz="2400" dirty="0"/>
          </a:p>
        </p:txBody>
      </p:sp>
      <p:sp>
        <p:nvSpPr>
          <p:cNvPr id="71" name="流程圖: 磁碟 70"/>
          <p:cNvSpPr/>
          <p:nvPr/>
        </p:nvSpPr>
        <p:spPr>
          <a:xfrm>
            <a:off x="5222209" y="1166867"/>
            <a:ext cx="1313424" cy="821973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Subset-1</a:t>
            </a:r>
            <a:endParaRPr lang="zh-TW" altLang="en-US" sz="2400" dirty="0"/>
          </a:p>
        </p:txBody>
      </p:sp>
      <p:sp>
        <p:nvSpPr>
          <p:cNvPr id="72" name="流程圖: 磁碟 71"/>
          <p:cNvSpPr/>
          <p:nvPr/>
        </p:nvSpPr>
        <p:spPr>
          <a:xfrm>
            <a:off x="5222209" y="2060849"/>
            <a:ext cx="1313424" cy="821973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Subset-2</a:t>
            </a:r>
            <a:endParaRPr lang="zh-TW" altLang="en-US" sz="2400" dirty="0"/>
          </a:p>
        </p:txBody>
      </p:sp>
      <p:sp>
        <p:nvSpPr>
          <p:cNvPr id="73" name="流程圖: 磁碟 72"/>
          <p:cNvSpPr/>
          <p:nvPr/>
        </p:nvSpPr>
        <p:spPr>
          <a:xfrm>
            <a:off x="5222209" y="2996952"/>
            <a:ext cx="1313424" cy="821973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Subset-3</a:t>
            </a:r>
            <a:endParaRPr lang="zh-TW" altLang="en-US" sz="2400" dirty="0"/>
          </a:p>
        </p:txBody>
      </p:sp>
      <p:sp>
        <p:nvSpPr>
          <p:cNvPr id="74" name="流程圖: 磁碟 73"/>
          <p:cNvSpPr/>
          <p:nvPr/>
        </p:nvSpPr>
        <p:spPr>
          <a:xfrm>
            <a:off x="-3132856" y="4581128"/>
            <a:ext cx="1512168" cy="100811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Test Data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-948830" y="4619314"/>
            <a:ext cx="1728192" cy="8979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Predict</a:t>
            </a:r>
            <a:endParaRPr lang="zh-TW" altLang="en-US" sz="2400" dirty="0"/>
          </a:p>
        </p:txBody>
      </p:sp>
      <p:sp>
        <p:nvSpPr>
          <p:cNvPr id="75" name="矩形 74"/>
          <p:cNvSpPr/>
          <p:nvPr/>
        </p:nvSpPr>
        <p:spPr>
          <a:xfrm>
            <a:off x="2089104" y="4619314"/>
            <a:ext cx="1728192" cy="8979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Predict</a:t>
            </a:r>
            <a:endParaRPr lang="zh-TW" altLang="en-US" sz="2400" dirty="0"/>
          </a:p>
        </p:txBody>
      </p:sp>
      <p:sp>
        <p:nvSpPr>
          <p:cNvPr id="76" name="矩形 75"/>
          <p:cNvSpPr/>
          <p:nvPr/>
        </p:nvSpPr>
        <p:spPr>
          <a:xfrm>
            <a:off x="5004420" y="4636225"/>
            <a:ext cx="1728192" cy="8979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Predict</a:t>
            </a:r>
            <a:endParaRPr lang="zh-TW" altLang="en-US" sz="2400" dirty="0"/>
          </a:p>
        </p:txBody>
      </p:sp>
      <p:sp>
        <p:nvSpPr>
          <p:cNvPr id="77" name="矩形 76"/>
          <p:cNvSpPr/>
          <p:nvPr/>
        </p:nvSpPr>
        <p:spPr>
          <a:xfrm>
            <a:off x="7867548" y="2921007"/>
            <a:ext cx="1728192" cy="8979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Predict_3</a:t>
            </a:r>
            <a:endParaRPr lang="zh-TW" altLang="en-US" sz="2400" dirty="0"/>
          </a:p>
        </p:txBody>
      </p:sp>
      <p:sp>
        <p:nvSpPr>
          <p:cNvPr id="78" name="矩形 77"/>
          <p:cNvSpPr/>
          <p:nvPr/>
        </p:nvSpPr>
        <p:spPr>
          <a:xfrm>
            <a:off x="7867548" y="2022875"/>
            <a:ext cx="1728192" cy="8979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Predict_2</a:t>
            </a:r>
            <a:endParaRPr lang="zh-TW" altLang="en-US" sz="2400" dirty="0"/>
          </a:p>
        </p:txBody>
      </p:sp>
      <p:sp>
        <p:nvSpPr>
          <p:cNvPr id="79" name="矩形 78"/>
          <p:cNvSpPr/>
          <p:nvPr/>
        </p:nvSpPr>
        <p:spPr>
          <a:xfrm>
            <a:off x="7867548" y="1090921"/>
            <a:ext cx="1728192" cy="8979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Predict_1</a:t>
            </a:r>
            <a:endParaRPr lang="zh-TW" altLang="en-US" sz="2400" dirty="0"/>
          </a:p>
        </p:txBody>
      </p:sp>
      <p:cxnSp>
        <p:nvCxnSpPr>
          <p:cNvPr id="80" name="直線單箭頭接點 79"/>
          <p:cNvCxnSpPr>
            <a:cxnSpLocks/>
          </p:cNvCxnSpPr>
          <p:nvPr/>
        </p:nvCxnSpPr>
        <p:spPr>
          <a:xfrm flipV="1">
            <a:off x="571978" y="3657975"/>
            <a:ext cx="7282770" cy="3797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stCxn id="68" idx="4"/>
            <a:endCxn id="78" idx="1"/>
          </p:cNvCxnSpPr>
          <p:nvPr/>
        </p:nvCxnSpPr>
        <p:spPr>
          <a:xfrm flipV="1">
            <a:off x="3586406" y="2471834"/>
            <a:ext cx="4281142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>
            <a:cxnSpLocks/>
          </p:cNvCxnSpPr>
          <p:nvPr/>
        </p:nvCxnSpPr>
        <p:spPr>
          <a:xfrm>
            <a:off x="6535633" y="1323645"/>
            <a:ext cx="133191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/>
          <p:nvPr/>
        </p:nvCxnSpPr>
        <p:spPr>
          <a:xfrm>
            <a:off x="6836674" y="5085184"/>
            <a:ext cx="1018074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7867548" y="4636225"/>
            <a:ext cx="1728192" cy="8979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Avg.</a:t>
            </a:r>
          </a:p>
          <a:p>
            <a:pPr algn="ctr"/>
            <a:r>
              <a:rPr lang="en-US" altLang="zh-TW" sz="2400" dirty="0" err="1"/>
              <a:t>Predict_Y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6830300" y="4613066"/>
            <a:ext cx="1024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Average</a:t>
            </a:r>
            <a:endParaRPr lang="zh-TW" altLang="en-US" sz="2000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9896156" y="320376"/>
            <a:ext cx="22189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rgbClr val="002060"/>
                </a:solidFill>
              </a:rPr>
              <a:t>(Meta-Data)</a:t>
            </a:r>
            <a:endParaRPr lang="zh-TW" altLang="en-US" sz="3200" dirty="0">
              <a:solidFill>
                <a:srgbClr val="002060"/>
              </a:solidFill>
            </a:endParaRPr>
          </a:p>
        </p:txBody>
      </p:sp>
      <p:cxnSp>
        <p:nvCxnSpPr>
          <p:cNvPr id="86" name="直線單箭頭接點 85"/>
          <p:cNvCxnSpPr>
            <a:cxnSpLocks/>
          </p:cNvCxnSpPr>
          <p:nvPr/>
        </p:nvCxnSpPr>
        <p:spPr>
          <a:xfrm>
            <a:off x="11844808" y="2471834"/>
            <a:ext cx="136815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10437074" y="1127612"/>
            <a:ext cx="1137106" cy="26913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Meta-X</a:t>
            </a:r>
            <a:endParaRPr lang="zh-TW" altLang="en-US" sz="24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5CFB7E2-37FE-49A2-A791-3F1FE568DF8E}"/>
              </a:ext>
            </a:extLst>
          </p:cNvPr>
          <p:cNvSpPr txBox="1"/>
          <p:nvPr/>
        </p:nvSpPr>
        <p:spPr>
          <a:xfrm>
            <a:off x="9772880" y="2151352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/>
              <a:t>=</a:t>
            </a:r>
            <a:endParaRPr lang="zh-TW" altLang="en-US" sz="44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04DDFDE7-FABA-4D0D-8260-3404527BC39A}"/>
              </a:ext>
            </a:extLst>
          </p:cNvPr>
          <p:cNvSpPr txBox="1"/>
          <p:nvPr/>
        </p:nvSpPr>
        <p:spPr>
          <a:xfrm>
            <a:off x="9777995" y="4683552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/>
              <a:t>=</a:t>
            </a:r>
            <a:endParaRPr lang="zh-TW" altLang="en-US" sz="44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3752BFE-3335-400C-82E9-8302D2966C59}"/>
              </a:ext>
            </a:extLst>
          </p:cNvPr>
          <p:cNvSpPr/>
          <p:nvPr/>
        </p:nvSpPr>
        <p:spPr>
          <a:xfrm>
            <a:off x="10437074" y="4683552"/>
            <a:ext cx="1137106" cy="9056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Meta-Y</a:t>
            </a:r>
            <a:endParaRPr lang="zh-TW" altLang="en-US" sz="2400" dirty="0"/>
          </a:p>
        </p:txBody>
      </p:sp>
      <p:sp>
        <p:nvSpPr>
          <p:cNvPr id="40" name="流程圖: 程序 39">
            <a:extLst>
              <a:ext uri="{FF2B5EF4-FFF2-40B4-BE49-F238E27FC236}">
                <a16:creationId xmlns:a16="http://schemas.microsoft.com/office/drawing/2014/main" id="{4B8125A9-C3EB-4E94-ACBD-A65F400C01FD}"/>
              </a:ext>
            </a:extLst>
          </p:cNvPr>
          <p:cNvSpPr/>
          <p:nvPr/>
        </p:nvSpPr>
        <p:spPr>
          <a:xfrm>
            <a:off x="13497181" y="1540467"/>
            <a:ext cx="3186354" cy="1830085"/>
          </a:xfrm>
          <a:prstGeom prst="flowChartProcess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Meta-Model</a:t>
            </a:r>
          </a:p>
          <a:p>
            <a:pPr algn="ctr"/>
            <a:r>
              <a:rPr lang="en-US" altLang="zh-TW" sz="2400" dirty="0"/>
              <a:t>(Blender / meta learner)</a:t>
            </a:r>
            <a:endParaRPr lang="zh-TW" altLang="en-US" sz="24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3212FE9C-94F0-4C00-8432-4926CCA02EB1}"/>
              </a:ext>
            </a:extLst>
          </p:cNvPr>
          <p:cNvSpPr txBox="1"/>
          <p:nvPr/>
        </p:nvSpPr>
        <p:spPr>
          <a:xfrm>
            <a:off x="11782205" y="1858964"/>
            <a:ext cx="1506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Training</a:t>
            </a:r>
            <a:endParaRPr lang="zh-TW" altLang="en-US" sz="3200" dirty="0"/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5D265AB5-F129-4222-A61B-5493442C59AE}"/>
              </a:ext>
            </a:extLst>
          </p:cNvPr>
          <p:cNvCxnSpPr>
            <a:cxnSpLocks/>
          </p:cNvCxnSpPr>
          <p:nvPr/>
        </p:nvCxnSpPr>
        <p:spPr>
          <a:xfrm flipV="1">
            <a:off x="11700792" y="3676961"/>
            <a:ext cx="3389566" cy="15522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7F849DAC-C23B-45E2-8436-D0319A2EB407}"/>
              </a:ext>
            </a:extLst>
          </p:cNvPr>
          <p:cNvSpPr txBox="1"/>
          <p:nvPr/>
        </p:nvSpPr>
        <p:spPr>
          <a:xfrm>
            <a:off x="13194173" y="4613066"/>
            <a:ext cx="1359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Predict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01455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單箭頭接點 11"/>
          <p:cNvCxnSpPr>
            <a:cxnSpLocks/>
          </p:cNvCxnSpPr>
          <p:nvPr/>
        </p:nvCxnSpPr>
        <p:spPr>
          <a:xfrm flipH="1">
            <a:off x="3059832" y="764704"/>
            <a:ext cx="1080120" cy="6480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cxnSpLocks/>
          </p:cNvCxnSpPr>
          <p:nvPr/>
        </p:nvCxnSpPr>
        <p:spPr>
          <a:xfrm>
            <a:off x="4806026" y="764704"/>
            <a:ext cx="0" cy="6480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cxnSpLocks/>
          </p:cNvCxnSpPr>
          <p:nvPr/>
        </p:nvCxnSpPr>
        <p:spPr>
          <a:xfrm>
            <a:off x="5580112" y="764704"/>
            <a:ext cx="959889" cy="5760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流程圖: 程序 23"/>
          <p:cNvSpPr/>
          <p:nvPr/>
        </p:nvSpPr>
        <p:spPr>
          <a:xfrm>
            <a:off x="2339752" y="1449589"/>
            <a:ext cx="1368152" cy="72008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Model 1</a:t>
            </a:r>
          </a:p>
          <a:p>
            <a:pPr algn="ctr"/>
            <a:r>
              <a:rPr lang="en-US" altLang="zh-TW" sz="1200" dirty="0"/>
              <a:t>(linear regression)</a:t>
            </a:r>
            <a:endParaRPr lang="zh-TW" altLang="en-US" sz="1200" dirty="0"/>
          </a:p>
        </p:txBody>
      </p:sp>
      <p:sp>
        <p:nvSpPr>
          <p:cNvPr id="29" name="流程圖: 程序 28"/>
          <p:cNvSpPr/>
          <p:nvPr/>
        </p:nvSpPr>
        <p:spPr>
          <a:xfrm>
            <a:off x="4139952" y="1449589"/>
            <a:ext cx="1368152" cy="720080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Model 2</a:t>
            </a:r>
          </a:p>
          <a:p>
            <a:pPr algn="ctr"/>
            <a:r>
              <a:rPr lang="en-US" altLang="zh-TW" sz="1200" dirty="0"/>
              <a:t>(SVR)</a:t>
            </a:r>
            <a:endParaRPr lang="zh-TW" altLang="en-US" sz="1200" dirty="0"/>
          </a:p>
        </p:txBody>
      </p:sp>
      <p:sp>
        <p:nvSpPr>
          <p:cNvPr id="34" name="流程圖: 程序 33"/>
          <p:cNvSpPr/>
          <p:nvPr/>
        </p:nvSpPr>
        <p:spPr>
          <a:xfrm>
            <a:off x="5868144" y="1449589"/>
            <a:ext cx="1368152" cy="72008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Model 3</a:t>
            </a:r>
          </a:p>
          <a:p>
            <a:pPr algn="ctr"/>
            <a:r>
              <a:rPr lang="en-US" altLang="zh-TW" sz="1200" dirty="0"/>
              <a:t>(CART)</a:t>
            </a:r>
            <a:endParaRPr lang="zh-TW" altLang="en-US" sz="1200" dirty="0"/>
          </a:p>
        </p:txBody>
      </p:sp>
      <p:cxnSp>
        <p:nvCxnSpPr>
          <p:cNvPr id="36" name="直線單箭頭接點 35"/>
          <p:cNvCxnSpPr>
            <a:cxnSpLocks/>
          </p:cNvCxnSpPr>
          <p:nvPr/>
        </p:nvCxnSpPr>
        <p:spPr>
          <a:xfrm>
            <a:off x="3050307" y="2267580"/>
            <a:ext cx="0" cy="3693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cxnSpLocks/>
          </p:cNvCxnSpPr>
          <p:nvPr/>
        </p:nvCxnSpPr>
        <p:spPr>
          <a:xfrm>
            <a:off x="3455868" y="4941168"/>
            <a:ext cx="0" cy="4935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91BDF42B-0475-41BB-85B6-1FF0B3A4FE14}"/>
              </a:ext>
            </a:extLst>
          </p:cNvPr>
          <p:cNvSpPr/>
          <p:nvPr/>
        </p:nvSpPr>
        <p:spPr>
          <a:xfrm>
            <a:off x="3995936" y="116632"/>
            <a:ext cx="1620180" cy="5760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Data</a:t>
            </a:r>
          </a:p>
          <a:p>
            <a:pPr algn="ctr"/>
            <a:r>
              <a:rPr lang="en-US" altLang="zh-TW" dirty="0"/>
              <a:t>(Train and Test)</a:t>
            </a:r>
            <a:endParaRPr lang="zh-TW" altLang="en-US" dirty="0"/>
          </a:p>
        </p:txBody>
      </p:sp>
      <p:sp>
        <p:nvSpPr>
          <p:cNvPr id="37" name="流程圖: 程序 36">
            <a:extLst>
              <a:ext uri="{FF2B5EF4-FFF2-40B4-BE49-F238E27FC236}">
                <a16:creationId xmlns:a16="http://schemas.microsoft.com/office/drawing/2014/main" id="{36BC64BB-F69D-4CD3-ACEA-427E8363E253}"/>
              </a:ext>
            </a:extLst>
          </p:cNvPr>
          <p:cNvSpPr/>
          <p:nvPr/>
        </p:nvSpPr>
        <p:spPr>
          <a:xfrm>
            <a:off x="2483768" y="5517232"/>
            <a:ext cx="4574703" cy="720080"/>
          </a:xfrm>
          <a:prstGeom prst="flowChartProcess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Meta-Model</a:t>
            </a:r>
          </a:p>
          <a:p>
            <a:pPr algn="ctr"/>
            <a:r>
              <a:rPr lang="en-US" altLang="zh-TW" sz="2400" dirty="0"/>
              <a:t>(Blender / meta learner)</a:t>
            </a:r>
            <a:endParaRPr lang="zh-TW" altLang="en-US" sz="24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AC3F0889-ACE9-42FF-A6F1-D11524473F3D}"/>
              </a:ext>
            </a:extLst>
          </p:cNvPr>
          <p:cNvSpPr txBox="1"/>
          <p:nvPr/>
        </p:nvSpPr>
        <p:spPr>
          <a:xfrm>
            <a:off x="6173924" y="4995144"/>
            <a:ext cx="243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(Blending)</a:t>
            </a:r>
            <a:endParaRPr lang="zh-TW" altLang="en-US" dirty="0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2A1D3AEE-244F-43AC-B743-5EF744120A54}"/>
              </a:ext>
            </a:extLst>
          </p:cNvPr>
          <p:cNvCxnSpPr>
            <a:cxnSpLocks/>
          </p:cNvCxnSpPr>
          <p:nvPr/>
        </p:nvCxnSpPr>
        <p:spPr>
          <a:xfrm>
            <a:off x="4806026" y="2267580"/>
            <a:ext cx="0" cy="3693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6373529C-09A6-4D4D-B662-BF5FC7F36075}"/>
              </a:ext>
            </a:extLst>
          </p:cNvPr>
          <p:cNvCxnSpPr>
            <a:cxnSpLocks/>
          </p:cNvCxnSpPr>
          <p:nvPr/>
        </p:nvCxnSpPr>
        <p:spPr>
          <a:xfrm>
            <a:off x="6555668" y="2267580"/>
            <a:ext cx="0" cy="3693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07DE7923-128C-4B4F-8847-84A7DDDFE5F4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3455868" y="3200138"/>
            <a:ext cx="1368162" cy="7329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EB612220-5242-474D-90D8-E3634B701B4F}"/>
              </a:ext>
            </a:extLst>
          </p:cNvPr>
          <p:cNvSpPr/>
          <p:nvPr/>
        </p:nvSpPr>
        <p:spPr>
          <a:xfrm>
            <a:off x="2483768" y="3933056"/>
            <a:ext cx="1944200" cy="91209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FBDB747-2A9D-4C3C-AFBF-9839E6A6AD06}"/>
              </a:ext>
            </a:extLst>
          </p:cNvPr>
          <p:cNvSpPr/>
          <p:nvPr/>
        </p:nvSpPr>
        <p:spPr>
          <a:xfrm>
            <a:off x="5114281" y="3930297"/>
            <a:ext cx="1944200" cy="91209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F77BD9DE-98AD-45C1-835B-E1BBE65EF4E8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4806026" y="3210748"/>
            <a:ext cx="1280355" cy="7195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4F8BE141-4D3F-40E0-A398-6333E3B42488}"/>
              </a:ext>
            </a:extLst>
          </p:cNvPr>
          <p:cNvSpPr txBox="1"/>
          <p:nvPr/>
        </p:nvSpPr>
        <p:spPr>
          <a:xfrm>
            <a:off x="2253221" y="4946093"/>
            <a:ext cx="1068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(Training)</a:t>
            </a:r>
            <a:endParaRPr lang="zh-TW" altLang="en-US" dirty="0"/>
          </a:p>
        </p:txBody>
      </p: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3F0C158B-3D94-4BF6-9158-68A4A1C01F81}"/>
              </a:ext>
            </a:extLst>
          </p:cNvPr>
          <p:cNvCxnSpPr>
            <a:cxnSpLocks/>
          </p:cNvCxnSpPr>
          <p:nvPr/>
        </p:nvCxnSpPr>
        <p:spPr>
          <a:xfrm>
            <a:off x="6084674" y="4941167"/>
            <a:ext cx="0" cy="57606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32EADD34-6B52-49D2-A4CD-16292145BF03}"/>
              </a:ext>
            </a:extLst>
          </p:cNvPr>
          <p:cNvCxnSpPr>
            <a:cxnSpLocks/>
          </p:cNvCxnSpPr>
          <p:nvPr/>
        </p:nvCxnSpPr>
        <p:spPr>
          <a:xfrm>
            <a:off x="6101923" y="6237312"/>
            <a:ext cx="0" cy="57606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0A68B227-45AB-448C-9613-2A42B8F40FBF}"/>
              </a:ext>
            </a:extLst>
          </p:cNvPr>
          <p:cNvSpPr txBox="1"/>
          <p:nvPr/>
        </p:nvSpPr>
        <p:spPr>
          <a:xfrm>
            <a:off x="2292851" y="2713674"/>
            <a:ext cx="72013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Meta-X</a:t>
            </a:r>
            <a:endParaRPr lang="zh-TW" altLang="en-US" sz="14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8B323345-BF87-4E60-BE58-B98362795AAB}"/>
              </a:ext>
            </a:extLst>
          </p:cNvPr>
          <p:cNvSpPr txBox="1"/>
          <p:nvPr/>
        </p:nvSpPr>
        <p:spPr>
          <a:xfrm>
            <a:off x="3096274" y="2706607"/>
            <a:ext cx="7153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Meta-Y</a:t>
            </a:r>
            <a:endParaRPr lang="zh-TW" altLang="en-US" sz="1400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05632530-0358-49CC-98AC-883A31DEC54F}"/>
              </a:ext>
            </a:extLst>
          </p:cNvPr>
          <p:cNvSpPr txBox="1"/>
          <p:nvPr/>
        </p:nvSpPr>
        <p:spPr>
          <a:xfrm>
            <a:off x="4055565" y="2717287"/>
            <a:ext cx="72013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Meta-X</a:t>
            </a:r>
            <a:endParaRPr lang="zh-TW" altLang="en-US" sz="1400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711DA64E-2849-4580-97F6-E0CB4073F873}"/>
              </a:ext>
            </a:extLst>
          </p:cNvPr>
          <p:cNvSpPr txBox="1"/>
          <p:nvPr/>
        </p:nvSpPr>
        <p:spPr>
          <a:xfrm>
            <a:off x="4858988" y="2710220"/>
            <a:ext cx="7153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Meta-Y</a:t>
            </a:r>
            <a:endParaRPr lang="zh-TW" altLang="en-US" sz="1400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13650205-407C-411D-B297-3130CD2D91EA}"/>
              </a:ext>
            </a:extLst>
          </p:cNvPr>
          <p:cNvSpPr txBox="1"/>
          <p:nvPr/>
        </p:nvSpPr>
        <p:spPr>
          <a:xfrm>
            <a:off x="5818279" y="2713674"/>
            <a:ext cx="72013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Meta-X</a:t>
            </a:r>
            <a:endParaRPr lang="zh-TW" altLang="en-US" sz="14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B2C6F2C1-8527-4AB1-8C4F-D7ABE097783C}"/>
              </a:ext>
            </a:extLst>
          </p:cNvPr>
          <p:cNvSpPr txBox="1"/>
          <p:nvPr/>
        </p:nvSpPr>
        <p:spPr>
          <a:xfrm>
            <a:off x="6621702" y="2706607"/>
            <a:ext cx="7153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Meta-Y</a:t>
            </a:r>
            <a:endParaRPr lang="zh-TW" altLang="en-US" sz="14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62592324-E26E-480C-BFE5-FB4801D0AC47}"/>
              </a:ext>
            </a:extLst>
          </p:cNvPr>
          <p:cNvSpPr txBox="1"/>
          <p:nvPr/>
        </p:nvSpPr>
        <p:spPr>
          <a:xfrm>
            <a:off x="2652918" y="4009818"/>
            <a:ext cx="72013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Meta-X</a:t>
            </a:r>
            <a:endParaRPr lang="zh-TW" altLang="en-US" sz="14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D791D341-38D3-4A2F-80A1-5B80C354246F}"/>
              </a:ext>
            </a:extLst>
          </p:cNvPr>
          <p:cNvSpPr txBox="1"/>
          <p:nvPr/>
        </p:nvSpPr>
        <p:spPr>
          <a:xfrm>
            <a:off x="3528937" y="4004076"/>
            <a:ext cx="72013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Meta-X</a:t>
            </a:r>
            <a:endParaRPr lang="zh-TW" altLang="en-US" sz="14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8BF6EE61-72B3-4CE0-84C1-969B9BBDB8D8}"/>
              </a:ext>
            </a:extLst>
          </p:cNvPr>
          <p:cNvSpPr txBox="1"/>
          <p:nvPr/>
        </p:nvSpPr>
        <p:spPr>
          <a:xfrm>
            <a:off x="3101603" y="4409854"/>
            <a:ext cx="72013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Meta-X</a:t>
            </a:r>
            <a:endParaRPr lang="zh-TW" altLang="en-US" sz="1400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87F0A0A4-DB43-4C61-B4B9-C1A4CF64146C}"/>
              </a:ext>
            </a:extLst>
          </p:cNvPr>
          <p:cNvSpPr txBox="1"/>
          <p:nvPr/>
        </p:nvSpPr>
        <p:spPr>
          <a:xfrm>
            <a:off x="5306195" y="4004076"/>
            <a:ext cx="7153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Meta-Y</a:t>
            </a:r>
            <a:endParaRPr lang="zh-TW" altLang="en-US" sz="1400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7BC1784E-7BBA-4863-9158-4DCF3A2D3227}"/>
              </a:ext>
            </a:extLst>
          </p:cNvPr>
          <p:cNvSpPr txBox="1"/>
          <p:nvPr/>
        </p:nvSpPr>
        <p:spPr>
          <a:xfrm>
            <a:off x="6173924" y="4004076"/>
            <a:ext cx="7153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Meta-Y</a:t>
            </a:r>
            <a:endParaRPr lang="zh-TW" altLang="en-US" sz="1400" dirty="0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A27F7B21-72E4-4F98-AF07-1CADE843ABEA}"/>
              </a:ext>
            </a:extLst>
          </p:cNvPr>
          <p:cNvSpPr txBox="1"/>
          <p:nvPr/>
        </p:nvSpPr>
        <p:spPr>
          <a:xfrm>
            <a:off x="5727012" y="4403124"/>
            <a:ext cx="7153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Meta-Y</a:t>
            </a:r>
            <a:endParaRPr lang="zh-TW" altLang="en-US" sz="1400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655CC631-FD24-4F32-A2B8-721C5CF4CAA0}"/>
              </a:ext>
            </a:extLst>
          </p:cNvPr>
          <p:cNvSpPr txBox="1"/>
          <p:nvPr/>
        </p:nvSpPr>
        <p:spPr>
          <a:xfrm>
            <a:off x="4962124" y="6877921"/>
            <a:ext cx="227959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Predicted results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13249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03648" y="908720"/>
            <a:ext cx="864096" cy="22322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X</a:t>
            </a:r>
            <a:endParaRPr lang="zh-TW" altLang="en-US" sz="2800" dirty="0"/>
          </a:p>
        </p:txBody>
      </p:sp>
      <p:cxnSp>
        <p:nvCxnSpPr>
          <p:cNvPr id="40" name="直線單箭頭接點 39"/>
          <p:cNvCxnSpPr/>
          <p:nvPr/>
        </p:nvCxnSpPr>
        <p:spPr>
          <a:xfrm>
            <a:off x="2915816" y="2011338"/>
            <a:ext cx="100811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5868144" y="895214"/>
            <a:ext cx="1296144" cy="22322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accent6"/>
                </a:solidFill>
              </a:rPr>
              <a:t>Meta-X</a:t>
            </a:r>
            <a:endParaRPr lang="zh-TW" altLang="en-US" sz="2800" dirty="0">
              <a:solidFill>
                <a:schemeClr val="accent6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267744" y="908720"/>
            <a:ext cx="432048" cy="22322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Y</a:t>
            </a:r>
            <a:endParaRPr lang="zh-TW" altLang="en-US" sz="2800" dirty="0"/>
          </a:p>
        </p:txBody>
      </p:sp>
      <p:sp>
        <p:nvSpPr>
          <p:cNvPr id="49" name="矩形 48"/>
          <p:cNvSpPr/>
          <p:nvPr/>
        </p:nvSpPr>
        <p:spPr>
          <a:xfrm>
            <a:off x="4029472" y="895214"/>
            <a:ext cx="864096" cy="22322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X</a:t>
            </a:r>
            <a:endParaRPr lang="zh-TW" altLang="en-US" sz="2800" dirty="0"/>
          </a:p>
        </p:txBody>
      </p:sp>
      <p:cxnSp>
        <p:nvCxnSpPr>
          <p:cNvPr id="51" name="直線單箭頭接點 50"/>
          <p:cNvCxnSpPr/>
          <p:nvPr/>
        </p:nvCxnSpPr>
        <p:spPr>
          <a:xfrm>
            <a:off x="4932040" y="1984326"/>
            <a:ext cx="936104" cy="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7164288" y="895214"/>
            <a:ext cx="432048" cy="22322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Y</a:t>
            </a:r>
            <a:endParaRPr lang="zh-TW" altLang="en-US" sz="28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23528" y="1763234"/>
            <a:ext cx="897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Train</a:t>
            </a:r>
            <a:endParaRPr lang="zh-TW" altLang="en-US" sz="2800" dirty="0"/>
          </a:p>
        </p:txBody>
      </p:sp>
      <p:sp>
        <p:nvSpPr>
          <p:cNvPr id="56" name="矩形 55"/>
          <p:cNvSpPr/>
          <p:nvPr/>
        </p:nvSpPr>
        <p:spPr>
          <a:xfrm>
            <a:off x="1403648" y="3874554"/>
            <a:ext cx="864096" cy="22322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X</a:t>
            </a:r>
            <a:endParaRPr lang="zh-TW" altLang="en-US" sz="2800" dirty="0"/>
          </a:p>
        </p:txBody>
      </p:sp>
      <p:cxnSp>
        <p:nvCxnSpPr>
          <p:cNvPr id="57" name="直線單箭頭接點 56"/>
          <p:cNvCxnSpPr/>
          <p:nvPr/>
        </p:nvCxnSpPr>
        <p:spPr>
          <a:xfrm>
            <a:off x="2915816" y="4977172"/>
            <a:ext cx="100811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5868144" y="3861048"/>
            <a:ext cx="294531" cy="22322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61" name="矩形 60"/>
          <p:cNvSpPr/>
          <p:nvPr/>
        </p:nvSpPr>
        <p:spPr>
          <a:xfrm>
            <a:off x="2267744" y="3874554"/>
            <a:ext cx="432048" cy="22322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Y</a:t>
            </a:r>
            <a:endParaRPr lang="zh-TW" altLang="en-US" sz="2800" dirty="0"/>
          </a:p>
        </p:txBody>
      </p:sp>
      <p:sp>
        <p:nvSpPr>
          <p:cNvPr id="63" name="矩形 62"/>
          <p:cNvSpPr/>
          <p:nvPr/>
        </p:nvSpPr>
        <p:spPr>
          <a:xfrm>
            <a:off x="4029472" y="3861048"/>
            <a:ext cx="864096" cy="22322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X</a:t>
            </a:r>
            <a:endParaRPr lang="zh-TW" altLang="en-US" sz="2800" dirty="0"/>
          </a:p>
        </p:txBody>
      </p:sp>
      <p:cxnSp>
        <p:nvCxnSpPr>
          <p:cNvPr id="64" name="直線單箭頭接點 63"/>
          <p:cNvCxnSpPr/>
          <p:nvPr/>
        </p:nvCxnSpPr>
        <p:spPr>
          <a:xfrm>
            <a:off x="4932040" y="4365104"/>
            <a:ext cx="936104" cy="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7164288" y="3861048"/>
            <a:ext cx="432048" cy="22322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Y</a:t>
            </a:r>
            <a:endParaRPr lang="zh-TW" altLang="en-US" sz="2800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390821" y="4729068"/>
            <a:ext cx="762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Test</a:t>
            </a:r>
            <a:endParaRPr lang="zh-TW" altLang="en-US" sz="2800" dirty="0"/>
          </a:p>
        </p:txBody>
      </p:sp>
      <p:cxnSp>
        <p:nvCxnSpPr>
          <p:cNvPr id="70" name="直線單箭頭接點 69"/>
          <p:cNvCxnSpPr/>
          <p:nvPr/>
        </p:nvCxnSpPr>
        <p:spPr>
          <a:xfrm>
            <a:off x="7740352" y="1984326"/>
            <a:ext cx="936104" cy="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7" name="文字方塊 86"/>
          <p:cNvSpPr txBox="1"/>
          <p:nvPr/>
        </p:nvSpPr>
        <p:spPr>
          <a:xfrm>
            <a:off x="8748464" y="1691938"/>
            <a:ext cx="2274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accent6"/>
                </a:solidFill>
              </a:rPr>
              <a:t>Meta-Model</a:t>
            </a:r>
            <a:endParaRPr lang="zh-TW" altLang="en-US" sz="3200" dirty="0">
              <a:solidFill>
                <a:schemeClr val="accent6"/>
              </a:solidFill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7776435" y="1392414"/>
            <a:ext cx="902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dirty="0"/>
              <a:t>訓練</a:t>
            </a:r>
          </a:p>
        </p:txBody>
      </p:sp>
      <p:cxnSp>
        <p:nvCxnSpPr>
          <p:cNvPr id="19" name="直線單箭頭接點 18"/>
          <p:cNvCxnSpPr/>
          <p:nvPr/>
        </p:nvCxnSpPr>
        <p:spPr>
          <a:xfrm flipV="1">
            <a:off x="7884368" y="2348880"/>
            <a:ext cx="1872208" cy="26012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1" name="文字方塊 90"/>
          <p:cNvSpPr txBox="1"/>
          <p:nvPr/>
        </p:nvSpPr>
        <p:spPr>
          <a:xfrm>
            <a:off x="8982759" y="3612944"/>
            <a:ext cx="902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dirty="0"/>
              <a:t>預測</a:t>
            </a:r>
          </a:p>
        </p:txBody>
      </p:sp>
      <p:sp>
        <p:nvSpPr>
          <p:cNvPr id="92" name="文字方塊 91"/>
          <p:cNvSpPr txBox="1"/>
          <p:nvPr/>
        </p:nvSpPr>
        <p:spPr>
          <a:xfrm>
            <a:off x="5859331" y="260648"/>
            <a:ext cx="1779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>
                <a:solidFill>
                  <a:schemeClr val="accent6"/>
                </a:solidFill>
              </a:rPr>
              <a:t>Meta-Train</a:t>
            </a:r>
            <a:endParaRPr lang="zh-TW" altLang="en-US" sz="2800" dirty="0">
              <a:solidFill>
                <a:schemeClr val="accent6"/>
              </a:solidFill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5924203" y="6328073"/>
            <a:ext cx="1644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>
                <a:solidFill>
                  <a:schemeClr val="accent4"/>
                </a:solidFill>
              </a:rPr>
              <a:t>Meta-Test</a:t>
            </a:r>
            <a:endParaRPr lang="zh-TW" altLang="en-US" sz="2800" dirty="0">
              <a:solidFill>
                <a:schemeClr val="accent4"/>
              </a:solidFill>
            </a:endParaRPr>
          </a:p>
        </p:txBody>
      </p:sp>
      <p:cxnSp>
        <p:nvCxnSpPr>
          <p:cNvPr id="94" name="直線單箭頭接點 93"/>
          <p:cNvCxnSpPr/>
          <p:nvPr/>
        </p:nvCxnSpPr>
        <p:spPr>
          <a:xfrm>
            <a:off x="4932040" y="4729068"/>
            <a:ext cx="936104" cy="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/>
          <p:nvPr/>
        </p:nvCxnSpPr>
        <p:spPr>
          <a:xfrm>
            <a:off x="4923227" y="5085184"/>
            <a:ext cx="936104" cy="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2286000" y="3105835"/>
            <a:ext cx="1637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Meta-X</a:t>
            </a:r>
          </a:p>
          <a:p>
            <a:pPr algn="ctr"/>
            <a:r>
              <a:rPr lang="en-US" altLang="zh-TW" dirty="0"/>
              <a:t>(Avg.)</a:t>
            </a:r>
            <a:endParaRPr lang="zh-TW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6289699" y="3874554"/>
            <a:ext cx="294531" cy="22322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98" name="矩形 97"/>
          <p:cNvSpPr/>
          <p:nvPr/>
        </p:nvSpPr>
        <p:spPr>
          <a:xfrm>
            <a:off x="6732502" y="3861048"/>
            <a:ext cx="294531" cy="22322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23" name="矩形 22"/>
          <p:cNvSpPr/>
          <p:nvPr/>
        </p:nvSpPr>
        <p:spPr>
          <a:xfrm>
            <a:off x="5260106" y="3310965"/>
            <a:ext cx="24519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chemeClr val="accent4"/>
                </a:solidFill>
              </a:rPr>
              <a:t>Meta-X( Avg.)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25" name="左中括弧 24"/>
          <p:cNvSpPr/>
          <p:nvPr/>
        </p:nvSpPr>
        <p:spPr>
          <a:xfrm rot="5400000">
            <a:off x="6417527" y="3358370"/>
            <a:ext cx="137145" cy="787592"/>
          </a:xfrm>
          <a:prstGeom prst="leftBracket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322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1563</TotalTime>
  <Words>244</Words>
  <Application>Microsoft Office PowerPoint</Application>
  <PresentationFormat>如螢幕大小 (4:3)</PresentationFormat>
  <Paragraphs>121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新細明體</vt:lpstr>
      <vt:lpstr>Arial</vt:lpstr>
      <vt:lpstr>Calibri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skydome20</dc:creator>
  <cp:lastModifiedBy>user</cp:lastModifiedBy>
  <cp:revision>49</cp:revision>
  <dcterms:created xsi:type="dcterms:W3CDTF">2018-02-28T07:26:12Z</dcterms:created>
  <dcterms:modified xsi:type="dcterms:W3CDTF">2018-03-24T09:11:07Z</dcterms:modified>
</cp:coreProperties>
</file>