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72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11CB-C1AD-40D3-9053-06D3845FF93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B6C0-E1D0-4097-AF75-8BC01744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Melbourne House Price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2498" y="4010685"/>
            <a:ext cx="561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Abdullah All Mamun</a:t>
            </a:r>
          </a:p>
          <a:p>
            <a:pPr algn="ctr"/>
            <a:r>
              <a:rPr lang="de-DE" dirty="0" smtClean="0"/>
              <a:t>M.Sc in Data Science</a:t>
            </a:r>
          </a:p>
          <a:p>
            <a:pPr algn="ctr"/>
            <a:r>
              <a:rPr lang="de-DE" dirty="0" smtClean="0"/>
              <a:t>Beuth University of Applied Science</a:t>
            </a:r>
          </a:p>
          <a:p>
            <a:pPr algn="ctr"/>
            <a:r>
              <a:rPr lang="de-DE" dirty="0" smtClean="0"/>
              <a:t>ID: 902258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Predictive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Machine learning model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Linear </a:t>
            </a:r>
            <a:r>
              <a:rPr lang="de-DE" dirty="0" smtClean="0"/>
              <a:t>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Ridge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K-Nearest Neighbors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664894"/>
          </a:xfrm>
        </p:spPr>
        <p:txBody>
          <a:bodyPr/>
          <a:lstStyle/>
          <a:p>
            <a:r>
              <a:rPr lang="de-DE" dirty="0" smtClean="0"/>
              <a:t>Performance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Coeffiecient of Determination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MSE(Mean Squared Error)</a:t>
            </a:r>
          </a:p>
        </p:txBody>
      </p:sp>
    </p:spTree>
    <p:extLst>
      <p:ext uri="{BB962C8B-B14F-4D97-AF65-F5344CB8AC3E}">
        <p14:creationId xmlns:p14="http://schemas.microsoft.com/office/powerpoint/2010/main" val="3741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Linear and ridge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2144684"/>
            <a:ext cx="4716607" cy="38737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643447"/>
            <a:ext cx="4696460" cy="3374968"/>
          </a:xfrm>
        </p:spPr>
      </p:pic>
      <p:sp>
        <p:nvSpPr>
          <p:cNvPr id="3" name="TextBox 2"/>
          <p:cNvSpPr txBox="1"/>
          <p:nvPr/>
        </p:nvSpPr>
        <p:spPr>
          <a:xfrm>
            <a:off x="838200" y="6018415"/>
            <a:ext cx="4186473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0265" y="6018415"/>
            <a:ext cx="423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Ridge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KNN and Decision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330954"/>
            <a:ext cx="5137265" cy="362095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76" y="2194559"/>
            <a:ext cx="4903123" cy="4039985"/>
          </a:xfrm>
        </p:spPr>
      </p:pic>
      <p:sp>
        <p:nvSpPr>
          <p:cNvPr id="3" name="TextBox 2"/>
          <p:cNvSpPr txBox="1"/>
          <p:nvPr/>
        </p:nvSpPr>
        <p:spPr>
          <a:xfrm>
            <a:off x="838200" y="5951913"/>
            <a:ext cx="4349436" cy="37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Knn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4665" y="6165410"/>
            <a:ext cx="401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 Summary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09" y="2294313"/>
            <a:ext cx="8671559" cy="3607724"/>
          </a:xfrm>
        </p:spPr>
      </p:pic>
    </p:spTree>
    <p:extLst>
      <p:ext uri="{BB962C8B-B14F-4D97-AF65-F5344CB8AC3E}">
        <p14:creationId xmlns:p14="http://schemas.microsoft.com/office/powerpoint/2010/main" val="4177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Cross Validation and Grid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Cross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Re-sampling procedure</a:t>
            </a:r>
          </a:p>
          <a:p>
            <a:r>
              <a:rPr lang="de-DE" dirty="0" smtClean="0"/>
              <a:t>Data splits into k-folds</a:t>
            </a:r>
          </a:p>
          <a:p>
            <a:r>
              <a:rPr lang="de-DE" dirty="0" smtClean="0"/>
              <a:t>Fit a model using (k-1) folds and validate the model using  the remaining fold</a:t>
            </a:r>
          </a:p>
          <a:p>
            <a:r>
              <a:rPr lang="de-DE" dirty="0" smtClean="0"/>
              <a:t>Find the average of the score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Grid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Hyper parameters tunning to find the optimal values of the parameters for 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Cross validation summary after parameter tuning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" y="1812175"/>
            <a:ext cx="1059041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Boxplot and line plot for the perfomance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90687"/>
            <a:ext cx="8312727" cy="43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812" y="3195873"/>
            <a:ext cx="722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The End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695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013"/>
            <a:ext cx="10515600" cy="1369675"/>
          </a:xfrm>
        </p:spPr>
        <p:txBody>
          <a:bodyPr/>
          <a:lstStyle/>
          <a:p>
            <a:pPr algn="ctr"/>
            <a:r>
              <a:rPr lang="de-DE" dirty="0" smtClean="0"/>
              <a:t>Short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90235"/>
            <a:ext cx="6781046" cy="4351338"/>
          </a:xfrm>
        </p:spPr>
        <p:txBody>
          <a:bodyPr/>
          <a:lstStyle/>
          <a:p>
            <a:r>
              <a:rPr lang="de-DE" dirty="0" smtClean="0"/>
              <a:t>Dataset </a:t>
            </a:r>
          </a:p>
          <a:p>
            <a:r>
              <a:rPr lang="de-DE" dirty="0" smtClean="0"/>
              <a:t>Data Preprocessing</a:t>
            </a:r>
          </a:p>
          <a:p>
            <a:r>
              <a:rPr lang="de-DE" dirty="0" smtClean="0"/>
              <a:t>Data Visualisation</a:t>
            </a:r>
          </a:p>
          <a:p>
            <a:r>
              <a:rPr lang="de-DE" dirty="0" smtClean="0"/>
              <a:t>Feature selection</a:t>
            </a:r>
          </a:p>
          <a:p>
            <a:r>
              <a:rPr lang="de-DE" dirty="0" smtClean="0"/>
              <a:t>Predective modeling</a:t>
            </a:r>
          </a:p>
          <a:p>
            <a:r>
              <a:rPr lang="de-DE" dirty="0" smtClean="0"/>
              <a:t>Hyperparameter Tuning</a:t>
            </a:r>
          </a:p>
          <a:p>
            <a:r>
              <a:rPr lang="de-DE" dirty="0" smtClean="0"/>
              <a:t>Performance Metrics</a:t>
            </a:r>
          </a:p>
          <a:p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 err="1" smtClean="0"/>
              <a:t>Kaggle</a:t>
            </a:r>
            <a:r>
              <a:rPr lang="en-CA" dirty="0" smtClean="0"/>
              <a:t> Dataset</a:t>
            </a:r>
            <a:r>
              <a:rPr lang="en-CA" dirty="0"/>
              <a:t> 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34,857 records with 21 attributes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Attributes information:</a:t>
            </a:r>
          </a:p>
          <a:p>
            <a:pPr fontAlgn="base"/>
            <a:r>
              <a:rPr lang="en-CA" dirty="0" err="1"/>
              <a:t>SellerG</a:t>
            </a:r>
            <a:r>
              <a:rPr lang="en-CA" dirty="0"/>
              <a:t>: Real Estate Agent</a:t>
            </a:r>
          </a:p>
          <a:p>
            <a:pPr fontAlgn="base"/>
            <a:r>
              <a:rPr lang="en-CA" dirty="0"/>
              <a:t>Date: Date sold</a:t>
            </a:r>
          </a:p>
          <a:p>
            <a:pPr fontAlgn="base"/>
            <a:r>
              <a:rPr lang="en-CA" dirty="0"/>
              <a:t>Distance: Distance from CBD in Kilometres</a:t>
            </a:r>
          </a:p>
          <a:p>
            <a:pPr fontAlgn="base"/>
            <a:r>
              <a:rPr lang="en-CA" dirty="0" err="1"/>
              <a:t>Regionname</a:t>
            </a:r>
            <a:r>
              <a:rPr lang="en-CA" dirty="0"/>
              <a:t>: General Region (West, North West, North, North east …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fontAlgn="base"/>
            <a:r>
              <a:rPr lang="en-CA" dirty="0" err="1"/>
              <a:t>Propertycount</a:t>
            </a:r>
            <a:r>
              <a:rPr lang="en-CA" dirty="0"/>
              <a:t>: Number of properties that exist in the suburb.</a:t>
            </a:r>
          </a:p>
          <a:p>
            <a:pPr fontAlgn="base"/>
            <a:r>
              <a:rPr lang="en-CA" dirty="0"/>
              <a:t>Bedroom2 : Scraped # of Bedrooms (from different source)</a:t>
            </a:r>
          </a:p>
          <a:p>
            <a:pPr fontAlgn="base"/>
            <a:r>
              <a:rPr lang="en-CA" dirty="0"/>
              <a:t>Bathroom: Number of Bathrooms</a:t>
            </a:r>
          </a:p>
          <a:p>
            <a:pPr fontAlgn="base"/>
            <a:r>
              <a:rPr lang="en-CA" dirty="0"/>
              <a:t>Car: Number of </a:t>
            </a:r>
            <a:r>
              <a:rPr lang="en-CA" dirty="0" err="1"/>
              <a:t>carspots</a:t>
            </a:r>
            <a:endParaRPr lang="en-CA" dirty="0"/>
          </a:p>
          <a:p>
            <a:pPr fontAlgn="base"/>
            <a:r>
              <a:rPr lang="en-CA" dirty="0" err="1"/>
              <a:t>Landsize</a:t>
            </a:r>
            <a:r>
              <a:rPr lang="en-CA" dirty="0"/>
              <a:t>: Land Size in Metres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CA" dirty="0"/>
              <a:t>Suburb: Suburb</a:t>
            </a:r>
          </a:p>
          <a:p>
            <a:pPr fontAlgn="base"/>
            <a:r>
              <a:rPr lang="en-CA" dirty="0"/>
              <a:t>Address: Address</a:t>
            </a:r>
          </a:p>
          <a:p>
            <a:pPr fontAlgn="base"/>
            <a:r>
              <a:rPr lang="en-CA" dirty="0"/>
              <a:t>Rooms: Number of rooms</a:t>
            </a:r>
          </a:p>
          <a:p>
            <a:pPr fontAlgn="base"/>
            <a:r>
              <a:rPr lang="en-CA" dirty="0"/>
              <a:t>Price: Price in Australian dollars</a:t>
            </a:r>
          </a:p>
          <a:p>
            <a:pPr fontAlgn="base"/>
            <a:r>
              <a:rPr lang="en-CA" dirty="0"/>
              <a:t>Method:</a:t>
            </a:r>
          </a:p>
          <a:p>
            <a:r>
              <a:rPr lang="de-DE" dirty="0" smtClean="0"/>
              <a:t>Type:</a:t>
            </a:r>
          </a:p>
          <a:p>
            <a:pPr fontAlgn="base"/>
            <a:r>
              <a:rPr lang="en-CA" dirty="0" err="1"/>
              <a:t>BuildingArea</a:t>
            </a:r>
            <a:r>
              <a:rPr lang="en-CA" dirty="0"/>
              <a:t>: Building Size in Metres</a:t>
            </a:r>
          </a:p>
          <a:p>
            <a:pPr fontAlgn="base"/>
            <a:r>
              <a:rPr lang="en-CA" dirty="0" err="1"/>
              <a:t>YearBuilt</a:t>
            </a:r>
            <a:r>
              <a:rPr lang="en-CA" dirty="0"/>
              <a:t>: Year the house was built</a:t>
            </a:r>
          </a:p>
          <a:p>
            <a:pPr fontAlgn="base"/>
            <a:r>
              <a:rPr lang="en-CA" dirty="0" err="1"/>
              <a:t>CouncilArea</a:t>
            </a:r>
            <a:r>
              <a:rPr lang="en-CA" dirty="0"/>
              <a:t>: Governing council for the area</a:t>
            </a:r>
          </a:p>
          <a:p>
            <a:pPr fontAlgn="base"/>
            <a:r>
              <a:rPr lang="en-CA" dirty="0" err="1"/>
              <a:t>Lattitude</a:t>
            </a:r>
            <a:r>
              <a:rPr lang="en-CA" dirty="0"/>
              <a:t>: Self </a:t>
            </a:r>
            <a:r>
              <a:rPr lang="en-CA" dirty="0" err="1"/>
              <a:t>explanitory</a:t>
            </a:r>
            <a:endParaRPr lang="en-CA" dirty="0"/>
          </a:p>
          <a:p>
            <a:pPr fontAlgn="base"/>
            <a:r>
              <a:rPr lang="en-CA" dirty="0" err="1"/>
              <a:t>Longtitude</a:t>
            </a:r>
            <a:r>
              <a:rPr lang="en-CA" dirty="0"/>
              <a:t>: Self </a:t>
            </a:r>
            <a:r>
              <a:rPr lang="en-CA" dirty="0" err="1"/>
              <a:t>explanitory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Data Preprocessing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26" y="2015096"/>
            <a:ext cx="5181600" cy="25781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b="1" dirty="0" smtClean="0"/>
              <a:t>Missing values Handling</a:t>
            </a:r>
          </a:p>
          <a:p>
            <a:r>
              <a:rPr lang="de-DE" dirty="0" smtClean="0"/>
              <a:t>Missing </a:t>
            </a:r>
            <a:r>
              <a:rPr lang="de-DE" dirty="0" smtClean="0"/>
              <a:t>values of price are dropped</a:t>
            </a:r>
          </a:p>
          <a:p>
            <a:r>
              <a:rPr lang="de-DE" dirty="0" smtClean="0"/>
              <a:t>Missing values of  Bathroom and car are filled  using medians</a:t>
            </a:r>
          </a:p>
          <a:p>
            <a:r>
              <a:rPr lang="de-DE" dirty="0" smtClean="0"/>
              <a:t>Features having missing  values are dropped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Outliers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 Using Interquartile Range</a:t>
            </a:r>
          </a:p>
          <a:p>
            <a:r>
              <a:rPr lang="de-DE" dirty="0" smtClean="0"/>
              <a:t>Drop if data points falls above the 3rd quartile and below the 1st quartile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Price $635000 and $1295000</a:t>
            </a:r>
          </a:p>
          <a:p>
            <a:r>
              <a:rPr lang="de-DE" dirty="0" smtClean="0"/>
              <a:t>Rooms – 2 rooms and 4 rooms</a:t>
            </a:r>
          </a:p>
          <a:p>
            <a:r>
              <a:rPr lang="de-DE" dirty="0" smtClean="0"/>
              <a:t>Distance-6.4 kilometers and 14 kilometers</a:t>
            </a:r>
          </a:p>
          <a:p>
            <a:r>
              <a:rPr lang="de-DE" dirty="0" smtClean="0"/>
              <a:t>Bathroom- 1 and 2 rooms</a:t>
            </a:r>
          </a:p>
          <a:p>
            <a:r>
              <a:rPr lang="de-DE" dirty="0" smtClean="0"/>
              <a:t>Car- 1 and 2 spots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9" y="4001294"/>
            <a:ext cx="5327245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/>
          <a:lstStyle/>
          <a:p>
            <a:pPr algn="ctr"/>
            <a:r>
              <a:rPr lang="de-DE" dirty="0" smtClean="0"/>
              <a:t>Exploratory Data </a:t>
            </a:r>
            <a:r>
              <a:rPr lang="de-DE" dirty="0" smtClean="0"/>
              <a:t>Analysis(EDA)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0532"/>
            <a:ext cx="8877993" cy="25809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" y="4027863"/>
            <a:ext cx="9526385" cy="2638944"/>
          </a:xfrm>
        </p:spPr>
      </p:pic>
    </p:spTree>
    <p:extLst>
      <p:ext uri="{BB962C8B-B14F-4D97-AF65-F5344CB8AC3E}">
        <p14:creationId xmlns:p14="http://schemas.microsoft.com/office/powerpoint/2010/main" val="10482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25" y="2011680"/>
            <a:ext cx="7946968" cy="42062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73244" y="651850"/>
            <a:ext cx="7278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 smtClean="0"/>
              <a:t>Rooms Vs Price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 smtClean="0"/>
              <a:t>Bathroom Vs Price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 smtClean="0"/>
              <a:t>Car Vs Price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 smtClean="0"/>
              <a:t>Distance  Vs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18" y="1638677"/>
            <a:ext cx="7785980" cy="4553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7810" y="1131683"/>
            <a:ext cx="49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Categorical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de-DE" dirty="0" smtClean="0"/>
              <a:t>Regionname and 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1" y="3037133"/>
            <a:ext cx="4648373" cy="2959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29" y="2915215"/>
            <a:ext cx="4953000" cy="2313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0923" y="5468293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H=House, cottage; t=townhouse; u=unit, duplex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298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Melbourne House Price Prediction</vt:lpstr>
      <vt:lpstr>Short Introduction</vt:lpstr>
      <vt:lpstr> Dataset</vt:lpstr>
      <vt:lpstr>Data Preprocessing</vt:lpstr>
      <vt:lpstr>Outliers Handling</vt:lpstr>
      <vt:lpstr>Exploratory Data Analysis(EDA)</vt:lpstr>
      <vt:lpstr>PowerPoint Presentation</vt:lpstr>
      <vt:lpstr>PowerPoint Presentation</vt:lpstr>
      <vt:lpstr>Categorical Features</vt:lpstr>
      <vt:lpstr>Predictive Modeling</vt:lpstr>
      <vt:lpstr>Linear and ridge regression</vt:lpstr>
      <vt:lpstr>KNN and Decision TRee</vt:lpstr>
      <vt:lpstr>Performance Summary</vt:lpstr>
      <vt:lpstr>Cross Validation and Grid Search</vt:lpstr>
      <vt:lpstr>Cross validation summary after parameter tuning</vt:lpstr>
      <vt:lpstr>Boxplot and line plot for the perfomance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House Price Prediction</dc:title>
  <dc:creator>Microsoft account</dc:creator>
  <cp:lastModifiedBy>Microsoft account</cp:lastModifiedBy>
  <cp:revision>22</cp:revision>
  <dcterms:created xsi:type="dcterms:W3CDTF">2020-12-28T14:19:01Z</dcterms:created>
  <dcterms:modified xsi:type="dcterms:W3CDTF">2021-01-06T02:12:45Z</dcterms:modified>
</cp:coreProperties>
</file>