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448" r:id="rId5"/>
    <p:sldId id="2462" r:id="rId6"/>
    <p:sldId id="259" r:id="rId7"/>
    <p:sldId id="2451" r:id="rId8"/>
    <p:sldId id="2463" r:id="rId9"/>
    <p:sldId id="2432" r:id="rId10"/>
    <p:sldId id="2465" r:id="rId11"/>
    <p:sldId id="2466" r:id="rId12"/>
    <p:sldId id="2433" r:id="rId13"/>
    <p:sldId id="2464" r:id="rId14"/>
    <p:sldId id="2467" r:id="rId15"/>
    <p:sldId id="2468" r:id="rId16"/>
    <p:sldId id="2469" r:id="rId17"/>
    <p:sldId id="2472" r:id="rId18"/>
    <p:sldId id="2470" r:id="rId19"/>
    <p:sldId id="2473" r:id="rId20"/>
    <p:sldId id="2474" r:id="rId21"/>
    <p:sldId id="2475" r:id="rId22"/>
    <p:sldId id="2479" r:id="rId23"/>
    <p:sldId id="2476" r:id="rId24"/>
    <p:sldId id="2477" r:id="rId25"/>
    <p:sldId id="2478" r:id="rId26"/>
    <p:sldId id="2480" r:id="rId27"/>
    <p:sldId id="2481" r:id="rId28"/>
    <p:sldId id="2482" r:id="rId29"/>
    <p:sldId id="2484" r:id="rId30"/>
    <p:sldId id="2485" r:id="rId31"/>
    <p:sldId id="2486" r:id="rId32"/>
    <p:sldId id="2436" r:id="rId3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45526-D9C6-C570-CF3E-3D52DDFE7D04}" v="8492" dt="2024-01-21T19:48:11.721"/>
    <p1510:client id="{6F3229E1-F421-4C2C-4179-6DB30CA2439C}" v="6776" dt="2024-01-21T21:25:12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9" autoAdjust="0"/>
    <p:restoredTop sz="95033" autoAdjust="0"/>
  </p:normalViewPr>
  <p:slideViewPr>
    <p:cSldViewPr snapToGrid="0">
      <p:cViewPr varScale="1">
        <p:scale>
          <a:sx n="90" d="100"/>
          <a:sy n="90" d="100"/>
        </p:scale>
        <p:origin x="120" y="83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057492-6E22-4285-A617-8025D33BCE68}" type="datetime1">
              <a:rPr lang="pt-BR" smtClean="0"/>
              <a:t>21/01/2024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E99E-0C79-4AE2-967D-8A66BAFF8E88}" type="datetime1">
              <a:rPr lang="pt-BR" smtClean="0"/>
              <a:pPr/>
              <a:t>21/01/2024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00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3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5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78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5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pt-BR" spc="300" noProof="0"/>
              <a:t>ANÁLISE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pt-BR" sz="4000" spc="300" noProof="0"/>
              <a:t>Clique para editar o estilo de título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3" name="Espaço Reservado para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4" name="Espaço Reservado para Imagem Online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5" name="Espaço Reservado para Imagem Online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6" name="Espaço Reservado para Imagem Online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/>
              <a:t>CLIQUE PARA EDITAR OS ESTILOS DE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t-BR" noProof="0"/>
              <a:t>TÍTULO DO SLIDE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9" name="Espaço Reservado para o Número do Slid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Imagem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19" name="Espaço Reservado para Imagem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1" name="Espaço reservado para o número do slid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meidaapedro/Twitter-Disaster-Analys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microsoft.com/office/2007/relationships/hdphoto" Target="../media/hdphoto1.wdp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imagem abstra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SOLUÇÃO Do CASE: ANÁLISE DE </a:t>
            </a:r>
            <a:r>
              <a:rPr lang="pt-BR" dirty="0" err="1"/>
              <a:t>TWEEts</a:t>
            </a:r>
            <a:endParaRPr lang="pt-BR" dirty="0" err="1">
              <a:cs typeface="Calibri Ligh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dirty="0"/>
              <a:t>21.01.2024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Pedro almeida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F543D0-0E71-7B3F-3DC1-8155CBB7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4.1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pipeline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análise</a:t>
            </a:r>
            <a:endParaRPr lang="en-US" sz="3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D0A1A924-863F-2CE2-C2BA-8407DBC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25" y="1675227"/>
            <a:ext cx="8900416" cy="493081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914EBCE-B469-4542-14C0-25DF708B32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120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A57B21-BCB2-3C51-E15B-0CF3535EC9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11</a:t>
            </a:fld>
            <a:endParaRPr lang="pt-BR" noProof="0"/>
          </a:p>
        </p:txBody>
      </p:sp>
      <p:pic>
        <p:nvPicPr>
          <p:cNvPr id="5" name="Espaço Reservado para Imagem 7" descr="detalhe de um código de computador">
            <a:extLst>
              <a:ext uri="{FF2B5EF4-FFF2-40B4-BE49-F238E27FC236}">
                <a16:creationId xmlns:a16="http://schemas.microsoft.com/office/drawing/2014/main" id="{D4B35C67-3D74-F26F-0DF3-0D663F508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3130380" cy="684732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C49CFC-E97A-34FC-4942-3CE12287B77E}"/>
              </a:ext>
            </a:extLst>
          </p:cNvPr>
          <p:cNvSpPr txBox="1"/>
          <p:nvPr/>
        </p:nvSpPr>
        <p:spPr>
          <a:xfrm>
            <a:off x="3410979" y="205946"/>
            <a:ext cx="8302195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Inicialmente, realizamos uma rápida visualização e entendimento da base de tweets. Incluem-se neste passo atividades como acesso a </a:t>
            </a:r>
            <a:r>
              <a:rPr lang="pt-BR" b="1" dirty="0">
                <a:cs typeface="Calibri" panose="020F0502020204030204"/>
              </a:rPr>
              <a:t>informações gerais</a:t>
            </a:r>
            <a:r>
              <a:rPr lang="pt-BR" dirty="0">
                <a:cs typeface="Calibri" panose="020F0502020204030204"/>
              </a:rPr>
              <a:t> (número de linhas e de colunas e tipos de dados das variáveis), identificação de valores </a:t>
            </a:r>
            <a:r>
              <a:rPr lang="pt-BR" b="1" dirty="0">
                <a:cs typeface="Calibri" panose="020F0502020204030204"/>
              </a:rPr>
              <a:t>nulos </a:t>
            </a:r>
            <a:r>
              <a:rPr lang="pt-BR" dirty="0">
                <a:cs typeface="Calibri" panose="020F0502020204030204"/>
              </a:rPr>
              <a:t>e identificação de valores </a:t>
            </a:r>
            <a:r>
              <a:rPr lang="pt-BR" b="1" dirty="0">
                <a:cs typeface="Calibri" panose="020F0502020204030204"/>
              </a:rPr>
              <a:t>duplicados</a:t>
            </a:r>
            <a:r>
              <a:rPr lang="pt-BR" dirty="0">
                <a:cs typeface="Calibri" panose="020F0502020204030204"/>
              </a:rPr>
              <a:t>. De início, foi possível perceber que os tweets necessitam de </a:t>
            </a:r>
            <a:r>
              <a:rPr lang="pt-BR" b="1" dirty="0">
                <a:cs typeface="Calibri" panose="020F0502020204030204"/>
              </a:rPr>
              <a:t>limpeza </a:t>
            </a:r>
            <a:r>
              <a:rPr lang="pt-BR" dirty="0">
                <a:cs typeface="Calibri" panose="020F0502020204030204"/>
              </a:rPr>
              <a:t>(alguns incluem nomes de usuários, por exemplo) e que não é necessário tratar valores nulos, pois '</a:t>
            </a:r>
            <a:r>
              <a:rPr lang="pt-BR" dirty="0" err="1">
                <a:cs typeface="Calibri" panose="020F0502020204030204"/>
              </a:rPr>
              <a:t>location</a:t>
            </a:r>
            <a:r>
              <a:rPr lang="pt-BR" dirty="0">
                <a:cs typeface="Calibri" panose="020F0502020204030204"/>
              </a:rPr>
              <a:t>' apresenta altíssima cardinalidade e categorias iguais podem estar presentes nas mais variadas formas, sendo descartável para a análise.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Para responder as perguntas propostas, as colunas '</a:t>
            </a:r>
            <a:r>
              <a:rPr lang="pt-BR" dirty="0" err="1">
                <a:cs typeface="Calibri" panose="020F0502020204030204"/>
              </a:rPr>
              <a:t>keyword</a:t>
            </a:r>
            <a:r>
              <a:rPr lang="pt-BR" dirty="0">
                <a:cs typeface="Calibri" panose="020F0502020204030204"/>
              </a:rPr>
              <a:t>' e '</a:t>
            </a:r>
            <a:r>
              <a:rPr lang="pt-BR" dirty="0" err="1">
                <a:cs typeface="Calibri" panose="020F0502020204030204"/>
              </a:rPr>
              <a:t>text</a:t>
            </a:r>
            <a:r>
              <a:rPr lang="pt-BR" dirty="0">
                <a:cs typeface="Calibri" panose="020F0502020204030204"/>
              </a:rPr>
              <a:t>' supriram a nossa necessidade. Portanto, foi necessário apenas realizar uma </a:t>
            </a:r>
            <a:r>
              <a:rPr lang="pt-BR" b="1" dirty="0">
                <a:cs typeface="Calibri" panose="020F0502020204030204"/>
              </a:rPr>
              <a:t>limpeza </a:t>
            </a:r>
            <a:r>
              <a:rPr lang="pt-BR" dirty="0">
                <a:cs typeface="Calibri" panose="020F0502020204030204"/>
              </a:rPr>
              <a:t>na variável contendo os </a:t>
            </a:r>
            <a:r>
              <a:rPr lang="pt-BR" b="1" dirty="0">
                <a:cs typeface="Calibri" panose="020F0502020204030204"/>
              </a:rPr>
              <a:t>tweets </a:t>
            </a:r>
            <a:r>
              <a:rPr lang="pt-BR" dirty="0">
                <a:cs typeface="Calibri" panose="020F0502020204030204"/>
              </a:rPr>
              <a:t>(</a:t>
            </a:r>
            <a:r>
              <a:rPr lang="pt-BR" b="1" dirty="0">
                <a:cs typeface="Calibri" panose="020F0502020204030204"/>
              </a:rPr>
              <a:t>'</a:t>
            </a:r>
            <a:r>
              <a:rPr lang="pt-BR" b="1" dirty="0" err="1">
                <a:cs typeface="Calibri" panose="020F0502020204030204"/>
              </a:rPr>
              <a:t>text</a:t>
            </a:r>
            <a:r>
              <a:rPr lang="pt-BR" b="1" dirty="0">
                <a:cs typeface="Calibri" panose="020F0502020204030204"/>
              </a:rPr>
              <a:t>'</a:t>
            </a:r>
            <a:r>
              <a:rPr lang="pt-BR" dirty="0">
                <a:cs typeface="Calibri" panose="020F0502020204030204"/>
              </a:rPr>
              <a:t>) aplicando técnicas de </a:t>
            </a:r>
            <a:r>
              <a:rPr lang="pt-BR" b="1" dirty="0">
                <a:cs typeface="Calibri" panose="020F0502020204030204"/>
              </a:rPr>
              <a:t>NLP</a:t>
            </a:r>
            <a:r>
              <a:rPr lang="pt-BR" dirty="0">
                <a:cs typeface="Calibri" panose="020F0502020204030204"/>
              </a:rPr>
              <a:t>, considerando que '</a:t>
            </a:r>
            <a:r>
              <a:rPr lang="pt-BR" dirty="0" err="1">
                <a:cs typeface="Calibri" panose="020F0502020204030204"/>
              </a:rPr>
              <a:t>keyword</a:t>
            </a:r>
            <a:r>
              <a:rPr lang="pt-BR" dirty="0">
                <a:cs typeface="Calibri" panose="020F0502020204030204"/>
              </a:rPr>
              <a:t>' já estava em um formato adequado.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Para essa </a:t>
            </a:r>
            <a:r>
              <a:rPr lang="pt-BR" b="1" dirty="0">
                <a:cs typeface="Calibri" panose="020F0502020204030204"/>
              </a:rPr>
              <a:t>limpeza</a:t>
            </a:r>
            <a:r>
              <a:rPr lang="pt-BR" dirty="0">
                <a:cs typeface="Calibri" panose="020F0502020204030204"/>
              </a:rPr>
              <a:t>, as seguintes </a:t>
            </a:r>
            <a:r>
              <a:rPr lang="pt-BR" b="1" dirty="0">
                <a:cs typeface="Calibri" panose="020F0502020204030204"/>
              </a:rPr>
              <a:t>atividades </a:t>
            </a:r>
            <a:r>
              <a:rPr lang="pt-BR" dirty="0">
                <a:cs typeface="Calibri" panose="020F0502020204030204"/>
              </a:rPr>
              <a:t>foram realizadas: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Remoção de links, </a:t>
            </a:r>
            <a:r>
              <a:rPr lang="pt-BR" dirty="0" err="1">
                <a:cs typeface="Calibri" panose="020F0502020204030204"/>
              </a:rPr>
              <a:t>tags</a:t>
            </a:r>
            <a:r>
              <a:rPr lang="pt-BR" dirty="0">
                <a:cs typeface="Calibri" panose="020F0502020204030204"/>
              </a:rPr>
              <a:t> </a:t>
            </a:r>
            <a:r>
              <a:rPr lang="pt-BR" dirty="0" err="1">
                <a:cs typeface="Calibri" panose="020F0502020204030204"/>
              </a:rPr>
              <a:t>html</a:t>
            </a:r>
            <a:r>
              <a:rPr lang="pt-BR" dirty="0">
                <a:cs typeface="Calibri" panose="020F0502020204030204"/>
              </a:rPr>
              <a:t>, @s de usuários, pontuações, caracteres especiais, números e </a:t>
            </a:r>
            <a:r>
              <a:rPr lang="pt-BR" dirty="0" err="1">
                <a:cs typeface="Calibri" panose="020F0502020204030204"/>
              </a:rPr>
              <a:t>stopwords</a:t>
            </a:r>
            <a:r>
              <a:rPr lang="pt-BR" dirty="0">
                <a:cs typeface="Calibri" panose="020F0502020204030204"/>
              </a:rPr>
              <a:t> (palavras sem natureza informativa, como '</a:t>
            </a:r>
            <a:r>
              <a:rPr lang="pt-BR" dirty="0" err="1">
                <a:cs typeface="Calibri" panose="020F0502020204030204"/>
              </a:rPr>
              <a:t>is</a:t>
            </a:r>
            <a:r>
              <a:rPr lang="pt-BR" dirty="0">
                <a:cs typeface="Calibri" panose="020F0502020204030204"/>
              </a:rPr>
              <a:t>'). 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Padronização da formatação de todos os termos para </a:t>
            </a:r>
            <a:r>
              <a:rPr lang="pt-BR" dirty="0" err="1">
                <a:cs typeface="Calibri" panose="020F0502020204030204"/>
              </a:rPr>
              <a:t>lowercase</a:t>
            </a:r>
            <a:r>
              <a:rPr lang="pt-BR" dirty="0">
                <a:cs typeface="Calibri" panose="020F0502020204030204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Lematização utilizando </a:t>
            </a:r>
            <a:r>
              <a:rPr lang="pt-BR" dirty="0" err="1">
                <a:cs typeface="Calibri" panose="020F0502020204030204"/>
              </a:rPr>
              <a:t>part</a:t>
            </a:r>
            <a:r>
              <a:rPr lang="pt-BR" dirty="0">
                <a:cs typeface="Calibri" panose="020F0502020204030204"/>
              </a:rPr>
              <a:t> </a:t>
            </a:r>
            <a:r>
              <a:rPr lang="pt-BR" dirty="0" err="1">
                <a:cs typeface="Calibri" panose="020F0502020204030204"/>
              </a:rPr>
              <a:t>of</a:t>
            </a:r>
            <a:r>
              <a:rPr lang="pt-BR" dirty="0">
                <a:cs typeface="Calibri" panose="020F0502020204030204"/>
              </a:rPr>
              <a:t> speech </a:t>
            </a:r>
            <a:r>
              <a:rPr lang="pt-BR" dirty="0" err="1">
                <a:cs typeface="Calibri" panose="020F0502020204030204"/>
              </a:rPr>
              <a:t>tags</a:t>
            </a:r>
            <a:r>
              <a:rPr lang="pt-BR" dirty="0">
                <a:cs typeface="Calibri" panose="020F0502020204030204"/>
              </a:rPr>
              <a:t> para reduzir as palavras a suas raízes ou lemas garantindo que o resultado será um termo existente na língua inglesa. Exemplo: "</a:t>
            </a:r>
            <a:r>
              <a:rPr lang="pt-BR" dirty="0" err="1">
                <a:cs typeface="Calibri" panose="020F0502020204030204"/>
              </a:rPr>
              <a:t>burning</a:t>
            </a:r>
            <a:r>
              <a:rPr lang="pt-BR" dirty="0">
                <a:cs typeface="Calibri" panose="020F0502020204030204"/>
              </a:rPr>
              <a:t>' -&gt; "</a:t>
            </a:r>
            <a:r>
              <a:rPr lang="pt-BR" dirty="0" err="1">
                <a:cs typeface="Calibri" panose="020F0502020204030204"/>
              </a:rPr>
              <a:t>burn</a:t>
            </a:r>
            <a:r>
              <a:rPr lang="pt-BR" dirty="0">
                <a:cs typeface="Calibri" panose="020F0502020204030204"/>
              </a:rPr>
              <a:t>".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Tudo isso foi efetuado através de expressões regulares, que buscam padrões de texto dentro dos tweets. Por exemplo,  </a:t>
            </a:r>
            <a:r>
              <a:rPr lang="pt-BR" dirty="0">
                <a:latin typeface="Calibri" panose="020F0502020204030204"/>
                <a:cs typeface="Calibri" panose="020F0502020204030204"/>
              </a:rPr>
              <a:t>@[\w]*' identifica qualquer sequência que comece com "@" seguida por palavras.</a:t>
            </a:r>
            <a:endParaRPr lang="pt-BR">
              <a:latin typeface="Calibri" panose="020F0502020204030204"/>
              <a:cs typeface="Calibri" panose="020F0502020204030204"/>
            </a:endParaRPr>
          </a:p>
          <a:p>
            <a:pPr lvl="1"/>
            <a:endParaRPr lang="pt-BR" dirty="0">
              <a:cs typeface="Calibri" panose="020F0502020204030204"/>
            </a:endParaRPr>
          </a:p>
          <a:p>
            <a:pPr lvl="1"/>
            <a:endParaRPr lang="pt-BR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pt-BR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881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3C1195-90AA-3427-48D1-B13460824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12</a:t>
            </a:fld>
            <a:endParaRPr lang="pt-BR" noProof="0"/>
          </a:p>
        </p:txBody>
      </p:sp>
      <p:pic>
        <p:nvPicPr>
          <p:cNvPr id="5" name="Espaço Reservado para Imagem 7" descr="detalhe de um código de computador">
            <a:extLst>
              <a:ext uri="{FF2B5EF4-FFF2-40B4-BE49-F238E27FC236}">
                <a16:creationId xmlns:a16="http://schemas.microsoft.com/office/drawing/2014/main" id="{92FF8D15-10E4-F69A-7105-E1CF7C44D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3130380" cy="684732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8D24A2-E275-06C3-26A7-EC6BF4A3E802}"/>
              </a:ext>
            </a:extLst>
          </p:cNvPr>
          <p:cNvSpPr txBox="1"/>
          <p:nvPr/>
        </p:nvSpPr>
        <p:spPr>
          <a:xfrm>
            <a:off x="3299268" y="411239"/>
            <a:ext cx="831760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Os </a:t>
            </a:r>
            <a:r>
              <a:rPr lang="pt-BR" b="1" dirty="0">
                <a:cs typeface="Calibri" panose="020F0502020204030204"/>
              </a:rPr>
              <a:t>objetivos </a:t>
            </a:r>
            <a:r>
              <a:rPr lang="pt-BR" dirty="0">
                <a:cs typeface="Calibri" panose="020F0502020204030204"/>
              </a:rPr>
              <a:t>dessas transformações foram: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dirty="0">
                <a:cs typeface="Calibri" panose="020F0502020204030204"/>
              </a:rPr>
              <a:t>Reduzir a dimensionalidade na etapa de modelagem, filtrar apenas os termos relevantes do ponto de vista semântico e de contexto nos tweets, padronizar ocorrências de palavras de mesmo sentido, possibilitando um melhor reconhecimento de padrões e agregações tanto na obtenção de insights quanto na construção do modelo.</a:t>
            </a:r>
          </a:p>
          <a:p>
            <a:pPr marL="742950" lvl="1" indent="-285750">
              <a:buFont typeface="Courier New"/>
              <a:buChar char="o"/>
            </a:pPr>
            <a:endParaRPr lang="pt-BR" dirty="0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dirty="0">
                <a:cs typeface="Calibri" panose="020F0502020204030204"/>
              </a:rPr>
              <a:t>Considere o </a:t>
            </a:r>
            <a:r>
              <a:rPr lang="pt-BR" b="1" dirty="0">
                <a:cs typeface="Calibri" panose="020F0502020204030204"/>
              </a:rPr>
              <a:t>exemplo</a:t>
            </a:r>
            <a:r>
              <a:rPr lang="pt-BR" dirty="0">
                <a:cs typeface="Calibri" panose="020F0502020204030204"/>
              </a:rPr>
              <a:t>:</a:t>
            </a:r>
          </a:p>
          <a:p>
            <a:pPr marL="742950" lvl="1" indent="-285750">
              <a:buFont typeface="Courier New"/>
              <a:buChar char="o"/>
            </a:pPr>
            <a:endParaRPr lang="pt-BR" dirty="0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b="1" dirty="0">
                <a:cs typeface="Calibri" panose="020F0502020204030204"/>
              </a:rPr>
              <a:t>"</a:t>
            </a:r>
            <a:r>
              <a:rPr lang="pt-BR" b="1" dirty="0" err="1">
                <a:cs typeface="Calibri" panose="020F0502020204030204"/>
              </a:rPr>
              <a:t>I'm</a:t>
            </a:r>
            <a:r>
              <a:rPr lang="pt-BR" b="1" dirty="0">
                <a:cs typeface="Calibri" panose="020F0502020204030204"/>
              </a:rPr>
              <a:t> a </a:t>
            </a:r>
            <a:r>
              <a:rPr lang="pt-BR" b="1" dirty="0" err="1">
                <a:cs typeface="Calibri" panose="020F0502020204030204"/>
              </a:rPr>
              <a:t>runner</a:t>
            </a:r>
            <a:r>
              <a:rPr lang="pt-BR" b="1" dirty="0">
                <a:cs typeface="Calibri" panose="020F0502020204030204"/>
              </a:rPr>
              <a:t> </a:t>
            </a:r>
            <a:r>
              <a:rPr lang="pt-BR" b="1" dirty="0" err="1">
                <a:cs typeface="Calibri" panose="020F0502020204030204"/>
              </a:rPr>
              <a:t>and</a:t>
            </a:r>
            <a:r>
              <a:rPr lang="pt-BR" b="1" dirty="0">
                <a:cs typeface="Calibri" panose="020F0502020204030204"/>
              </a:rPr>
              <a:t> I </a:t>
            </a:r>
            <a:r>
              <a:rPr lang="pt-BR" b="1" dirty="0" err="1">
                <a:cs typeface="Calibri" panose="020F0502020204030204"/>
              </a:rPr>
              <a:t>saw</a:t>
            </a:r>
            <a:r>
              <a:rPr lang="pt-BR" b="1" dirty="0">
                <a:cs typeface="Calibri" panose="020F0502020204030204"/>
              </a:rPr>
              <a:t> </a:t>
            </a:r>
            <a:r>
              <a:rPr lang="pt-BR" b="1" dirty="0" err="1">
                <a:cs typeface="Calibri" panose="020F0502020204030204"/>
              </a:rPr>
              <a:t>my</a:t>
            </a:r>
            <a:r>
              <a:rPr lang="pt-BR" b="1" dirty="0">
                <a:cs typeface="Calibri" panose="020F0502020204030204"/>
              </a:rPr>
              <a:t> friend @joe123 running!!!"</a:t>
            </a:r>
          </a:p>
          <a:p>
            <a:pPr marL="742950" lvl="1" indent="-285750">
              <a:buFont typeface="Courier New"/>
              <a:buChar char="o"/>
            </a:pPr>
            <a:endParaRPr lang="pt-BR" dirty="0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dirty="0">
                <a:cs typeface="Calibri" panose="020F0502020204030204"/>
              </a:rPr>
              <a:t>Para a máquina e para a nossa análise, é muito mais interessante que a frase seja transformada para </a:t>
            </a:r>
            <a:r>
              <a:rPr lang="pt-BR" b="1" dirty="0">
                <a:cs typeface="Calibri" panose="020F0502020204030204"/>
              </a:rPr>
              <a:t>"</a:t>
            </a:r>
            <a:r>
              <a:rPr lang="pt-BR" b="1" err="1">
                <a:cs typeface="Calibri" panose="020F0502020204030204"/>
              </a:rPr>
              <a:t>runner</a:t>
            </a:r>
            <a:r>
              <a:rPr lang="pt-BR" b="1" dirty="0">
                <a:cs typeface="Calibri" panose="020F0502020204030204"/>
              </a:rPr>
              <a:t> </a:t>
            </a:r>
            <a:r>
              <a:rPr lang="pt-BR" b="1" err="1">
                <a:cs typeface="Calibri" panose="020F0502020204030204"/>
              </a:rPr>
              <a:t>saw</a:t>
            </a:r>
            <a:r>
              <a:rPr lang="pt-BR" b="1" dirty="0">
                <a:cs typeface="Calibri" panose="020F0502020204030204"/>
              </a:rPr>
              <a:t> friend </a:t>
            </a:r>
            <a:r>
              <a:rPr lang="pt-BR" b="1" err="1">
                <a:cs typeface="Calibri" panose="020F0502020204030204"/>
              </a:rPr>
              <a:t>run</a:t>
            </a:r>
            <a:r>
              <a:rPr lang="pt-BR" b="1" dirty="0">
                <a:cs typeface="Calibri" panose="020F0502020204030204"/>
              </a:rPr>
              <a:t>"</a:t>
            </a:r>
            <a:r>
              <a:rPr lang="pt-BR" dirty="0">
                <a:cs typeface="Calibri" panose="020F0502020204030204"/>
              </a:rPr>
              <a:t>. Note como @s de usuários, pontuações, </a:t>
            </a:r>
            <a:r>
              <a:rPr lang="pt-BR" err="1">
                <a:cs typeface="Calibri" panose="020F0502020204030204"/>
              </a:rPr>
              <a:t>stopwords</a:t>
            </a:r>
            <a:r>
              <a:rPr lang="pt-BR" dirty="0">
                <a:cs typeface="Calibri" panose="020F0502020204030204"/>
              </a:rPr>
              <a:t> como "a" e palavras derivadas que poderiam ser reduzidas a sua raiz não apresentam contribuição semântica/contextual e é possível simplificar a frase removendo-as. Note como tudo torna-se mais padronizado em </a:t>
            </a:r>
            <a:r>
              <a:rPr lang="pt-BR" err="1">
                <a:cs typeface="Calibri" panose="020F0502020204030204"/>
              </a:rPr>
              <a:t>lowercase</a:t>
            </a:r>
            <a:r>
              <a:rPr lang="pt-BR" dirty="0">
                <a:cs typeface="Calibri" panose="020F0502020204030204"/>
              </a:rPr>
              <a:t>. Este é o nosso objetivo para uma análise e modelagem de qualidade!</a:t>
            </a:r>
          </a:p>
          <a:p>
            <a:pPr marL="742950" lvl="1" indent="-285750">
              <a:buFont typeface="Courier New"/>
              <a:buChar char="o"/>
            </a:pPr>
            <a:endParaRPr lang="pt-BR" dirty="0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dirty="0">
                <a:cs typeface="Calibri" panose="020F0502020204030204"/>
              </a:rPr>
              <a:t>Uma observação interessante é que não removi hashtags. Afinal, elas indicam tendências no Twitter e fornecem insights valiosos para a nossa análise!</a:t>
            </a:r>
          </a:p>
        </p:txBody>
      </p:sp>
    </p:spTree>
    <p:extLst>
      <p:ext uri="{BB962C8B-B14F-4D97-AF65-F5344CB8AC3E}">
        <p14:creationId xmlns:p14="http://schemas.microsoft.com/office/powerpoint/2010/main" val="298127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86A49-1E6B-203D-E2FA-367842E2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Principais insights obtidos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814DC73-6722-5312-410E-330A3996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44" y="1658019"/>
            <a:ext cx="11334361" cy="47491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7E60B7-E0E0-AA94-F6B9-9BD3FAF49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291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9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1C1418C3-556E-8527-CF39-7ECD1A1B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53" y="408816"/>
            <a:ext cx="6721213" cy="451814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11D3643-1232-0418-585C-662A6C268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C2E478F-E849-4A8C-AF1F-CBCC78A7CBFA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14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DFDA62-8B62-2BE2-3575-E37CDF85B51E}"/>
              </a:ext>
            </a:extLst>
          </p:cNvPr>
          <p:cNvSpPr txBox="1"/>
          <p:nvPr/>
        </p:nvSpPr>
        <p:spPr>
          <a:xfrm>
            <a:off x="2136688" y="5843716"/>
            <a:ext cx="12871" cy="12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B1A382-8AF4-AF18-6723-B4E10CC0310B}"/>
              </a:ext>
            </a:extLst>
          </p:cNvPr>
          <p:cNvSpPr txBox="1"/>
          <p:nvPr/>
        </p:nvSpPr>
        <p:spPr>
          <a:xfrm>
            <a:off x="2239662" y="5650641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87BD98-C5CE-0D11-4564-35BD04BA4183}"/>
              </a:ext>
            </a:extLst>
          </p:cNvPr>
          <p:cNvSpPr txBox="1"/>
          <p:nvPr/>
        </p:nvSpPr>
        <p:spPr>
          <a:xfrm>
            <a:off x="2198472" y="5336574"/>
            <a:ext cx="716949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Aproximadamente 43% dos tweets da base de dados são relacionados a desastres de fato.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Isso indica que há um leve desbalanceamento da variável resposta. Para fins de rigorosidade, apesar de ser sutil, serão adotadas técnicas para lidar com isso na modelagem.</a:t>
            </a:r>
          </a:p>
        </p:txBody>
      </p:sp>
    </p:spTree>
    <p:extLst>
      <p:ext uri="{BB962C8B-B14F-4D97-AF65-F5344CB8AC3E}">
        <p14:creationId xmlns:p14="http://schemas.microsoft.com/office/powerpoint/2010/main" val="426522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57C26507-F0D8-C822-D9DF-46E0FB78C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0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B7CDBE-7A17-02D9-1045-CF82A89F3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3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CC8ECD1-23B0-91A5-62BA-B5B5D393B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16</a:t>
            </a:fld>
            <a:endParaRPr lang="pt-BR" noProof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B55E58-10FF-C53B-4470-C6C9D78E6D8A}"/>
              </a:ext>
            </a:extLst>
          </p:cNvPr>
          <p:cNvSpPr txBox="1"/>
          <p:nvPr/>
        </p:nvSpPr>
        <p:spPr>
          <a:xfrm>
            <a:off x="350107" y="280600"/>
            <a:ext cx="11108209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alibri"/>
                <a:cs typeface="Calibri"/>
              </a:rPr>
              <a:t>Tweets relacionados </a:t>
            </a:r>
            <a:r>
              <a:rPr lang="pt-BR" dirty="0">
                <a:latin typeface="Calibri"/>
                <a:cs typeface="Calibri"/>
              </a:rPr>
              <a:t>a desastres têm uma ênfase clara em </a:t>
            </a:r>
            <a:r>
              <a:rPr lang="pt-BR" b="1" dirty="0">
                <a:latin typeface="Calibri"/>
                <a:cs typeface="Calibri"/>
              </a:rPr>
              <a:t>eventos naturais, acidentes e atos de violência.</a:t>
            </a:r>
          </a:p>
          <a:p>
            <a:pPr marL="285750" indent="-285750">
              <a:buFont typeface="Arial"/>
              <a:buChar char="•"/>
            </a:pPr>
            <a:endParaRPr lang="pt-BR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Exemplos de </a:t>
            </a:r>
            <a:r>
              <a:rPr lang="pt-BR" b="1" dirty="0">
                <a:latin typeface="Calibri"/>
                <a:cs typeface="Calibri"/>
              </a:rPr>
              <a:t>palavras-chave:</a:t>
            </a:r>
          </a:p>
          <a:p>
            <a:pPr marL="285750" indent="-285750">
              <a:buFont typeface="Arial"/>
              <a:buChar char="•"/>
            </a:pPr>
            <a:endParaRPr lang="pt-BR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alibri"/>
                <a:cs typeface="Calibri"/>
              </a:rPr>
              <a:t>Desastres naturais:</a:t>
            </a:r>
            <a:r>
              <a:rPr lang="pt-BR" dirty="0">
                <a:latin typeface="Calibri"/>
                <a:cs typeface="Calibri"/>
              </a:rPr>
              <a:t> "</a:t>
            </a:r>
            <a:r>
              <a:rPr lang="pt-BR" dirty="0" err="1">
                <a:latin typeface="Calibri"/>
                <a:cs typeface="Calibri"/>
              </a:rPr>
              <a:t>earthquake</a:t>
            </a:r>
            <a:r>
              <a:rPr lang="pt-BR" dirty="0">
                <a:latin typeface="Calibri"/>
                <a:cs typeface="Calibri"/>
              </a:rPr>
              <a:t>," "</a:t>
            </a:r>
            <a:r>
              <a:rPr lang="pt-BR" dirty="0" err="1">
                <a:latin typeface="Calibri"/>
                <a:cs typeface="Calibri"/>
              </a:rPr>
              <a:t>wildfire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heat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wave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dust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storm</a:t>
            </a:r>
            <a:r>
              <a:rPr lang="pt-BR" dirty="0">
                <a:latin typeface="Calibri"/>
                <a:cs typeface="Calibri"/>
              </a:rPr>
              <a:t>".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alibri"/>
                <a:cs typeface="Calibri"/>
              </a:rPr>
              <a:t>Acidentes:</a:t>
            </a:r>
            <a:r>
              <a:rPr lang="pt-BR" dirty="0">
                <a:latin typeface="Calibri"/>
                <a:cs typeface="Calibri"/>
              </a:rPr>
              <a:t> "</a:t>
            </a:r>
            <a:r>
              <a:rPr lang="pt-BR" dirty="0" err="1">
                <a:latin typeface="Calibri"/>
                <a:cs typeface="Calibri"/>
              </a:rPr>
              <a:t>derailed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accident</a:t>
            </a:r>
            <a:r>
              <a:rPr lang="pt-BR" dirty="0">
                <a:latin typeface="Calibri"/>
                <a:cs typeface="Calibri"/>
              </a:rPr>
              <a:t>".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alibri"/>
                <a:cs typeface="Calibri"/>
              </a:rPr>
              <a:t>Violência e terrorismo:</a:t>
            </a:r>
            <a:r>
              <a:rPr lang="pt-BR" dirty="0">
                <a:latin typeface="Calibri"/>
                <a:cs typeface="Calibri"/>
              </a:rPr>
              <a:t> "suicide </a:t>
            </a:r>
            <a:r>
              <a:rPr lang="pt-BR" dirty="0" err="1">
                <a:latin typeface="Calibri"/>
                <a:cs typeface="Calibri"/>
              </a:rPr>
              <a:t>bomber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bombing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terrorism</a:t>
            </a:r>
            <a:r>
              <a:rPr lang="pt-BR" dirty="0">
                <a:latin typeface="Calibri"/>
                <a:cs typeface="Calibri"/>
              </a:rPr>
              <a:t>".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alibri"/>
                <a:cs typeface="Calibri"/>
              </a:rPr>
              <a:t>Saúde:</a:t>
            </a:r>
            <a:r>
              <a:rPr lang="pt-BR" dirty="0">
                <a:latin typeface="Calibri"/>
                <a:cs typeface="Calibri"/>
              </a:rPr>
              <a:t> "fatalities", "</a:t>
            </a:r>
            <a:r>
              <a:rPr lang="pt-BR" dirty="0" err="1">
                <a:latin typeface="Calibri"/>
                <a:cs typeface="Calibri"/>
              </a:rPr>
              <a:t>wounded</a:t>
            </a:r>
            <a:r>
              <a:rPr lang="pt-BR" dirty="0">
                <a:latin typeface="Calibri"/>
                <a:cs typeface="Calibri"/>
              </a:rPr>
              <a:t>".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alibri"/>
                <a:cs typeface="Calibri"/>
              </a:rPr>
              <a:t>Desastres ambientais:</a:t>
            </a:r>
            <a:r>
              <a:rPr lang="pt-BR" dirty="0">
                <a:latin typeface="Calibri"/>
                <a:cs typeface="Calibri"/>
              </a:rPr>
              <a:t> "</a:t>
            </a:r>
            <a:r>
              <a:rPr lang="pt-BR" dirty="0" err="1">
                <a:latin typeface="Calibri"/>
                <a:cs typeface="Calibri"/>
              </a:rPr>
              <a:t>oil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spill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forest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fires</a:t>
            </a:r>
            <a:r>
              <a:rPr lang="pt-BR" dirty="0">
                <a:latin typeface="Calibri"/>
                <a:cs typeface="Calibri"/>
              </a:rPr>
              <a:t>".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alibri"/>
                <a:cs typeface="Calibri"/>
              </a:rPr>
              <a:t>Tweets não relacionados</a:t>
            </a:r>
            <a:r>
              <a:rPr lang="pt-BR" dirty="0">
                <a:latin typeface="Calibri"/>
                <a:cs typeface="Calibri"/>
              </a:rPr>
              <a:t> a desastres têm uma </a:t>
            </a:r>
            <a:r>
              <a:rPr lang="pt-BR" b="1" dirty="0">
                <a:latin typeface="Calibri"/>
                <a:cs typeface="Calibri"/>
              </a:rPr>
              <a:t>ênfase </a:t>
            </a:r>
            <a:r>
              <a:rPr lang="pt-BR" dirty="0">
                <a:latin typeface="Calibri"/>
                <a:cs typeface="Calibri"/>
              </a:rPr>
              <a:t>em </a:t>
            </a:r>
            <a:r>
              <a:rPr lang="pt-BR" b="1" dirty="0">
                <a:latin typeface="Calibri"/>
                <a:cs typeface="Calibri"/>
              </a:rPr>
              <a:t>emoções intensas, cenários caóticos e elementos associados a consequências graves.</a:t>
            </a:r>
            <a:r>
              <a:rPr lang="pt-BR" dirty="0">
                <a:latin typeface="Calibri"/>
                <a:cs typeface="Calibri"/>
              </a:rPr>
              <a:t> Isso faz sentido, pois, em se tratando de uma metáfora ou uma referência a algo que não é real, o </a:t>
            </a:r>
            <a:r>
              <a:rPr lang="pt-BR" b="1" dirty="0">
                <a:latin typeface="Calibri"/>
                <a:cs typeface="Calibri"/>
              </a:rPr>
              <a:t>exagero </a:t>
            </a:r>
            <a:r>
              <a:rPr lang="pt-BR" dirty="0">
                <a:latin typeface="Calibri"/>
                <a:cs typeface="Calibri"/>
              </a:rPr>
              <a:t>tende a prevalecer.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Exemplos de </a:t>
            </a:r>
            <a:r>
              <a:rPr lang="pt-BR" b="1" dirty="0">
                <a:latin typeface="Calibri"/>
                <a:cs typeface="Calibri"/>
              </a:rPr>
              <a:t>palavras-chave:</a:t>
            </a:r>
          </a:p>
          <a:p>
            <a:pPr marL="285750" indent="-285750">
              <a:buFont typeface="Arial"/>
              <a:buChar char="•"/>
            </a:pPr>
            <a:endParaRPr lang="pt-BR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</a:t>
            </a:r>
            <a:r>
              <a:rPr lang="pt-BR" b="1" dirty="0">
                <a:latin typeface="Calibri"/>
                <a:cs typeface="Calibri"/>
              </a:rPr>
              <a:t>Destruição e caos: </a:t>
            </a:r>
            <a:r>
              <a:rPr lang="pt-BR" dirty="0">
                <a:latin typeface="Calibri"/>
                <a:cs typeface="Calibri"/>
              </a:rPr>
              <a:t> "</a:t>
            </a:r>
            <a:r>
              <a:rPr lang="pt-BR" dirty="0" err="1">
                <a:latin typeface="Calibri"/>
                <a:cs typeface="Calibri"/>
              </a:rPr>
              <a:t>ruin</a:t>
            </a:r>
            <a:r>
              <a:rPr lang="pt-BR" dirty="0">
                <a:latin typeface="Calibri"/>
                <a:cs typeface="Calibri"/>
              </a:rPr>
              <a:t>", "explode", '</a:t>
            </a:r>
            <a:r>
              <a:rPr lang="pt-BR" dirty="0" err="1">
                <a:latin typeface="Calibri"/>
                <a:cs typeface="Calibri"/>
              </a:rPr>
              <a:t>destruction</a:t>
            </a:r>
            <a:r>
              <a:rPr lang="pt-BR" dirty="0">
                <a:latin typeface="Calibri"/>
                <a:cs typeface="Calibri"/>
              </a:rPr>
              <a:t>".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</a:t>
            </a:r>
            <a:r>
              <a:rPr lang="pt-BR" b="1" dirty="0">
                <a:latin typeface="Calibri"/>
                <a:cs typeface="Calibri"/>
              </a:rPr>
              <a:t>Emoções:</a:t>
            </a:r>
            <a:r>
              <a:rPr lang="pt-BR" dirty="0">
                <a:latin typeface="Calibri"/>
                <a:cs typeface="Calibri"/>
              </a:rPr>
              <a:t> "</a:t>
            </a:r>
            <a:r>
              <a:rPr lang="pt-BR" dirty="0" err="1">
                <a:latin typeface="Calibri"/>
                <a:cs typeface="Calibri"/>
              </a:rPr>
              <a:t>panic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fear</a:t>
            </a:r>
            <a:r>
              <a:rPr lang="pt-BR" dirty="0">
                <a:latin typeface="Calibri"/>
                <a:cs typeface="Calibri"/>
              </a:rPr>
              <a:t>".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</a:t>
            </a:r>
            <a:r>
              <a:rPr lang="pt-BR" b="1" dirty="0">
                <a:latin typeface="Calibri"/>
                <a:cs typeface="Calibri"/>
              </a:rPr>
              <a:t>Consequências graves:</a:t>
            </a:r>
            <a:r>
              <a:rPr lang="pt-BR" dirty="0">
                <a:latin typeface="Calibri"/>
                <a:cs typeface="Calibri"/>
              </a:rPr>
              <a:t> "body bags", "</a:t>
            </a:r>
            <a:r>
              <a:rPr lang="pt-BR" dirty="0" err="1">
                <a:latin typeface="Calibri"/>
                <a:cs typeface="Calibri"/>
              </a:rPr>
              <a:t>bloody</a:t>
            </a:r>
            <a:r>
              <a:rPr lang="pt-BR" dirty="0">
                <a:latin typeface="Calibri"/>
                <a:cs typeface="Calibri"/>
              </a:rPr>
              <a:t>".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</a:t>
            </a:r>
            <a:r>
              <a:rPr lang="pt-BR" b="1" dirty="0">
                <a:latin typeface="Calibri"/>
                <a:cs typeface="Calibri"/>
              </a:rPr>
              <a:t>Referências a ambientes de emergência:</a:t>
            </a:r>
            <a:r>
              <a:rPr lang="pt-BR" dirty="0">
                <a:latin typeface="Calibri"/>
                <a:cs typeface="Calibri"/>
              </a:rPr>
              <a:t> "</a:t>
            </a:r>
            <a:r>
              <a:rPr lang="pt-BR" dirty="0" err="1">
                <a:latin typeface="Calibri"/>
                <a:cs typeface="Calibri"/>
              </a:rPr>
              <a:t>army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quarantine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catastrophe</a:t>
            </a:r>
            <a:r>
              <a:rPr lang="pt-BR" dirty="0">
                <a:latin typeface="Calibri"/>
                <a:cs typeface="Calibri"/>
              </a:rPr>
              <a:t>". </a:t>
            </a:r>
            <a:endParaRPr lang="pt-BR">
              <a:latin typeface="Calibri"/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6F8431-C7CB-AD00-BEF0-168E4D15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610" y="1000898"/>
            <a:ext cx="1792943" cy="18185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09E27A-6123-60BD-FD15-AD02F77E2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790" y="4019035"/>
            <a:ext cx="1827772" cy="18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CCC3FAD1-34B1-87EF-CEB3-8325FD65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" y="121975"/>
            <a:ext cx="12062867" cy="40401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99A2D2-8F38-B76C-1E4F-C3360026F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C2E478F-E849-4A8C-AF1F-CBCC78A7CBFA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17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B53F04-CE77-0CA9-C3C9-279AF2C9FE1D}"/>
              </a:ext>
            </a:extLst>
          </p:cNvPr>
          <p:cNvSpPr txBox="1"/>
          <p:nvPr/>
        </p:nvSpPr>
        <p:spPr>
          <a:xfrm>
            <a:off x="74654" y="4234763"/>
            <a:ext cx="1171317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É possível perceber que, de longe, a </a:t>
            </a:r>
            <a:r>
              <a:rPr lang="pt-BR" b="1" dirty="0">
                <a:latin typeface="Calibri"/>
                <a:cs typeface="Calibri"/>
              </a:rPr>
              <a:t>hashtag </a:t>
            </a:r>
            <a:r>
              <a:rPr lang="pt-BR" dirty="0">
                <a:latin typeface="Calibri"/>
                <a:cs typeface="Calibri"/>
              </a:rPr>
              <a:t>mais </a:t>
            </a:r>
            <a:r>
              <a:rPr lang="pt-BR" b="1" dirty="0">
                <a:latin typeface="Calibri"/>
                <a:cs typeface="Calibri"/>
              </a:rPr>
              <a:t>comum </a:t>
            </a:r>
            <a:r>
              <a:rPr lang="pt-BR" dirty="0">
                <a:latin typeface="Calibri"/>
                <a:cs typeface="Calibri"/>
              </a:rPr>
              <a:t>para </a:t>
            </a:r>
            <a:r>
              <a:rPr lang="pt-BR" b="1" dirty="0">
                <a:latin typeface="Calibri"/>
                <a:cs typeface="Calibri"/>
              </a:rPr>
              <a:t>tweets relacionados</a:t>
            </a:r>
            <a:r>
              <a:rPr lang="pt-BR" dirty="0">
                <a:latin typeface="Calibri"/>
                <a:cs typeface="Calibri"/>
              </a:rPr>
              <a:t> a desastres é a </a:t>
            </a:r>
            <a:r>
              <a:rPr lang="pt-BR" b="1" dirty="0">
                <a:latin typeface="Calibri"/>
                <a:cs typeface="Calibri"/>
              </a:rPr>
              <a:t>'#</a:t>
            </a:r>
            <a:r>
              <a:rPr lang="pt-BR" b="1" dirty="0" err="1">
                <a:latin typeface="Calibri"/>
                <a:cs typeface="Calibri"/>
              </a:rPr>
              <a:t>news</a:t>
            </a:r>
            <a:r>
              <a:rPr lang="pt-BR" b="1" dirty="0">
                <a:latin typeface="Calibri"/>
                <a:cs typeface="Calibri"/>
              </a:rPr>
              <a:t>"</a:t>
            </a:r>
            <a:r>
              <a:rPr lang="pt-BR" dirty="0">
                <a:latin typeface="Calibri"/>
                <a:cs typeface="Calibri"/>
              </a:rPr>
              <a:t>. Isso nos indica que a maioria desses tweets corresponde a </a:t>
            </a:r>
            <a:r>
              <a:rPr lang="pt-BR" b="1" dirty="0">
                <a:latin typeface="Calibri"/>
                <a:cs typeface="Calibri"/>
              </a:rPr>
              <a:t>canais </a:t>
            </a:r>
            <a:r>
              <a:rPr lang="pt-BR" dirty="0">
                <a:latin typeface="Calibri"/>
                <a:cs typeface="Calibri"/>
              </a:rPr>
              <a:t>de </a:t>
            </a:r>
            <a:r>
              <a:rPr lang="pt-BR" b="1" dirty="0">
                <a:latin typeface="Calibri"/>
                <a:cs typeface="Calibri"/>
              </a:rPr>
              <a:t>notícia</a:t>
            </a:r>
            <a:r>
              <a:rPr lang="pt-BR" dirty="0">
                <a:latin typeface="Calibri"/>
                <a:cs typeface="Calibri"/>
              </a:rPr>
              <a:t>, relatando os eventos em questão. Em seguida, "</a:t>
            </a:r>
            <a:r>
              <a:rPr lang="pt-BR" b="1" dirty="0" err="1">
                <a:latin typeface="Calibri"/>
                <a:cs typeface="Calibri"/>
              </a:rPr>
              <a:t>earthquake</a:t>
            </a:r>
            <a:r>
              <a:rPr lang="pt-BR" dirty="0">
                <a:latin typeface="Calibri"/>
                <a:cs typeface="Calibri"/>
              </a:rPr>
              <a:t>" e "</a:t>
            </a:r>
            <a:r>
              <a:rPr lang="pt-BR" dirty="0" err="1">
                <a:latin typeface="Calibri"/>
                <a:cs typeface="Calibri"/>
              </a:rPr>
              <a:t>wildfire</a:t>
            </a:r>
            <a:r>
              <a:rPr lang="pt-BR" dirty="0">
                <a:latin typeface="Calibri"/>
                <a:cs typeface="Calibri"/>
              </a:rPr>
              <a:t>", ratificam a maior presença de palavras-chave relacionadas aos </a:t>
            </a:r>
            <a:r>
              <a:rPr lang="pt-BR" b="1" dirty="0">
                <a:latin typeface="Calibri"/>
                <a:cs typeface="Calibri"/>
              </a:rPr>
              <a:t>desastres </a:t>
            </a:r>
            <a:r>
              <a:rPr lang="pt-BR" dirty="0">
                <a:latin typeface="Calibri"/>
                <a:cs typeface="Calibri"/>
              </a:rPr>
              <a:t>em si. Neste caso, desastres ambientais. Outrossim, a presença de palavras como "</a:t>
            </a:r>
            <a:r>
              <a:rPr lang="pt-BR" dirty="0" err="1">
                <a:latin typeface="Calibri"/>
                <a:cs typeface="Calibri"/>
              </a:rPr>
              <a:t>hiroshima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japan</a:t>
            </a:r>
            <a:r>
              <a:rPr lang="pt-BR" dirty="0">
                <a:latin typeface="Calibri"/>
                <a:cs typeface="Calibri"/>
              </a:rPr>
              <a:t>" e "</a:t>
            </a:r>
            <a:r>
              <a:rPr lang="pt-BR" dirty="0" err="1">
                <a:latin typeface="Calibri"/>
                <a:cs typeface="Calibri"/>
              </a:rPr>
              <a:t>india</a:t>
            </a:r>
            <a:r>
              <a:rPr lang="pt-BR" dirty="0">
                <a:latin typeface="Calibri"/>
                <a:cs typeface="Calibri"/>
              </a:rPr>
              <a:t>" sugere uma ênfase em eventos específicos relacionados a desastres naturais em áreas geográficas específicas.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Já nos </a:t>
            </a:r>
            <a:r>
              <a:rPr lang="pt-BR" b="1" dirty="0">
                <a:latin typeface="Calibri"/>
                <a:cs typeface="Calibri"/>
              </a:rPr>
              <a:t>tweets que não estão relacionados</a:t>
            </a:r>
            <a:r>
              <a:rPr lang="pt-BR" dirty="0">
                <a:latin typeface="Calibri"/>
                <a:cs typeface="Calibri"/>
              </a:rPr>
              <a:t> com desastres há um conteúdo diversificado nas hashtags. Isso pode ser visto em palavras como "hot", "</a:t>
            </a:r>
            <a:r>
              <a:rPr lang="pt-BR" dirty="0" err="1">
                <a:latin typeface="Calibri"/>
                <a:cs typeface="Calibri"/>
              </a:rPr>
              <a:t>job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fashion</a:t>
            </a:r>
            <a:r>
              <a:rPr lang="pt-BR" dirty="0">
                <a:latin typeface="Calibri"/>
                <a:cs typeface="Calibri"/>
              </a:rPr>
              <a:t>", "</a:t>
            </a:r>
            <a:r>
              <a:rPr lang="pt-BR" dirty="0" err="1">
                <a:latin typeface="Calibri"/>
                <a:cs typeface="Calibri"/>
              </a:rPr>
              <a:t>dnb</a:t>
            </a:r>
            <a:r>
              <a:rPr lang="pt-BR" dirty="0">
                <a:latin typeface="Calibri"/>
                <a:cs typeface="Calibri"/>
              </a:rPr>
              <a:t>" e "dance". Dito isso, é notório um foco em </a:t>
            </a:r>
            <a:r>
              <a:rPr lang="pt-BR" b="1" dirty="0">
                <a:latin typeface="Calibri"/>
                <a:cs typeface="Calibri"/>
              </a:rPr>
              <a:t>entretenimento</a:t>
            </a:r>
            <a:r>
              <a:rPr lang="pt-BR" dirty="0">
                <a:latin typeface="Calibri"/>
                <a:cs typeface="Calibri"/>
              </a:rPr>
              <a:t>, </a:t>
            </a:r>
            <a:r>
              <a:rPr lang="pt-BR" b="1" dirty="0">
                <a:latin typeface="Calibri"/>
                <a:cs typeface="Calibri"/>
              </a:rPr>
              <a:t>música </a:t>
            </a:r>
            <a:r>
              <a:rPr lang="pt-BR" dirty="0">
                <a:latin typeface="Calibri"/>
                <a:cs typeface="Calibri"/>
              </a:rPr>
              <a:t>e </a:t>
            </a:r>
            <a:r>
              <a:rPr lang="pt-BR" b="1" dirty="0">
                <a:latin typeface="Calibri"/>
                <a:cs typeface="Calibri"/>
              </a:rPr>
              <a:t>cultura</a:t>
            </a:r>
            <a:r>
              <a:rPr lang="pt-BR" dirty="0">
                <a:latin typeface="Calibri"/>
                <a:cs typeface="Calibri"/>
              </a:rPr>
              <a:t>, indicando que esses tweets podem ser mais voltados para o lazer e interesses pessoais. Finalmente, a presença de "</a:t>
            </a:r>
            <a:r>
              <a:rPr lang="pt-BR" dirty="0" err="1">
                <a:latin typeface="Calibri"/>
                <a:cs typeface="Calibri"/>
              </a:rPr>
              <a:t>nowplaying</a:t>
            </a:r>
            <a:r>
              <a:rPr lang="pt-BR" dirty="0">
                <a:latin typeface="Calibri"/>
                <a:cs typeface="Calibri"/>
              </a:rPr>
              <a:t>" e "</a:t>
            </a:r>
            <a:r>
              <a:rPr lang="pt-BR" dirty="0" err="1">
                <a:latin typeface="Calibri"/>
                <a:cs typeface="Calibri"/>
              </a:rPr>
              <a:t>fashion</a:t>
            </a:r>
            <a:r>
              <a:rPr lang="pt-BR" dirty="0">
                <a:latin typeface="Calibri"/>
                <a:cs typeface="Calibri"/>
              </a:rPr>
              <a:t>" sugere uma possível associação com atualizações diárias sobre música e moda.</a:t>
            </a:r>
          </a:p>
          <a:p>
            <a:pPr algn="l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10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6075B8-3D01-413E-7E78-CE015651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 MODELAGEM</a:t>
            </a:r>
            <a:r>
              <a:rPr lang="en-US" sz="3200" dirty="0">
                <a:solidFill>
                  <a:schemeClr val="bg1"/>
                </a:solidFill>
              </a:rPr>
              <a:t> E AVALIAÇÃO DE RESULTADOS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2BA31EF-356B-1FCB-5D7C-FCC0110A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28" y="1675227"/>
            <a:ext cx="7777343" cy="439419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63496B-336B-BD55-F428-F9E4FACB1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134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7E88DA-6A09-1364-5CE1-12F427DC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*ALERTA - CONTEÚDO MAIS TÉCNICO</a:t>
            </a:r>
          </a:p>
        </p:txBody>
      </p:sp>
      <p:pic>
        <p:nvPicPr>
          <p:cNvPr id="4" name="Imagem 3" descr="Placa vermelha com letras brancas em fundo preto&#10;&#10;Descrição gerada automaticamente">
            <a:extLst>
              <a:ext uri="{FF2B5EF4-FFF2-40B4-BE49-F238E27FC236}">
                <a16:creationId xmlns:a16="http://schemas.microsoft.com/office/drawing/2014/main" id="{C27BDA76-B4AD-9BB8-F661-4D715086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11" y="1546439"/>
            <a:ext cx="6648004" cy="487715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1377CD-EE38-995B-4DA0-09C532B498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904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19" y="52645"/>
            <a:ext cx="4846320" cy="1435947"/>
          </a:xfrm>
        </p:spPr>
        <p:txBody>
          <a:bodyPr rtlCol="0"/>
          <a:lstStyle/>
          <a:p>
            <a:pPr rtl="0"/>
            <a:r>
              <a:rPr lang="pt-BR"/>
              <a:t>Agenda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1270113"/>
            <a:ext cx="4114800" cy="44520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pt-BR" dirty="0"/>
              <a:t>PROBLEMA DE NEGÓCIO E OBJETIVO</a:t>
            </a:r>
          </a:p>
          <a:p>
            <a:r>
              <a:rPr lang="pt-BR" dirty="0">
                <a:cs typeface="Calibri"/>
              </a:rPr>
              <a:t>2. DEFINIÇÃO TÉCNICA</a:t>
            </a:r>
          </a:p>
          <a:p>
            <a:r>
              <a:rPr lang="pt-BR" dirty="0">
                <a:cs typeface="Calibri"/>
              </a:rPr>
              <a:t>3. PLANEJAMENTO DA SOLUÇÃO</a:t>
            </a:r>
          </a:p>
          <a:p>
            <a:r>
              <a:rPr lang="pt-BR" dirty="0"/>
              <a:t>4. ANÁLISE EXPLORATÓRIA </a:t>
            </a:r>
            <a:endParaRPr lang="pt-BR" dirty="0">
              <a:cs typeface="Calibri"/>
            </a:endParaRPr>
          </a:p>
          <a:p>
            <a:r>
              <a:rPr lang="pt-BR" dirty="0"/>
              <a:t>5. MODELAGEM E AVALIAÇÃO DE RESULTADOS</a:t>
            </a: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6. DEPLOY/IMPLANTAÇÃO</a:t>
            </a:r>
          </a:p>
          <a:p>
            <a:r>
              <a:rPr lang="pt-BR" dirty="0">
                <a:cs typeface="Calibri"/>
              </a:rPr>
              <a:t>7. CONCLUSÃO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1" name="Espaço Reservado para 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CCD5A051-E445-957B-6D5D-BEF679077C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778" r="26778"/>
          <a:stretch/>
        </p:blipFill>
        <p:spPr/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C3DEC63-B28D-A0CE-7020-5DBDE453C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20</a:t>
            </a:fld>
            <a:endParaRPr lang="pt-BR" noProof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EBFC8D-E2C1-DD1D-D04C-AB3585B7D662}"/>
              </a:ext>
            </a:extLst>
          </p:cNvPr>
          <p:cNvSpPr txBox="1"/>
          <p:nvPr/>
        </p:nvSpPr>
        <p:spPr>
          <a:xfrm>
            <a:off x="321790" y="2574"/>
            <a:ext cx="11352770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Para solucionar o problema de negócio, isto é, permitir que a agência AAC identifique em tempo real tweets relacionados a desastres e não relacionados, iremos treinar um</a:t>
            </a:r>
            <a:r>
              <a:rPr lang="pt-BR" b="1" dirty="0">
                <a:cs typeface="Calibri"/>
              </a:rPr>
              <a:t> modelo de machine learning</a:t>
            </a:r>
            <a:r>
              <a:rPr lang="pt-BR" dirty="0">
                <a:cs typeface="Calibri"/>
              </a:rPr>
              <a:t> com os dados limpos já obtidos (como mencionado anteriormente).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O </a:t>
            </a:r>
            <a:r>
              <a:rPr lang="pt-BR" b="1" dirty="0">
                <a:cs typeface="Calibri"/>
              </a:rPr>
              <a:t>objetivo </a:t>
            </a:r>
            <a:r>
              <a:rPr lang="pt-BR" dirty="0">
                <a:cs typeface="Calibri"/>
              </a:rPr>
              <a:t>da modelagem é construir um modelo de machine learning capaz de </a:t>
            </a:r>
            <a:r>
              <a:rPr lang="pt-BR" b="1" dirty="0">
                <a:cs typeface="Calibri"/>
              </a:rPr>
              <a:t>prever </a:t>
            </a:r>
            <a:r>
              <a:rPr lang="pt-BR" dirty="0">
                <a:cs typeface="Calibri"/>
              </a:rPr>
              <a:t>acuradamente a </a:t>
            </a:r>
            <a:r>
              <a:rPr lang="pt-BR" b="1" dirty="0">
                <a:cs typeface="Calibri"/>
              </a:rPr>
              <a:t>PROBABILIDADE de um tweet estar de fato relacionado a uma catástrofe.</a:t>
            </a:r>
          </a:p>
          <a:p>
            <a:pPr marL="285750" indent="-285750">
              <a:buFont typeface="Arial"/>
              <a:buChar char="•"/>
            </a:pPr>
            <a:endParaRPr lang="pt-BR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A escolha da abordagem probabilística leva em consideração a </a:t>
            </a:r>
            <a:r>
              <a:rPr lang="pt-BR" b="1" dirty="0">
                <a:cs typeface="Calibri"/>
              </a:rPr>
              <a:t>informação de confiança</a:t>
            </a:r>
            <a:r>
              <a:rPr lang="pt-BR" dirty="0">
                <a:cs typeface="Calibri"/>
              </a:rPr>
              <a:t>. Isso nos permitirá</a:t>
            </a:r>
            <a:r>
              <a:rPr lang="pt-BR" b="1" dirty="0">
                <a:cs typeface="Calibri"/>
              </a:rPr>
              <a:t> avaliar quão provável</a:t>
            </a:r>
            <a:r>
              <a:rPr lang="pt-BR" dirty="0">
                <a:cs typeface="Calibri"/>
              </a:rPr>
              <a:t> é que um determinado tweet represente uma catástrofe real. Tal abordagem facilita a </a:t>
            </a:r>
            <a:r>
              <a:rPr lang="pt-BR" b="1" dirty="0">
                <a:cs typeface="Calibri"/>
              </a:rPr>
              <a:t>gestão de risco</a:t>
            </a:r>
            <a:r>
              <a:rPr lang="pt-BR" dirty="0">
                <a:cs typeface="Calibri"/>
              </a:rPr>
              <a:t> por parte da Agência de Apoio a Catástrofes (AAC), possibilitando a </a:t>
            </a:r>
            <a:r>
              <a:rPr lang="pt-BR" b="1" dirty="0">
                <a:cs typeface="Calibri"/>
              </a:rPr>
              <a:t>priorização </a:t>
            </a:r>
            <a:r>
              <a:rPr lang="pt-BR" dirty="0">
                <a:cs typeface="Calibri"/>
              </a:rPr>
              <a:t>da atenção para tweets com maior chance de associação. Além disso, reduz a propagação de notícias falsas, uma vez que rótulos binários poderiam classificar erroneamente vários tweets, especialmente ao utilizar pontos de corte mais baixos para a classificação (balanceamento do trade-off </a:t>
            </a:r>
            <a:r>
              <a:rPr lang="pt-BR" dirty="0" err="1">
                <a:cs typeface="Calibri"/>
              </a:rPr>
              <a:t>precision</a:t>
            </a:r>
            <a:r>
              <a:rPr lang="pt-BR" dirty="0">
                <a:cs typeface="Calibri"/>
              </a:rPr>
              <a:t>-recall).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Nesse sentido, </a:t>
            </a:r>
            <a:r>
              <a:rPr lang="pt-BR" b="1" dirty="0">
                <a:cs typeface="Calibri"/>
              </a:rPr>
              <a:t>métricas </a:t>
            </a:r>
            <a:r>
              <a:rPr lang="pt-BR" dirty="0">
                <a:cs typeface="Calibri"/>
              </a:rPr>
              <a:t>como ROC-AUC, PR-AUC e </a:t>
            </a:r>
            <a:r>
              <a:rPr lang="pt-BR" dirty="0" err="1">
                <a:cs typeface="Calibri"/>
              </a:rPr>
              <a:t>Brier</a:t>
            </a:r>
            <a:r>
              <a:rPr lang="pt-BR" dirty="0">
                <a:cs typeface="Calibri"/>
              </a:rPr>
              <a:t> Score são </a:t>
            </a:r>
            <a:r>
              <a:rPr lang="pt-BR" b="1" dirty="0">
                <a:cs typeface="Calibri"/>
              </a:rPr>
              <a:t>priorizadas</a:t>
            </a:r>
            <a:r>
              <a:rPr lang="pt-BR" dirty="0">
                <a:cs typeface="Calibri"/>
              </a:rPr>
              <a:t>. Entretanto, olhamos para diversas outras. Por exemplo, mesmo adotando o critério probabilístico, é interessante obter um  bom recall, uma vez que é melhor que alcancemos o maior número de tweets relacionados a desastres de fato possível.</a:t>
            </a:r>
          </a:p>
          <a:p>
            <a:pPr marL="285750" indent="-285750">
              <a:buFont typeface="Arial"/>
              <a:buChar char="•"/>
            </a:pPr>
            <a:endParaRPr lang="pt-BR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   O </a:t>
            </a:r>
            <a:r>
              <a:rPr lang="pt-BR" b="1" dirty="0">
                <a:latin typeface="Calibri"/>
                <a:cs typeface="Calibri"/>
              </a:rPr>
              <a:t>pipeline </a:t>
            </a:r>
            <a:r>
              <a:rPr lang="pt-BR" dirty="0">
                <a:latin typeface="Calibri"/>
                <a:cs typeface="Calibri"/>
              </a:rPr>
              <a:t>de </a:t>
            </a:r>
            <a:r>
              <a:rPr lang="pt-BR" b="1" dirty="0">
                <a:latin typeface="Calibri"/>
                <a:cs typeface="Calibri"/>
              </a:rPr>
              <a:t>modelagem </a:t>
            </a:r>
            <a:r>
              <a:rPr lang="pt-BR" dirty="0">
                <a:latin typeface="Calibri"/>
                <a:cs typeface="Calibri"/>
              </a:rPr>
              <a:t>consiste nos seguintes passos e será abordado em detalhes nas próximas transparências:</a:t>
            </a:r>
          </a:p>
          <a:p>
            <a:pPr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 1. Split dos dados em treino e teste, estratificado.</a:t>
            </a:r>
            <a:endParaRPr lang="pt-BR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 2. Pré-processamento de dados (vetorização).</a:t>
            </a:r>
          </a:p>
          <a:p>
            <a:pPr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 3. Comparação de diversos modelos através de validação cruzada k-</a:t>
            </a:r>
            <a:r>
              <a:rPr lang="pt-BR" err="1">
                <a:latin typeface="Calibri"/>
                <a:cs typeface="Calibri"/>
              </a:rPr>
              <a:t>fold</a:t>
            </a:r>
            <a:r>
              <a:rPr lang="pt-BR" dirty="0">
                <a:latin typeface="Calibri"/>
                <a:cs typeface="Calibri"/>
              </a:rPr>
              <a:t> estratificada.</a:t>
            </a:r>
            <a:endParaRPr lang="pt-BR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 4. </a:t>
            </a:r>
            <a:r>
              <a:rPr lang="pt-BR" err="1">
                <a:latin typeface="Calibri"/>
                <a:cs typeface="Calibri"/>
              </a:rPr>
              <a:t>Tunagem</a:t>
            </a:r>
            <a:r>
              <a:rPr lang="pt-BR" dirty="0">
                <a:latin typeface="Calibri"/>
                <a:cs typeface="Calibri"/>
              </a:rPr>
              <a:t> de </a:t>
            </a:r>
            <a:r>
              <a:rPr lang="pt-BR" err="1">
                <a:latin typeface="Calibri"/>
                <a:cs typeface="Calibri"/>
              </a:rPr>
              <a:t>hiperparâmetros</a:t>
            </a:r>
            <a:r>
              <a:rPr lang="pt-BR" dirty="0">
                <a:latin typeface="Calibri"/>
                <a:cs typeface="Calibri"/>
              </a:rPr>
              <a:t> do modelo com </a:t>
            </a:r>
            <a:r>
              <a:rPr lang="pt-BR" err="1">
                <a:latin typeface="Calibri"/>
                <a:cs typeface="Calibri"/>
              </a:rPr>
              <a:t>class_weight</a:t>
            </a:r>
            <a:r>
              <a:rPr lang="pt-BR" dirty="0">
                <a:latin typeface="Calibri"/>
                <a:cs typeface="Calibri"/>
              </a:rPr>
              <a:t> e otimização bayesiana.</a:t>
            </a:r>
            <a:endParaRPr lang="pt-BR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 5. Avaliação final no conjunto de testes.</a:t>
            </a:r>
            <a:endParaRPr lang="pt-BR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  6. </a:t>
            </a:r>
            <a:r>
              <a:rPr lang="pt-BR" dirty="0" err="1">
                <a:latin typeface="Calibri"/>
                <a:cs typeface="Calibri"/>
              </a:rPr>
              <a:t>Deploy</a:t>
            </a:r>
            <a:r>
              <a:rPr lang="pt-BR" dirty="0">
                <a:latin typeface="Calibri"/>
                <a:cs typeface="Calibri"/>
              </a:rPr>
              <a:t>.</a:t>
            </a:r>
            <a:endParaRPr lang="pt-BR">
              <a:latin typeface="Calibri"/>
              <a:cs typeface="Calibri"/>
            </a:endParaRPr>
          </a:p>
          <a:p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</p:txBody>
      </p:sp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64B63489-5B78-469C-5334-2710CFDA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07" y="5307629"/>
            <a:ext cx="2564028" cy="14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AD25AE1-DD14-ADC6-156D-10EC884AA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21</a:t>
            </a:fld>
            <a:endParaRPr lang="pt-BR" noProof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A99A82-BCAA-D99C-FEE8-17C8EF9D6BD4}"/>
              </a:ext>
            </a:extLst>
          </p:cNvPr>
          <p:cNvSpPr txBox="1"/>
          <p:nvPr/>
        </p:nvSpPr>
        <p:spPr>
          <a:xfrm>
            <a:off x="229115" y="2574"/>
            <a:ext cx="11545844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pt-BR" b="1" dirty="0">
                <a:cs typeface="Calibri"/>
              </a:rPr>
              <a:t>Split dos dados em treino e teste, estratificado:</a:t>
            </a:r>
            <a:r>
              <a:rPr lang="pt-BR" dirty="0">
                <a:cs typeface="Calibri"/>
              </a:rPr>
              <a:t> Primeiro, dividi os dados limpos em conjuntos de treino e teste. Os dados de teste serão isolados e só serão utilizados para avaliação do modelo final, pois estes são dados que o modelo nunca deve ver, a fim de simular o ambiente de produção e obter uma mensuração de performance confiável. A estratificação tem por objetivo reproduzir a proporção da variável resposta nas diferentes amostras, isto é, que ambos os conjuntos contenham 43% de tweets relacionados a desastres, representando fielmente a distribuição real.</a:t>
            </a:r>
          </a:p>
          <a:p>
            <a:pPr marL="285750" indent="-285750">
              <a:buAutoNum type="arabicPeriod"/>
            </a:pPr>
            <a:r>
              <a:rPr lang="pt-BR" b="1" dirty="0">
                <a:cs typeface="Calibri"/>
              </a:rPr>
              <a:t>Vetorização/Pré-processamento dos dados:</a:t>
            </a:r>
            <a:r>
              <a:rPr lang="pt-BR" dirty="0">
                <a:cs typeface="Calibri"/>
              </a:rPr>
              <a:t> Aqui é aplicada a vetorização, que consistem em representar texto (os tweets) como vetores numéricos a fim de treinar algoritmos de machine learning. Estes algoritmos efetuam cálculos matemáticos, portanto, não lidam com texto. Três abordagens comuns são o Bag </a:t>
            </a:r>
            <a:r>
              <a:rPr lang="pt-BR" dirty="0" err="1">
                <a:cs typeface="Calibri"/>
              </a:rPr>
              <a:t>of</a:t>
            </a:r>
            <a:r>
              <a:rPr lang="pt-BR" dirty="0">
                <a:cs typeface="Calibri"/>
              </a:rPr>
              <a:t> Words, Word Vector e BERT. Escolhi aplicar o Bag </a:t>
            </a:r>
            <a:r>
              <a:rPr lang="pt-BR" dirty="0" err="1">
                <a:cs typeface="Calibri"/>
              </a:rPr>
              <a:t>of</a:t>
            </a:r>
            <a:r>
              <a:rPr lang="pt-BR" dirty="0">
                <a:cs typeface="Calibri"/>
              </a:rPr>
              <a:t> Words. Isso porque, apesar de essa técnica não levar em conta a semântica, a ordem e a estrutura gramatical das palavras (desvantagens), meus recursos computacionais são limitados, de forma que esse processo simples facilita o treinamento, validação e o </a:t>
            </a:r>
            <a:r>
              <a:rPr lang="pt-BR" dirty="0" err="1">
                <a:cs typeface="Calibri"/>
              </a:rPr>
              <a:t>deploy</a:t>
            </a:r>
            <a:r>
              <a:rPr lang="pt-BR" dirty="0">
                <a:cs typeface="Calibri"/>
              </a:rPr>
              <a:t> (vantagens). Além disso, considerando a limpeza efetiva que fiz, é esperado um desempenho bom, mesmo com o tratamento mais simples em questão. O </a:t>
            </a:r>
            <a:r>
              <a:rPr lang="pt-BR" b="1" dirty="0">
                <a:cs typeface="Calibri"/>
              </a:rPr>
              <a:t>Bag </a:t>
            </a:r>
            <a:r>
              <a:rPr lang="pt-BR" b="1" dirty="0" err="1">
                <a:cs typeface="Calibri"/>
              </a:rPr>
              <a:t>of</a:t>
            </a:r>
            <a:r>
              <a:rPr lang="pt-BR" b="1" dirty="0">
                <a:cs typeface="Calibri"/>
              </a:rPr>
              <a:t> Words</a:t>
            </a:r>
            <a:r>
              <a:rPr lang="pt-BR" dirty="0">
                <a:cs typeface="Calibri"/>
              </a:rPr>
              <a:t> consiste de 3 </a:t>
            </a:r>
            <a:r>
              <a:rPr lang="pt-BR" b="1" dirty="0">
                <a:cs typeface="Calibri"/>
              </a:rPr>
              <a:t>passos </a:t>
            </a:r>
            <a:r>
              <a:rPr lang="pt-BR" dirty="0">
                <a:cs typeface="Calibri"/>
              </a:rPr>
              <a:t>principais: </a:t>
            </a:r>
          </a:p>
          <a:p>
            <a:pPr marL="457200"/>
            <a:r>
              <a:rPr lang="pt-BR" dirty="0">
                <a:latin typeface="Calibri"/>
                <a:cs typeface="Calibri"/>
              </a:rPr>
              <a:t> </a:t>
            </a:r>
            <a:r>
              <a:rPr lang="pt-BR" b="1" dirty="0">
                <a:latin typeface="Calibri"/>
                <a:cs typeface="Calibri"/>
              </a:rPr>
              <a:t>1. </a:t>
            </a:r>
            <a:r>
              <a:rPr lang="pt-BR" b="1" err="1">
                <a:latin typeface="Calibri"/>
                <a:cs typeface="Calibri"/>
              </a:rPr>
              <a:t>Tokenização</a:t>
            </a:r>
            <a:r>
              <a:rPr lang="pt-BR" b="1" dirty="0">
                <a:latin typeface="Calibri"/>
                <a:cs typeface="Calibri"/>
              </a:rPr>
              <a:t>: </a:t>
            </a:r>
            <a:r>
              <a:rPr lang="pt-BR" dirty="0">
                <a:latin typeface="Calibri"/>
                <a:cs typeface="Calibri"/>
              </a:rPr>
              <a:t>Divide o tweet em palavras individuais (tokens), considerando limpezas como remoção de pontuações, </a:t>
            </a:r>
            <a:r>
              <a:rPr lang="pt-BR" err="1">
                <a:latin typeface="Calibri"/>
                <a:cs typeface="Calibri"/>
              </a:rPr>
              <a:t>stopwords</a:t>
            </a:r>
            <a:r>
              <a:rPr lang="pt-BR" dirty="0">
                <a:latin typeface="Calibri"/>
                <a:cs typeface="Calibri"/>
              </a:rPr>
              <a:t>, </a:t>
            </a:r>
            <a:r>
              <a:rPr lang="pt-BR" err="1">
                <a:latin typeface="Calibri"/>
                <a:cs typeface="Calibri"/>
              </a:rPr>
              <a:t>lowercase</a:t>
            </a:r>
            <a:r>
              <a:rPr lang="pt-BR" dirty="0">
                <a:latin typeface="Calibri"/>
                <a:cs typeface="Calibri"/>
              </a:rPr>
              <a:t>, entre outras já realizadas no nosso caso.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 </a:t>
            </a:r>
            <a:r>
              <a:rPr lang="pt-BR" b="1" dirty="0">
                <a:latin typeface="Calibri"/>
                <a:cs typeface="Calibri"/>
              </a:rPr>
              <a:t>2. Construção do Vocabulário:</a:t>
            </a:r>
            <a:r>
              <a:rPr lang="pt-BR" dirty="0">
                <a:latin typeface="Calibri"/>
                <a:cs typeface="Calibri"/>
              </a:rPr>
              <a:t> Cria um vocabulário único - Todas as palavras únicas presentes nos tweets.</a:t>
            </a:r>
            <a:endParaRPr lang="pt-BR">
              <a:latin typeface="Calibri"/>
              <a:cs typeface="Calibri"/>
            </a:endParaRPr>
          </a:p>
          <a:p>
            <a:pPr lvl="1"/>
            <a:r>
              <a:rPr lang="pt-BR" b="1" dirty="0">
                <a:latin typeface="Calibri"/>
                <a:cs typeface="Calibri"/>
              </a:rPr>
              <a:t> 3. Vetorização:</a:t>
            </a:r>
            <a:r>
              <a:rPr lang="pt-BR" dirty="0">
                <a:latin typeface="Calibri"/>
                <a:cs typeface="Calibri"/>
              </a:rPr>
              <a:t> Representa cada tweet como um vetor, onde cada posição no vetor corresponde a uma palavra do vocabulário (coluna) e o valor na posição indica a contagem da palavra no tweet. Como resultado, temos uma matriz esparsa (guarda eficientemente os zeros).</a:t>
            </a:r>
          </a:p>
          <a:p>
            <a:pPr marL="742950" lvl="1" indent="-285750">
              <a:buFont typeface="Arial"/>
              <a:buChar char="•"/>
            </a:pPr>
            <a:endParaRPr lang="pt-BR" dirty="0">
              <a:latin typeface="Calibri"/>
              <a:cs typeface="Calibri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F9133F8-DF3D-9801-A67E-729C7175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541" y="4953552"/>
            <a:ext cx="4911811" cy="1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1C57693-25B7-E96F-FEBA-1FBB50FCB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22</a:t>
            </a:fld>
            <a:endParaRPr lang="pt-BR" noProof="0"/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29817986-6A35-A5E3-0133-31900F67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6" y="6944"/>
            <a:ext cx="11803812" cy="42418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E38E3FB-34EF-8290-DC61-0AD62749A978}"/>
              </a:ext>
            </a:extLst>
          </p:cNvPr>
          <p:cNvSpPr txBox="1"/>
          <p:nvPr/>
        </p:nvSpPr>
        <p:spPr>
          <a:xfrm>
            <a:off x="476249" y="4414966"/>
            <a:ext cx="111854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3. Validação cruzada k-</a:t>
            </a:r>
            <a:r>
              <a:rPr lang="pt-BR" b="1" dirty="0" err="1">
                <a:cs typeface="Calibri"/>
              </a:rPr>
              <a:t>fold</a:t>
            </a:r>
            <a:r>
              <a:rPr lang="pt-BR" b="1" dirty="0">
                <a:cs typeface="Calibri"/>
              </a:rPr>
              <a:t> estratificada:</a:t>
            </a:r>
            <a:r>
              <a:rPr lang="pt-BR" dirty="0">
                <a:cs typeface="Calibri"/>
              </a:rPr>
              <a:t> A fim de selecionar um modelo potencial para </a:t>
            </a:r>
            <a:r>
              <a:rPr lang="pt-BR" dirty="0" err="1">
                <a:cs typeface="Calibri"/>
              </a:rPr>
              <a:t>tunagem</a:t>
            </a:r>
            <a:r>
              <a:rPr lang="pt-BR" dirty="0">
                <a:cs typeface="Calibri"/>
              </a:rPr>
              <a:t> de </a:t>
            </a:r>
            <a:r>
              <a:rPr lang="pt-BR" dirty="0" err="1">
                <a:cs typeface="Calibri"/>
              </a:rPr>
              <a:t>hiperparâmetros</a:t>
            </a:r>
            <a:r>
              <a:rPr lang="pt-BR" dirty="0">
                <a:cs typeface="Calibri"/>
              </a:rPr>
              <a:t> e avaliação final, avaliei os quatro modelos acima com a validação cruzada k-</a:t>
            </a:r>
            <a:r>
              <a:rPr lang="pt-BR" dirty="0" err="1">
                <a:cs typeface="Calibri"/>
              </a:rPr>
              <a:t>fold</a:t>
            </a:r>
            <a:r>
              <a:rPr lang="pt-BR" dirty="0">
                <a:cs typeface="Calibri"/>
              </a:rPr>
              <a:t>. A validação cruzada k-</a:t>
            </a:r>
            <a:r>
              <a:rPr lang="pt-BR" dirty="0" err="1">
                <a:cs typeface="Calibri"/>
              </a:rPr>
              <a:t>fold</a:t>
            </a:r>
            <a:r>
              <a:rPr lang="pt-BR" dirty="0">
                <a:cs typeface="Calibri"/>
              </a:rPr>
              <a:t> permite obter uma mensuração de performance confiável de um modelo, dividindo o conjunto de treinamento em k conjuntos, e avaliando em cada um dos k-</a:t>
            </a:r>
            <a:r>
              <a:rPr lang="pt-BR" dirty="0" err="1">
                <a:cs typeface="Calibri"/>
              </a:rPr>
              <a:t>ésimos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folds</a:t>
            </a:r>
            <a:r>
              <a:rPr lang="pt-BR" dirty="0">
                <a:cs typeface="Calibri"/>
              </a:rPr>
              <a:t> um estimador treinado nos outros k-1 restantes, agregando os scores com a média ao final. Novamente, a estratificação permite manter a proporção desbalanceada do target. Testei esses modelos pois, a Regressão Logística possui probabilidades que mais se aproximam das probabilidades reais calibradas, o Linear SVM costuma performar bem em classificações de texto, e o Random Forest e o </a:t>
            </a:r>
            <a:r>
              <a:rPr lang="pt-BR" dirty="0" err="1">
                <a:cs typeface="Calibri"/>
              </a:rPr>
              <a:t>LightGBM</a:t>
            </a:r>
            <a:r>
              <a:rPr lang="pt-BR" dirty="0">
                <a:cs typeface="Calibri"/>
              </a:rPr>
              <a:t> são ensembles, portanto, é esperado que performem melhor que os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09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CA2AEA-4F16-A400-EB7F-56C9A3579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23</a:t>
            </a:fld>
            <a:endParaRPr lang="pt-BR" noProof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D8829A-8EE2-BBCC-7C29-40499C572E96}"/>
              </a:ext>
            </a:extLst>
          </p:cNvPr>
          <p:cNvSpPr txBox="1"/>
          <p:nvPr/>
        </p:nvSpPr>
        <p:spPr>
          <a:xfrm>
            <a:off x="218817" y="102972"/>
            <a:ext cx="1144287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 panose="020F0502020204030204"/>
              </a:rPr>
              <a:t>O modelo de </a:t>
            </a:r>
            <a:r>
              <a:rPr lang="pt-BR" b="1" dirty="0">
                <a:latin typeface="Calibri"/>
                <a:cs typeface="Calibri" panose="020F0502020204030204"/>
              </a:rPr>
              <a:t>Regressão Logística</a:t>
            </a:r>
            <a:r>
              <a:rPr lang="pt-BR" dirty="0">
                <a:latin typeface="Calibri"/>
                <a:cs typeface="Calibri" panose="020F0502020204030204"/>
              </a:rPr>
              <a:t> apresentou o maior ROC-AUC score médio de validação, possui probabilidades mais próximas de probabilidades reais calibradas e um potencial para melhorias dado o </a:t>
            </a:r>
            <a:r>
              <a:rPr lang="pt-BR" dirty="0" err="1">
                <a:latin typeface="Calibri"/>
                <a:cs typeface="Calibri" panose="020F0502020204030204"/>
              </a:rPr>
              <a:t>overfit</a:t>
            </a:r>
            <a:r>
              <a:rPr lang="pt-BR" dirty="0">
                <a:latin typeface="Calibri"/>
                <a:cs typeface="Calibri" panose="020F0502020204030204"/>
              </a:rPr>
              <a:t> (através de técnicas de regularização l1 e l2, por exemplo). Portanto, ele foi escolhido.</a:t>
            </a:r>
            <a:endParaRPr lang="pt-BR">
              <a:latin typeface="Calibri"/>
              <a:cs typeface="Calibri" panose="020F0502020204030204"/>
            </a:endParaRPr>
          </a:p>
          <a:p>
            <a:r>
              <a:rPr lang="pt-BR" b="1" dirty="0">
                <a:cs typeface="Calibri" panose="020F0502020204030204"/>
              </a:rPr>
              <a:t>4. </a:t>
            </a:r>
            <a:r>
              <a:rPr lang="pt-BR" b="1" dirty="0" err="1">
                <a:cs typeface="Calibri" panose="020F0502020204030204"/>
              </a:rPr>
              <a:t>Tunagem</a:t>
            </a:r>
            <a:r>
              <a:rPr lang="pt-BR" b="1" dirty="0">
                <a:cs typeface="Calibri" panose="020F0502020204030204"/>
              </a:rPr>
              <a:t> de </a:t>
            </a:r>
            <a:r>
              <a:rPr lang="pt-BR" b="1" dirty="0" err="1">
                <a:cs typeface="Calibri" panose="020F0502020204030204"/>
              </a:rPr>
              <a:t>hiperparâmetros</a:t>
            </a:r>
            <a:r>
              <a:rPr lang="pt-BR" b="1" dirty="0">
                <a:cs typeface="Calibri" panose="020F0502020204030204"/>
              </a:rPr>
              <a:t>:</a:t>
            </a:r>
            <a:r>
              <a:rPr lang="pt-BR" dirty="0">
                <a:cs typeface="Calibri" panose="020F0502020204030204"/>
              </a:rPr>
              <a:t> </a:t>
            </a:r>
            <a:r>
              <a:rPr lang="pt-BR" dirty="0">
                <a:latin typeface="Calibri"/>
                <a:cs typeface="Calibri" panose="020F0502020204030204"/>
              </a:rPr>
              <a:t>A </a:t>
            </a:r>
            <a:r>
              <a:rPr lang="pt-BR" dirty="0" err="1">
                <a:latin typeface="Calibri"/>
                <a:cs typeface="Calibri" panose="020F0502020204030204"/>
              </a:rPr>
              <a:t>tunagem</a:t>
            </a:r>
            <a:r>
              <a:rPr lang="pt-BR" dirty="0">
                <a:latin typeface="Calibri"/>
                <a:cs typeface="Calibri" panose="020F0502020204030204"/>
              </a:rPr>
              <a:t> de </a:t>
            </a:r>
            <a:r>
              <a:rPr lang="pt-BR" dirty="0" err="1">
                <a:latin typeface="Calibri"/>
                <a:cs typeface="Calibri" panose="020F0502020204030204"/>
              </a:rPr>
              <a:t>hiperparâmetros</a:t>
            </a:r>
            <a:r>
              <a:rPr lang="pt-BR" dirty="0">
                <a:latin typeface="Calibri"/>
                <a:cs typeface="Calibri" panose="020F0502020204030204"/>
              </a:rPr>
              <a:t> foi aplicada através da otimização bayesiana, dado que ela explora inteligentemente o espaço de </a:t>
            </a:r>
            <a:r>
              <a:rPr lang="pt-BR" dirty="0" err="1">
                <a:latin typeface="Calibri"/>
                <a:cs typeface="Calibri" panose="020F0502020204030204"/>
              </a:rPr>
              <a:t>hiperparâmetros</a:t>
            </a:r>
            <a:r>
              <a:rPr lang="pt-BR" dirty="0">
                <a:latin typeface="Calibri"/>
                <a:cs typeface="Calibri" panose="020F0502020204030204"/>
              </a:rPr>
              <a:t> balanceando o trade-off </a:t>
            </a:r>
            <a:r>
              <a:rPr lang="pt-BR" dirty="0" err="1">
                <a:latin typeface="Calibri"/>
                <a:cs typeface="Calibri" panose="020F0502020204030204"/>
              </a:rPr>
              <a:t>exploration-exploitation</a:t>
            </a:r>
            <a:r>
              <a:rPr lang="pt-BR" dirty="0">
                <a:latin typeface="Calibri"/>
                <a:cs typeface="Calibri" panose="020F0502020204030204"/>
              </a:rPr>
              <a:t>.</a:t>
            </a:r>
          </a:p>
          <a:p>
            <a:endParaRPr lang="pt-BR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cs typeface="Calibri" panose="020F0502020204030204"/>
            </a:endParaRPr>
          </a:p>
        </p:txBody>
      </p:sp>
      <p:pic>
        <p:nvPicPr>
          <p:cNvPr id="5" name="Imagem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3057836B-1720-AE2C-CE90-6EF65A29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232" y="1865870"/>
            <a:ext cx="5883590" cy="45987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8CFD42-1B5C-1B4F-112E-6846517D513C}"/>
              </a:ext>
            </a:extLst>
          </p:cNvPr>
          <p:cNvSpPr txBox="1"/>
          <p:nvPr/>
        </p:nvSpPr>
        <p:spPr>
          <a:xfrm>
            <a:off x="334662" y="1814898"/>
            <a:ext cx="570212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5. Avaliação final no conjunto de testes:</a:t>
            </a:r>
            <a:r>
              <a:rPr lang="pt-BR" dirty="0">
                <a:cs typeface="Calibri"/>
              </a:rPr>
              <a:t> Os resultados foram ótimos!</a:t>
            </a:r>
          </a:p>
          <a:p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alibri"/>
                <a:cs typeface="Calibri"/>
              </a:rPr>
              <a:t>Recall (0,65):</a:t>
            </a:r>
            <a:r>
              <a:rPr lang="pt-BR" dirty="0">
                <a:latin typeface="Calibri"/>
                <a:cs typeface="Calibri"/>
              </a:rPr>
              <a:t> O modelo identifica 65% dos tweets relacionados a desastres. Na prática, observando a matriz de confusão, o modelo foi capaz de prever corretamente 423 dos 654 tweets relacionados a desastres.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 err="1">
                <a:latin typeface="Calibri"/>
                <a:cs typeface="Calibri"/>
              </a:rPr>
              <a:t>Precision</a:t>
            </a:r>
            <a:r>
              <a:rPr lang="pt-BR" b="1" dirty="0">
                <a:latin typeface="Calibri"/>
                <a:cs typeface="Calibri"/>
              </a:rPr>
              <a:t> (0.82):</a:t>
            </a:r>
            <a:r>
              <a:rPr lang="pt-BR" dirty="0">
                <a:latin typeface="Calibri"/>
                <a:cs typeface="Calibri"/>
              </a:rPr>
              <a:t> De todos os tweets preditos como relacionados a desastres, 82% estavam relacionados de fato. Na prática, observando a matriz de confusão, dos 517 tweets preditos como relacionados a desastres, 423 deles realmente estavam associados.</a:t>
            </a:r>
            <a:endParaRPr lang="pt-BR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alibri"/>
                <a:cs typeface="Calibri"/>
              </a:rPr>
              <a:t>ROC AUC (0,84):</a:t>
            </a:r>
            <a:r>
              <a:rPr lang="pt-BR" dirty="0">
                <a:latin typeface="Calibri"/>
                <a:cs typeface="Calibri"/>
              </a:rPr>
              <a:t> Com um ROC AUC de 0,84, o modelo demonstra uma alta capacidade de diferenciar entre tweets relacionados a desastres e tweets não relacionados.</a:t>
            </a:r>
            <a:endParaRPr lang="pt-BR">
              <a:latin typeface="Calibri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407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Gráfico, Histograma&#10;&#10;Descrição gerada automaticamente">
            <a:extLst>
              <a:ext uri="{FF2B5EF4-FFF2-40B4-BE49-F238E27FC236}">
                <a16:creationId xmlns:a16="http://schemas.microsoft.com/office/drawing/2014/main" id="{7A5D63AA-6F25-955E-C00E-B42A2C52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3" y="1619324"/>
            <a:ext cx="5498631" cy="3619350"/>
          </a:xfrm>
          <a:prstGeom prst="rect">
            <a:avLst/>
          </a:prstGeom>
        </p:spPr>
      </p:pic>
      <p:cxnSp>
        <p:nvCxnSpPr>
          <p:cNvPr id="48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E1D3733B-7236-9E01-16EC-F4DB11A0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615560"/>
            <a:ext cx="5294715" cy="362688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3E0E6F-B328-8EB3-A617-0FC221333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1412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78200B-C810-5EC9-098E-C2CE4116D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25</a:t>
            </a:fld>
            <a:endParaRPr lang="pt-BR" noProof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6EF9E6-CE08-D6A5-A9D9-FFF9C2B18BE8}"/>
              </a:ext>
            </a:extLst>
          </p:cNvPr>
          <p:cNvSpPr txBox="1"/>
          <p:nvPr/>
        </p:nvSpPr>
        <p:spPr>
          <a:xfrm>
            <a:off x="40246" y="134154"/>
            <a:ext cx="1161781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Claramente há uma </a:t>
            </a:r>
            <a:r>
              <a:rPr lang="pt-BR" b="1" dirty="0">
                <a:latin typeface="Calibri"/>
                <a:cs typeface="Calibri"/>
              </a:rPr>
              <a:t>separação </a:t>
            </a:r>
            <a:r>
              <a:rPr lang="pt-BR" dirty="0">
                <a:latin typeface="Calibri"/>
                <a:cs typeface="Calibri"/>
              </a:rPr>
              <a:t>na </a:t>
            </a:r>
            <a:r>
              <a:rPr lang="pt-BR" b="1" dirty="0">
                <a:latin typeface="Calibri"/>
                <a:cs typeface="Calibri"/>
              </a:rPr>
              <a:t>distribuição de probabilidade</a:t>
            </a:r>
            <a:r>
              <a:rPr lang="pt-BR" dirty="0">
                <a:latin typeface="Calibri"/>
                <a:cs typeface="Calibri"/>
              </a:rPr>
              <a:t> de tweets relacionados a desastres e não relacionados, reforçando a qualidade do nosso modelo e o seu poder discriminante entre as duas classes.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Nossos </a:t>
            </a:r>
            <a:r>
              <a:rPr lang="pt-BR" b="1" dirty="0">
                <a:latin typeface="Calibri"/>
                <a:cs typeface="Calibri"/>
              </a:rPr>
              <a:t>scores</a:t>
            </a:r>
            <a:r>
              <a:rPr lang="pt-BR" dirty="0">
                <a:latin typeface="Calibri"/>
                <a:cs typeface="Calibri"/>
              </a:rPr>
              <a:t> claramente </a:t>
            </a:r>
            <a:r>
              <a:rPr lang="pt-BR" b="1" dirty="0">
                <a:latin typeface="Calibri"/>
                <a:cs typeface="Calibri"/>
              </a:rPr>
              <a:t>seguem uma ordenação</a:t>
            </a:r>
            <a:r>
              <a:rPr lang="pt-BR" dirty="0">
                <a:latin typeface="Calibri"/>
                <a:cs typeface="Calibri"/>
              </a:rPr>
              <a:t>, o que é bom! É possível perceber que o percentual de tweets relacionados a desastres é muito maior para faixas de probabilidade mais altas. Isso sugere que esta Regressão Logística é confiável para prever a probabilidade de um tweet estar associado a uma catástrofe.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Finalmente, comparando o ROC-AUC scores nas amostras de treino, teste e validação, ainda há </a:t>
            </a:r>
            <a:r>
              <a:rPr lang="pt-BR" b="1" dirty="0" err="1">
                <a:latin typeface="Calibri"/>
                <a:cs typeface="Calibri"/>
              </a:rPr>
              <a:t>overfit</a:t>
            </a:r>
            <a:r>
              <a:rPr lang="pt-BR" b="1" dirty="0">
                <a:latin typeface="Calibri"/>
                <a:cs typeface="Calibri"/>
              </a:rPr>
              <a:t> </a:t>
            </a:r>
            <a:r>
              <a:rPr lang="pt-BR" dirty="0">
                <a:latin typeface="Calibri"/>
                <a:cs typeface="Calibri"/>
              </a:rPr>
              <a:t>no conjunto de treinamento. </a:t>
            </a:r>
            <a:r>
              <a:rPr lang="pt-BR" b="1" dirty="0">
                <a:latin typeface="Calibri"/>
                <a:cs typeface="Calibri"/>
              </a:rPr>
              <a:t>Entretanto</a:t>
            </a:r>
            <a:r>
              <a:rPr lang="pt-BR" dirty="0">
                <a:latin typeface="Calibri"/>
                <a:cs typeface="Calibri"/>
              </a:rPr>
              <a:t>, os scores de teste e validação são semelhantes e indicam uma </a:t>
            </a:r>
            <a:r>
              <a:rPr lang="pt-BR" b="1" dirty="0">
                <a:latin typeface="Calibri"/>
                <a:cs typeface="Calibri"/>
              </a:rPr>
              <a:t>excelente capacidade de generalização do modelo para novas instâncias</a:t>
            </a:r>
            <a:r>
              <a:rPr lang="pt-BR" dirty="0">
                <a:latin typeface="Calibri"/>
                <a:cs typeface="Calibri"/>
              </a:rPr>
              <a:t>, com um </a:t>
            </a:r>
            <a:r>
              <a:rPr lang="pt-BR" b="1" dirty="0">
                <a:latin typeface="Calibri"/>
                <a:cs typeface="Calibri"/>
              </a:rPr>
              <a:t>ROC AUC em torno de 0.85</a:t>
            </a:r>
            <a:r>
              <a:rPr lang="pt-BR" dirty="0">
                <a:latin typeface="Calibri"/>
                <a:cs typeface="Calibri"/>
              </a:rPr>
              <a:t>. </a:t>
            </a:r>
            <a:r>
              <a:rPr lang="pt-BR" b="1" dirty="0">
                <a:latin typeface="Calibri"/>
                <a:cs typeface="Calibri"/>
              </a:rPr>
              <a:t>Idealmente</a:t>
            </a:r>
            <a:r>
              <a:rPr lang="pt-BR" dirty="0">
                <a:latin typeface="Calibri"/>
                <a:cs typeface="Calibri"/>
              </a:rPr>
              <a:t>, para </a:t>
            </a:r>
            <a:r>
              <a:rPr lang="pt-BR" b="1" dirty="0">
                <a:latin typeface="Calibri"/>
                <a:cs typeface="Calibri"/>
              </a:rPr>
              <a:t>contornar </a:t>
            </a:r>
            <a:r>
              <a:rPr lang="pt-BR" dirty="0">
                <a:latin typeface="Calibri"/>
                <a:cs typeface="Calibri"/>
              </a:rPr>
              <a:t>este </a:t>
            </a:r>
            <a:r>
              <a:rPr lang="pt-BR" b="1" dirty="0" err="1">
                <a:latin typeface="Calibri"/>
                <a:cs typeface="Calibri"/>
              </a:rPr>
              <a:t>overfit</a:t>
            </a:r>
            <a:r>
              <a:rPr lang="pt-BR" dirty="0">
                <a:latin typeface="Calibri"/>
                <a:cs typeface="Calibri"/>
              </a:rPr>
              <a:t>,</a:t>
            </a:r>
            <a:r>
              <a:rPr lang="pt-BR" b="1" dirty="0">
                <a:latin typeface="Calibri"/>
                <a:cs typeface="Calibri"/>
              </a:rPr>
              <a:t> mais dados/tweets </a:t>
            </a:r>
            <a:r>
              <a:rPr lang="pt-BR" dirty="0">
                <a:latin typeface="Calibri"/>
                <a:cs typeface="Calibri"/>
              </a:rPr>
              <a:t>deveriam ser incorporados ao conjunto de treinamento.</a:t>
            </a:r>
          </a:p>
          <a:p>
            <a:pPr marL="285750" indent="-285750" algn="l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E321EA2B-83F1-D3A3-84E5-B8AD6C2D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6" y="3045915"/>
            <a:ext cx="11741238" cy="34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9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F321F-18E2-E986-3464-F7E3FF18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 DEPLOY/IMPLANTAÇÃO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6F48937-0897-1FEC-3754-77373CB2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3681"/>
            <a:ext cx="11055319" cy="478120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16E670-BFBC-7459-7C61-AEDB8D445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5944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D4F1CED-1BBA-7BF4-79D8-8E358F1A0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27</a:t>
            </a:fld>
            <a:endParaRPr lang="pt-BR" noProof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01900EB-AFF9-6D5D-591F-12AF8C23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98" y="83563"/>
            <a:ext cx="6279321" cy="23011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E436D7-4CD4-297A-2E16-7A9D170AC93D}"/>
              </a:ext>
            </a:extLst>
          </p:cNvPr>
          <p:cNvSpPr txBox="1"/>
          <p:nvPr/>
        </p:nvSpPr>
        <p:spPr>
          <a:xfrm>
            <a:off x="83610" y="193762"/>
            <a:ext cx="54851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6. </a:t>
            </a:r>
            <a:r>
              <a:rPr lang="pt-BR" b="1" dirty="0" err="1">
                <a:cs typeface="Calibri"/>
              </a:rPr>
              <a:t>Deploy</a:t>
            </a:r>
            <a:r>
              <a:rPr lang="pt-BR" b="1" dirty="0">
                <a:cs typeface="Calibri"/>
              </a:rPr>
              <a:t>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desenvolvimento do estudo nos notebooks foi convertido em scripts .</a:t>
            </a:r>
            <a:r>
              <a:rPr lang="pt-BR" dirty="0" err="1">
                <a:ea typeface="+mn-lt"/>
                <a:cs typeface="+mn-lt"/>
              </a:rPr>
              <a:t>py</a:t>
            </a:r>
            <a:r>
              <a:rPr lang="pt-BR" dirty="0">
                <a:ea typeface="+mn-lt"/>
                <a:cs typeface="+mn-lt"/>
              </a:rPr>
              <a:t> para produção.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Esses scripts foram divididos em componentes de ingestão de dados, transformação de dados e treinamento de modelo, seguindo os mesmos passos do estudo.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Uma vez desenvolvidos os componentes, foram implementados pipelines de treinamento e predição automatizados que os utilizam.</a:t>
            </a:r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83B46A-BB44-9480-4320-9C208B1032FE}"/>
              </a:ext>
            </a:extLst>
          </p:cNvPr>
          <p:cNvSpPr txBox="1"/>
          <p:nvPr/>
        </p:nvSpPr>
        <p:spPr>
          <a:xfrm>
            <a:off x="260006" y="3130378"/>
            <a:ext cx="1137851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dirty="0">
                <a:cs typeface="Calibri"/>
              </a:rPr>
              <a:t>O pipeline de treinamento executa esses componentes e obtém todos os artefatos do modelo de machine learning (modelo .</a:t>
            </a:r>
            <a:r>
              <a:rPr lang="pt-BR" dirty="0" err="1">
                <a:cs typeface="Calibri"/>
              </a:rPr>
              <a:t>pkl</a:t>
            </a:r>
            <a:r>
              <a:rPr lang="pt-BR" dirty="0">
                <a:cs typeface="Calibri"/>
              </a:rPr>
              <a:t>, </a:t>
            </a:r>
            <a:r>
              <a:rPr lang="pt-BR" dirty="0" err="1">
                <a:cs typeface="Calibri"/>
              </a:rPr>
              <a:t>preprocessor</a:t>
            </a:r>
            <a:r>
              <a:rPr lang="pt-BR" dirty="0">
                <a:cs typeface="Calibri"/>
              </a:rPr>
              <a:t> .</a:t>
            </a:r>
            <a:r>
              <a:rPr lang="pt-BR" dirty="0" err="1">
                <a:cs typeface="Calibri"/>
              </a:rPr>
              <a:t>pkl</a:t>
            </a:r>
            <a:r>
              <a:rPr lang="pt-BR" dirty="0">
                <a:cs typeface="Calibri"/>
              </a:rPr>
              <a:t>, dados de treino, teste e dados brutos), enquanto o pipeline de predição realiza as predições consumindo esses artefatos obtidos.</a:t>
            </a:r>
          </a:p>
          <a:p>
            <a:pPr marL="285750" indent="-285750">
              <a:buFont typeface="Arial,Sans-Serif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dirty="0">
                <a:cs typeface="Calibri"/>
              </a:rPr>
              <a:t>Tudo isso foi implementado utilizando boas práticas como o uso de ambientes virtuais para isolamento de dependências, tratamento de exceções, logs, documentação, etc.</a:t>
            </a:r>
          </a:p>
          <a:p>
            <a:pPr marL="285750" indent="-285750">
              <a:buFont typeface="Arial,Sans-Serif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dirty="0">
                <a:cs typeface="Calibri"/>
              </a:rPr>
              <a:t>Finalmente, foi desenvolvida uma API </a:t>
            </a:r>
            <a:r>
              <a:rPr lang="pt-BR" dirty="0" err="1">
                <a:cs typeface="Calibri"/>
              </a:rPr>
              <a:t>Flask</a:t>
            </a:r>
            <a:r>
              <a:rPr lang="pt-BR" dirty="0">
                <a:cs typeface="Calibri"/>
              </a:rPr>
              <a:t> integrando tudo que foi mencionado nos tópicos acima.</a:t>
            </a:r>
          </a:p>
          <a:p>
            <a:pPr marL="285750" indent="-285750">
              <a:buFont typeface="Arial,Sans-Serif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dirty="0">
                <a:cs typeface="Calibri"/>
              </a:rPr>
              <a:t>O meu objetivo com isso foi seguir ao máximo um workflow real de um projeto de ciência de dados, construindo meu projeto inteiro como um pacote reprodutível.</a:t>
            </a:r>
          </a:p>
          <a:p>
            <a:pPr marL="285750" indent="-285750">
              <a:buFont typeface="Arial,Sans-Serif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dirty="0">
                <a:cs typeface="Calibri"/>
              </a:rPr>
              <a:t>Entre os próximos passos, está o </a:t>
            </a:r>
            <a:r>
              <a:rPr lang="pt-BR" err="1">
                <a:cs typeface="Calibri"/>
              </a:rPr>
              <a:t>deploy</a:t>
            </a:r>
            <a:r>
              <a:rPr lang="pt-BR" dirty="0">
                <a:cs typeface="Calibri"/>
              </a:rPr>
              <a:t> em alguma cloud, como a </a:t>
            </a:r>
            <a:r>
              <a:rPr lang="pt-BR" err="1">
                <a:cs typeface="Calibri"/>
              </a:rPr>
              <a:t>aws</a:t>
            </a:r>
            <a:r>
              <a:rPr lang="pt-BR" dirty="0">
                <a:cs typeface="Calibri"/>
              </a:rPr>
              <a:t>, utilizando o serviço </a:t>
            </a:r>
            <a:r>
              <a:rPr lang="pt-BR" err="1">
                <a:cs typeface="Calibri"/>
              </a:rPr>
              <a:t>elasticbeanstalk</a:t>
            </a:r>
            <a:r>
              <a:rPr lang="pt-BR" dirty="0">
                <a:cs typeface="Calibri"/>
              </a:rPr>
              <a:t>.</a:t>
            </a:r>
          </a:p>
          <a:p>
            <a:pPr algn="l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08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1A254-5DEB-20D5-5053-9330B177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7. CONCLUSÃO 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FB38624-CAEE-79F2-EC1C-09A8D679F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28</a:t>
            </a:fld>
            <a:endParaRPr lang="pt-BR" noProof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D387EA-DF74-BBD2-B8DD-6646BB822F88}"/>
              </a:ext>
            </a:extLst>
          </p:cNvPr>
          <p:cNvSpPr txBox="1"/>
          <p:nvPr/>
        </p:nvSpPr>
        <p:spPr>
          <a:xfrm>
            <a:off x="1274290" y="1904999"/>
            <a:ext cx="9344797" cy="4385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200" dirty="0">
                <a:latin typeface="Calibri"/>
                <a:cs typeface="Calibri"/>
              </a:rPr>
              <a:t>O nosso objetivo foi atingido, insights sobre os dois tipos de tweets foram desvendados e será possível prever acuradamente a probabilidade de um tweet estar relacionado a desastres com o modelo de Regressão Logística. O problema de negócio da Agência de Apoio a Catástrofes (AAC) está resolvido.</a:t>
            </a:r>
          </a:p>
          <a:p>
            <a:pPr marL="285750" indent="-285750">
              <a:buFont typeface="Arial"/>
              <a:buChar char="•"/>
            </a:pPr>
            <a:r>
              <a:rPr lang="pt-BR" sz="2200" dirty="0">
                <a:cs typeface="Calibri" panose="020F0502020204030204"/>
              </a:rPr>
              <a:t>Agora, a partir da identificação de tweets relacionados a desastres em tempo real, a agência poderá receber alertas antecipados e prover uma resposta/auxílio mais rápido. Além disso, será possível mapear a extensão e o impacto de um desastre e engajar-se diretamente com a comunidade afetada. O estagiário fez um bom trabalho e merece ser promovido :)!</a:t>
            </a:r>
          </a:p>
          <a:p>
            <a:pPr marL="285750" indent="-285750">
              <a:buFont typeface="Arial"/>
              <a:buChar char="•"/>
            </a:pPr>
            <a:r>
              <a:rPr lang="pt-BR" sz="2200" dirty="0">
                <a:cs typeface="Calibri" panose="020F0502020204030204"/>
              </a:rPr>
              <a:t>Link do repositório com o código completo: </a:t>
            </a:r>
            <a:r>
              <a:rPr lang="pt-BR" sz="2200" dirty="0">
                <a:ea typeface="+mn-lt"/>
                <a:cs typeface="+mn-lt"/>
                <a:hlinkClick r:id="rId3"/>
              </a:rPr>
              <a:t>https://github.com/allmeidaapedro/Twitter-Disaster-Analysis</a:t>
            </a:r>
            <a:endParaRPr lang="pt-BR" sz="2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5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4253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ço Reservado para Imagem 7" descr="imagem abstrata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068" y="1300405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pt-BR" sz="4000" spc="300"/>
              <a:t>OBRIGADO</a:t>
            </a:r>
          </a:p>
        </p:txBody>
      </p:sp>
      <p:pic>
        <p:nvPicPr>
          <p:cNvPr id="24" name="Espaço Reservado para Imagem Online 23" descr="Usuário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4768" y="2903336"/>
            <a:ext cx="731520" cy="731520"/>
          </a:xfrm>
        </p:spPr>
      </p:pic>
      <p:pic>
        <p:nvPicPr>
          <p:cNvPr id="12" name="Espaço Reservado para Imagem Online 11" descr="Smart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2902427"/>
            <a:ext cx="730250" cy="730250"/>
          </a:xfrm>
        </p:spPr>
      </p:pic>
      <p:pic>
        <p:nvPicPr>
          <p:cNvPr id="28" name="Espaço Reservado para Imagem Online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5712" y="2903336"/>
            <a:ext cx="731520" cy="731520"/>
          </a:xfr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231" y="3645694"/>
            <a:ext cx="3303322" cy="16617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ea typeface="+mn-lt"/>
                <a:cs typeface="+mn-lt"/>
              </a:rPr>
              <a:t>https://www.linkedin.com/in/pedro-henrique-almeida-oliveira-77b44b237/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646195"/>
            <a:ext cx="3064668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(61)99168-2702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7544" y="3635396"/>
            <a:ext cx="3775180" cy="52909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dirty="0"/>
              <a:t>pedrooalmeida.net@gmail.com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5316" y="5323343"/>
            <a:ext cx="5167313" cy="10336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ea typeface="+mn-lt"/>
                <a:cs typeface="+mn-lt"/>
              </a:rPr>
              <a:t>https://github.com/allmeidaapedro/Portfolio-Ciencia-de-Dados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1" y="210442"/>
            <a:ext cx="7606567" cy="1594751"/>
          </a:xfrm>
        </p:spPr>
        <p:txBody>
          <a:bodyPr rtlCol="0"/>
          <a:lstStyle/>
          <a:p>
            <a:pPr marL="514350" indent="-514350">
              <a:buAutoNum type="arabicPeriod"/>
            </a:pPr>
            <a:r>
              <a:rPr lang="pt-BR" sz="3800" dirty="0"/>
              <a:t>PROBLEMA DE NEGÓCIO e objetivo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8103"/>
            <a:ext cx="5902516" cy="49473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t-BR" sz="1100">
              <a:solidFill>
                <a:srgbClr val="D4D4D4"/>
              </a:solidFill>
              <a:latin typeface="Consolas"/>
              <a:cs typeface="Biome Light"/>
            </a:endParaRPr>
          </a:p>
          <a:p>
            <a:pPr>
              <a:lnSpc>
                <a:spcPct val="100000"/>
              </a:lnSpc>
            </a:pPr>
            <a:r>
              <a:rPr lang="pt-BR" sz="1500" dirty="0">
                <a:latin typeface="Calibri"/>
                <a:cs typeface="Biome Light"/>
              </a:rPr>
              <a:t>O Twitter tornou-se um canal de comunicação importante em tempos de emergência. </a:t>
            </a:r>
          </a:p>
          <a:p>
            <a:pPr>
              <a:lnSpc>
                <a:spcPct val="100000"/>
              </a:lnSpc>
            </a:pPr>
            <a:r>
              <a:rPr lang="pt-BR" sz="1500" dirty="0">
                <a:latin typeface="Calibri"/>
                <a:cs typeface="Biome Light"/>
              </a:rPr>
              <a:t> A onipresença dos smartphones permite que as pessoas anunciem uma emergência que estão observando em tempo real. </a:t>
            </a:r>
          </a:p>
          <a:p>
            <a:pPr>
              <a:lnSpc>
                <a:spcPct val="100000"/>
              </a:lnSpc>
            </a:pPr>
            <a:r>
              <a:rPr lang="pt-BR" sz="1500" dirty="0">
                <a:latin typeface="Calibri"/>
                <a:cs typeface="Biome Light"/>
              </a:rPr>
              <a:t>Devido a isso, mais </a:t>
            </a:r>
            <a:r>
              <a:rPr lang="pt-BR" sz="1500" b="1" dirty="0">
                <a:latin typeface="Calibri"/>
                <a:cs typeface="Biome Light"/>
              </a:rPr>
              <a:t>agências </a:t>
            </a:r>
            <a:r>
              <a:rPr lang="pt-BR" sz="1500" dirty="0">
                <a:latin typeface="Calibri"/>
                <a:cs typeface="Biome Light"/>
              </a:rPr>
              <a:t>estão </a:t>
            </a:r>
            <a:r>
              <a:rPr lang="pt-BR" sz="1500" b="1" dirty="0">
                <a:latin typeface="Calibri"/>
                <a:cs typeface="Biome Light"/>
              </a:rPr>
              <a:t>interessadas</a:t>
            </a:r>
            <a:r>
              <a:rPr lang="pt-BR" sz="1500" dirty="0">
                <a:latin typeface="Calibri"/>
                <a:cs typeface="Biome Light"/>
              </a:rPr>
              <a:t> em </a:t>
            </a:r>
            <a:r>
              <a:rPr lang="pt-BR" sz="1500" b="1" dirty="0">
                <a:latin typeface="Calibri"/>
                <a:cs typeface="Biome Light"/>
              </a:rPr>
              <a:t>monitorar o Twitter</a:t>
            </a:r>
            <a:r>
              <a:rPr lang="pt-BR" sz="1500" dirty="0">
                <a:latin typeface="Calibri"/>
                <a:cs typeface="Biome Light"/>
              </a:rPr>
              <a:t> de forma programática (ou seja, organizações de auxílio em desastres e agências de notícias). Uma delas é a </a:t>
            </a:r>
            <a:r>
              <a:rPr lang="pt-BR" sz="1500" b="1" dirty="0">
                <a:latin typeface="Calibri"/>
                <a:cs typeface="Biome Light"/>
              </a:rPr>
              <a:t>Agência de Apoio a Catástrofes (AAC).</a:t>
            </a:r>
          </a:p>
          <a:p>
            <a:pPr>
              <a:lnSpc>
                <a:spcPct val="100000"/>
              </a:lnSpc>
            </a:pPr>
            <a:r>
              <a:rPr lang="pt-BR" sz="1500" dirty="0">
                <a:latin typeface="Calibri"/>
                <a:cs typeface="Biome Light"/>
              </a:rPr>
              <a:t>Como estagiário na Agência de Apoio a Catástrofes (AAC), que desenvolve soluções de análise de dados, o meu </a:t>
            </a:r>
            <a:r>
              <a:rPr lang="pt-BR" sz="1500" b="1" dirty="0">
                <a:latin typeface="Calibri"/>
                <a:cs typeface="Biome Light"/>
              </a:rPr>
              <a:t>objetivo </a:t>
            </a:r>
            <a:r>
              <a:rPr lang="pt-BR" sz="1500" dirty="0">
                <a:latin typeface="Calibri"/>
                <a:cs typeface="Biome Light"/>
              </a:rPr>
              <a:t>é analisar um conjunto de tweets para determinar quais estão relacionados a desastres reais e quais não estão. </a:t>
            </a:r>
          </a:p>
          <a:p>
            <a:pPr marL="285750" indent="-285750">
              <a:lnSpc>
                <a:spcPct val="100000"/>
              </a:lnSpc>
            </a:pPr>
            <a:r>
              <a:rPr lang="pt-BR" sz="1500" dirty="0">
                <a:cs typeface="Biome Light"/>
              </a:rPr>
              <a:t>A partir da identificação de tweets relacionados a desastres em tempo real, a agência pode receber alertas antecipados e prover uma resposta/auxílio mais rápido. Além disso, é possível mapear a extensão e o impacto de um desastre e engajar-se diretamente com a comunidade afetada.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3</a:t>
            </a:fld>
            <a:endParaRPr lang="pt-BR"/>
          </a:p>
        </p:txBody>
      </p:sp>
      <p:pic>
        <p:nvPicPr>
          <p:cNvPr id="11" name="Espaço Reservado para Imagem 10" descr="Mão segurando computador portátil&#10;&#10;Descrição gerada automaticamente">
            <a:extLst>
              <a:ext uri="{FF2B5EF4-FFF2-40B4-BE49-F238E27FC236}">
                <a16:creationId xmlns:a16="http://schemas.microsoft.com/office/drawing/2014/main" id="{21CCB8AD-EAB1-0CAD-9961-1AA5AAEF77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3630" r="23630"/>
          <a:stretch/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884" y="84552"/>
            <a:ext cx="7805179" cy="847811"/>
          </a:xfrm>
        </p:spPr>
        <p:txBody>
          <a:bodyPr rtlCol="0">
            <a:normAutofit/>
          </a:bodyPr>
          <a:lstStyle/>
          <a:p>
            <a:r>
              <a:rPr lang="pt-BR" sz="3800" dirty="0"/>
              <a:t>2. DEFINIÇÃO TÉCNICA</a:t>
            </a:r>
            <a:endParaRPr lang="pt-BR" sz="3800" dirty="0">
              <a:cs typeface="Calibri Light"/>
            </a:endParaRPr>
          </a:p>
        </p:txBody>
      </p:sp>
      <p:pic>
        <p:nvPicPr>
          <p:cNvPr id="8" name="Espaço Reservado para Imagem 7" descr="detalhe de um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3130380" cy="6847328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4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F11946-CDC9-9499-3C28-88481AEC704D}"/>
              </a:ext>
            </a:extLst>
          </p:cNvPr>
          <p:cNvSpPr txBox="1"/>
          <p:nvPr/>
        </p:nvSpPr>
        <p:spPr>
          <a:xfrm>
            <a:off x="3436723" y="1312906"/>
            <a:ext cx="8224966" cy="4702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Para resolver o problema de negócio, e conseguir identificar tweets relacionados a desastres e tweets não relacionados, coletei </a:t>
            </a:r>
            <a:r>
              <a:rPr lang="pt-BR" b="1" dirty="0">
                <a:cs typeface="Calibri"/>
              </a:rPr>
              <a:t>dados </a:t>
            </a:r>
            <a:r>
              <a:rPr lang="pt-BR" dirty="0">
                <a:cs typeface="Calibri"/>
              </a:rPr>
              <a:t>de milhares de </a:t>
            </a:r>
            <a:r>
              <a:rPr lang="pt-BR" b="1" dirty="0">
                <a:cs typeface="Calibri"/>
              </a:rPr>
              <a:t>tweets </a:t>
            </a:r>
            <a:r>
              <a:rPr lang="pt-BR" dirty="0">
                <a:cs typeface="Calibri"/>
              </a:rPr>
              <a:t>já rotulados com ambas as classes. Então, decidi aplicar a ciência de dados, mais especificamente, utilizando técnicas de processamento de linguagem natural (</a:t>
            </a:r>
            <a:r>
              <a:rPr lang="pt-BR" b="1" dirty="0" err="1">
                <a:cs typeface="Calibri"/>
              </a:rPr>
              <a:t>nlp</a:t>
            </a:r>
            <a:r>
              <a:rPr lang="pt-BR" dirty="0">
                <a:cs typeface="Calibri"/>
              </a:rPr>
              <a:t>), dividindo minha solução em duas tarefas que serão abordadas no próximo documento.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,Sans-Serif"/>
              <a:buChar char=""/>
            </a:pPr>
            <a:r>
              <a:rPr lang="pt-BR" dirty="0">
                <a:cs typeface="Calibri"/>
              </a:rPr>
              <a:t>Os dados coletados possuem as seguintes </a:t>
            </a:r>
            <a:r>
              <a:rPr lang="pt-BR" b="1" dirty="0">
                <a:cs typeface="Calibri"/>
              </a:rPr>
              <a:t>variáveis</a:t>
            </a:r>
            <a:r>
              <a:rPr lang="pt-BR" dirty="0">
                <a:cs typeface="Calibri"/>
              </a:rPr>
              <a:t>: </a:t>
            </a:r>
            <a:endParaRPr lang="en-US" sz="1500" dirty="0">
              <a:cs typeface="Calibri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pt-BR" sz="1500" b="1" dirty="0">
                <a:cs typeface="Calibri"/>
              </a:rPr>
              <a:t>id</a:t>
            </a:r>
            <a:r>
              <a:rPr lang="pt-BR" sz="1500" dirty="0">
                <a:cs typeface="Calibri"/>
              </a:rPr>
              <a:t>: Identificador único do tweet.</a:t>
            </a:r>
            <a:endParaRPr lang="en-US" sz="1500" dirty="0">
              <a:cs typeface="Calibri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pt-BR" sz="1500" b="1" err="1">
                <a:cs typeface="Calibri"/>
              </a:rPr>
              <a:t>keyword</a:t>
            </a:r>
            <a:r>
              <a:rPr lang="pt-BR" sz="1500" dirty="0">
                <a:cs typeface="Calibri"/>
              </a:rPr>
              <a:t>: Palavra-chave associada ao tweet.</a:t>
            </a:r>
            <a:endParaRPr lang="en-US" sz="1500">
              <a:cs typeface="Calibri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pt-BR" sz="1500" b="1" err="1">
                <a:cs typeface="Calibri"/>
              </a:rPr>
              <a:t>location</a:t>
            </a:r>
            <a:r>
              <a:rPr lang="pt-BR" sz="1500" dirty="0">
                <a:cs typeface="Calibri"/>
              </a:rPr>
              <a:t>: Localização de onde o tweet foi postado.</a:t>
            </a:r>
            <a:endParaRPr lang="en-US" sz="1500">
              <a:cs typeface="Calibri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pt-BR" sz="1500" b="1" err="1">
                <a:cs typeface="Calibri"/>
              </a:rPr>
              <a:t>text</a:t>
            </a:r>
            <a:r>
              <a:rPr lang="pt-BR" sz="1500" dirty="0">
                <a:cs typeface="Calibri"/>
              </a:rPr>
              <a:t>: Texto do tweet.</a:t>
            </a:r>
            <a:endParaRPr lang="en-US" sz="1500">
              <a:cs typeface="Calibri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pt-BR" sz="1500" b="1" dirty="0">
                <a:cs typeface="Calibri"/>
              </a:rPr>
              <a:t>target</a:t>
            </a:r>
            <a:r>
              <a:rPr lang="pt-BR" sz="1500" dirty="0">
                <a:cs typeface="Calibri"/>
              </a:rPr>
              <a:t>: Categoria do tweet, 0 (tweets não associados a catástrofes) ou 1 (tweets relacionados a desastres)0.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69648159-DEA6-0BC9-6A61-56A1E6F8DD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897747" cy="6857190"/>
          </a:xfrm>
        </p:spPr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D49309-B8A9-638B-FFB3-39672F56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5</a:t>
            </a:fld>
            <a:endParaRPr lang="pt-BR" noProof="0"/>
          </a:p>
        </p:txBody>
      </p:sp>
      <p:pic>
        <p:nvPicPr>
          <p:cNvPr id="7" name="Espaço Reservado para Imagem 7" descr="detalhe de um código de computador">
            <a:extLst>
              <a:ext uri="{FF2B5EF4-FFF2-40B4-BE49-F238E27FC236}">
                <a16:creationId xmlns:a16="http://schemas.microsoft.com/office/drawing/2014/main" id="{9DF2D8E3-C1B0-54A3-E1C9-911BD7EE8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3130380" cy="684732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27113B6-D75F-54EF-86F3-A01A6915EBBF}"/>
              </a:ext>
            </a:extLst>
          </p:cNvPr>
          <p:cNvSpPr txBox="1"/>
          <p:nvPr/>
        </p:nvSpPr>
        <p:spPr>
          <a:xfrm>
            <a:off x="3284837" y="324364"/>
            <a:ext cx="8366554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b="1" dirty="0">
                <a:cs typeface="Calibri"/>
              </a:rPr>
              <a:t>1. Análise exploratória de dados:</a:t>
            </a:r>
            <a:r>
              <a:rPr lang="pt-BR" dirty="0">
                <a:cs typeface="Calibri"/>
              </a:rPr>
              <a:t> Foi realizada uma análise para desvendar padrões e </a:t>
            </a:r>
            <a:r>
              <a:rPr lang="pt-BR" b="1" dirty="0">
                <a:cs typeface="Calibri"/>
              </a:rPr>
              <a:t>insights </a:t>
            </a:r>
            <a:r>
              <a:rPr lang="pt-BR" dirty="0">
                <a:cs typeface="Calibri"/>
              </a:rPr>
              <a:t>ocultos nos dados acerca de tweets relacionados a desastres e tweets não associados.</a:t>
            </a:r>
            <a:endParaRPr lang="pt-BR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b="1" dirty="0">
                <a:cs typeface="Calibri"/>
              </a:rPr>
              <a:t>2. Modelagem preditiva:</a:t>
            </a:r>
            <a:r>
              <a:rPr lang="pt-BR" dirty="0">
                <a:cs typeface="Calibri"/>
              </a:rPr>
              <a:t> Foi construído um modelo de machine learning, utilizando técnicas de processamento de linguagem natural para </a:t>
            </a:r>
            <a:r>
              <a:rPr lang="pt-BR" b="1" dirty="0">
                <a:cs typeface="Calibri"/>
              </a:rPr>
              <a:t>prever </a:t>
            </a:r>
            <a:r>
              <a:rPr lang="pt-BR" dirty="0">
                <a:cs typeface="Calibri"/>
              </a:rPr>
              <a:t>acuradamente a </a:t>
            </a:r>
            <a:r>
              <a:rPr lang="pt-BR" b="1" dirty="0">
                <a:cs typeface="Calibri"/>
              </a:rPr>
              <a:t>probabilidade </a:t>
            </a:r>
            <a:r>
              <a:rPr lang="pt-BR" dirty="0">
                <a:cs typeface="Calibri"/>
              </a:rPr>
              <a:t>de um tweet estar relacionado a uma catástrofe ou desastre.</a:t>
            </a:r>
          </a:p>
          <a:p>
            <a:pPr marL="342900" indent="-34290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Nesse sentido, as principais </a:t>
            </a:r>
            <a:r>
              <a:rPr lang="pt-BR" b="1" dirty="0">
                <a:cs typeface="Calibri"/>
              </a:rPr>
              <a:t>tecnologias </a:t>
            </a:r>
            <a:r>
              <a:rPr lang="pt-BR" dirty="0">
                <a:cs typeface="Calibri"/>
              </a:rPr>
              <a:t>e ferramentas utilizadas foram:</a:t>
            </a:r>
          </a:p>
          <a:p>
            <a:pPr marL="342900" indent="-34290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dirty="0">
                <a:cs typeface="Calibri"/>
              </a:rPr>
              <a:t>Python (Pandas, </a:t>
            </a:r>
            <a:r>
              <a:rPr lang="pt-BR" dirty="0" err="1">
                <a:cs typeface="Calibri"/>
              </a:rPr>
              <a:t>Numpy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Matplotlib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Seaborn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Flask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Optuna</a:t>
            </a:r>
            <a:r>
              <a:rPr lang="pt-BR" dirty="0">
                <a:cs typeface="Calibri"/>
              </a:rPr>
              <a:t>, NLTK, </a:t>
            </a:r>
            <a:r>
              <a:rPr lang="pt-BR" dirty="0" err="1">
                <a:cs typeface="Calibri"/>
              </a:rPr>
              <a:t>Spacy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TextBlob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Scikit-Learn</a:t>
            </a:r>
            <a:r>
              <a:rPr lang="pt-BR" dirty="0">
                <a:cs typeface="Calibri"/>
              </a:rPr>
              <a:t>, Ambientes virtuais).</a:t>
            </a:r>
          </a:p>
          <a:p>
            <a:pPr marL="342900" indent="-34290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cs typeface="Calibri"/>
              </a:rPr>
              <a:t>Jupyter</a:t>
            </a:r>
            <a:r>
              <a:rPr lang="pt-BR" dirty="0">
                <a:cs typeface="Calibri"/>
              </a:rPr>
              <a:t> Notebook em </a:t>
            </a:r>
            <a:r>
              <a:rPr lang="pt-BR" dirty="0" err="1">
                <a:cs typeface="Calibri"/>
              </a:rPr>
              <a:t>VSCode</a:t>
            </a:r>
            <a:r>
              <a:rPr lang="pt-BR" dirty="0">
                <a:cs typeface="Calibri"/>
              </a:rPr>
              <a:t> (ambiente de desenvolvimento).</a:t>
            </a:r>
          </a:p>
          <a:p>
            <a:pPr marL="342900" indent="-34290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err="1">
                <a:cs typeface="Calibri"/>
              </a:rPr>
              <a:t>Git</a:t>
            </a:r>
            <a:r>
              <a:rPr lang="pt-BR" dirty="0">
                <a:cs typeface="Calibri"/>
              </a:rPr>
              <a:t> e </a:t>
            </a:r>
            <a:r>
              <a:rPr lang="pt-BR" err="1">
                <a:cs typeface="Calibri"/>
              </a:rPr>
              <a:t>Github</a:t>
            </a:r>
            <a:r>
              <a:rPr lang="pt-BR" dirty="0">
                <a:cs typeface="Calibri"/>
              </a:rPr>
              <a:t> (versionamento de código).</a:t>
            </a:r>
          </a:p>
          <a:p>
            <a:pPr marL="342900" indent="-34290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dirty="0">
                <a:cs typeface="Calibri"/>
              </a:rPr>
              <a:t>Algoritmos de machine learning para classificação.</a:t>
            </a:r>
          </a:p>
          <a:p>
            <a:pPr marL="342900" indent="-34290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 Estatística.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35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407386"/>
            <a:ext cx="11002962" cy="823913"/>
          </a:xfrm>
        </p:spPr>
        <p:txBody>
          <a:bodyPr rtlCol="0"/>
          <a:lstStyle/>
          <a:p>
            <a:r>
              <a:rPr lang="pt-BR" dirty="0"/>
              <a:t>3. PLANEJAMENTO DA SOLUÇÃO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6</a:t>
            </a:fld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CC715F7A-8A5C-F141-9483-539DD469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5" y="1590416"/>
            <a:ext cx="5658261" cy="52166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A5F770-16B1-6B45-E460-49BCCA4B600D}"/>
              </a:ext>
            </a:extLst>
          </p:cNvPr>
          <p:cNvSpPr txBox="1"/>
          <p:nvPr/>
        </p:nvSpPr>
        <p:spPr>
          <a:xfrm>
            <a:off x="6847702" y="1802026"/>
            <a:ext cx="487834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Framework CRISP-DM: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1. Entendimento do negócio.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2. Entendimento dos dados.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3. Preparação dos dados.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4. Modelagem.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5. Avaliação.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6. </a:t>
            </a:r>
            <a:r>
              <a:rPr lang="pt-BR" err="1">
                <a:cs typeface="Calibri"/>
              </a:rPr>
              <a:t>Deploy</a:t>
            </a:r>
            <a:r>
              <a:rPr lang="pt-BR" dirty="0">
                <a:cs typeface="Calibri"/>
              </a:rPr>
              <a:t> ou implantação.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C5002-6CFB-6483-0F48-11B77DCA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*UMA BREVE EXPLICAÇÃO SOBRE NLP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3EFFE4D-23D5-CBD4-5548-F7087864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50" y="1675227"/>
            <a:ext cx="10985440" cy="493081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2DCB6B-179D-9473-0D4E-53CD985BC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42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0B8909-6295-A0E6-10A3-B9F3B7DFF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8</a:t>
            </a:fld>
            <a:endParaRPr lang="pt-BR" noProof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35C7BBA-8FA0-09C2-1949-2ACDA5C1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39" y="178432"/>
            <a:ext cx="10214918" cy="36625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D0AFB22-5A88-0F62-0BB8-07E1AE19C29C}"/>
              </a:ext>
            </a:extLst>
          </p:cNvPr>
          <p:cNvSpPr txBox="1"/>
          <p:nvPr/>
        </p:nvSpPr>
        <p:spPr>
          <a:xfrm>
            <a:off x="737852" y="3994627"/>
            <a:ext cx="1081694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Daqui em diante, tanto a análise exploratória de dados quanto a modelagem, para atingir os objetivos propostos e solucionar o problema de negócio, serão realizados utilizando técnicas de processamento de linguagem natural (NLP). 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NLP, ou Processamento de Linguagem Natural, refere-se à capacidade de os computadores compreenderem e interpretarem a linguagem humana.</a:t>
            </a:r>
          </a:p>
          <a:p>
            <a:pPr marL="285750" indent="-285750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Em resumo, NLP no contexto de prever tweets de desastres significa utilizar tecnologias que permitem que os computadores entendam e classifiquem automaticamente se um tweet está associado a um evento catastrófico ou não, com base na linguagem utilizada no tweet.</a:t>
            </a: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574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-49427"/>
            <a:ext cx="8331935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kern="1200" dirty="0">
                <a:latin typeface="+mj-lt"/>
                <a:ea typeface="+mj-ea"/>
                <a:cs typeface="+mj-cs"/>
              </a:rPr>
              <a:t>4. </a:t>
            </a:r>
            <a:r>
              <a:rPr lang="en-US" sz="3600" kern="1200" dirty="0" err="1">
                <a:latin typeface="+mj-lt"/>
                <a:ea typeface="+mj-ea"/>
                <a:cs typeface="+mj-cs"/>
              </a:rPr>
              <a:t>Análise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latin typeface="+mj-lt"/>
                <a:ea typeface="+mj-ea"/>
                <a:cs typeface="+mj-cs"/>
              </a:rPr>
              <a:t>exploratória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de dados</a:t>
            </a:r>
            <a:endParaRPr lang="en-US" sz="3600" kern="1200" dirty="0">
              <a:latin typeface="+mj-lt"/>
              <a:cs typeface="Calibri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C6C4D3-6D77-694B-532D-865114862ECA}"/>
              </a:ext>
            </a:extLst>
          </p:cNvPr>
          <p:cNvSpPr txBox="1"/>
          <p:nvPr/>
        </p:nvSpPr>
        <p:spPr>
          <a:xfrm>
            <a:off x="172448" y="1277643"/>
            <a:ext cx="8338807" cy="55767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Antes de </a:t>
            </a:r>
            <a:r>
              <a:rPr lang="en-US" sz="1600" dirty="0" err="1"/>
              <a:t>aplicar</a:t>
            </a:r>
            <a:r>
              <a:rPr lang="en-US" sz="1600" dirty="0"/>
              <a:t> </a:t>
            </a:r>
            <a:r>
              <a:rPr lang="en-US" sz="1600" dirty="0" err="1"/>
              <a:t>qualquer</a:t>
            </a:r>
            <a:r>
              <a:rPr lang="en-US" sz="1600" dirty="0"/>
              <a:t> </a:t>
            </a:r>
            <a:r>
              <a:rPr lang="en-US" sz="1600" dirty="0" err="1"/>
              <a:t>algoritmo</a:t>
            </a:r>
            <a:r>
              <a:rPr lang="en-US" sz="1600" dirty="0"/>
              <a:t> de machine learning,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realizada</a:t>
            </a:r>
            <a:r>
              <a:rPr lang="en-US" sz="1600" dirty="0"/>
              <a:t> a </a:t>
            </a:r>
            <a:r>
              <a:rPr lang="en-US" sz="1600" dirty="0" err="1"/>
              <a:t>análise</a:t>
            </a:r>
            <a:r>
              <a:rPr lang="en-US" sz="1600" dirty="0"/>
              <a:t> dos dados, com o </a:t>
            </a:r>
            <a:r>
              <a:rPr lang="en-US" sz="1600" b="1" dirty="0" err="1"/>
              <a:t>objetivo</a:t>
            </a:r>
            <a:r>
              <a:rPr lang="en-US" sz="1600" b="1" dirty="0"/>
              <a:t> </a:t>
            </a:r>
            <a:r>
              <a:rPr lang="en-US" sz="1600" dirty="0"/>
              <a:t>de </a:t>
            </a:r>
            <a:r>
              <a:rPr lang="en-US" sz="1600" dirty="0" err="1"/>
              <a:t>obter</a:t>
            </a:r>
            <a:r>
              <a:rPr lang="en-US" sz="1600" dirty="0"/>
              <a:t> </a:t>
            </a:r>
            <a:r>
              <a:rPr lang="en-US" sz="1600" b="1" dirty="0"/>
              <a:t>insights </a:t>
            </a:r>
            <a:r>
              <a:rPr lang="en-US" sz="1600" dirty="0"/>
              <a:t>e </a:t>
            </a:r>
            <a:r>
              <a:rPr lang="en-US" sz="1600" dirty="0" err="1"/>
              <a:t>padrões</a:t>
            </a:r>
            <a:r>
              <a:rPr lang="en-US" sz="1600" dirty="0"/>
              <a:t> </a:t>
            </a:r>
            <a:r>
              <a:rPr lang="en-US" sz="1600" dirty="0" err="1"/>
              <a:t>acerca</a:t>
            </a:r>
            <a:r>
              <a:rPr lang="en-US" sz="1600" dirty="0"/>
              <a:t> de tweets </a:t>
            </a:r>
            <a:r>
              <a:rPr lang="en-US" sz="1600" dirty="0" err="1"/>
              <a:t>relacionados</a:t>
            </a:r>
            <a:r>
              <a:rPr lang="en-US" sz="1600" dirty="0"/>
              <a:t> a </a:t>
            </a:r>
            <a:r>
              <a:rPr lang="en-US" sz="1600" dirty="0" err="1"/>
              <a:t>desastres</a:t>
            </a:r>
            <a:r>
              <a:rPr lang="en-US" sz="1600" dirty="0"/>
              <a:t> e tweets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relacionados</a:t>
            </a:r>
            <a:r>
              <a:rPr lang="en-US" sz="1600" dirty="0"/>
              <a:t>. Esta </a:t>
            </a:r>
            <a:r>
              <a:rPr lang="en-US" sz="1600" dirty="0" err="1"/>
              <a:t>etapa</a:t>
            </a:r>
            <a:r>
              <a:rPr lang="en-US" sz="1600" dirty="0"/>
              <a:t> </a:t>
            </a:r>
            <a:r>
              <a:rPr lang="en-US" sz="1600" dirty="0" err="1"/>
              <a:t>engloba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processos</a:t>
            </a:r>
            <a:r>
              <a:rPr lang="en-US" sz="1600" dirty="0"/>
              <a:t> 1 e 2 do framework </a:t>
            </a:r>
            <a:r>
              <a:rPr lang="en-US" sz="1600" dirty="0" err="1"/>
              <a:t>citado</a:t>
            </a:r>
            <a:r>
              <a:rPr lang="en-US" sz="1600" dirty="0"/>
              <a:t> no slide anterior.</a:t>
            </a:r>
            <a:endParaRPr lang="en-US" sz="16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A </a:t>
            </a:r>
            <a:r>
              <a:rPr lang="en-US" sz="1600" dirty="0" err="1"/>
              <a:t>fim</a:t>
            </a:r>
            <a:r>
              <a:rPr lang="en-US" sz="1600" dirty="0"/>
              <a:t> de </a:t>
            </a:r>
            <a:r>
              <a:rPr lang="en-US" sz="1600" dirty="0" err="1"/>
              <a:t>alcançar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resultados</a:t>
            </a:r>
            <a:r>
              <a:rPr lang="en-US" sz="1600" dirty="0"/>
              <a:t> </a:t>
            </a:r>
            <a:r>
              <a:rPr lang="en-US" sz="1600" dirty="0" err="1"/>
              <a:t>esperados</a:t>
            </a:r>
            <a:r>
              <a:rPr lang="en-US" sz="1600" dirty="0"/>
              <a:t>, </a:t>
            </a:r>
            <a:r>
              <a:rPr lang="en-US" sz="1600" dirty="0" err="1"/>
              <a:t>defini</a:t>
            </a:r>
            <a:r>
              <a:rPr lang="en-US" sz="1600" dirty="0"/>
              <a:t>, antes de </a:t>
            </a:r>
            <a:r>
              <a:rPr lang="en-US" sz="1600" dirty="0" err="1"/>
              <a:t>tudo</a:t>
            </a:r>
            <a:r>
              <a:rPr lang="en-US" sz="1600" dirty="0"/>
              <a:t>, as </a:t>
            </a:r>
            <a:r>
              <a:rPr lang="en-US" sz="1600" b="1" dirty="0" err="1"/>
              <a:t>perguntas</a:t>
            </a:r>
            <a:r>
              <a:rPr lang="en-US" sz="1600" b="1" dirty="0"/>
              <a:t> a </a:t>
            </a:r>
            <a:r>
              <a:rPr lang="en-US" sz="1600" b="1" dirty="0" err="1"/>
              <a:t>serem</a:t>
            </a:r>
            <a:r>
              <a:rPr lang="en-US" sz="1600" b="1" dirty="0"/>
              <a:t> </a:t>
            </a:r>
            <a:r>
              <a:rPr lang="en-US" sz="1600" b="1" dirty="0" err="1"/>
              <a:t>respondidas</a:t>
            </a:r>
            <a:r>
              <a:rPr lang="en-US" sz="1600" dirty="0"/>
              <a:t>:</a:t>
            </a:r>
            <a:endParaRPr lang="en-US" sz="16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 1. Qual é a </a:t>
            </a:r>
            <a:r>
              <a:rPr lang="en-US" sz="1600" dirty="0" err="1"/>
              <a:t>distribuição</a:t>
            </a:r>
            <a:r>
              <a:rPr lang="en-US" sz="1600" dirty="0"/>
              <a:t> da </a:t>
            </a:r>
            <a:r>
              <a:rPr lang="en-US" sz="1600" dirty="0" err="1"/>
              <a:t>variável</a:t>
            </a:r>
            <a:r>
              <a:rPr lang="en-US" sz="1600" dirty="0"/>
              <a:t> </a:t>
            </a:r>
            <a:r>
              <a:rPr lang="en-US" sz="1600" dirty="0" err="1"/>
              <a:t>dependente</a:t>
            </a:r>
            <a:r>
              <a:rPr lang="en-US" sz="1600" dirty="0"/>
              <a:t> - tweets </a:t>
            </a:r>
            <a:r>
              <a:rPr lang="en-US" sz="1600" dirty="0" err="1"/>
              <a:t>relacionados</a:t>
            </a:r>
            <a:r>
              <a:rPr lang="en-US" sz="1600" dirty="0"/>
              <a:t> e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relacionados</a:t>
            </a:r>
            <a:r>
              <a:rPr lang="en-US" sz="1600" dirty="0"/>
              <a:t> a </a:t>
            </a:r>
            <a:r>
              <a:rPr lang="en-US" sz="1600" dirty="0" err="1"/>
              <a:t>desastres</a:t>
            </a:r>
            <a:r>
              <a:rPr lang="en-US" sz="1600" dirty="0"/>
              <a:t>?</a:t>
            </a:r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 2. </a:t>
            </a:r>
            <a:r>
              <a:rPr lang="en-US" sz="1600" dirty="0" err="1"/>
              <a:t>Existe</a:t>
            </a:r>
            <a:r>
              <a:rPr lang="en-US" sz="1600" dirty="0"/>
              <a:t> </a:t>
            </a:r>
            <a:r>
              <a:rPr lang="en-US" sz="1600" dirty="0" err="1"/>
              <a:t>alguma</a:t>
            </a:r>
            <a:r>
              <a:rPr lang="en-US" sz="1600" dirty="0"/>
              <a:t> </a:t>
            </a:r>
            <a:r>
              <a:rPr lang="en-US" sz="1600" dirty="0" err="1"/>
              <a:t>relação</a:t>
            </a:r>
            <a:r>
              <a:rPr lang="en-US" sz="1600" dirty="0"/>
              <a:t> entre o </a:t>
            </a:r>
            <a:r>
              <a:rPr lang="en-US" sz="1600" dirty="0" err="1"/>
              <a:t>tamanho</a:t>
            </a:r>
            <a:r>
              <a:rPr lang="en-US" sz="1600" dirty="0"/>
              <a:t> do </a:t>
            </a:r>
            <a:r>
              <a:rPr lang="en-US" sz="1600" dirty="0" err="1"/>
              <a:t>texto</a:t>
            </a:r>
            <a:r>
              <a:rPr lang="en-US" sz="1600" dirty="0"/>
              <a:t> e a </a:t>
            </a:r>
            <a:r>
              <a:rPr lang="en-US" sz="1600" dirty="0" err="1"/>
              <a:t>probabilidade</a:t>
            </a:r>
            <a:r>
              <a:rPr lang="en-US" sz="1600" dirty="0"/>
              <a:t> de um tweet </a:t>
            </a:r>
            <a:r>
              <a:rPr lang="en-US" sz="1600" dirty="0" err="1"/>
              <a:t>estar</a:t>
            </a:r>
            <a:r>
              <a:rPr lang="en-US" sz="1600" dirty="0"/>
              <a:t> </a:t>
            </a:r>
            <a:r>
              <a:rPr lang="en-US" sz="1600" dirty="0" err="1"/>
              <a:t>relacionado</a:t>
            </a:r>
            <a:r>
              <a:rPr lang="en-US" sz="1600" dirty="0"/>
              <a:t> a um </a:t>
            </a:r>
            <a:r>
              <a:rPr lang="en-US" sz="1600" dirty="0" err="1"/>
              <a:t>desastre</a:t>
            </a:r>
            <a:r>
              <a:rPr lang="en-US" sz="1600" dirty="0"/>
              <a:t>?</a:t>
            </a:r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 3. Quais </a:t>
            </a:r>
            <a:r>
              <a:rPr lang="en-US" sz="1600" dirty="0" err="1"/>
              <a:t>são</a:t>
            </a:r>
            <a:r>
              <a:rPr lang="en-US" sz="1600" dirty="0"/>
              <a:t> as </a:t>
            </a:r>
            <a:r>
              <a:rPr lang="en-US" sz="1600" dirty="0" err="1"/>
              <a:t>palavras-chave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frequentes</a:t>
            </a:r>
            <a:r>
              <a:rPr lang="en-US" sz="1600" dirty="0"/>
              <a:t> </a:t>
            </a:r>
            <a:r>
              <a:rPr lang="en-US" sz="1600" dirty="0" err="1"/>
              <a:t>associadas</a:t>
            </a:r>
            <a:r>
              <a:rPr lang="en-US" sz="1600" dirty="0"/>
              <a:t> </a:t>
            </a:r>
            <a:r>
              <a:rPr lang="en-US" sz="1600" dirty="0" err="1"/>
              <a:t>aos</a:t>
            </a:r>
            <a:r>
              <a:rPr lang="en-US" sz="1600" dirty="0"/>
              <a:t> tweets de </a:t>
            </a:r>
            <a:r>
              <a:rPr lang="en-US" sz="1600" dirty="0" err="1"/>
              <a:t>desastres</a:t>
            </a:r>
            <a:r>
              <a:rPr lang="en-US" sz="1600" dirty="0"/>
              <a:t>? E </a:t>
            </a:r>
            <a:r>
              <a:rPr lang="en-US" sz="1600" dirty="0" err="1"/>
              <a:t>aos</a:t>
            </a:r>
            <a:r>
              <a:rPr lang="en-US" sz="1600" dirty="0"/>
              <a:t> tweets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relacionados</a:t>
            </a:r>
            <a:r>
              <a:rPr lang="en-US" sz="1600" dirty="0"/>
              <a:t> a </a:t>
            </a:r>
            <a:r>
              <a:rPr lang="en-US" sz="1600" dirty="0" err="1"/>
              <a:t>desastres</a:t>
            </a:r>
            <a:r>
              <a:rPr lang="en-US" sz="1600" dirty="0"/>
              <a:t>? E as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frequentes</a:t>
            </a:r>
            <a:r>
              <a:rPr lang="en-US" sz="1600" dirty="0"/>
              <a:t>?</a:t>
            </a:r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  4. Quais </a:t>
            </a:r>
            <a:r>
              <a:rPr lang="en-US" sz="1600" dirty="0" err="1"/>
              <a:t>são</a:t>
            </a:r>
            <a:r>
              <a:rPr lang="en-US" sz="1600" dirty="0"/>
              <a:t> as </a:t>
            </a:r>
            <a:r>
              <a:rPr lang="en-US" sz="1600" dirty="0" err="1"/>
              <a:t>palavras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frequentes</a:t>
            </a:r>
            <a:r>
              <a:rPr lang="en-US" sz="1600" dirty="0"/>
              <a:t> </a:t>
            </a:r>
            <a:r>
              <a:rPr lang="en-US" sz="1600" dirty="0" err="1"/>
              <a:t>associadas</a:t>
            </a:r>
            <a:r>
              <a:rPr lang="en-US" sz="1600" dirty="0"/>
              <a:t> </a:t>
            </a:r>
            <a:r>
              <a:rPr lang="en-US" sz="1600" dirty="0" err="1"/>
              <a:t>aos</a:t>
            </a:r>
            <a:r>
              <a:rPr lang="en-US" sz="1600" dirty="0"/>
              <a:t> tweets de </a:t>
            </a:r>
            <a:r>
              <a:rPr lang="en-US" sz="1600" dirty="0" err="1"/>
              <a:t>desastres</a:t>
            </a:r>
            <a:r>
              <a:rPr lang="en-US" sz="1600" dirty="0"/>
              <a:t>? E </a:t>
            </a:r>
            <a:r>
              <a:rPr lang="en-US" sz="1600" dirty="0" err="1"/>
              <a:t>aos</a:t>
            </a:r>
            <a:r>
              <a:rPr lang="en-US" sz="1600" dirty="0"/>
              <a:t> tweets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relacionados</a:t>
            </a:r>
            <a:r>
              <a:rPr lang="en-US" sz="1600" dirty="0"/>
              <a:t> a </a:t>
            </a:r>
            <a:r>
              <a:rPr lang="en-US" sz="1600" dirty="0" err="1"/>
              <a:t>desastres</a:t>
            </a:r>
            <a:r>
              <a:rPr lang="en-US" sz="1600" dirty="0"/>
              <a:t>? </a:t>
            </a:r>
            <a:r>
              <a:rPr lang="en-US" sz="1600" dirty="0" err="1"/>
              <a:t>Existe</a:t>
            </a:r>
            <a:r>
              <a:rPr lang="en-US" sz="1600" dirty="0"/>
              <a:t> </a:t>
            </a:r>
            <a:r>
              <a:rPr lang="en-US" sz="1600" dirty="0" err="1"/>
              <a:t>alguma</a:t>
            </a:r>
            <a:r>
              <a:rPr lang="en-US" sz="1600" dirty="0"/>
              <a:t> </a:t>
            </a:r>
            <a:r>
              <a:rPr lang="en-US" sz="1600" dirty="0" err="1"/>
              <a:t>diferença</a:t>
            </a:r>
            <a:r>
              <a:rPr lang="en-US" sz="1600" dirty="0"/>
              <a:t> </a:t>
            </a:r>
            <a:r>
              <a:rPr lang="en-US" sz="1600" dirty="0" err="1"/>
              <a:t>considerando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textos</a:t>
            </a:r>
            <a:r>
              <a:rPr lang="en-US" sz="1600" dirty="0"/>
              <a:t> </a:t>
            </a:r>
            <a:r>
              <a:rPr lang="en-US" sz="1600" dirty="0" err="1"/>
              <a:t>limpos</a:t>
            </a:r>
            <a:r>
              <a:rPr lang="en-US" sz="1600" dirty="0"/>
              <a:t> e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textos</a:t>
            </a:r>
            <a:r>
              <a:rPr lang="en-US" sz="1600" dirty="0"/>
              <a:t> da forma original?</a:t>
            </a:r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 5. Quais </a:t>
            </a:r>
            <a:r>
              <a:rPr lang="en-US" sz="1600" dirty="0" err="1"/>
              <a:t>tendências</a:t>
            </a:r>
            <a:r>
              <a:rPr lang="en-US" sz="1600" dirty="0"/>
              <a:t>, </a:t>
            </a:r>
            <a:r>
              <a:rPr lang="en-US" sz="1600" dirty="0" err="1"/>
              <a:t>representadas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hashtags,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frequentes</a:t>
            </a:r>
            <a:r>
              <a:rPr lang="en-US" sz="1600" dirty="0"/>
              <a:t> entre tweets </a:t>
            </a:r>
            <a:r>
              <a:rPr lang="en-US" sz="1600" dirty="0" err="1"/>
              <a:t>relacionados</a:t>
            </a:r>
            <a:r>
              <a:rPr lang="en-US" sz="1600" dirty="0"/>
              <a:t> a </a:t>
            </a:r>
            <a:r>
              <a:rPr lang="en-US" sz="1600" dirty="0" err="1"/>
              <a:t>desastres</a:t>
            </a:r>
            <a:r>
              <a:rPr lang="en-US" sz="1600" dirty="0"/>
              <a:t>? E entre </a:t>
            </a:r>
            <a:r>
              <a:rPr lang="en-US" sz="1600" dirty="0" err="1"/>
              <a:t>os</a:t>
            </a:r>
            <a:r>
              <a:rPr lang="en-US" sz="1600" dirty="0"/>
              <a:t> tweets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relacionados</a:t>
            </a:r>
            <a:r>
              <a:rPr lang="en-US" sz="1600" dirty="0"/>
              <a:t> a </a:t>
            </a:r>
            <a:r>
              <a:rPr lang="en-US" sz="1600" dirty="0" err="1"/>
              <a:t>desastres</a:t>
            </a:r>
            <a:r>
              <a:rPr lang="en-US" sz="1600" dirty="0"/>
              <a:t>?</a:t>
            </a:r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 6. Qual é a </a:t>
            </a:r>
            <a:r>
              <a:rPr lang="en-US" sz="1600" dirty="0" err="1"/>
              <a:t>emoção</a:t>
            </a:r>
            <a:r>
              <a:rPr lang="en-US" sz="1600" dirty="0"/>
              <a:t> </a:t>
            </a:r>
            <a:r>
              <a:rPr lang="en-US" sz="1600" dirty="0" err="1"/>
              <a:t>dominante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tweets </a:t>
            </a:r>
            <a:r>
              <a:rPr lang="en-US" sz="1600" dirty="0" err="1"/>
              <a:t>relacionados</a:t>
            </a:r>
            <a:r>
              <a:rPr lang="en-US" sz="1600" dirty="0"/>
              <a:t> a </a:t>
            </a:r>
            <a:r>
              <a:rPr lang="en-US" sz="1600" dirty="0" err="1"/>
              <a:t>desastres</a:t>
            </a:r>
            <a:r>
              <a:rPr lang="en-US" sz="1600" dirty="0"/>
              <a:t> e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relacionados</a:t>
            </a:r>
            <a:r>
              <a:rPr lang="en-US" sz="1600" dirty="0"/>
              <a:t> a </a:t>
            </a:r>
            <a:r>
              <a:rPr lang="en-US" sz="1600" dirty="0" err="1"/>
              <a:t>desastres</a:t>
            </a:r>
            <a:r>
              <a:rPr lang="en-US" sz="1600" dirty="0"/>
              <a:t>?</a:t>
            </a:r>
            <a:endParaRPr lang="en-US" sz="1600" dirty="0">
              <a:cs typeface="Calibri"/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959092C-3AA1-D546-45BE-61A8E130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20" y="1454808"/>
            <a:ext cx="3580832" cy="3570532"/>
          </a:xfrm>
          <a:prstGeom prst="rect">
            <a:avLst/>
          </a:prstGeom>
        </p:spPr>
      </p:pic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B6927C32-F217-4A97-8FE2-D3A934AFA979}" vid="{8AAB886A-F653-1948-BBB7-F7B1A419C21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A06775-4FD5-4278-BDCC-E6FF131E9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Widescreen</PresentationFormat>
  <Paragraphs>142</Paragraphs>
  <Slides>29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Personalizado</vt:lpstr>
      <vt:lpstr>SOLUÇÃO Do CASE: ANÁLISE DE TWEEts</vt:lpstr>
      <vt:lpstr>Agenda</vt:lpstr>
      <vt:lpstr>PROBLEMA DE NEGÓCIO e objetivo</vt:lpstr>
      <vt:lpstr>2. DEFINIÇÃO TÉCNICA</vt:lpstr>
      <vt:lpstr>Apresentação do PowerPoint</vt:lpstr>
      <vt:lpstr>3. PLANEJAMENTO DA SOLUÇÃO</vt:lpstr>
      <vt:lpstr>*UMA BREVE EXPLICAÇÃO SOBRE NLP</vt:lpstr>
      <vt:lpstr>Apresentação do PowerPoint</vt:lpstr>
      <vt:lpstr>4. Análise exploratória de dados</vt:lpstr>
      <vt:lpstr>4.1 pipeline de análise</vt:lpstr>
      <vt:lpstr>Apresentação do PowerPoint</vt:lpstr>
      <vt:lpstr>Apresentação do PowerPoint</vt:lpstr>
      <vt:lpstr>4.2 Principais insights obtidos</vt:lpstr>
      <vt:lpstr>Apresentação do PowerPoint</vt:lpstr>
      <vt:lpstr>Apresentação do PowerPoint</vt:lpstr>
      <vt:lpstr>Apresentação do PowerPoint</vt:lpstr>
      <vt:lpstr>Apresentação do PowerPoint</vt:lpstr>
      <vt:lpstr>5. MODELAGEM E AVALIAÇÃO DE RESULTADOS</vt:lpstr>
      <vt:lpstr>*ALERTA - CONTEÚDO MAIS TÉCNICO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6. DEPLOY/IMPLANTAÇÃO</vt:lpstr>
      <vt:lpstr>Apresentação do PowerPoint</vt:lpstr>
      <vt:lpstr>7. CONCLUSÃO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/>
  <cp:revision>1164</cp:revision>
  <dcterms:created xsi:type="dcterms:W3CDTF">2024-01-21T16:51:48Z</dcterms:created>
  <dcterms:modified xsi:type="dcterms:W3CDTF">2024-01-21T21:25:20Z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