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1" r:id="rId4"/>
    <p:sldId id="264" r:id="rId5"/>
    <p:sldId id="265" r:id="rId6"/>
    <p:sldId id="262" r:id="rId7"/>
    <p:sldId id="259" r:id="rId8"/>
    <p:sldId id="260" r:id="rId9"/>
    <p:sldId id="261" r:id="rId10"/>
    <p:sldId id="284" r:id="rId11"/>
    <p:sldId id="266" r:id="rId12"/>
    <p:sldId id="273" r:id="rId13"/>
    <p:sldId id="274" r:id="rId14"/>
    <p:sldId id="275" r:id="rId15"/>
    <p:sldId id="276" r:id="rId16"/>
    <p:sldId id="277" r:id="rId17"/>
    <p:sldId id="278" r:id="rId18"/>
    <p:sldId id="279" r:id="rId19"/>
    <p:sldId id="280" r:id="rId20"/>
    <p:sldId id="281" r:id="rId21"/>
    <p:sldId id="282" r:id="rId22"/>
    <p:sldId id="283" r:id="rId23"/>
    <p:sldId id="285" r:id="rId24"/>
    <p:sldId id="272" r:id="rId25"/>
    <p:sldId id="267" r:id="rId26"/>
    <p:sldId id="268" r:id="rId27"/>
    <p:sldId id="269" r:id="rId28"/>
    <p:sldId id="270" r:id="rId29"/>
    <p:sldId id="26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6395" autoAdjust="0"/>
  </p:normalViewPr>
  <p:slideViewPr>
    <p:cSldViewPr snapToGrid="0">
      <p:cViewPr varScale="1">
        <p:scale>
          <a:sx n="107" d="100"/>
          <a:sy n="107" d="100"/>
        </p:scale>
        <p:origin x="498"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272245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27720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0312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1102395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8688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3513712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244994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224083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370525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A414F9-3654-4AFB-9178-4F3A579D68C5}"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183192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414F9-3654-4AFB-9178-4F3A579D68C5}"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229482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A414F9-3654-4AFB-9178-4F3A579D68C5}"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196625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A414F9-3654-4AFB-9178-4F3A579D68C5}"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89183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414F9-3654-4AFB-9178-4F3A579D68C5}"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248525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A414F9-3654-4AFB-9178-4F3A579D68C5}"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386263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A414F9-3654-4AFB-9178-4F3A579D68C5}"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4B8D2-23A5-4CA7-94E6-7A463FE0EEB8}" type="slidenum">
              <a:rPr lang="en-US" smtClean="0"/>
              <a:t>‹#›</a:t>
            </a:fld>
            <a:endParaRPr lang="en-US"/>
          </a:p>
        </p:txBody>
      </p:sp>
    </p:spTree>
    <p:extLst>
      <p:ext uri="{BB962C8B-B14F-4D97-AF65-F5344CB8AC3E}">
        <p14:creationId xmlns:p14="http://schemas.microsoft.com/office/powerpoint/2010/main" val="297565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A414F9-3654-4AFB-9178-4F3A579D68C5}" type="datetimeFigureOut">
              <a:rPr lang="en-US" smtClean="0"/>
              <a:t>11/12/2020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F4B8D2-23A5-4CA7-94E6-7A463FE0EEB8}" type="slidenum">
              <a:rPr lang="en-US" smtClean="0"/>
              <a:t>‹#›</a:t>
            </a:fld>
            <a:endParaRPr lang="en-US"/>
          </a:p>
        </p:txBody>
      </p:sp>
    </p:spTree>
    <p:extLst>
      <p:ext uri="{BB962C8B-B14F-4D97-AF65-F5344CB8AC3E}">
        <p14:creationId xmlns:p14="http://schemas.microsoft.com/office/powerpoint/2010/main" val="31823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Sign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po.continuum.io/archive/Anaconda3-4.3.0-Windows-x86_64.exe"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Machine Learning Approaches for advanced </a:t>
            </a:r>
            <a:r>
              <a:rPr lang="en-US" dirty="0" smtClean="0"/>
              <a:t>Industrial Applications</a:t>
            </a:r>
            <a:endParaRPr lang="en-US" dirty="0"/>
          </a:p>
        </p:txBody>
      </p:sp>
      <p:sp>
        <p:nvSpPr>
          <p:cNvPr id="3" name="Content Placeholder 2"/>
          <p:cNvSpPr>
            <a:spLocks noGrp="1"/>
          </p:cNvSpPr>
          <p:nvPr>
            <p:ph type="subTitle" idx="1"/>
          </p:nvPr>
        </p:nvSpPr>
        <p:spPr/>
        <p:txBody>
          <a:bodyPr>
            <a:normAutofit lnSpcReduction="10000"/>
          </a:bodyPr>
          <a:lstStyle/>
          <a:p>
            <a:r>
              <a:rPr lang="en-US" dirty="0" smtClean="0"/>
              <a:t>Allmin Pradhap Singh Susaiyah</a:t>
            </a:r>
          </a:p>
          <a:p>
            <a:r>
              <a:rPr lang="en-US" dirty="0" smtClean="0"/>
              <a:t>Scientist, Philips Research, Eindhoven, Netherlands</a:t>
            </a:r>
          </a:p>
          <a:p>
            <a:r>
              <a:rPr lang="en-US" dirty="0" smtClean="0"/>
              <a:t>Marie Curie Fellow</a:t>
            </a:r>
            <a:endParaRPr lang="en-US" dirty="0"/>
          </a:p>
        </p:txBody>
      </p:sp>
    </p:spTree>
    <p:extLst>
      <p:ext uri="{BB962C8B-B14F-4D97-AF65-F5344CB8AC3E}">
        <p14:creationId xmlns:p14="http://schemas.microsoft.com/office/powerpoint/2010/main" val="236590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Get into the Code..</a:t>
            </a:r>
            <a:endParaRPr lang="en-US" dirty="0"/>
          </a:p>
        </p:txBody>
      </p:sp>
    </p:spTree>
    <p:extLst>
      <p:ext uri="{BB962C8B-B14F-4D97-AF65-F5344CB8AC3E}">
        <p14:creationId xmlns:p14="http://schemas.microsoft.com/office/powerpoint/2010/main" val="346616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Session2- </a:t>
            </a:r>
            <a:r>
              <a:rPr lang="en-US" dirty="0"/>
              <a:t>Traditional Machine Learning and Deep Learning</a:t>
            </a:r>
          </a:p>
        </p:txBody>
      </p:sp>
    </p:spTree>
    <p:extLst>
      <p:ext uri="{BB962C8B-B14F-4D97-AF65-F5344CB8AC3E}">
        <p14:creationId xmlns:p14="http://schemas.microsoft.com/office/powerpoint/2010/main" val="175012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Practices</a:t>
            </a:r>
            <a:endParaRPr lang="en-US" dirty="0"/>
          </a:p>
        </p:txBody>
      </p:sp>
      <p:sp>
        <p:nvSpPr>
          <p:cNvPr id="3" name="Content Placeholder 2"/>
          <p:cNvSpPr>
            <a:spLocks noGrp="1"/>
          </p:cNvSpPr>
          <p:nvPr>
            <p:ph idx="1"/>
          </p:nvPr>
        </p:nvSpPr>
        <p:spPr/>
        <p:txBody>
          <a:bodyPr/>
          <a:lstStyle/>
          <a:p>
            <a:r>
              <a:rPr lang="en-US" dirty="0" smtClean="0"/>
              <a:t>Parse data</a:t>
            </a:r>
          </a:p>
          <a:p>
            <a:r>
              <a:rPr lang="en-US" dirty="0" smtClean="0"/>
              <a:t>learn </a:t>
            </a:r>
            <a:r>
              <a:rPr lang="en-US" dirty="0"/>
              <a:t>from </a:t>
            </a:r>
            <a:r>
              <a:rPr lang="en-US" dirty="0" smtClean="0"/>
              <a:t>it</a:t>
            </a:r>
          </a:p>
          <a:p>
            <a:r>
              <a:rPr lang="en-US" dirty="0" smtClean="0"/>
              <a:t>make </a:t>
            </a:r>
            <a:r>
              <a:rPr lang="en-US" dirty="0"/>
              <a:t>a determination or prediction about something in the </a:t>
            </a:r>
            <a:r>
              <a:rPr lang="en-US" dirty="0" smtClean="0"/>
              <a:t>world</a:t>
            </a:r>
            <a:endParaRPr lang="en-US" dirty="0"/>
          </a:p>
        </p:txBody>
      </p:sp>
      <p:sp>
        <p:nvSpPr>
          <p:cNvPr id="4" name="Rectangle 3"/>
          <p:cNvSpPr/>
          <p:nvPr/>
        </p:nvSpPr>
        <p:spPr>
          <a:xfrm>
            <a:off x="1136469" y="3971109"/>
            <a:ext cx="4519748" cy="167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SUPERVISED LEARNING:</a:t>
            </a:r>
          </a:p>
          <a:p>
            <a:pPr algn="ctr"/>
            <a:r>
              <a:rPr lang="en-US" dirty="0" smtClean="0"/>
              <a:t>Data + Labels</a:t>
            </a:r>
          </a:p>
        </p:txBody>
      </p:sp>
      <p:sp>
        <p:nvSpPr>
          <p:cNvPr id="5" name="Rectangle 4"/>
          <p:cNvSpPr/>
          <p:nvPr/>
        </p:nvSpPr>
        <p:spPr>
          <a:xfrm>
            <a:off x="6505304" y="3971109"/>
            <a:ext cx="4519748" cy="167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UNSUPERVISED LEARNING:</a:t>
            </a:r>
          </a:p>
          <a:p>
            <a:pPr algn="ctr"/>
            <a:r>
              <a:rPr lang="en-US" dirty="0" smtClean="0"/>
              <a:t>Data Only</a:t>
            </a:r>
            <a:endParaRPr lang="en-US" dirty="0"/>
          </a:p>
        </p:txBody>
      </p:sp>
    </p:spTree>
    <p:extLst>
      <p:ext uri="{BB962C8B-B14F-4D97-AF65-F5344CB8AC3E}">
        <p14:creationId xmlns:p14="http://schemas.microsoft.com/office/powerpoint/2010/main" val="3801283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a:t>
            </a:r>
            <a:r>
              <a:rPr lang="en-US" dirty="0"/>
              <a:t>A</a:t>
            </a:r>
            <a:r>
              <a:rPr lang="en-US" dirty="0" smtClean="0"/>
              <a:t>lgorithm 1</a:t>
            </a:r>
            <a:endParaRPr lang="en-US" dirty="0"/>
          </a:p>
        </p:txBody>
      </p:sp>
      <p:sp>
        <p:nvSpPr>
          <p:cNvPr id="3" name="Content Placeholder 2"/>
          <p:cNvSpPr>
            <a:spLocks noGrp="1"/>
          </p:cNvSpPr>
          <p:nvPr>
            <p:ph idx="1"/>
          </p:nvPr>
        </p:nvSpPr>
        <p:spPr/>
        <p:txBody>
          <a:bodyPr/>
          <a:lstStyle/>
          <a:p>
            <a:r>
              <a:rPr lang="en-US" dirty="0" smtClean="0"/>
              <a:t>Linear Regression</a:t>
            </a:r>
          </a:p>
          <a:p>
            <a:endParaRPr lang="en-US" dirty="0" smtClean="0"/>
          </a:p>
          <a:p>
            <a:endParaRPr lang="en-US" dirty="0"/>
          </a:p>
          <a:p>
            <a:endParaRPr lang="en-US" dirty="0"/>
          </a:p>
        </p:txBody>
      </p:sp>
      <p:pic>
        <p:nvPicPr>
          <p:cNvPr id="9" name="Picture 8"/>
          <p:cNvPicPr>
            <a:picLocks noChangeAspect="1"/>
          </p:cNvPicPr>
          <p:nvPr/>
        </p:nvPicPr>
        <p:blipFill>
          <a:blip r:embed="rId2"/>
          <a:stretch>
            <a:fillRect/>
          </a:stretch>
        </p:blipFill>
        <p:spPr>
          <a:xfrm>
            <a:off x="5026616" y="2167900"/>
            <a:ext cx="6867525" cy="3238500"/>
          </a:xfrm>
          <a:prstGeom prst="rect">
            <a:avLst/>
          </a:prstGeom>
        </p:spPr>
      </p:pic>
      <p:pic>
        <p:nvPicPr>
          <p:cNvPr id="10" name="Picture 9"/>
          <p:cNvPicPr>
            <a:picLocks noChangeAspect="1"/>
          </p:cNvPicPr>
          <p:nvPr/>
        </p:nvPicPr>
        <p:blipFill>
          <a:blip r:embed="rId3"/>
          <a:stretch>
            <a:fillRect/>
          </a:stretch>
        </p:blipFill>
        <p:spPr>
          <a:xfrm>
            <a:off x="937939" y="2493696"/>
            <a:ext cx="3751626" cy="1507598"/>
          </a:xfrm>
          <a:prstGeom prst="rect">
            <a:avLst/>
          </a:prstGeom>
        </p:spPr>
      </p:pic>
      <p:pic>
        <p:nvPicPr>
          <p:cNvPr id="11" name="Picture 10"/>
          <p:cNvPicPr>
            <a:picLocks noChangeAspect="1"/>
          </p:cNvPicPr>
          <p:nvPr/>
        </p:nvPicPr>
        <p:blipFill>
          <a:blip r:embed="rId4"/>
          <a:stretch>
            <a:fillRect/>
          </a:stretch>
        </p:blipFill>
        <p:spPr>
          <a:xfrm>
            <a:off x="1074761" y="4136231"/>
            <a:ext cx="2060325" cy="411098"/>
          </a:xfrm>
          <a:prstGeom prst="rect">
            <a:avLst/>
          </a:prstGeom>
        </p:spPr>
      </p:pic>
      <p:pic>
        <p:nvPicPr>
          <p:cNvPr id="12" name="Picture 11"/>
          <p:cNvPicPr>
            <a:picLocks noChangeAspect="1"/>
          </p:cNvPicPr>
          <p:nvPr/>
        </p:nvPicPr>
        <p:blipFill>
          <a:blip r:embed="rId5"/>
          <a:stretch>
            <a:fillRect/>
          </a:stretch>
        </p:blipFill>
        <p:spPr>
          <a:xfrm>
            <a:off x="1053873" y="4725550"/>
            <a:ext cx="4162425" cy="762000"/>
          </a:xfrm>
          <a:prstGeom prst="rect">
            <a:avLst/>
          </a:prstGeom>
        </p:spPr>
      </p:pic>
      <p:pic>
        <p:nvPicPr>
          <p:cNvPr id="4" name="Picture 3"/>
          <p:cNvPicPr>
            <a:picLocks noChangeAspect="1"/>
          </p:cNvPicPr>
          <p:nvPr/>
        </p:nvPicPr>
        <p:blipFill>
          <a:blip r:embed="rId6"/>
          <a:stretch>
            <a:fillRect/>
          </a:stretch>
        </p:blipFill>
        <p:spPr>
          <a:xfrm>
            <a:off x="1053873" y="5684074"/>
            <a:ext cx="1855582" cy="492889"/>
          </a:xfrm>
          <a:prstGeom prst="rect">
            <a:avLst/>
          </a:prstGeom>
        </p:spPr>
      </p:pic>
      <p:pic>
        <p:nvPicPr>
          <p:cNvPr id="5" name="Picture 4"/>
          <p:cNvPicPr>
            <a:picLocks noChangeAspect="1"/>
          </p:cNvPicPr>
          <p:nvPr/>
        </p:nvPicPr>
        <p:blipFill>
          <a:blip r:embed="rId7"/>
          <a:stretch>
            <a:fillRect/>
          </a:stretch>
        </p:blipFill>
        <p:spPr>
          <a:xfrm>
            <a:off x="5216298" y="5851363"/>
            <a:ext cx="2733675" cy="847725"/>
          </a:xfrm>
          <a:prstGeom prst="rect">
            <a:avLst/>
          </a:prstGeom>
        </p:spPr>
      </p:pic>
    </p:spTree>
    <p:extLst>
      <p:ext uri="{BB962C8B-B14F-4D97-AF65-F5344CB8AC3E}">
        <p14:creationId xmlns:p14="http://schemas.microsoft.com/office/powerpoint/2010/main" val="2551498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Algorithm 2</a:t>
            </a:r>
            <a:endParaRPr lang="en-US" dirty="0"/>
          </a:p>
        </p:txBody>
      </p:sp>
      <p:sp>
        <p:nvSpPr>
          <p:cNvPr id="3" name="Content Placeholder 2"/>
          <p:cNvSpPr>
            <a:spLocks noGrp="1"/>
          </p:cNvSpPr>
          <p:nvPr>
            <p:ph idx="1"/>
          </p:nvPr>
        </p:nvSpPr>
        <p:spPr/>
        <p:txBody>
          <a:bodyPr/>
          <a:lstStyle/>
          <a:p>
            <a:r>
              <a:rPr lang="en-US" dirty="0" smtClean="0"/>
              <a:t>Logistic Regression</a:t>
            </a:r>
          </a:p>
          <a:p>
            <a:endParaRPr lang="en-US" dirty="0" smtClean="0"/>
          </a:p>
          <a:p>
            <a:endParaRPr lang="en-US" dirty="0"/>
          </a:p>
          <a:p>
            <a:endParaRPr lang="en-US" dirty="0"/>
          </a:p>
        </p:txBody>
      </p:sp>
      <p:pic>
        <p:nvPicPr>
          <p:cNvPr id="10" name="Picture 9"/>
          <p:cNvPicPr>
            <a:picLocks noChangeAspect="1"/>
          </p:cNvPicPr>
          <p:nvPr/>
        </p:nvPicPr>
        <p:blipFill>
          <a:blip r:embed="rId2"/>
          <a:stretch>
            <a:fillRect/>
          </a:stretch>
        </p:blipFill>
        <p:spPr>
          <a:xfrm>
            <a:off x="937939" y="2493696"/>
            <a:ext cx="3751626" cy="1507598"/>
          </a:xfrm>
          <a:prstGeom prst="rect">
            <a:avLst/>
          </a:prstGeom>
        </p:spPr>
      </p:pic>
      <p:pic>
        <p:nvPicPr>
          <p:cNvPr id="11" name="Picture 10"/>
          <p:cNvPicPr>
            <a:picLocks noChangeAspect="1"/>
          </p:cNvPicPr>
          <p:nvPr/>
        </p:nvPicPr>
        <p:blipFill>
          <a:blip r:embed="rId3"/>
          <a:stretch>
            <a:fillRect/>
          </a:stretch>
        </p:blipFill>
        <p:spPr>
          <a:xfrm>
            <a:off x="1074760" y="4117928"/>
            <a:ext cx="2060325" cy="411098"/>
          </a:xfrm>
          <a:prstGeom prst="rect">
            <a:avLst/>
          </a:prstGeom>
        </p:spPr>
      </p:pic>
      <p:pic>
        <p:nvPicPr>
          <p:cNvPr id="12" name="Picture 11"/>
          <p:cNvPicPr>
            <a:picLocks noChangeAspect="1"/>
          </p:cNvPicPr>
          <p:nvPr/>
        </p:nvPicPr>
        <p:blipFill>
          <a:blip r:embed="rId4"/>
          <a:stretch>
            <a:fillRect/>
          </a:stretch>
        </p:blipFill>
        <p:spPr>
          <a:xfrm>
            <a:off x="1089726" y="5098797"/>
            <a:ext cx="3197076" cy="585277"/>
          </a:xfrm>
          <a:prstGeom prst="rect">
            <a:avLst/>
          </a:prstGeom>
        </p:spPr>
      </p:pic>
      <p:pic>
        <p:nvPicPr>
          <p:cNvPr id="4" name="Picture 3"/>
          <p:cNvPicPr>
            <a:picLocks noChangeAspect="1"/>
          </p:cNvPicPr>
          <p:nvPr/>
        </p:nvPicPr>
        <p:blipFill>
          <a:blip r:embed="rId5"/>
          <a:stretch>
            <a:fillRect/>
          </a:stretch>
        </p:blipFill>
        <p:spPr>
          <a:xfrm>
            <a:off x="1053873" y="5684074"/>
            <a:ext cx="1855582" cy="492889"/>
          </a:xfrm>
          <a:prstGeom prst="rect">
            <a:avLst/>
          </a:prstGeom>
        </p:spPr>
      </p:pic>
      <p:pic>
        <p:nvPicPr>
          <p:cNvPr id="5" name="Picture 4"/>
          <p:cNvPicPr>
            <a:picLocks noChangeAspect="1"/>
          </p:cNvPicPr>
          <p:nvPr/>
        </p:nvPicPr>
        <p:blipFill>
          <a:blip r:embed="rId6"/>
          <a:stretch>
            <a:fillRect/>
          </a:stretch>
        </p:blipFill>
        <p:spPr>
          <a:xfrm>
            <a:off x="5216298" y="5851363"/>
            <a:ext cx="2733675" cy="847725"/>
          </a:xfrm>
          <a:prstGeom prst="rect">
            <a:avLst/>
          </a:prstGeom>
        </p:spPr>
      </p:pic>
      <p:sp>
        <p:nvSpPr>
          <p:cNvPr id="6" name="Rectangle 5"/>
          <p:cNvSpPr/>
          <p:nvPr/>
        </p:nvSpPr>
        <p:spPr>
          <a:xfrm>
            <a:off x="1053873" y="4405947"/>
            <a:ext cx="1814920" cy="369332"/>
          </a:xfrm>
          <a:prstGeom prst="rect">
            <a:avLst/>
          </a:prstGeom>
        </p:spPr>
        <p:txBody>
          <a:bodyPr wrap="none">
            <a:spAutoFit/>
          </a:bodyPr>
          <a:lstStyle/>
          <a:p>
            <a:r>
              <a:rPr lang="en-US" dirty="0">
                <a:solidFill>
                  <a:srgbClr val="000000"/>
                </a:solidFill>
                <a:latin typeface="Georgia" panose="02040502050405020303" pitchFamily="18" charset="0"/>
              </a:rPr>
              <a:t>h</a:t>
            </a:r>
            <a:r>
              <a:rPr lang="el-GR" baseline="-25000" dirty="0">
                <a:solidFill>
                  <a:srgbClr val="000000"/>
                </a:solidFill>
                <a:latin typeface="Georgia" panose="02040502050405020303" pitchFamily="18" charset="0"/>
              </a:rPr>
              <a:t>θ</a:t>
            </a:r>
            <a:r>
              <a:rPr lang="el-GR" dirty="0">
                <a:solidFill>
                  <a:srgbClr val="000000"/>
                </a:solidFill>
                <a:latin typeface="Georgia" panose="02040502050405020303" pitchFamily="18" charset="0"/>
              </a:rPr>
              <a:t>(</a:t>
            </a:r>
            <a:r>
              <a:rPr lang="en-US" dirty="0">
                <a:solidFill>
                  <a:srgbClr val="000000"/>
                </a:solidFill>
                <a:latin typeface="Georgia" panose="02040502050405020303" pitchFamily="18" charset="0"/>
              </a:rPr>
              <a:t>x) = g((</a:t>
            </a:r>
            <a:r>
              <a:rPr lang="el-GR" dirty="0">
                <a:solidFill>
                  <a:srgbClr val="000000"/>
                </a:solidFill>
                <a:latin typeface="Georgia" panose="02040502050405020303" pitchFamily="18" charset="0"/>
              </a:rPr>
              <a:t>θ</a:t>
            </a:r>
            <a:r>
              <a:rPr lang="en-US" i="1" baseline="30000" dirty="0">
                <a:solidFill>
                  <a:srgbClr val="000000"/>
                </a:solidFill>
                <a:latin typeface="Georgia" panose="02040502050405020303" pitchFamily="18" charset="0"/>
              </a:rPr>
              <a:t>T</a:t>
            </a:r>
            <a:r>
              <a:rPr lang="en-US" dirty="0">
                <a:solidFill>
                  <a:srgbClr val="000000"/>
                </a:solidFill>
                <a:latin typeface="Georgia" panose="02040502050405020303" pitchFamily="18" charset="0"/>
              </a:rPr>
              <a:t> x))</a:t>
            </a:r>
            <a:endParaRPr lang="en-US" dirty="0"/>
          </a:p>
        </p:txBody>
      </p:sp>
      <p:cxnSp>
        <p:nvCxnSpPr>
          <p:cNvPr id="8" name="Straight Connector 7"/>
          <p:cNvCxnSpPr/>
          <p:nvPr/>
        </p:nvCxnSpPr>
        <p:spPr>
          <a:xfrm>
            <a:off x="838200" y="4323477"/>
            <a:ext cx="254230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89726" y="4743370"/>
            <a:ext cx="1819729" cy="369332"/>
          </a:xfrm>
          <a:prstGeom prst="rect">
            <a:avLst/>
          </a:prstGeom>
        </p:spPr>
        <p:txBody>
          <a:bodyPr wrap="none">
            <a:spAutoFit/>
          </a:bodyPr>
          <a:lstStyle/>
          <a:p>
            <a:r>
              <a:rPr lang="en-US" dirty="0">
                <a:solidFill>
                  <a:srgbClr val="000000"/>
                </a:solidFill>
                <a:latin typeface="Georgia" panose="02040502050405020303" pitchFamily="18" charset="0"/>
              </a:rPr>
              <a:t>g(z) = 1/(1 + e</a:t>
            </a:r>
            <a:r>
              <a:rPr lang="en-US" i="1" baseline="30000" dirty="0">
                <a:solidFill>
                  <a:srgbClr val="000000"/>
                </a:solidFill>
                <a:latin typeface="Georgia" panose="02040502050405020303" pitchFamily="18" charset="0"/>
              </a:rPr>
              <a:t>-z</a:t>
            </a:r>
            <a:r>
              <a:rPr lang="en-US" dirty="0">
                <a:solidFill>
                  <a:srgbClr val="000000"/>
                </a:solidFill>
                <a:latin typeface="Georgia" panose="02040502050405020303" pitchFamily="18" charset="0"/>
              </a:rPr>
              <a:t>)</a:t>
            </a:r>
            <a:endParaRPr lang="en-US" dirty="0"/>
          </a:p>
        </p:txBody>
      </p:sp>
      <p:pic>
        <p:nvPicPr>
          <p:cNvPr id="14" name="Picture 13"/>
          <p:cNvPicPr>
            <a:picLocks noChangeAspect="1"/>
          </p:cNvPicPr>
          <p:nvPr/>
        </p:nvPicPr>
        <p:blipFill>
          <a:blip r:embed="rId7"/>
          <a:stretch>
            <a:fillRect/>
          </a:stretch>
        </p:blipFill>
        <p:spPr>
          <a:xfrm>
            <a:off x="4926125" y="2300787"/>
            <a:ext cx="6838950" cy="2247900"/>
          </a:xfrm>
          <a:prstGeom prst="rect">
            <a:avLst/>
          </a:prstGeom>
        </p:spPr>
      </p:pic>
    </p:spTree>
    <p:extLst>
      <p:ext uri="{BB962C8B-B14F-4D97-AF65-F5344CB8AC3E}">
        <p14:creationId xmlns:p14="http://schemas.microsoft.com/office/powerpoint/2010/main" val="1177047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JARGON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Feature set: </a:t>
            </a:r>
          </a:p>
          <a:p>
            <a:pPr lvl="1"/>
            <a:r>
              <a:rPr lang="en-US" dirty="0" smtClean="0">
                <a:solidFill>
                  <a:schemeClr val="accent1">
                    <a:lumMod val="50000"/>
                  </a:schemeClr>
                </a:solidFill>
              </a:rPr>
              <a:t>Input Data</a:t>
            </a:r>
          </a:p>
          <a:p>
            <a:r>
              <a:rPr lang="en-US" dirty="0" smtClean="0"/>
              <a:t>Labels, Ground Truth, Annotation : </a:t>
            </a:r>
          </a:p>
          <a:p>
            <a:pPr lvl="1"/>
            <a:r>
              <a:rPr lang="en-US" dirty="0" smtClean="0">
                <a:solidFill>
                  <a:schemeClr val="accent1">
                    <a:lumMod val="50000"/>
                  </a:schemeClr>
                </a:solidFill>
              </a:rPr>
              <a:t>Target Data</a:t>
            </a:r>
            <a:endParaRPr lang="en-US" dirty="0" smtClean="0"/>
          </a:p>
          <a:p>
            <a:r>
              <a:rPr lang="en-US" dirty="0" smtClean="0"/>
              <a:t>Classifier, Regression : </a:t>
            </a:r>
          </a:p>
          <a:p>
            <a:pPr lvl="1"/>
            <a:r>
              <a:rPr lang="en-US" dirty="0" smtClean="0">
                <a:solidFill>
                  <a:schemeClr val="accent1">
                    <a:lumMod val="50000"/>
                  </a:schemeClr>
                </a:solidFill>
              </a:rPr>
              <a:t>An algorithm used for learning predicting whether the given sample is class A, B or …..</a:t>
            </a:r>
          </a:p>
          <a:p>
            <a:r>
              <a:rPr lang="en-US" dirty="0" smtClean="0"/>
              <a:t>Dimensionality Reduction:</a:t>
            </a:r>
          </a:p>
          <a:p>
            <a:pPr lvl="1"/>
            <a:r>
              <a:rPr lang="en-US" dirty="0" smtClean="0">
                <a:solidFill>
                  <a:schemeClr val="accent1">
                    <a:lumMod val="50000"/>
                  </a:schemeClr>
                </a:solidFill>
              </a:rPr>
              <a:t>If too many features, we derive fewer features from original feature set</a:t>
            </a:r>
          </a:p>
          <a:p>
            <a:r>
              <a:rPr lang="en-US" dirty="0" smtClean="0"/>
              <a:t>Feature Selection:</a:t>
            </a:r>
          </a:p>
          <a:p>
            <a:pPr lvl="1"/>
            <a:r>
              <a:rPr lang="en-US" dirty="0" smtClean="0">
                <a:solidFill>
                  <a:schemeClr val="accent1">
                    <a:lumMod val="50000"/>
                  </a:schemeClr>
                </a:solidFill>
              </a:rPr>
              <a:t>If too many feature, we ignore irrelevant or insignificant features</a:t>
            </a:r>
          </a:p>
          <a:p>
            <a:r>
              <a:rPr lang="en-US" dirty="0" smtClean="0"/>
              <a:t>Overfitting or Biased:</a:t>
            </a:r>
          </a:p>
          <a:p>
            <a:pPr lvl="1"/>
            <a:r>
              <a:rPr lang="en-US" dirty="0">
                <a:solidFill>
                  <a:schemeClr val="accent1">
                    <a:lumMod val="50000"/>
                  </a:schemeClr>
                </a:solidFill>
              </a:rPr>
              <a:t>This is when you learn something</a:t>
            </a:r>
            <a:r>
              <a:rPr lang="en-US" b="1" dirty="0">
                <a:solidFill>
                  <a:schemeClr val="accent1">
                    <a:lumMod val="50000"/>
                  </a:schemeClr>
                </a:solidFill>
              </a:rPr>
              <a:t> too specific</a:t>
            </a:r>
            <a:r>
              <a:rPr lang="en-US" dirty="0">
                <a:solidFill>
                  <a:schemeClr val="accent1">
                    <a:lumMod val="50000"/>
                  </a:schemeClr>
                </a:solidFill>
              </a:rPr>
              <a:t> to your data set and therefore fail to generalize well to unseen </a:t>
            </a:r>
            <a:r>
              <a:rPr lang="en-US" dirty="0" smtClean="0">
                <a:solidFill>
                  <a:schemeClr val="accent1">
                    <a:lumMod val="50000"/>
                  </a:schemeClr>
                </a:solidFill>
              </a:rPr>
              <a:t>data</a:t>
            </a:r>
          </a:p>
          <a:p>
            <a:r>
              <a:rPr lang="en-US" dirty="0" smtClean="0"/>
              <a:t>Under fitting or regularized:</a:t>
            </a:r>
          </a:p>
          <a:p>
            <a:pPr lvl="1"/>
            <a:r>
              <a:rPr lang="en-US" dirty="0" smtClean="0">
                <a:solidFill>
                  <a:schemeClr val="accent1">
                    <a:lumMod val="50000"/>
                  </a:schemeClr>
                </a:solidFill>
              </a:rPr>
              <a:t>Opposite of overfitting</a:t>
            </a:r>
          </a:p>
          <a:p>
            <a:endParaRPr lang="en-US" dirty="0" smtClean="0"/>
          </a:p>
          <a:p>
            <a:endParaRPr lang="en-US" dirty="0" smtClean="0"/>
          </a:p>
        </p:txBody>
      </p:sp>
    </p:spTree>
    <p:extLst>
      <p:ext uri="{BB962C8B-B14F-4D97-AF65-F5344CB8AC3E}">
        <p14:creationId xmlns:p14="http://schemas.microsoft.com/office/powerpoint/2010/main" val="1162306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Algorithm – K Means </a:t>
            </a:r>
            <a:endParaRPr lang="en-US" dirty="0"/>
          </a:p>
        </p:txBody>
      </p:sp>
      <p:sp>
        <p:nvSpPr>
          <p:cNvPr id="3" name="Content Placeholder 2"/>
          <p:cNvSpPr>
            <a:spLocks noGrp="1"/>
          </p:cNvSpPr>
          <p:nvPr>
            <p:ph idx="1"/>
          </p:nvPr>
        </p:nvSpPr>
        <p:spPr/>
        <p:txBody>
          <a:bodyPr/>
          <a:lstStyle/>
          <a:p>
            <a:r>
              <a:rPr lang="en-US" dirty="0" smtClean="0"/>
              <a:t>Data Driven</a:t>
            </a:r>
          </a:p>
          <a:p>
            <a:r>
              <a:rPr lang="en-US" dirty="0" smtClean="0"/>
              <a:t>No Labels</a:t>
            </a:r>
          </a:p>
          <a:p>
            <a:r>
              <a:rPr lang="en-US" dirty="0" smtClean="0"/>
              <a:t>Iterative </a:t>
            </a:r>
          </a:p>
          <a:p>
            <a:pPr marL="0" indent="0">
              <a:buNone/>
            </a:pPr>
            <a:r>
              <a:rPr lang="en-US" dirty="0" smtClean="0"/>
              <a:t>   process</a:t>
            </a:r>
          </a:p>
          <a:p>
            <a:endParaRPr lang="en-US" dirty="0" smtClean="0"/>
          </a:p>
          <a:p>
            <a:endParaRPr lang="en-US" dirty="0"/>
          </a:p>
        </p:txBody>
      </p:sp>
      <p:pic>
        <p:nvPicPr>
          <p:cNvPr id="1026" name="Picture 2" descr="http://www.learnbymarketing.com/wp-content/uploads/2015/01/method-k-means-steps-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1384444"/>
            <a:ext cx="9201150"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197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ML Techniques</a:t>
            </a:r>
            <a:endParaRPr lang="en-US" dirty="0"/>
          </a:p>
        </p:txBody>
      </p:sp>
      <p:sp>
        <p:nvSpPr>
          <p:cNvPr id="3" name="Content Placeholder 2"/>
          <p:cNvSpPr>
            <a:spLocks noGrp="1"/>
          </p:cNvSpPr>
          <p:nvPr>
            <p:ph idx="1"/>
          </p:nvPr>
        </p:nvSpPr>
        <p:spPr/>
        <p:txBody>
          <a:bodyPr/>
          <a:lstStyle/>
          <a:p>
            <a:pPr marL="0" indent="0">
              <a:buNone/>
            </a:pPr>
            <a:r>
              <a:rPr lang="en-US" dirty="0" smtClean="0"/>
              <a:t>SVM : Support Vector Machine</a:t>
            </a:r>
          </a:p>
          <a:p>
            <a:pPr marL="0" indent="0">
              <a:buNone/>
            </a:pPr>
            <a:r>
              <a:rPr lang="en-US" dirty="0" smtClean="0"/>
              <a:t>RF : Random Forest</a:t>
            </a:r>
          </a:p>
          <a:p>
            <a:pPr marL="0" indent="0">
              <a:buNone/>
            </a:pPr>
            <a:r>
              <a:rPr lang="en-US" dirty="0" smtClean="0"/>
              <a:t>ANN : Artificial Neural Networks</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380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IMPLEMENTATION OF ML IN PYTHON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import </a:t>
            </a:r>
            <a:r>
              <a:rPr lang="en-US" dirty="0" err="1"/>
              <a:t>numpy</a:t>
            </a:r>
            <a:r>
              <a:rPr lang="en-US" dirty="0"/>
              <a:t> as np</a:t>
            </a:r>
          </a:p>
          <a:p>
            <a:pPr marL="0" indent="0">
              <a:buNone/>
            </a:pPr>
            <a:r>
              <a:rPr lang="en-US" dirty="0"/>
              <a:t>X = </a:t>
            </a:r>
            <a:r>
              <a:rPr lang="en-US" dirty="0" err="1"/>
              <a:t>np.array</a:t>
            </a:r>
            <a:r>
              <a:rPr lang="en-US" dirty="0"/>
              <a:t>([[-1, -1], [-2, -1], [1, 1], [2, 1]])</a:t>
            </a:r>
          </a:p>
          <a:p>
            <a:pPr marL="0" indent="0">
              <a:buNone/>
            </a:pPr>
            <a:r>
              <a:rPr lang="en-US" dirty="0"/>
              <a:t>y = </a:t>
            </a:r>
            <a:r>
              <a:rPr lang="en-US" dirty="0" err="1"/>
              <a:t>np.array</a:t>
            </a:r>
            <a:r>
              <a:rPr lang="en-US" dirty="0"/>
              <a:t>([1, 1, 2, 2</a:t>
            </a:r>
            <a:r>
              <a:rPr lang="en-US" dirty="0" smtClean="0"/>
              <a:t>])</a:t>
            </a:r>
          </a:p>
          <a:p>
            <a:pPr marL="0" indent="0">
              <a:buNone/>
            </a:pPr>
            <a:endParaRPr lang="en-US" dirty="0"/>
          </a:p>
          <a:p>
            <a:pPr marL="0" indent="0">
              <a:buNone/>
            </a:pPr>
            <a:r>
              <a:rPr lang="en-US" dirty="0" smtClean="0"/>
              <a:t>from </a:t>
            </a:r>
            <a:r>
              <a:rPr lang="en-US" dirty="0" err="1"/>
              <a:t>sklearn.svm</a:t>
            </a:r>
            <a:r>
              <a:rPr lang="en-US" dirty="0"/>
              <a:t> import SVC</a:t>
            </a:r>
          </a:p>
          <a:p>
            <a:pPr marL="0" indent="0">
              <a:buNone/>
            </a:pPr>
            <a:r>
              <a:rPr lang="en-US" dirty="0" err="1"/>
              <a:t>clf</a:t>
            </a:r>
            <a:r>
              <a:rPr lang="en-US" dirty="0"/>
              <a:t> = SVC()</a:t>
            </a:r>
          </a:p>
          <a:p>
            <a:pPr marL="0" indent="0">
              <a:buNone/>
            </a:pPr>
            <a:r>
              <a:rPr lang="en-US" dirty="0" err="1"/>
              <a:t>clf.fit</a:t>
            </a:r>
            <a:r>
              <a:rPr lang="en-US" dirty="0"/>
              <a:t>(X, y) </a:t>
            </a:r>
          </a:p>
          <a:p>
            <a:pPr marL="0" indent="0">
              <a:buNone/>
            </a:pPr>
            <a:endParaRPr lang="en-US" dirty="0"/>
          </a:p>
          <a:p>
            <a:pPr marL="0" indent="0">
              <a:buNone/>
            </a:pPr>
            <a:r>
              <a:rPr lang="en-US" dirty="0" smtClean="0"/>
              <a:t>print(</a:t>
            </a:r>
            <a:r>
              <a:rPr lang="en-US" dirty="0" err="1" smtClean="0"/>
              <a:t>clf.predict</a:t>
            </a:r>
            <a:r>
              <a:rPr lang="en-US" dirty="0"/>
              <a:t>([[-0.8, -1</a:t>
            </a:r>
            <a:r>
              <a:rPr lang="en-US" dirty="0" smtClean="0"/>
              <a:t>]]))</a:t>
            </a:r>
          </a:p>
          <a:p>
            <a:pPr marL="0" indent="0">
              <a:buNone/>
            </a:pPr>
            <a:r>
              <a:rPr lang="en-US" dirty="0"/>
              <a:t>print(</a:t>
            </a:r>
            <a:r>
              <a:rPr lang="en-US" dirty="0" err="1"/>
              <a:t>clf.predict</a:t>
            </a:r>
            <a:r>
              <a:rPr lang="en-US" dirty="0" smtClean="0"/>
              <a:t>([[0.8</a:t>
            </a:r>
            <a:r>
              <a:rPr lang="en-US" dirty="0"/>
              <a:t>, </a:t>
            </a:r>
            <a:r>
              <a:rPr lang="en-US" dirty="0" smtClean="0"/>
              <a:t>1</a:t>
            </a:r>
            <a:r>
              <a:rPr lang="en-US" dirty="0"/>
              <a:t>]]))</a:t>
            </a:r>
          </a:p>
          <a:p>
            <a:pPr marL="0" indent="0">
              <a:buNone/>
            </a:pPr>
            <a:endParaRPr lang="en-US" dirty="0"/>
          </a:p>
        </p:txBody>
      </p:sp>
    </p:spTree>
    <p:extLst>
      <p:ext uri="{BB962C8B-B14F-4D97-AF65-F5344CB8AC3E}">
        <p14:creationId xmlns:p14="http://schemas.microsoft.com/office/powerpoint/2010/main" val="107350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a:xfrm>
            <a:off x="838200" y="1825625"/>
            <a:ext cx="10515600" cy="1305502"/>
          </a:xfrm>
        </p:spPr>
        <p:txBody>
          <a:bodyPr/>
          <a:lstStyle/>
          <a:p>
            <a:r>
              <a:rPr lang="en-US" dirty="0" smtClean="0"/>
              <a:t>Genetic Algorithm </a:t>
            </a:r>
          </a:p>
          <a:p>
            <a:r>
              <a:rPr lang="en-US" dirty="0" smtClean="0"/>
              <a:t>Information Gain </a:t>
            </a:r>
            <a:endParaRPr lang="en-US" dirty="0"/>
          </a:p>
        </p:txBody>
      </p:sp>
      <p:sp>
        <p:nvSpPr>
          <p:cNvPr id="4" name="Title 1"/>
          <p:cNvSpPr txBox="1">
            <a:spLocks/>
          </p:cNvSpPr>
          <p:nvPr/>
        </p:nvSpPr>
        <p:spPr>
          <a:xfrm>
            <a:off x="838200" y="3579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Feature Reduction</a:t>
            </a:r>
            <a:endParaRPr lang="en-US" dirty="0"/>
          </a:p>
        </p:txBody>
      </p:sp>
      <p:sp>
        <p:nvSpPr>
          <p:cNvPr id="5" name="Content Placeholder 2"/>
          <p:cNvSpPr txBox="1">
            <a:spLocks/>
          </p:cNvSpPr>
          <p:nvPr/>
        </p:nvSpPr>
        <p:spPr>
          <a:xfrm>
            <a:off x="838200" y="5039879"/>
            <a:ext cx="10515600" cy="130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Principal Component Analysis</a:t>
            </a:r>
            <a:endParaRPr lang="en-US" dirty="0"/>
          </a:p>
        </p:txBody>
      </p:sp>
    </p:spTree>
    <p:extLst>
      <p:ext uri="{BB962C8B-B14F-4D97-AF65-F5344CB8AC3E}">
        <p14:creationId xmlns:p14="http://schemas.microsoft.com/office/powerpoint/2010/main" val="127875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Focus:</a:t>
            </a:r>
          </a:p>
          <a:p>
            <a:pPr lvl="1"/>
            <a:r>
              <a:rPr lang="en-US" dirty="0" smtClean="0"/>
              <a:t>in-depth </a:t>
            </a:r>
            <a:r>
              <a:rPr lang="en-US" dirty="0"/>
              <a:t>exposure to ML approaches for advanced industrial applications will be provided. </a:t>
            </a:r>
            <a:endParaRPr lang="en-US" dirty="0" smtClean="0"/>
          </a:p>
          <a:p>
            <a:pPr lvl="1"/>
            <a:r>
              <a:rPr lang="en-US" dirty="0" smtClean="0"/>
              <a:t>Much </a:t>
            </a:r>
            <a:r>
              <a:rPr lang="en-US" dirty="0"/>
              <a:t>focus will be on ML approaches on Images with a brief overview of other applications. The talks will have three sessions as listed below. Prior knowledge on ML or python is not required. Basic programing skills on any language will be helpful but not mandatory.</a:t>
            </a:r>
          </a:p>
          <a:p>
            <a:endParaRPr lang="en-US" b="1" dirty="0" smtClean="0"/>
          </a:p>
          <a:p>
            <a:r>
              <a:rPr lang="en-US" b="1" dirty="0" smtClean="0"/>
              <a:t>Phase1</a:t>
            </a:r>
            <a:r>
              <a:rPr lang="en-US" b="1" dirty="0"/>
              <a:t>:</a:t>
            </a:r>
          </a:p>
          <a:p>
            <a:pPr lvl="1"/>
            <a:r>
              <a:rPr lang="en-US" dirty="0"/>
              <a:t>Session1 - (18th Nov, 11:30AM to 1:00PM): Python Basics</a:t>
            </a:r>
          </a:p>
          <a:p>
            <a:pPr lvl="1"/>
            <a:r>
              <a:rPr lang="en-US" dirty="0"/>
              <a:t>Session2 - (18th Nov, 2:00 PM to 4:00PM): Traditional Machine Learning and Deep Learning</a:t>
            </a:r>
          </a:p>
          <a:p>
            <a:pPr lvl="1"/>
            <a:r>
              <a:rPr lang="en-US" dirty="0"/>
              <a:t>Session3 - (20th Nov, 2:00 PM to 4:00PM): </a:t>
            </a:r>
            <a:r>
              <a:rPr lang="en-US" u="sng" dirty="0"/>
              <a:t>Image</a:t>
            </a:r>
            <a:r>
              <a:rPr lang="en-US" dirty="0"/>
              <a:t> Classification using Deep Learning</a:t>
            </a:r>
          </a:p>
          <a:p>
            <a:r>
              <a:rPr lang="en-US" b="1" dirty="0"/>
              <a:t>Phase2:</a:t>
            </a:r>
          </a:p>
          <a:p>
            <a:pPr lvl="1"/>
            <a:r>
              <a:rPr lang="en-US" dirty="0"/>
              <a:t>Session1- (9th Dec, 11:30AM to 1:00PM): Python Basics</a:t>
            </a:r>
          </a:p>
          <a:p>
            <a:pPr lvl="1"/>
            <a:r>
              <a:rPr lang="en-US" dirty="0"/>
              <a:t>Session2- (9th Dec, 2:00 PM to 4:00PM): Traditional Machine Learning and Deep Learning</a:t>
            </a:r>
          </a:p>
          <a:p>
            <a:pPr lvl="1"/>
            <a:r>
              <a:rPr lang="en-US" dirty="0"/>
              <a:t>Session3- (11th Dec, 2:00 PM to 4:00PM): Image Classification using Deep Learning</a:t>
            </a:r>
          </a:p>
          <a:p>
            <a:r>
              <a:rPr lang="en-US" b="1" dirty="0"/>
              <a:t>Phase3:</a:t>
            </a:r>
          </a:p>
          <a:p>
            <a:pPr lvl="1"/>
            <a:r>
              <a:rPr lang="en-US" dirty="0"/>
              <a:t>Session1- (6th Jan, 11:30AM to 1:00PM): Python Basics</a:t>
            </a:r>
          </a:p>
          <a:p>
            <a:pPr lvl="1"/>
            <a:r>
              <a:rPr lang="en-US" dirty="0"/>
              <a:t>Session2- (6th Jan, 2:00 PM to 4:00PM): Traditional Machine Learning and Deep Learning</a:t>
            </a:r>
          </a:p>
          <a:p>
            <a:pPr lvl="1"/>
            <a:r>
              <a:rPr lang="en-US" dirty="0"/>
              <a:t>Session3- (8th Jan, 2:00 PM to 4:00PM): Image Classification using Deep Learning</a:t>
            </a:r>
          </a:p>
        </p:txBody>
      </p:sp>
    </p:spTree>
    <p:extLst>
      <p:ext uri="{BB962C8B-B14F-4D97-AF65-F5344CB8AC3E}">
        <p14:creationId xmlns:p14="http://schemas.microsoft.com/office/powerpoint/2010/main" val="422009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Versus All Classification</a:t>
            </a:r>
            <a:endParaRPr lang="en-US" dirty="0"/>
          </a:p>
        </p:txBody>
      </p:sp>
      <p:pic>
        <p:nvPicPr>
          <p:cNvPr id="4098" name="Picture 2" descr="Image result for one versus all sv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71847" y="2160588"/>
            <a:ext cx="620834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390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r>
              <a:rPr lang="en-US" dirty="0" smtClean="0"/>
              <a:t>%split (80 - 20 split)</a:t>
            </a:r>
          </a:p>
          <a:p>
            <a:endParaRPr lang="en-US" dirty="0"/>
          </a:p>
          <a:p>
            <a:endParaRPr lang="en-US" dirty="0" smtClean="0"/>
          </a:p>
          <a:p>
            <a:r>
              <a:rPr lang="en-US" dirty="0"/>
              <a:t>K</a:t>
            </a:r>
            <a:r>
              <a:rPr lang="en-US" dirty="0" smtClean="0"/>
              <a:t> - Fold Cross Validation (5 fold)</a:t>
            </a:r>
          </a:p>
          <a:p>
            <a:pPr lvl="1"/>
            <a:endParaRPr lang="en-US" dirty="0" smtClean="0"/>
          </a:p>
          <a:p>
            <a:endParaRPr lang="en-US" dirty="0"/>
          </a:p>
        </p:txBody>
      </p:sp>
      <p:pic>
        <p:nvPicPr>
          <p:cNvPr id="5122" name="Picture 2" descr="Image result for cross 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229" y="4001294"/>
            <a:ext cx="4095750" cy="19335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nvPr>
        </p:nvGraphicFramePr>
        <p:xfrm>
          <a:off x="2032000" y="272804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369136542"/>
                    </a:ext>
                  </a:extLst>
                </a:gridCol>
                <a:gridCol w="812800">
                  <a:extLst>
                    <a:ext uri="{9D8B030D-6E8A-4147-A177-3AD203B41FA5}">
                      <a16:colId xmlns:a16="http://schemas.microsoft.com/office/drawing/2014/main" val="1094062318"/>
                    </a:ext>
                  </a:extLst>
                </a:gridCol>
                <a:gridCol w="812800">
                  <a:extLst>
                    <a:ext uri="{9D8B030D-6E8A-4147-A177-3AD203B41FA5}">
                      <a16:colId xmlns:a16="http://schemas.microsoft.com/office/drawing/2014/main" val="3979734862"/>
                    </a:ext>
                  </a:extLst>
                </a:gridCol>
                <a:gridCol w="812800">
                  <a:extLst>
                    <a:ext uri="{9D8B030D-6E8A-4147-A177-3AD203B41FA5}">
                      <a16:colId xmlns:a16="http://schemas.microsoft.com/office/drawing/2014/main" val="306011459"/>
                    </a:ext>
                  </a:extLst>
                </a:gridCol>
                <a:gridCol w="812800">
                  <a:extLst>
                    <a:ext uri="{9D8B030D-6E8A-4147-A177-3AD203B41FA5}">
                      <a16:colId xmlns:a16="http://schemas.microsoft.com/office/drawing/2014/main" val="1266661607"/>
                    </a:ext>
                  </a:extLst>
                </a:gridCol>
                <a:gridCol w="812800">
                  <a:extLst>
                    <a:ext uri="{9D8B030D-6E8A-4147-A177-3AD203B41FA5}">
                      <a16:colId xmlns:a16="http://schemas.microsoft.com/office/drawing/2014/main" val="3396382560"/>
                    </a:ext>
                  </a:extLst>
                </a:gridCol>
                <a:gridCol w="812800">
                  <a:extLst>
                    <a:ext uri="{9D8B030D-6E8A-4147-A177-3AD203B41FA5}">
                      <a16:colId xmlns:a16="http://schemas.microsoft.com/office/drawing/2014/main" val="1715230026"/>
                    </a:ext>
                  </a:extLst>
                </a:gridCol>
                <a:gridCol w="812800">
                  <a:extLst>
                    <a:ext uri="{9D8B030D-6E8A-4147-A177-3AD203B41FA5}">
                      <a16:colId xmlns:a16="http://schemas.microsoft.com/office/drawing/2014/main" val="3818026068"/>
                    </a:ext>
                  </a:extLst>
                </a:gridCol>
                <a:gridCol w="812800">
                  <a:extLst>
                    <a:ext uri="{9D8B030D-6E8A-4147-A177-3AD203B41FA5}">
                      <a16:colId xmlns:a16="http://schemas.microsoft.com/office/drawing/2014/main" val="1658544476"/>
                    </a:ext>
                  </a:extLst>
                </a:gridCol>
                <a:gridCol w="812800">
                  <a:extLst>
                    <a:ext uri="{9D8B030D-6E8A-4147-A177-3AD203B41FA5}">
                      <a16:colId xmlns:a16="http://schemas.microsoft.com/office/drawing/2014/main" val="437743761"/>
                    </a:ext>
                  </a:extLst>
                </a:gridCol>
              </a:tblGrid>
              <a:tr h="370840">
                <a:tc>
                  <a:txBody>
                    <a:bodyPr/>
                    <a:lstStyle/>
                    <a:p>
                      <a:endParaRPr 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2735683274"/>
                  </a:ext>
                </a:extLst>
              </a:tr>
            </a:tbl>
          </a:graphicData>
        </a:graphic>
      </p:graphicFrame>
    </p:spTree>
    <p:extLst>
      <p:ext uri="{BB962C8B-B14F-4D97-AF65-F5344CB8AC3E}">
        <p14:creationId xmlns:p14="http://schemas.microsoft.com/office/powerpoint/2010/main" val="895624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6146" name="Picture 2" descr="Image result for confusion matri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1363" y="1510579"/>
            <a:ext cx="7072746" cy="4950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343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Get into the Code..</a:t>
            </a:r>
            <a:endParaRPr lang="en-US" dirty="0"/>
          </a:p>
        </p:txBody>
      </p:sp>
    </p:spTree>
    <p:extLst>
      <p:ext uri="{BB962C8B-B14F-4D97-AF65-F5344CB8AC3E}">
        <p14:creationId xmlns:p14="http://schemas.microsoft.com/office/powerpoint/2010/main" val="3781360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a:t>
            </a:r>
            <a:r>
              <a:rPr lang="en-US" dirty="0" smtClean="0"/>
              <a:t>ession3 </a:t>
            </a:r>
            <a:r>
              <a:rPr lang="en-NL" dirty="0" smtClean="0"/>
              <a:t>–</a:t>
            </a:r>
            <a:r>
              <a:rPr lang="en-US" dirty="0" smtClean="0"/>
              <a:t> Image Classification using Deep learning</a:t>
            </a:r>
            <a:endParaRPr lang="en-US" dirty="0"/>
          </a:p>
        </p:txBody>
      </p:sp>
    </p:spTree>
    <p:extLst>
      <p:ext uri="{BB962C8B-B14F-4D97-AF65-F5344CB8AC3E}">
        <p14:creationId xmlns:p14="http://schemas.microsoft.com/office/powerpoint/2010/main" val="337864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Signal Processing</a:t>
            </a:r>
            <a:endParaRPr lang="en-IN" dirty="0"/>
          </a:p>
        </p:txBody>
      </p:sp>
      <p:sp>
        <p:nvSpPr>
          <p:cNvPr id="4" name="Content Placeholder 3"/>
          <p:cNvSpPr>
            <a:spLocks noGrp="1"/>
          </p:cNvSpPr>
          <p:nvPr>
            <p:ph idx="1"/>
          </p:nvPr>
        </p:nvSpPr>
        <p:spPr/>
        <p:txBody>
          <a:bodyPr>
            <a:normAutofit/>
          </a:bodyPr>
          <a:lstStyle/>
          <a:p>
            <a:pPr marL="0" indent="0">
              <a:buNone/>
            </a:pPr>
            <a:r>
              <a:rPr lang="en-IN" sz="2000" dirty="0"/>
              <a:t>Signal</a:t>
            </a:r>
          </a:p>
          <a:p>
            <a:r>
              <a:rPr lang="en-IN" sz="2000" dirty="0"/>
              <a:t>Function that "conveys information about the behaviour or attributes of some phenomenon“</a:t>
            </a:r>
          </a:p>
          <a:p>
            <a:r>
              <a:rPr lang="en-IN" sz="2000" dirty="0"/>
              <a:t>Y = f(x)</a:t>
            </a:r>
          </a:p>
          <a:p>
            <a:r>
              <a:rPr lang="en-IN" sz="2000" dirty="0"/>
              <a:t>X is independent, Y is dependent</a:t>
            </a:r>
          </a:p>
          <a:p>
            <a:r>
              <a:rPr lang="en-IN" sz="2000" dirty="0"/>
              <a:t>Ex: ECG signal:</a:t>
            </a:r>
          </a:p>
          <a:p>
            <a:pPr marL="457200" lvl="1" indent="0">
              <a:buNone/>
            </a:pPr>
            <a:r>
              <a:rPr lang="en-IN" sz="1800" dirty="0"/>
              <a:t>- time is independent variable</a:t>
            </a:r>
          </a:p>
          <a:p>
            <a:pPr marL="457200" lvl="1" indent="0">
              <a:buNone/>
            </a:pPr>
            <a:r>
              <a:rPr lang="en-IN" sz="1800" dirty="0"/>
              <a:t>- lead potential is dependent variable</a:t>
            </a:r>
          </a:p>
          <a:p>
            <a:pPr marL="0" indent="0">
              <a:buNone/>
            </a:pPr>
            <a:endParaRPr lang="en-IN" sz="2000" dirty="0"/>
          </a:p>
        </p:txBody>
      </p:sp>
      <p:pic>
        <p:nvPicPr>
          <p:cNvPr id="1026" name="Picture 2" descr="Image result for ecg"/>
          <p:cNvPicPr>
            <a:picLocks noChangeAspect="1" noChangeArrowheads="1"/>
          </p:cNvPicPr>
          <p:nvPr/>
        </p:nvPicPr>
        <p:blipFill rotWithShape="1">
          <a:blip r:embed="rId2">
            <a:extLst>
              <a:ext uri="{28A0092B-C50C-407E-A947-70E740481C1C}">
                <a14:useLocalDpi xmlns:a14="http://schemas.microsoft.com/office/drawing/2010/main" val="0"/>
              </a:ext>
            </a:extLst>
          </a:blip>
          <a:srcRect t="13394" b="4996"/>
          <a:stretch/>
        </p:blipFill>
        <p:spPr bwMode="auto">
          <a:xfrm>
            <a:off x="3359696" y="4365104"/>
            <a:ext cx="4743450" cy="20366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79577" y="6406463"/>
            <a:ext cx="2871299" cy="369332"/>
          </a:xfrm>
          <a:prstGeom prst="rect">
            <a:avLst/>
          </a:prstGeom>
          <a:noFill/>
        </p:spPr>
        <p:txBody>
          <a:bodyPr wrap="none" rtlCol="0">
            <a:spAutoFit/>
          </a:bodyPr>
          <a:lstStyle/>
          <a:p>
            <a:r>
              <a:rPr lang="en-IN" dirty="0"/>
              <a:t>Can you name a few signals?</a:t>
            </a:r>
          </a:p>
        </p:txBody>
      </p:sp>
    </p:spTree>
    <p:extLst>
      <p:ext uri="{BB962C8B-B14F-4D97-AF65-F5344CB8AC3E}">
        <p14:creationId xmlns:p14="http://schemas.microsoft.com/office/powerpoint/2010/main" val="66634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Signal Processing</a:t>
            </a:r>
            <a:endParaRPr lang="en-IN" dirty="0"/>
          </a:p>
        </p:txBody>
      </p:sp>
      <p:sp>
        <p:nvSpPr>
          <p:cNvPr id="3" name="Content Placeholder 2"/>
          <p:cNvSpPr>
            <a:spLocks noGrp="1"/>
          </p:cNvSpPr>
          <p:nvPr>
            <p:ph idx="1"/>
          </p:nvPr>
        </p:nvSpPr>
        <p:spPr/>
        <p:txBody>
          <a:bodyPr>
            <a:normAutofit/>
          </a:bodyPr>
          <a:lstStyle/>
          <a:p>
            <a:r>
              <a:rPr lang="en-IN" b="1" dirty="0" smtClean="0"/>
              <a:t>Science</a:t>
            </a:r>
            <a:r>
              <a:rPr lang="en-IN" dirty="0"/>
              <a:t> that concerns the analysis, synthesis, and modification of </a:t>
            </a:r>
            <a:r>
              <a:rPr lang="en-IN" dirty="0" smtClean="0">
                <a:hlinkClick r:id="rId2" tooltip="Signal"/>
              </a:rPr>
              <a:t>signals</a:t>
            </a:r>
            <a:endParaRPr lang="en-IN" dirty="0" smtClean="0"/>
          </a:p>
          <a:p>
            <a:r>
              <a:rPr lang="en-IN" dirty="0" smtClean="0"/>
              <a:t>Analysis:</a:t>
            </a:r>
          </a:p>
          <a:p>
            <a:pPr lvl="1"/>
            <a:r>
              <a:rPr lang="en-IN" dirty="0" smtClean="0"/>
              <a:t>ECG analysis: HR detection, anomalies</a:t>
            </a:r>
          </a:p>
          <a:p>
            <a:pPr lvl="1"/>
            <a:r>
              <a:rPr lang="en-IN" dirty="0" smtClean="0"/>
              <a:t>IMU analysis: fall detection</a:t>
            </a:r>
          </a:p>
          <a:p>
            <a:r>
              <a:rPr lang="en-IN" dirty="0" smtClean="0"/>
              <a:t>Synthesis:</a:t>
            </a:r>
          </a:p>
          <a:p>
            <a:pPr lvl="1"/>
            <a:r>
              <a:rPr lang="en-IN" dirty="0" smtClean="0"/>
              <a:t>Voice signals are synthesized for communication via mobile phones</a:t>
            </a:r>
          </a:p>
          <a:p>
            <a:pPr lvl="1"/>
            <a:r>
              <a:rPr lang="en-IN" dirty="0" smtClean="0"/>
              <a:t>Music signal conditioning</a:t>
            </a:r>
          </a:p>
          <a:p>
            <a:r>
              <a:rPr lang="en-IN" dirty="0" smtClean="0"/>
              <a:t>Modification</a:t>
            </a:r>
          </a:p>
          <a:p>
            <a:pPr lvl="1"/>
            <a:r>
              <a:rPr lang="en-IN" dirty="0" smtClean="0"/>
              <a:t>Amplifiers</a:t>
            </a:r>
          </a:p>
          <a:p>
            <a:pPr lvl="1"/>
            <a:r>
              <a:rPr lang="en-IN" dirty="0" smtClean="0"/>
              <a:t>Modulation AM/FM	</a:t>
            </a:r>
          </a:p>
          <a:p>
            <a:endParaRPr lang="en-IN" dirty="0"/>
          </a:p>
        </p:txBody>
      </p:sp>
    </p:spTree>
    <p:extLst>
      <p:ext uri="{BB962C8B-B14F-4D97-AF65-F5344CB8AC3E}">
        <p14:creationId xmlns:p14="http://schemas.microsoft.com/office/powerpoint/2010/main" val="3085083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lstStyle/>
          <a:p>
            <a:r>
              <a:rPr lang="en-IN" dirty="0" smtClean="0"/>
              <a:t>Image Processing</a:t>
            </a:r>
            <a:endParaRPr lang="en-IN" dirty="0"/>
          </a:p>
        </p:txBody>
      </p:sp>
      <p:sp>
        <p:nvSpPr>
          <p:cNvPr id="3" name="Content Placeholder 2"/>
          <p:cNvSpPr>
            <a:spLocks noGrp="1"/>
          </p:cNvSpPr>
          <p:nvPr>
            <p:ph idx="1"/>
          </p:nvPr>
        </p:nvSpPr>
        <p:spPr>
          <a:xfrm>
            <a:off x="1981200" y="1268761"/>
            <a:ext cx="8229600" cy="4857403"/>
          </a:xfrm>
        </p:spPr>
        <p:txBody>
          <a:bodyPr/>
          <a:lstStyle/>
          <a:p>
            <a:r>
              <a:rPr lang="en-IN" dirty="0" smtClean="0"/>
              <a:t>What is an Image and How Image is formed?</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0" indent="0">
              <a:buNone/>
            </a:pP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2060849"/>
            <a:ext cx="6480720" cy="4113441"/>
          </a:xfrm>
          <a:prstGeom prst="rect">
            <a:avLst/>
          </a:prstGeom>
        </p:spPr>
      </p:pic>
    </p:spTree>
    <p:extLst>
      <p:ext uri="{BB962C8B-B14F-4D97-AF65-F5344CB8AC3E}">
        <p14:creationId xmlns:p14="http://schemas.microsoft.com/office/powerpoint/2010/main" val="40292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4082"/>
          </a:xfrm>
        </p:spPr>
        <p:txBody>
          <a:bodyPr>
            <a:normAutofit fontScale="90000"/>
          </a:bodyPr>
          <a:lstStyle/>
          <a:p>
            <a:r>
              <a:rPr lang="en-IN" dirty="0" smtClean="0"/>
              <a:t>Contd..</a:t>
            </a:r>
            <a:endParaRPr lang="en-IN" dirty="0"/>
          </a:p>
        </p:txBody>
      </p:sp>
      <p:sp>
        <p:nvSpPr>
          <p:cNvPr id="3" name="Content Placeholder 2"/>
          <p:cNvSpPr>
            <a:spLocks noGrp="1"/>
          </p:cNvSpPr>
          <p:nvPr>
            <p:ph idx="1"/>
          </p:nvPr>
        </p:nvSpPr>
        <p:spPr>
          <a:xfrm>
            <a:off x="1981200" y="1052737"/>
            <a:ext cx="8229600" cy="5073427"/>
          </a:xfrm>
        </p:spPr>
        <p:txBody>
          <a:bodyPr>
            <a:normAutofit/>
          </a:bodyPr>
          <a:lstStyle/>
          <a:p>
            <a:r>
              <a:rPr lang="en-IN" dirty="0" smtClean="0"/>
              <a:t>Image is a 2 dimensional signal</a:t>
            </a:r>
          </a:p>
          <a:p>
            <a:r>
              <a:rPr lang="en-IN" dirty="0" smtClean="0"/>
              <a:t>Independent variables are space! (f(</a:t>
            </a:r>
            <a:r>
              <a:rPr lang="en-IN" dirty="0" err="1" smtClean="0"/>
              <a:t>x,y</a:t>
            </a:r>
            <a:r>
              <a:rPr lang="en-IN" dirty="0" smtClean="0"/>
              <a:t>))</a:t>
            </a:r>
          </a:p>
          <a:p>
            <a:r>
              <a:rPr lang="en-IN" dirty="0" smtClean="0"/>
              <a:t>Image Processing is the Analysis, Synthesis and Modification of Images</a:t>
            </a:r>
          </a:p>
          <a:p>
            <a:r>
              <a:rPr lang="en-IN" dirty="0" smtClean="0"/>
              <a:t>Analysis</a:t>
            </a:r>
          </a:p>
          <a:p>
            <a:pPr lvl="1"/>
            <a:r>
              <a:rPr lang="en-IN" dirty="0" smtClean="0"/>
              <a:t>Medical Imaging Scans CT, MRI</a:t>
            </a:r>
          </a:p>
          <a:p>
            <a:r>
              <a:rPr lang="en-IN" dirty="0" smtClean="0"/>
              <a:t>Synthesis</a:t>
            </a:r>
          </a:p>
          <a:p>
            <a:pPr lvl="1"/>
            <a:r>
              <a:rPr lang="en-IN" dirty="0" smtClean="0"/>
              <a:t>Heat map generation</a:t>
            </a:r>
          </a:p>
          <a:p>
            <a:pPr lvl="1"/>
            <a:r>
              <a:rPr lang="en-IN" dirty="0" smtClean="0"/>
              <a:t>Difference detection</a:t>
            </a:r>
          </a:p>
          <a:p>
            <a:r>
              <a:rPr lang="en-IN" dirty="0" smtClean="0"/>
              <a:t>Modification - Basic operations on Images</a:t>
            </a:r>
          </a:p>
          <a:p>
            <a:pPr lvl="1"/>
            <a:r>
              <a:rPr lang="en-IN" dirty="0" smtClean="0"/>
              <a:t>Image </a:t>
            </a:r>
            <a:r>
              <a:rPr lang="en-IN" dirty="0"/>
              <a:t>enhancement – removing noise and sharpening an image</a:t>
            </a:r>
          </a:p>
          <a:p>
            <a:pPr lvl="1"/>
            <a:r>
              <a:rPr lang="en-IN" dirty="0"/>
              <a:t>Image segmentation – isolating objects of interest and gathering statistics</a:t>
            </a:r>
          </a:p>
          <a:p>
            <a:pPr lvl="1"/>
            <a:r>
              <a:rPr lang="en-IN" dirty="0"/>
              <a:t>Image registration – aligning multiple images from different camera </a:t>
            </a:r>
            <a:r>
              <a:rPr lang="en-IN" dirty="0" smtClean="0"/>
              <a:t>sources</a:t>
            </a:r>
          </a:p>
          <a:p>
            <a:endParaRPr lang="en-IN" dirty="0"/>
          </a:p>
          <a:p>
            <a:pPr lvl="1"/>
            <a:endParaRPr lang="en-IN" dirty="0"/>
          </a:p>
        </p:txBody>
      </p:sp>
    </p:spTree>
    <p:extLst>
      <p:ext uri="{BB962C8B-B14F-4D97-AF65-F5344CB8AC3E}">
        <p14:creationId xmlns:p14="http://schemas.microsoft.com/office/powerpoint/2010/main" val="4083104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Get into the Code..</a:t>
            </a:r>
            <a:endParaRPr lang="en-US" dirty="0"/>
          </a:p>
        </p:txBody>
      </p:sp>
    </p:spTree>
    <p:extLst>
      <p:ext uri="{BB962C8B-B14F-4D97-AF65-F5344CB8AC3E}">
        <p14:creationId xmlns:p14="http://schemas.microsoft.com/office/powerpoint/2010/main" val="271713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9157"/>
          </a:xfrm>
        </p:spPr>
        <p:txBody>
          <a:bodyPr anchor="ctr"/>
          <a:lstStyle/>
          <a:p>
            <a:pPr algn="ctr"/>
            <a:r>
              <a:rPr lang="en-US" dirty="0" smtClean="0"/>
              <a:t>Session1</a:t>
            </a:r>
            <a:br>
              <a:rPr lang="en-US" dirty="0" smtClean="0"/>
            </a:br>
            <a:r>
              <a:rPr lang="en-US" dirty="0"/>
              <a:t>Machine Learning and Python in Industry</a:t>
            </a:r>
          </a:p>
        </p:txBody>
      </p:sp>
    </p:spTree>
    <p:extLst>
      <p:ext uri="{BB962C8B-B14F-4D97-AF65-F5344CB8AC3E}">
        <p14:creationId xmlns:p14="http://schemas.microsoft.com/office/powerpoint/2010/main" val="422205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17454"/>
          </a:xfrm>
        </p:spPr>
        <p:txBody>
          <a:bodyPr>
            <a:noAutofit/>
          </a:bodyPr>
          <a:lstStyle/>
          <a:p>
            <a:r>
              <a:rPr lang="en-US" sz="4400" dirty="0" smtClean="0"/>
              <a:t>Artificial Intelligence and its evolution</a:t>
            </a:r>
            <a:endParaRPr lang="en-US" sz="4400" dirty="0"/>
          </a:p>
        </p:txBody>
      </p:sp>
      <p:pic>
        <p:nvPicPr>
          <p:cNvPr id="4" name="Picture 3"/>
          <p:cNvPicPr>
            <a:picLocks noChangeAspect="1"/>
          </p:cNvPicPr>
          <p:nvPr/>
        </p:nvPicPr>
        <p:blipFill>
          <a:blip r:embed="rId2"/>
          <a:stretch>
            <a:fillRect/>
          </a:stretch>
        </p:blipFill>
        <p:spPr>
          <a:xfrm>
            <a:off x="1883884" y="1961003"/>
            <a:ext cx="8784116" cy="4576372"/>
          </a:xfrm>
          <a:prstGeom prst="rect">
            <a:avLst/>
          </a:prstGeom>
        </p:spPr>
      </p:pic>
    </p:spTree>
    <p:extLst>
      <p:ext uri="{BB962C8B-B14F-4D97-AF65-F5344CB8AC3E}">
        <p14:creationId xmlns:p14="http://schemas.microsoft.com/office/powerpoint/2010/main" val="48337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016" y="839789"/>
            <a:ext cx="8596668" cy="1320800"/>
          </a:xfrm>
        </p:spPr>
        <p:txBody>
          <a:bodyPr/>
          <a:lstStyle/>
          <a:p>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L in Industries..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40000" lnSpcReduction="20000"/>
          </a:bodyPr>
          <a:lstStyle/>
          <a:p>
            <a:r>
              <a:rPr lang="en-US" dirty="0" smtClean="0"/>
              <a:t>There isn’t a field where the knowledge of AI cannot be utilized for</a:t>
            </a:r>
          </a:p>
          <a:p>
            <a:endParaRPr lang="en-US" dirty="0" smtClean="0"/>
          </a:p>
          <a:p>
            <a:r>
              <a:rPr lang="en-US" i="1" dirty="0" smtClean="0"/>
              <a:t>Healthcare</a:t>
            </a:r>
          </a:p>
          <a:p>
            <a:pPr lvl="1"/>
            <a:r>
              <a:rPr lang="en-US" dirty="0" smtClean="0"/>
              <a:t>The </a:t>
            </a:r>
            <a:r>
              <a:rPr lang="en-US" dirty="0"/>
              <a:t>focus of Artificial intelligence is more on empowering physicians rather than replacing </a:t>
            </a:r>
            <a:r>
              <a:rPr lang="en-US" dirty="0" smtClean="0"/>
              <a:t>them</a:t>
            </a:r>
          </a:p>
          <a:p>
            <a:pPr lvl="1"/>
            <a:r>
              <a:rPr lang="en-US" dirty="0" smtClean="0"/>
              <a:t>Looking at the medical AI ecosystem, we can see that much of the work is going on in Prediction and prevention, wellness, aging, rehabilitation and technological augmentation of doctors.</a:t>
            </a:r>
          </a:p>
          <a:p>
            <a:pPr lvl="1"/>
            <a:r>
              <a:rPr lang="en-US" dirty="0" smtClean="0"/>
              <a:t>AI and ML are also helping in medical imaging, Drug discovery, Medication management and robotic surgery.</a:t>
            </a:r>
          </a:p>
          <a:p>
            <a:r>
              <a:rPr lang="en-US" dirty="0" smtClean="0"/>
              <a:t>Research</a:t>
            </a:r>
          </a:p>
          <a:p>
            <a:pPr lvl="1"/>
            <a:r>
              <a:rPr lang="en-US" dirty="0" smtClean="0"/>
              <a:t>Ability to discover new drug, GENOME information</a:t>
            </a:r>
          </a:p>
          <a:p>
            <a:r>
              <a:rPr lang="en-US" dirty="0" smtClean="0"/>
              <a:t>Mobility</a:t>
            </a:r>
          </a:p>
          <a:p>
            <a:pPr lvl="1"/>
            <a:r>
              <a:rPr lang="en-US" dirty="0" smtClean="0"/>
              <a:t>Driverless vehicles</a:t>
            </a:r>
          </a:p>
          <a:p>
            <a:pPr lvl="1"/>
            <a:r>
              <a:rPr lang="en-US" dirty="0" smtClean="0"/>
              <a:t>Navigation</a:t>
            </a:r>
          </a:p>
          <a:p>
            <a:r>
              <a:rPr lang="en-US" dirty="0" smtClean="0"/>
              <a:t>Daily Activities</a:t>
            </a:r>
          </a:p>
          <a:p>
            <a:pPr lvl="1"/>
            <a:r>
              <a:rPr lang="en-US" dirty="0" smtClean="0"/>
              <a:t>Voice Agents</a:t>
            </a:r>
          </a:p>
          <a:p>
            <a:pPr lvl="1"/>
            <a:r>
              <a:rPr lang="en-US" dirty="0" smtClean="0"/>
              <a:t>Spam Filters</a:t>
            </a:r>
          </a:p>
          <a:p>
            <a:r>
              <a:rPr lang="en-US" dirty="0" smtClean="0"/>
              <a:t>Business</a:t>
            </a:r>
          </a:p>
          <a:p>
            <a:pPr lvl="1"/>
            <a:r>
              <a:rPr lang="en-US" dirty="0" smtClean="0"/>
              <a:t>Chat-bots</a:t>
            </a:r>
          </a:p>
          <a:p>
            <a:pPr lvl="1"/>
            <a:r>
              <a:rPr lang="en-US" dirty="0" smtClean="0"/>
              <a:t>Insights</a:t>
            </a:r>
          </a:p>
          <a:p>
            <a:endParaRPr lang="en-US" dirty="0" smtClean="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91014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Phython</a:t>
            </a:r>
            <a:endParaRPr lang="en-US" dirty="0"/>
          </a:p>
        </p:txBody>
      </p:sp>
      <p:sp>
        <p:nvSpPr>
          <p:cNvPr id="3" name="Content Placeholder 2"/>
          <p:cNvSpPr>
            <a:spLocks noGrp="1"/>
          </p:cNvSpPr>
          <p:nvPr>
            <p:ph idx="1"/>
          </p:nvPr>
        </p:nvSpPr>
        <p:spPr/>
        <p:txBody>
          <a:bodyPr/>
          <a:lstStyle/>
          <a:p>
            <a:r>
              <a:rPr lang="en-US" dirty="0" smtClean="0"/>
              <a:t>Easy to understand and write code</a:t>
            </a:r>
          </a:p>
          <a:p>
            <a:r>
              <a:rPr lang="en-US" dirty="0" smtClean="0"/>
              <a:t>Open Source</a:t>
            </a:r>
          </a:p>
          <a:p>
            <a:r>
              <a:rPr lang="en-US" dirty="0" smtClean="0"/>
              <a:t>Freely available libraries for most scientific applications</a:t>
            </a:r>
            <a:endParaRPr lang="en-US" dirty="0"/>
          </a:p>
        </p:txBody>
      </p:sp>
    </p:spTree>
    <p:extLst>
      <p:ext uri="{BB962C8B-B14F-4D97-AF65-F5344CB8AC3E}">
        <p14:creationId xmlns:p14="http://schemas.microsoft.com/office/powerpoint/2010/main" val="111045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Anaconda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Log into a windows 64 bit system as admin</a:t>
            </a:r>
          </a:p>
          <a:p>
            <a:r>
              <a:rPr lang="en-US" dirty="0" smtClean="0"/>
              <a:t>Install and </a:t>
            </a:r>
            <a:r>
              <a:rPr lang="en-US" dirty="0"/>
              <a:t>open </a:t>
            </a:r>
            <a:r>
              <a:rPr lang="en-US" dirty="0" err="1" smtClean="0"/>
              <a:t>gitbash</a:t>
            </a:r>
            <a:r>
              <a:rPr lang="en-US" dirty="0" smtClean="0"/>
              <a:t> from </a:t>
            </a:r>
            <a:r>
              <a:rPr lang="en-US" dirty="0" smtClean="0">
                <a:hlinkClick r:id="rId2"/>
              </a:rPr>
              <a:t>https</a:t>
            </a:r>
            <a:r>
              <a:rPr lang="en-US" dirty="0">
                <a:hlinkClick r:id="rId2"/>
              </a:rPr>
              <a:t>://</a:t>
            </a:r>
            <a:r>
              <a:rPr lang="en-US" dirty="0" smtClean="0">
                <a:hlinkClick r:id="rId2"/>
              </a:rPr>
              <a:t>git-scm.com/download/win</a:t>
            </a:r>
            <a:endParaRPr lang="en-US" dirty="0" smtClean="0"/>
          </a:p>
          <a:p>
            <a:pPr lvl="1"/>
            <a:r>
              <a:rPr lang="en-US" dirty="0" smtClean="0"/>
              <a:t>cd C:/</a:t>
            </a:r>
          </a:p>
          <a:p>
            <a:pPr lvl="1"/>
            <a:r>
              <a:rPr lang="en-US" dirty="0" err="1" smtClean="0"/>
              <a:t>Git</a:t>
            </a:r>
            <a:r>
              <a:rPr lang="en-US" dirty="0"/>
              <a:t> clone https://</a:t>
            </a:r>
            <a:r>
              <a:rPr lang="en-US" dirty="0" smtClean="0"/>
              <a:t>github.com/allmin/mlworkshop.git</a:t>
            </a:r>
            <a:endParaRPr lang="en-US" dirty="0" smtClean="0"/>
          </a:p>
          <a:p>
            <a:r>
              <a:rPr lang="en-US" dirty="0" smtClean="0"/>
              <a:t>Download </a:t>
            </a:r>
            <a:endParaRPr lang="en-US" dirty="0" smtClean="0"/>
          </a:p>
          <a:p>
            <a:pPr lvl="1"/>
            <a:r>
              <a:rPr lang="en-US" dirty="0" smtClean="0"/>
              <a:t>https</a:t>
            </a:r>
            <a:r>
              <a:rPr lang="en-US" dirty="0"/>
              <a:t>://repo.continuum.io/archive/Anaconda3-4.3.0-Windows-x86_64.exe</a:t>
            </a:r>
            <a:endParaRPr lang="en-US" dirty="0" smtClean="0"/>
          </a:p>
          <a:p>
            <a:r>
              <a:rPr lang="en-US" dirty="0" smtClean="0"/>
              <a:t>Navigate to the </a:t>
            </a:r>
            <a:r>
              <a:rPr lang="en-US" dirty="0" smtClean="0">
                <a:hlinkClick r:id="rId3"/>
              </a:rPr>
              <a:t>Anaconda3-4.3.0-Windows-x86_64.exe</a:t>
            </a:r>
            <a:r>
              <a:rPr lang="en-US" dirty="0" smtClean="0"/>
              <a:t> installer </a:t>
            </a:r>
          </a:p>
          <a:p>
            <a:pPr lvl="1"/>
            <a:r>
              <a:rPr lang="en-US" dirty="0" smtClean="0"/>
              <a:t>Right click and run as administrator</a:t>
            </a:r>
          </a:p>
          <a:p>
            <a:pPr lvl="1"/>
            <a:r>
              <a:rPr lang="en-US" dirty="0" smtClean="0"/>
              <a:t>Click yes on the prompt</a:t>
            </a:r>
          </a:p>
          <a:p>
            <a:pPr lvl="1"/>
            <a:r>
              <a:rPr lang="en-US" dirty="0" smtClean="0"/>
              <a:t>Click </a:t>
            </a:r>
            <a:r>
              <a:rPr lang="en-US" b="1" dirty="0" smtClean="0"/>
              <a:t>Next -&gt; I Agree -&gt; All Users </a:t>
            </a:r>
            <a:br>
              <a:rPr lang="en-US" b="1" dirty="0" smtClean="0"/>
            </a:br>
            <a:r>
              <a:rPr lang="en-US" b="1" dirty="0" smtClean="0"/>
              <a:t>-&gt; C:\Anaconda3-&gt; Next</a:t>
            </a:r>
          </a:p>
          <a:p>
            <a:pPr lvl="1"/>
            <a:r>
              <a:rPr lang="en-US" dirty="0" smtClean="0"/>
              <a:t>Make sure both check boxes are ticked</a:t>
            </a:r>
          </a:p>
          <a:p>
            <a:pPr lvl="1"/>
            <a:r>
              <a:rPr lang="en-US" dirty="0" smtClean="0"/>
              <a:t>Click Install </a:t>
            </a:r>
            <a:endParaRPr lang="en-US" dirty="0"/>
          </a:p>
        </p:txBody>
      </p:sp>
      <p:pic>
        <p:nvPicPr>
          <p:cNvPr id="4" name="Picture 3"/>
          <p:cNvPicPr>
            <a:picLocks noChangeAspect="1"/>
          </p:cNvPicPr>
          <p:nvPr/>
        </p:nvPicPr>
        <p:blipFill>
          <a:blip r:embed="rId4"/>
          <a:stretch>
            <a:fillRect/>
          </a:stretch>
        </p:blipFill>
        <p:spPr>
          <a:xfrm>
            <a:off x="8445018" y="4100975"/>
            <a:ext cx="3362780" cy="2589883"/>
          </a:xfrm>
          <a:prstGeom prst="rect">
            <a:avLst/>
          </a:prstGeom>
        </p:spPr>
      </p:pic>
    </p:spTree>
    <p:extLst>
      <p:ext uri="{BB962C8B-B14F-4D97-AF65-F5344CB8AC3E}">
        <p14:creationId xmlns:p14="http://schemas.microsoft.com/office/powerpoint/2010/main" val="122360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if installation was successful</a:t>
            </a:r>
            <a:endParaRPr lang="en-US" dirty="0"/>
          </a:p>
        </p:txBody>
      </p:sp>
      <p:sp>
        <p:nvSpPr>
          <p:cNvPr id="3" name="Content Placeholder 2"/>
          <p:cNvSpPr>
            <a:spLocks noGrp="1"/>
          </p:cNvSpPr>
          <p:nvPr>
            <p:ph idx="1"/>
          </p:nvPr>
        </p:nvSpPr>
        <p:spPr/>
        <p:txBody>
          <a:bodyPr/>
          <a:lstStyle/>
          <a:p>
            <a:r>
              <a:rPr lang="en-US" dirty="0" smtClean="0"/>
              <a:t>Open command prompt (</a:t>
            </a:r>
            <a:r>
              <a:rPr lang="en-US" dirty="0" err="1" smtClean="0"/>
              <a:t>winkey</a:t>
            </a:r>
            <a:r>
              <a:rPr lang="en-US" dirty="0" smtClean="0"/>
              <a:t> + R, type </a:t>
            </a:r>
            <a:r>
              <a:rPr lang="en-US" dirty="0" err="1" smtClean="0"/>
              <a:t>cmd</a:t>
            </a:r>
            <a:r>
              <a:rPr lang="en-US" dirty="0" smtClean="0"/>
              <a:t>, return)</a:t>
            </a:r>
          </a:p>
          <a:p>
            <a:r>
              <a:rPr lang="en-US" dirty="0"/>
              <a:t>t</a:t>
            </a:r>
            <a:r>
              <a:rPr lang="en-US" dirty="0" smtClean="0"/>
              <a:t>ype </a:t>
            </a:r>
          </a:p>
          <a:p>
            <a:pPr lvl="1">
              <a:buFont typeface="Wingdings" panose="05000000000000000000" pitchFamily="2" charset="2"/>
              <a:buChar char="Ø"/>
            </a:pPr>
            <a:r>
              <a:rPr lang="en-US" dirty="0" err="1" smtClean="0"/>
              <a:t>conda</a:t>
            </a:r>
            <a:r>
              <a:rPr lang="en-US" dirty="0" smtClean="0"/>
              <a:t> info </a:t>
            </a:r>
          </a:p>
          <a:p>
            <a:r>
              <a:rPr lang="en-US" dirty="0" smtClean="0"/>
              <a:t>You must get a list of </a:t>
            </a:r>
            <a:r>
              <a:rPr lang="en-US" dirty="0" err="1" smtClean="0"/>
              <a:t>conda</a:t>
            </a:r>
            <a:r>
              <a:rPr lang="en-US" dirty="0" smtClean="0"/>
              <a:t> information like below</a:t>
            </a:r>
          </a:p>
          <a:p>
            <a:endParaRPr lang="en-US" dirty="0"/>
          </a:p>
          <a:p>
            <a:endParaRPr lang="en-US" dirty="0" smtClean="0"/>
          </a:p>
          <a:p>
            <a:endParaRPr lang="en-US" dirty="0"/>
          </a:p>
          <a:p>
            <a:r>
              <a:rPr lang="en-US" dirty="0" smtClean="0"/>
              <a:t>If you get it, your Anaconda installation was successful!!</a:t>
            </a:r>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1290695" y="3709127"/>
            <a:ext cx="8134350" cy="1466850"/>
          </a:xfrm>
          <a:prstGeom prst="rect">
            <a:avLst/>
          </a:prstGeom>
        </p:spPr>
      </p:pic>
    </p:spTree>
    <p:extLst>
      <p:ext uri="{BB962C8B-B14F-4D97-AF65-F5344CB8AC3E}">
        <p14:creationId xmlns:p14="http://schemas.microsoft.com/office/powerpoint/2010/main" val="168446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Opening Workshop Materials</a:t>
            </a:r>
            <a:endParaRPr lang="en-US" dirty="0"/>
          </a:p>
        </p:txBody>
      </p:sp>
      <p:sp>
        <p:nvSpPr>
          <p:cNvPr id="3" name="Content Placeholder 2"/>
          <p:cNvSpPr>
            <a:spLocks noGrp="1"/>
          </p:cNvSpPr>
          <p:nvPr>
            <p:ph idx="1"/>
          </p:nvPr>
        </p:nvSpPr>
        <p:spPr/>
        <p:txBody>
          <a:bodyPr>
            <a:normAutofit/>
          </a:bodyPr>
          <a:lstStyle/>
          <a:p>
            <a:r>
              <a:rPr lang="en-US" dirty="0" smtClean="0"/>
              <a:t>Open </a:t>
            </a:r>
            <a:r>
              <a:rPr lang="en-US" dirty="0" err="1" smtClean="0"/>
              <a:t>jupyter</a:t>
            </a:r>
            <a:r>
              <a:rPr lang="en-US" dirty="0" smtClean="0"/>
              <a:t> notebook by using following command</a:t>
            </a:r>
          </a:p>
          <a:p>
            <a:pPr lvl="1">
              <a:buFont typeface="Wingdings" panose="05000000000000000000" pitchFamily="2" charset="2"/>
              <a:buChar char="Ø"/>
            </a:pPr>
            <a:r>
              <a:rPr lang="en-US" dirty="0"/>
              <a:t>c</a:t>
            </a:r>
            <a:r>
              <a:rPr lang="en-US" dirty="0" smtClean="0"/>
              <a:t>d C:/mlworkshop</a:t>
            </a:r>
          </a:p>
          <a:p>
            <a:pPr lvl="1">
              <a:buFont typeface="Wingdings" panose="05000000000000000000" pitchFamily="2" charset="2"/>
              <a:buChar char="Ø"/>
            </a:pPr>
            <a:r>
              <a:rPr lang="en-US" dirty="0" err="1" smtClean="0"/>
              <a:t>jupyter</a:t>
            </a:r>
            <a:r>
              <a:rPr lang="en-US" dirty="0" smtClean="0"/>
              <a:t>-notebook</a:t>
            </a:r>
          </a:p>
          <a:p>
            <a:pPr lvl="1">
              <a:buFont typeface="Wingdings" panose="05000000000000000000" pitchFamily="2" charset="2"/>
              <a:buChar char="Ø"/>
            </a:pPr>
            <a:r>
              <a:rPr lang="en-US" dirty="0" smtClean="0"/>
              <a:t>Web browser opens with a webpage</a:t>
            </a:r>
          </a:p>
          <a:p>
            <a:pPr lvl="1">
              <a:buFont typeface="Wingdings" panose="05000000000000000000" pitchFamily="2" charset="2"/>
              <a:buChar char="Ø"/>
            </a:pPr>
            <a:r>
              <a:rPr lang="en-US" dirty="0" smtClean="0"/>
              <a:t>Click on Python </a:t>
            </a:r>
            <a:r>
              <a:rPr lang="en-US" dirty="0" err="1" smtClean="0"/>
              <a:t>Basics.ipynb</a:t>
            </a:r>
            <a:r>
              <a:rPr lang="en-US" dirty="0" smtClean="0"/>
              <a:t> </a:t>
            </a:r>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444523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1019</Words>
  <Application>Microsoft Office PowerPoint</Application>
  <PresentationFormat>Widescreen</PresentationFormat>
  <Paragraphs>188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Georgia</vt:lpstr>
      <vt:lpstr>Trebuchet MS</vt:lpstr>
      <vt:lpstr>Wingdings</vt:lpstr>
      <vt:lpstr>Wingdings 3</vt:lpstr>
      <vt:lpstr>Facet</vt:lpstr>
      <vt:lpstr>Machine Learning Approaches for advanced Industrial Applications</vt:lpstr>
      <vt:lpstr>Contents</vt:lpstr>
      <vt:lpstr>Session1 Machine Learning and Python in Industry</vt:lpstr>
      <vt:lpstr>Artificial Intelligence and its evolution</vt:lpstr>
      <vt:lpstr>ML in Industries..</vt:lpstr>
      <vt:lpstr>Why Phython</vt:lpstr>
      <vt:lpstr>Installing Anaconda</vt:lpstr>
      <vt:lpstr>Testing if installation was successful</vt:lpstr>
      <vt:lpstr>Opening Workshop Materials</vt:lpstr>
      <vt:lpstr>Now Lets Get into the Code..</vt:lpstr>
      <vt:lpstr>Session2- Traditional Machine Learning and Deep Learning</vt:lpstr>
      <vt:lpstr>ML Practices</vt:lpstr>
      <vt:lpstr>Supervised Algorithm 1</vt:lpstr>
      <vt:lpstr>Supervised Algorithm 2</vt:lpstr>
      <vt:lpstr>ML JARGON</vt:lpstr>
      <vt:lpstr>Unsupervised Algorithm – K Means </vt:lpstr>
      <vt:lpstr>COMMON ML Techniques</vt:lpstr>
      <vt:lpstr>BASIC IMPLEMENTATION OF ML IN PYTHON</vt:lpstr>
      <vt:lpstr>Feature Selection</vt:lpstr>
      <vt:lpstr>One Versus All Classification</vt:lpstr>
      <vt:lpstr>Cross Validation</vt:lpstr>
      <vt:lpstr>Confusion Matrix</vt:lpstr>
      <vt:lpstr>Now Lets Get into the Code..</vt:lpstr>
      <vt:lpstr>Session3 – Image Classification using Deep learning</vt:lpstr>
      <vt:lpstr>Signal Processing</vt:lpstr>
      <vt:lpstr>Signal Processing</vt:lpstr>
      <vt:lpstr>Image Processing</vt:lpstr>
      <vt:lpstr>Contd..</vt:lpstr>
      <vt:lpstr>Now Lets Get into the Code..</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for advanced Industrial Applications</dc:title>
  <dc:creator>Susaiyah, Allmin Pradhap Singh</dc:creator>
  <cp:lastModifiedBy>Susaiyah, Allmin Pradhap Singh</cp:lastModifiedBy>
  <cp:revision>13</cp:revision>
  <dcterms:created xsi:type="dcterms:W3CDTF">2020-10-22T09:17:58Z</dcterms:created>
  <dcterms:modified xsi:type="dcterms:W3CDTF">2020-11-12T03:48:19Z</dcterms:modified>
</cp:coreProperties>
</file>