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4" r:id="rId7"/>
    <p:sldId id="323" r:id="rId8"/>
    <p:sldId id="324" r:id="rId9"/>
    <p:sldId id="288" r:id="rId10"/>
    <p:sldId id="289" r:id="rId11"/>
    <p:sldId id="281" r:id="rId12"/>
    <p:sldId id="282" r:id="rId13"/>
    <p:sldId id="265" r:id="rId14"/>
    <p:sldId id="261" r:id="rId15"/>
    <p:sldId id="262" r:id="rId16"/>
    <p:sldId id="263" r:id="rId17"/>
    <p:sldId id="266" r:id="rId18"/>
    <p:sldId id="285" r:id="rId19"/>
    <p:sldId id="287" r:id="rId20"/>
    <p:sldId id="267" r:id="rId21"/>
    <p:sldId id="269" r:id="rId22"/>
    <p:sldId id="310" r:id="rId23"/>
    <p:sldId id="270" r:id="rId24"/>
    <p:sldId id="280" r:id="rId25"/>
    <p:sldId id="278" r:id="rId26"/>
    <p:sldId id="290" r:id="rId27"/>
    <p:sldId id="271" r:id="rId28"/>
    <p:sldId id="291" r:id="rId29"/>
    <p:sldId id="292" r:id="rId30"/>
    <p:sldId id="293" r:id="rId31"/>
    <p:sldId id="28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272" r:id="rId40"/>
    <p:sldId id="301" r:id="rId41"/>
    <p:sldId id="302" r:id="rId42"/>
    <p:sldId id="303" r:id="rId43"/>
    <p:sldId id="304" r:id="rId44"/>
    <p:sldId id="305" r:id="rId45"/>
    <p:sldId id="306" r:id="rId46"/>
    <p:sldId id="279" r:id="rId47"/>
    <p:sldId id="307" r:id="rId48"/>
    <p:sldId id="308" r:id="rId49"/>
    <p:sldId id="309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5" r:id="rId62"/>
    <p:sldId id="326" r:id="rId63"/>
    <p:sldId id="327" r:id="rId64"/>
    <p:sldId id="328" r:id="rId65"/>
    <p:sldId id="273" r:id="rId66"/>
    <p:sldId id="274" r:id="rId67"/>
    <p:sldId id="275" r:id="rId68"/>
    <p:sldId id="284" r:id="rId69"/>
    <p:sldId id="276" r:id="rId70"/>
    <p:sldId id="277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B0F0"/>
    <a:srgbClr val="10B5F1"/>
    <a:srgbClr val="E6E6E6"/>
    <a:srgbClr val="8497B0"/>
    <a:srgbClr val="92D050"/>
    <a:srgbClr val="FB9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2043" autoAdjust="0"/>
  </p:normalViewPr>
  <p:slideViewPr>
    <p:cSldViewPr snapToGrid="0">
      <p:cViewPr varScale="1">
        <p:scale>
          <a:sx n="63" d="100"/>
          <a:sy n="63" d="100"/>
        </p:scale>
        <p:origin x="67" y="317"/>
      </p:cViewPr>
      <p:guideLst>
        <p:guide orient="horz" pos="2158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8T10:48:42.151" idx="1">
    <p:pos x="9" y="9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DBFF32E-A26D-429E-B1A2-9D0633C064F1}" type="datetime1">
              <a:rPr lang="ko-KR" altLang="en-US"/>
              <a:pPr lvl="0">
                <a:defRPr/>
              </a:pPr>
              <a:t>2019-04-17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53A4C6C-3E16-4492-B7B2-8D46C6F4A94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051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753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753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443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443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443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443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443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443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992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443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443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한컴바탕"/>
                <a:ea typeface="한컴바탕"/>
              </a:rPr>
              <a:t>이러한 오존농도 수치와 천식환자 발생수를 한반도 지역별로 수치를 시각화하기위해 </a:t>
            </a:r>
          </a:p>
          <a:p>
            <a:pPr>
              <a:defRPr/>
            </a:pPr>
            <a:r>
              <a:rPr lang="ko-KR" altLang="en-US">
                <a:latin typeface="한컴바탕"/>
                <a:ea typeface="한컴바탕"/>
              </a:rPr>
              <a:t>일단 “파이썬으로 데이터 주무르기”라는 책의 저자가 제공하는 엑셀에 한반도 모양으로 만든 엑셀을 가져옵니다.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sz="1000">
              <a:latin typeface="한컴바탕"/>
              <a:ea typeface="한컴바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sz="1000">
              <a:latin typeface="한컴바탕"/>
              <a:ea typeface="한컴바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000">
                <a:latin typeface="한컴바탕"/>
                <a:ea typeface="한컴바탕"/>
              </a:rPr>
              <a:t>그다음 광역시도를 구분하는 경계선도 책에 제공 되있는 코드를 가져옵니다.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 sz="1000" i="1">
                <a:solidFill>
                  <a:schemeClr val="dk1"/>
                </a:solidFill>
                <a:latin typeface="함초롬돋움"/>
                <a:ea typeface="함초롬돋움"/>
                <a:cs typeface="함초롬돋움"/>
              </a:rPr>
              <a:t>위 코드를 실행하면 경계선과 지역이름만 나타납니다. 반복문안에는 다수의 코드가 이름을 표기하기위한 코드입니다. 이코드 역시 “파이썬으로 데이터 주무르기”저자가 소개해준 코드를 가져왔습니다.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 sz="1000" i="1">
                <a:solidFill>
                  <a:srgbClr val="0D0D0D"/>
                </a:solidFill>
                <a:latin typeface="함초롬돋움"/>
                <a:ea typeface="함초롬돋움"/>
                <a:cs typeface="함초롬돋움"/>
              </a:rPr>
              <a:t>다음은 오존수치인 전국 ppm 수치를 4월 8일부터 4월 14일까지의 엑셀을 pop변수로 지정해줍니다.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 sz="1000" i="1">
                <a:solidFill>
                  <a:schemeClr val="dk1"/>
                </a:solidFill>
                <a:latin typeface="함초롬돋움"/>
                <a:ea typeface="함초롬돋움"/>
                <a:cs typeface="함초롬돋움"/>
              </a:rPr>
              <a:t>그리고 두변수인 pop과 draw_korea를 merge명령으로 합칩니다.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 sz="1000" i="1">
                <a:solidFill>
                  <a:schemeClr val="dk1"/>
                </a:solidFill>
                <a:latin typeface="함초롬돋움"/>
                <a:ea typeface="함초롬돋움"/>
                <a:cs typeface="함초롬돋움"/>
              </a:rPr>
              <a:t> 위코드 역시 앞에서 보여드린 경계선과 지역이름만 보여주는 코드에서 수치에따라 색상까지 출력되게 보여준 “파이썬으로 데이터 주무르기” 저자가 소개해준 코드를 가져왔습니다.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7536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 sz="1000" i="1">
                <a:solidFill>
                  <a:srgbClr val="0D0D0D"/>
                </a:solidFill>
                <a:latin typeface="함초롬돋움"/>
                <a:ea typeface="함초롬돋움"/>
                <a:cs typeface="함초롬돋움"/>
              </a:rPr>
              <a:t>drawKorea변수를 이용해 </a:t>
            </a:r>
          </a:p>
          <a:p>
            <a:pPr algn="ctr">
              <a:defRPr/>
            </a:pPr>
            <a:r>
              <a:rPr lang="ko-KR" altLang="en-US" sz="1000" i="1">
                <a:solidFill>
                  <a:srgbClr val="0D0D0D"/>
                </a:solidFill>
                <a:latin typeface="함초롬돋움"/>
                <a:ea typeface="함초롬돋움"/>
                <a:cs typeface="함초롬돋움"/>
              </a:rPr>
              <a:t>4월8일차의 오존 ppm수치를 가져와보았습니다.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추천이유</a:t>
            </a:r>
          </a:p>
          <a:p>
            <a:pPr lvl="0">
              <a:defRPr/>
            </a:pPr>
            <a:r>
              <a:rPr lang="ko-KR" altLang="en-US"/>
              <a:t>저자가 엔시소프트에서 근무 경험을 바탕으로 적어 하둡을 사용하는데 있어 핵심정리를 잘하였다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다양한 샘플 코드와 실행 결과를 넣어 다른 </a:t>
            </a:r>
            <a:r>
              <a:rPr lang="en-US" altLang="ko-KR"/>
              <a:t>Sql</a:t>
            </a:r>
            <a:r>
              <a:rPr lang="ko-KR" altLang="en-US"/>
              <a:t>과 달리 글을 많이 줄이고 실습을 강조하여 지필을 하였다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초보자 다음단계 중급자 단계가 배우는 단계로 </a:t>
            </a:r>
            <a:r>
              <a:rPr lang="en-US" altLang="ko-KR"/>
              <a:t>MySQL </a:t>
            </a:r>
            <a:r>
              <a:rPr lang="ko-KR" altLang="en-US"/>
              <a:t>연결도 가능하다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66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67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401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400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96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08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6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06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4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80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2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7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9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3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data.kma.go.kr/cmmn/main.do" TargetMode="External"/><Relationship Id="rId10" Type="http://schemas.openxmlformats.org/officeDocument/2006/relationships/hyperlink" Target="https://www.airkorea.or.kr/web/sidoCompareAir?itemCode=10003&amp;pMENU_NO=103" TargetMode="External"/><Relationship Id="rId4" Type="http://schemas.openxmlformats.org/officeDocument/2006/relationships/image" Target="../media/image19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wnload.virtualbox.org/virtualbox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jpeg"/><Relationship Id="rId5" Type="http://schemas.openxmlformats.org/officeDocument/2006/relationships/image" Target="../media/image73.jpeg"/><Relationship Id="rId4" Type="http://schemas.openxmlformats.org/officeDocument/2006/relationships/image" Target="../media/image72.jpe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kma.go.kr/data/grnd/selectAsosRltmList.do?pgmNo=36" TargetMode="External"/><Relationship Id="rId13" Type="http://schemas.openxmlformats.org/officeDocument/2006/relationships/image" Target="../media/image77.jpeg"/><Relationship Id="rId3" Type="http://schemas.openxmlformats.org/officeDocument/2006/relationships/image" Target="../media/image1.png"/><Relationship Id="rId7" Type="http://schemas.openxmlformats.org/officeDocument/2006/relationships/hyperlink" Target="http://www.airkorea.or.kr/index" TargetMode="External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j6DI3PvAr0//" TargetMode="External"/><Relationship Id="rId11" Type="http://schemas.openxmlformats.org/officeDocument/2006/relationships/image" Target="../media/image75.png"/><Relationship Id="rId5" Type="http://schemas.openxmlformats.org/officeDocument/2006/relationships/hyperlink" Target="https://developer.android.com/studio/?hl=ko" TargetMode="External"/><Relationship Id="rId10" Type="http://schemas.openxmlformats.org/officeDocument/2006/relationships/hyperlink" Target="https://terms.naver.com/entry.nhn?docId=3389438&amp;cid=47340&amp;categoryId=47340" TargetMode="External"/><Relationship Id="rId4" Type="http://schemas.openxmlformats.org/officeDocument/2006/relationships/hyperlink" Target="http://www.mohw.go.kr/react/index.jsp%20/" TargetMode="External"/><Relationship Id="rId9" Type="http://schemas.openxmlformats.org/officeDocument/2006/relationships/hyperlink" Target="https://www.sedaily.com/NewsView/1OIBYC9Z3R" TargetMode="External"/><Relationship Id="rId14" Type="http://schemas.openxmlformats.org/officeDocument/2006/relationships/image" Target="../media/image78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lnight5/D.Pteam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indows.php.net/download/" TargetMode="External"/><Relationship Id="rId4" Type="http://schemas.openxmlformats.org/officeDocument/2006/relationships/hyperlink" Target="https://www.python.org/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jpg"/><Relationship Id="rId4" Type="http://schemas.openxmlformats.org/officeDocument/2006/relationships/hyperlink" Target="https://developer.android.com/studio/index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053421" y="4050517"/>
            <a:ext cx="6123667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국내 천식 질병 예방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32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어플리케이션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endParaRPr lang="en-US" altLang="ko-KR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82338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안효근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31969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김연수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181600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임정준</a:t>
            </a:r>
          </a:p>
        </p:txBody>
      </p:sp>
      <p:sp>
        <p:nvSpPr>
          <p:cNvPr id="76" name="모서리가 둥근 직사각형 65"/>
          <p:cNvSpPr/>
          <p:nvPr/>
        </p:nvSpPr>
        <p:spPr>
          <a:xfrm>
            <a:off x="7294077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정혜수</a:t>
            </a:r>
          </a:p>
        </p:txBody>
      </p:sp>
      <p:sp>
        <p:nvSpPr>
          <p:cNvPr id="77" name="모서리가 둥근 직사각형 65"/>
          <p:cNvSpPr/>
          <p:nvPr/>
        </p:nvSpPr>
        <p:spPr>
          <a:xfrm>
            <a:off x="9378261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김현구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252922" y="3625155"/>
            <a:ext cx="1686155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D.P </a:t>
            </a:r>
            <a:r>
              <a:rPr lang="ko-KR" altLang="en-US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008402" y="4296336"/>
            <a:ext cx="3111880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목 명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산학캡스톤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디자인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담당 교수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 현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숙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발표자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 정 준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발표일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2019 04 18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22" y="6443078"/>
            <a:ext cx="176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2019/04/18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61355" y="55015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요구사항 분석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reduction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2974" y="1676400"/>
            <a:ext cx="5953125" cy="9233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목표 확립</a:t>
            </a:r>
          </a:p>
          <a:p>
            <a:r>
              <a:rPr lang="ko-KR" altLang="en-US" dirty="0"/>
              <a:t>만족 시켜야 할 요구사항의 발견</a:t>
            </a:r>
            <a:r>
              <a:rPr lang="en-US" altLang="ko-KR" dirty="0"/>
              <a:t>, </a:t>
            </a:r>
            <a:r>
              <a:rPr lang="ko-KR" altLang="en-US" dirty="0"/>
              <a:t>정제</a:t>
            </a:r>
            <a:r>
              <a:rPr lang="en-US" altLang="ko-KR" dirty="0"/>
              <a:t>, </a:t>
            </a:r>
            <a:r>
              <a:rPr lang="ko-KR" altLang="en-US" dirty="0"/>
              <a:t>모델링</a:t>
            </a:r>
            <a:r>
              <a:rPr lang="en-US" altLang="ko-KR" dirty="0"/>
              <a:t>, </a:t>
            </a:r>
            <a:r>
              <a:rPr lang="ko-KR" altLang="en-US" dirty="0"/>
              <a:t>명세화</a:t>
            </a:r>
          </a:p>
          <a:p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성능</a:t>
            </a:r>
            <a:r>
              <a:rPr lang="en-US" altLang="ko-KR" dirty="0"/>
              <a:t>, </a:t>
            </a:r>
            <a:r>
              <a:rPr lang="ko-KR" altLang="en-US" dirty="0"/>
              <a:t>다른 시스템과의 인터페이스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870374" y="2667000"/>
            <a:ext cx="1714118" cy="1691307"/>
            <a:chOff x="2384849" y="3305175"/>
            <a:chExt cx="1714118" cy="169130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686888" y="2809875"/>
            <a:ext cx="2065837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</a:t>
            </a:r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2805362" y="2679252"/>
            <a:ext cx="8538913" cy="163849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2964547" y="2865461"/>
            <a:ext cx="8232700" cy="1237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2964547" y="3001130"/>
            <a:ext cx="8232699" cy="9694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누가 시스템을 사용할 것인가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천식에 걸린 사람과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어린 아이들의 부모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879899" y="4762500"/>
            <a:ext cx="1714118" cy="1691307"/>
            <a:chOff x="2384849" y="3305175"/>
            <a:chExt cx="1714118" cy="169130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686888" y="4981575"/>
            <a:ext cx="2065837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</a:p>
        </p:txBody>
      </p:sp>
      <p:sp>
        <p:nvSpPr>
          <p:cNvPr id="34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2814887" y="4450902"/>
            <a:ext cx="8538913" cy="208324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2974072" y="4581525"/>
            <a:ext cx="8232700" cy="18573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2974072" y="4601330"/>
            <a:ext cx="8232699" cy="18004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현재 무엇이 문제인가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 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만들어질 시스템은 어떤 모습이며 어떤 기능이 수행되어야 하는가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만들어질 시스템은 어플리케이션에서 지도로 보여주며 각 지역에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마크로 찍어서 보여주는데 마크 클릭 시 상세 환경정보를 보여주는 것이다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289081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61355" y="55015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요구사항 분석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reduction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870374" y="1762125"/>
            <a:ext cx="1714118" cy="1691307"/>
            <a:chOff x="2384849" y="3305175"/>
            <a:chExt cx="1714118" cy="1691307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686888" y="1990725"/>
            <a:ext cx="2065837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2805362" y="1774377"/>
            <a:ext cx="8538913" cy="163849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2964547" y="1960586"/>
            <a:ext cx="8232700" cy="1237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2964547" y="2096255"/>
            <a:ext cx="8232699" cy="9159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언제 새 시스템에 대한 합격검사가 이루어 질것인가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 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월 초 내에 이루어 질것이다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51324" y="3971925"/>
            <a:ext cx="1714118" cy="1691307"/>
            <a:chOff x="2384849" y="3305175"/>
            <a:chExt cx="1714118" cy="169130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667838" y="4286250"/>
            <a:ext cx="2065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</a:p>
        </p:txBody>
      </p:sp>
      <p:sp>
        <p:nvSpPr>
          <p:cNvPr id="28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2786312" y="3984178"/>
            <a:ext cx="8538913" cy="178797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2945497" y="4170385"/>
            <a:ext cx="8232700" cy="14398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2945497" y="4229855"/>
            <a:ext cx="8232699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어디서 사용 될 것인가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천식환자나 어린아이들의 부모들이 지금 환경이 천식에 나쁜지 좋은지 판단하기 위하여</a:t>
            </a:r>
          </a:p>
        </p:txBody>
      </p:sp>
    </p:spTree>
    <p:extLst>
      <p:ext uri="{BB962C8B-B14F-4D97-AF65-F5344CB8AC3E}">
        <p14:creationId xmlns:p14="http://schemas.microsoft.com/office/powerpoint/2010/main" val="319497524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61355" y="55015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요구사항 분석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reduction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grpSp>
        <p:nvGrpSpPr>
          <p:cNvPr id="5" name="그룹 13"/>
          <p:cNvGrpSpPr/>
          <p:nvPr/>
        </p:nvGrpSpPr>
        <p:grpSpPr>
          <a:xfrm>
            <a:off x="870374" y="1762125"/>
            <a:ext cx="1714118" cy="1691307"/>
            <a:chOff x="2384849" y="3305175"/>
            <a:chExt cx="1714118" cy="1691307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686888" y="2009775"/>
            <a:ext cx="2065837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2805362" y="1774377"/>
            <a:ext cx="8538913" cy="163849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2964547" y="1960586"/>
            <a:ext cx="8232700" cy="1237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2964547" y="1896230"/>
            <a:ext cx="8232699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왜 새로운 시스템이 개발되어야 하는가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 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요즘 사람들이 컴퓨터에 들어가서 보기보다는 </a:t>
            </a:r>
            <a:r>
              <a:rPr lang="ko-KR" altLang="en-US" b="1" dirty="0" err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어플로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간단하면서 빠르게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보고 싶어하기 때문이다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6" name="그룹 23"/>
          <p:cNvGrpSpPr/>
          <p:nvPr/>
        </p:nvGrpSpPr>
        <p:grpSpPr>
          <a:xfrm>
            <a:off x="851324" y="3971925"/>
            <a:ext cx="1714118" cy="1691307"/>
            <a:chOff x="2384849" y="3305175"/>
            <a:chExt cx="1714118" cy="169130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667838" y="4305300"/>
            <a:ext cx="206583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</a:p>
        </p:txBody>
      </p:sp>
      <p:sp>
        <p:nvSpPr>
          <p:cNvPr id="28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2786312" y="3984178"/>
            <a:ext cx="8538913" cy="178797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2945497" y="4170385"/>
            <a:ext cx="8232700" cy="14398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2945497" y="4325105"/>
            <a:ext cx="8232699" cy="9694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어떤 제약 조건하에서 기능을 수행할 것인가 </a:t>
            </a:r>
            <a:endParaRPr lang="en-US" altLang="ko-KR" sz="20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무선통신이 된다는 조건하에서 기능이 수행될 것입니다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5473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선정한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elected type of disease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C9C04A-6C1A-4674-AEC7-B88F0F0DBDC2}"/>
              </a:ext>
            </a:extLst>
          </p:cNvPr>
          <p:cNvSpPr/>
          <p:nvPr/>
        </p:nvSpPr>
        <p:spPr>
          <a:xfrm>
            <a:off x="339075" y="2713148"/>
            <a:ext cx="2170518" cy="217051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832158B-06CD-4EF0-8771-32CA04A77CF3}"/>
              </a:ext>
            </a:extLst>
          </p:cNvPr>
          <p:cNvSpPr/>
          <p:nvPr/>
        </p:nvSpPr>
        <p:spPr>
          <a:xfrm>
            <a:off x="513815" y="2887888"/>
            <a:ext cx="1821037" cy="1821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A7BBE9-4DE4-4C1A-B8C3-842E3BB91B2F}"/>
              </a:ext>
            </a:extLst>
          </p:cNvPr>
          <p:cNvSpPr/>
          <p:nvPr/>
        </p:nvSpPr>
        <p:spPr>
          <a:xfrm>
            <a:off x="247552" y="3046775"/>
            <a:ext cx="23535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천식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Asthma</a:t>
            </a:r>
          </a:p>
        </p:txBody>
      </p:sp>
      <p:sp>
        <p:nvSpPr>
          <p:cNvPr id="38" name="모서리가 둥근 직사각형 33">
            <a:extLst>
              <a:ext uri="{FF2B5EF4-FFF2-40B4-BE49-F238E27FC236}">
                <a16:creationId xmlns:a16="http://schemas.microsoft.com/office/drawing/2014/main" id="{0726D1D5-2906-4AB2-844B-5D016CE0C25A}"/>
              </a:ext>
            </a:extLst>
          </p:cNvPr>
          <p:cNvSpPr/>
          <p:nvPr/>
        </p:nvSpPr>
        <p:spPr>
          <a:xfrm>
            <a:off x="3323932" y="1469837"/>
            <a:ext cx="845686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32">
            <a:extLst>
              <a:ext uri="{FF2B5EF4-FFF2-40B4-BE49-F238E27FC236}">
                <a16:creationId xmlns:a16="http://schemas.microsoft.com/office/drawing/2014/main" id="{315BC9CC-77DC-4F4F-973C-EFD5ED1F75F7}"/>
              </a:ext>
            </a:extLst>
          </p:cNvPr>
          <p:cNvSpPr/>
          <p:nvPr/>
        </p:nvSpPr>
        <p:spPr>
          <a:xfrm>
            <a:off x="2918763" y="1355075"/>
            <a:ext cx="8876997" cy="161715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33">
            <a:extLst>
              <a:ext uri="{FF2B5EF4-FFF2-40B4-BE49-F238E27FC236}">
                <a16:creationId xmlns:a16="http://schemas.microsoft.com/office/drawing/2014/main" id="{3AB0CFD4-766E-40E4-A263-3FC1F563ECF1}"/>
              </a:ext>
            </a:extLst>
          </p:cNvPr>
          <p:cNvSpPr/>
          <p:nvPr/>
        </p:nvSpPr>
        <p:spPr>
          <a:xfrm>
            <a:off x="3118298" y="1518150"/>
            <a:ext cx="8456868" cy="13466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3200956" y="1498237"/>
            <a:ext cx="8594804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천식이란 폐 속에 있는 기관지가 아주 예민해진 상태로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때때로 기관지가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좁아져숨이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차고 가랑가랑하는 숨소리가 들리면서 기침을 심하게 하는 증상으로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환자는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월부터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월까지 증가 하며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월부터 하락 하는 것 나타난다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모서리가 둥근 직사각형 32">
            <a:extLst>
              <a:ext uri="{FF2B5EF4-FFF2-40B4-BE49-F238E27FC236}">
                <a16:creationId xmlns:a16="http://schemas.microsoft.com/office/drawing/2014/main" id="{A8C43F23-A84F-4107-B084-31CC811742A5}"/>
              </a:ext>
            </a:extLst>
          </p:cNvPr>
          <p:cNvSpPr/>
          <p:nvPr/>
        </p:nvSpPr>
        <p:spPr>
          <a:xfrm>
            <a:off x="2918763" y="3118112"/>
            <a:ext cx="8876997" cy="1621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33">
            <a:extLst>
              <a:ext uri="{FF2B5EF4-FFF2-40B4-BE49-F238E27FC236}">
                <a16:creationId xmlns:a16="http://schemas.microsoft.com/office/drawing/2014/main" id="{1278E7A2-1887-41D9-9608-C4568DF58BED}"/>
              </a:ext>
            </a:extLst>
          </p:cNvPr>
          <p:cNvSpPr/>
          <p:nvPr/>
        </p:nvSpPr>
        <p:spPr>
          <a:xfrm>
            <a:off x="3133916" y="3314356"/>
            <a:ext cx="8441250" cy="12189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0D95F6-D174-4661-A475-58480539EE02}"/>
              </a:ext>
            </a:extLst>
          </p:cNvPr>
          <p:cNvSpPr txBox="1"/>
          <p:nvPr/>
        </p:nvSpPr>
        <p:spPr>
          <a:xfrm>
            <a:off x="3194966" y="3254405"/>
            <a:ext cx="844125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 관리를 통해 원인 물질과 악화 인자를 피해야 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증상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숨쉬기 어려움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호흡 시 바람 세는 소리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가슴이 답답할 때 등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 바로 병원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15516" y="984359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A8C43F23-A84F-4107-B084-31CC811742A5}"/>
              </a:ext>
            </a:extLst>
          </p:cNvPr>
          <p:cNvSpPr/>
          <p:nvPr/>
        </p:nvSpPr>
        <p:spPr>
          <a:xfrm>
            <a:off x="2918763" y="4883666"/>
            <a:ext cx="8862037" cy="1621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3">
            <a:extLst>
              <a:ext uri="{FF2B5EF4-FFF2-40B4-BE49-F238E27FC236}">
                <a16:creationId xmlns:a16="http://schemas.microsoft.com/office/drawing/2014/main" id="{1278E7A2-1887-41D9-9608-C4568DF58BED}"/>
              </a:ext>
            </a:extLst>
          </p:cNvPr>
          <p:cNvSpPr/>
          <p:nvPr/>
        </p:nvSpPr>
        <p:spPr>
          <a:xfrm>
            <a:off x="3133916" y="5079910"/>
            <a:ext cx="8442616" cy="12189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0D95F6-D174-4661-A475-58480539EE02}"/>
              </a:ext>
            </a:extLst>
          </p:cNvPr>
          <p:cNvSpPr txBox="1"/>
          <p:nvPr/>
        </p:nvSpPr>
        <p:spPr>
          <a:xfrm>
            <a:off x="3133916" y="5048125"/>
            <a:ext cx="844125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치료방법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약물요법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:1)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증상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완화제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기관지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확장제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2)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질병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조절제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면역요법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환경관리하여 원인 피하기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최소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이상 지속 해야한다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445689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7012" y="1974249"/>
            <a:ext cx="10724186" cy="1980011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26196" y="2142529"/>
            <a:ext cx="10339607" cy="16339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638012" y="2304529"/>
            <a:ext cx="8853790" cy="13035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천식환자는 오존농도 가 안좋아지면 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그수치가 늘어난다는 연구에 관한 글을  발견</a:t>
            </a:r>
          </a:p>
        </p:txBody>
      </p:sp>
      <p:sp>
        <p:nvSpPr>
          <p:cNvPr id="41" name="모서리가 둥근 직사각형 32"/>
          <p:cNvSpPr/>
          <p:nvPr/>
        </p:nvSpPr>
        <p:spPr>
          <a:xfrm>
            <a:off x="767012" y="4298502"/>
            <a:ext cx="10724186" cy="1638491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모서리가 둥근 직사각형 33"/>
          <p:cNvSpPr/>
          <p:nvPr/>
        </p:nvSpPr>
        <p:spPr>
          <a:xfrm>
            <a:off x="926196" y="4484711"/>
            <a:ext cx="10339607" cy="12370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26197" y="4503335"/>
            <a:ext cx="10339606" cy="13050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ko-KR" sz="2000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1</a:t>
            </a:r>
            <a:r>
              <a:rPr lang="ko-KR" altLang="en-US" sz="2000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년동안 지역에서 발생하는 환자수치와 그해 오존농도 그래프를 비교 분석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 오존농도 수치와 발생한 천식환자의 그래프가 어느정도 일치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1)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개발동기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M</a:t>
            </a:r>
            <a:r>
              <a:rPr lang="en-US" altLang="ko-KR" sz="1600"/>
              <a:t>otive for development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54830" y="1100349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2"/>
                </a:solidFill>
              </a:rPr>
              <a:t>D.P</a:t>
            </a:r>
            <a:r>
              <a:rPr lang="ko-KR" altLang="en-US" b="1">
                <a:solidFill>
                  <a:schemeClr val="accent2"/>
                </a:solidFill>
              </a:rPr>
              <a:t>조 국내 </a:t>
            </a:r>
            <a:r>
              <a:rPr lang="en-US" altLang="ko-KR" b="1">
                <a:solidFill>
                  <a:schemeClr val="accent2"/>
                </a:solidFill>
              </a:rPr>
              <a:t>3</a:t>
            </a:r>
            <a:r>
              <a:rPr lang="ko-KR" altLang="en-US" b="1">
                <a:solidFill>
                  <a:schemeClr val="accent2"/>
                </a:solidFill>
              </a:rPr>
              <a:t>대 질병 예방 어플리케이션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1" name="모서리가 둥근 직사각형 32"/>
          <p:cNvSpPr/>
          <p:nvPr/>
        </p:nvSpPr>
        <p:spPr>
          <a:xfrm>
            <a:off x="733907" y="1134265"/>
            <a:ext cx="10724186" cy="5238618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1)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개발동기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M</a:t>
            </a:r>
            <a:r>
              <a:rPr lang="en-US" altLang="ko-KR" sz="1600"/>
              <a:t>otive for development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1066" y="2298431"/>
            <a:ext cx="9729868" cy="3778680"/>
          </a:xfrm>
          <a:prstGeom prst="rect">
            <a:avLst/>
          </a:prstGeom>
        </p:spPr>
      </p:pic>
      <p:sp>
        <p:nvSpPr>
          <p:cNvPr id="99" name="모서리가 둥근 직사각형 8"/>
          <p:cNvSpPr/>
          <p:nvPr/>
        </p:nvSpPr>
        <p:spPr>
          <a:xfrm>
            <a:off x="2104408" y="1431927"/>
            <a:ext cx="7983184" cy="664179"/>
          </a:xfrm>
          <a:prstGeom prst="roundRect">
            <a:avLst>
              <a:gd name="adj" fmla="val 16667"/>
            </a:avLst>
          </a:prstGeom>
          <a:solidFill>
            <a:schemeClr val="lt1">
              <a:alpha val="7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50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  <a:reflection blurRad="6350" stA="50000" endA="300" endPos="35000" dir="5400000" sy="-100000" algn="bl" rotWithShape="0"/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404040"/>
                </a:solidFill>
              </a:rPr>
              <a:t>2014</a:t>
            </a:r>
            <a:r>
              <a:rPr lang="ko-KR" altLang="en-US" sz="2000" b="1">
                <a:solidFill>
                  <a:srgbClr val="404040"/>
                </a:solidFill>
              </a:rPr>
              <a:t>년 천식환자 발생 비중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1" name="모서리가 둥근 직사각형 32"/>
          <p:cNvSpPr/>
          <p:nvPr/>
        </p:nvSpPr>
        <p:spPr>
          <a:xfrm>
            <a:off x="733907" y="1134265"/>
            <a:ext cx="10724186" cy="5238618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1)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개발동기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M</a:t>
            </a:r>
            <a:r>
              <a:rPr lang="en-US" altLang="ko-KR" sz="1600"/>
              <a:t>otive for development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9" name="모서리가 둥근 직사각형 8"/>
          <p:cNvSpPr/>
          <p:nvPr/>
        </p:nvSpPr>
        <p:spPr>
          <a:xfrm>
            <a:off x="2104408" y="1431927"/>
            <a:ext cx="7983184" cy="664179"/>
          </a:xfrm>
          <a:prstGeom prst="roundRect">
            <a:avLst>
              <a:gd name="adj" fmla="val 16667"/>
            </a:avLst>
          </a:prstGeom>
          <a:solidFill>
            <a:schemeClr val="lt1">
              <a:alpha val="7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50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  <a:reflection blurRad="6350" stA="50000" endA="300" endPos="35000" dir="5400000" sy="-100000" algn="bl" rotWithShape="0"/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404040"/>
                </a:solidFill>
              </a:rPr>
              <a:t>2014</a:t>
            </a:r>
            <a:r>
              <a:rPr lang="ko-KR" altLang="en-US" sz="2000" b="1">
                <a:solidFill>
                  <a:srgbClr val="404040"/>
                </a:solidFill>
              </a:rPr>
              <a:t>년 오존 농도 비중</a:t>
            </a: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9346" y="2367989"/>
            <a:ext cx="10193307" cy="3801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 예방의 기준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DDF6322-94FC-4380-B673-451F2C531C7A}"/>
              </a:ext>
            </a:extLst>
          </p:cNvPr>
          <p:cNvSpPr/>
          <p:nvPr/>
        </p:nvSpPr>
        <p:spPr>
          <a:xfrm>
            <a:off x="573411" y="1245093"/>
            <a:ext cx="2580942" cy="2546596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0907438-4A5B-45D3-8EFB-34D3A12CA127}"/>
              </a:ext>
            </a:extLst>
          </p:cNvPr>
          <p:cNvSpPr/>
          <p:nvPr/>
        </p:nvSpPr>
        <p:spPr>
          <a:xfrm>
            <a:off x="792126" y="1463806"/>
            <a:ext cx="2175162" cy="2146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4E5A961-4D4E-40D5-AE30-E38B8DC5D99B}"/>
              </a:ext>
            </a:extLst>
          </p:cNvPr>
          <p:cNvSpPr/>
          <p:nvPr/>
        </p:nvSpPr>
        <p:spPr>
          <a:xfrm>
            <a:off x="548612" y="2238356"/>
            <a:ext cx="2580943" cy="123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지역별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DDC41BE-8753-493F-A00D-764DC2B136ED}"/>
              </a:ext>
            </a:extLst>
          </p:cNvPr>
          <p:cNvSpPr/>
          <p:nvPr/>
        </p:nvSpPr>
        <p:spPr>
          <a:xfrm>
            <a:off x="590576" y="4067771"/>
            <a:ext cx="2580942" cy="25465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588332A-5E1C-4E2D-A762-806B3B93B6F0}"/>
              </a:ext>
            </a:extLst>
          </p:cNvPr>
          <p:cNvSpPr/>
          <p:nvPr/>
        </p:nvSpPr>
        <p:spPr>
          <a:xfrm>
            <a:off x="809291" y="4286484"/>
            <a:ext cx="2175162" cy="2146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F74D4B6-80B7-4518-891E-09A91679247E}"/>
              </a:ext>
            </a:extLst>
          </p:cNvPr>
          <p:cNvSpPr/>
          <p:nvPr/>
        </p:nvSpPr>
        <p:spPr>
          <a:xfrm>
            <a:off x="590576" y="4926179"/>
            <a:ext cx="258094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일별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E053789-347F-4878-9927-D7ED63A5A4FA}"/>
              </a:ext>
            </a:extLst>
          </p:cNvPr>
          <p:cNvSpPr/>
          <p:nvPr/>
        </p:nvSpPr>
        <p:spPr>
          <a:xfrm>
            <a:off x="9145136" y="383363"/>
            <a:ext cx="2580942" cy="25465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CFEC22C-4C5C-43F9-BE89-FCC32DFBA6A5}"/>
              </a:ext>
            </a:extLst>
          </p:cNvPr>
          <p:cNvSpPr/>
          <p:nvPr/>
        </p:nvSpPr>
        <p:spPr>
          <a:xfrm>
            <a:off x="9363851" y="602076"/>
            <a:ext cx="2175162" cy="2146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B64109-0838-4AE7-85AA-9B430AFD0EB1}"/>
              </a:ext>
            </a:extLst>
          </p:cNvPr>
          <p:cNvSpPr/>
          <p:nvPr/>
        </p:nvSpPr>
        <p:spPr>
          <a:xfrm>
            <a:off x="9137827" y="1241710"/>
            <a:ext cx="2580943" cy="123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Humidity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E13C9E2-4C39-4B10-94C6-8210FBB41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31" y="1602207"/>
            <a:ext cx="777503" cy="77750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84890DAC-2897-45D4-A824-7412547B0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85" y="4431384"/>
            <a:ext cx="590987" cy="590987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3E349F8-98E5-4F33-8CF2-7D4F98291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57" y="641085"/>
            <a:ext cx="594544" cy="594544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E053789-347F-4878-9927-D7ED63A5A4FA}"/>
              </a:ext>
            </a:extLst>
          </p:cNvPr>
          <p:cNvSpPr/>
          <p:nvPr/>
        </p:nvSpPr>
        <p:spPr>
          <a:xfrm>
            <a:off x="6002793" y="2379710"/>
            <a:ext cx="2580942" cy="25465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CFEC22C-4C5C-43F9-BE89-FCC32DFBA6A5}"/>
              </a:ext>
            </a:extLst>
          </p:cNvPr>
          <p:cNvSpPr/>
          <p:nvPr/>
        </p:nvSpPr>
        <p:spPr>
          <a:xfrm>
            <a:off x="6221508" y="2598423"/>
            <a:ext cx="2175162" cy="2146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B64109-0838-4AE7-85AA-9B430AFD0EB1}"/>
              </a:ext>
            </a:extLst>
          </p:cNvPr>
          <p:cNvSpPr/>
          <p:nvPr/>
        </p:nvSpPr>
        <p:spPr>
          <a:xfrm>
            <a:off x="5995484" y="3238057"/>
            <a:ext cx="258094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오존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Ozone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 descr="Ozono - Wikipedia, la enciclopedia libr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96" y="2796622"/>
            <a:ext cx="1353531" cy="777665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 rot="10800000">
            <a:off x="3405486" y="3141563"/>
            <a:ext cx="2171700" cy="152618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덧셈 기호 4"/>
          <p:cNvSpPr/>
          <p:nvPr/>
        </p:nvSpPr>
        <p:spPr>
          <a:xfrm>
            <a:off x="9770318" y="2864068"/>
            <a:ext cx="1315960" cy="1450646"/>
          </a:xfrm>
          <a:prstGeom prst="math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90E7401-8F9D-4B99-B4C0-2E2E6A64521F}"/>
              </a:ext>
            </a:extLst>
          </p:cNvPr>
          <p:cNvSpPr/>
          <p:nvPr/>
        </p:nvSpPr>
        <p:spPr>
          <a:xfrm>
            <a:off x="9223535" y="4277611"/>
            <a:ext cx="2494082" cy="2430346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B3C9B9C-6438-46CF-935E-FF579DF551D3}"/>
              </a:ext>
            </a:extLst>
          </p:cNvPr>
          <p:cNvSpPr/>
          <p:nvPr/>
        </p:nvSpPr>
        <p:spPr>
          <a:xfrm>
            <a:off x="9459541" y="4498841"/>
            <a:ext cx="2079472" cy="20263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4628E9D-669A-4D3B-BF7A-79498972EBD5}"/>
              </a:ext>
            </a:extLst>
          </p:cNvPr>
          <p:cNvSpPr/>
          <p:nvPr/>
        </p:nvSpPr>
        <p:spPr>
          <a:xfrm>
            <a:off x="8973305" y="5276506"/>
            <a:ext cx="3051944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온도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Temperature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17AA8C9C-FC83-41A9-B05F-BB0F6C166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57" y="4614307"/>
            <a:ext cx="723654" cy="72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8224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 예측의 기준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상세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8887"/>
              </p:ext>
            </p:extLst>
          </p:nvPr>
        </p:nvGraphicFramePr>
        <p:xfrm>
          <a:off x="645780" y="1871878"/>
          <a:ext cx="11065573" cy="330062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29461">
                  <a:extLst>
                    <a:ext uri="{9D8B030D-6E8A-4147-A177-3AD203B41FA5}">
                      <a16:colId xmlns:a16="http://schemas.microsoft.com/office/drawing/2014/main" val="650730870"/>
                    </a:ext>
                  </a:extLst>
                </a:gridCol>
                <a:gridCol w="8636112">
                  <a:extLst>
                    <a:ext uri="{9D8B030D-6E8A-4147-A177-3AD203B41FA5}">
                      <a16:colId xmlns:a16="http://schemas.microsoft.com/office/drawing/2014/main" val="2213856355"/>
                    </a:ext>
                  </a:extLst>
                </a:gridCol>
              </a:tblGrid>
              <a:tr h="6310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 err="1">
                          <a:effectLst/>
                        </a:rPr>
                        <a:t>오존농도</a:t>
                      </a:r>
                      <a:r>
                        <a:rPr lang="en-US" altLang="ko-KR" sz="2500" kern="0" spc="0" dirty="0">
                          <a:effectLst/>
                        </a:rPr>
                        <a:t>(</a:t>
                      </a:r>
                      <a:r>
                        <a:rPr lang="en-US" sz="2500" kern="0" spc="0" dirty="0">
                          <a:effectLst/>
                        </a:rPr>
                        <a:t>ppm)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effectLst/>
                        </a:rPr>
                        <a:t>작용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75859289"/>
                  </a:ext>
                </a:extLst>
              </a:tr>
              <a:tr h="6310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>
                          <a:effectLst/>
                        </a:rPr>
                        <a:t>0.01~0.02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effectLst/>
                        </a:rPr>
                        <a:t>다소의 냄새를 느낀다</a:t>
                      </a:r>
                      <a:r>
                        <a:rPr lang="en-US" altLang="ko-KR" sz="2500" kern="0" spc="0" dirty="0">
                          <a:effectLst/>
                        </a:rPr>
                        <a:t>.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542474974"/>
                  </a:ext>
                </a:extLst>
              </a:tr>
              <a:tr h="6310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>
                          <a:effectLst/>
                        </a:rPr>
                        <a:t>0.1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effectLst/>
                        </a:rPr>
                        <a:t>확실히 냄새가 나고</a:t>
                      </a:r>
                      <a:r>
                        <a:rPr lang="en-US" altLang="ko-KR" sz="2500" kern="0" spc="0" dirty="0">
                          <a:effectLst/>
                        </a:rPr>
                        <a:t>, </a:t>
                      </a:r>
                      <a:r>
                        <a:rPr lang="ko-KR" altLang="en-US" sz="2500" kern="0" spc="0" dirty="0">
                          <a:effectLst/>
                        </a:rPr>
                        <a:t>코나 목에 자극을 느낀다</a:t>
                      </a:r>
                      <a:r>
                        <a:rPr lang="en-US" altLang="ko-KR" sz="2500" kern="0" spc="0" dirty="0">
                          <a:effectLst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코나 목에 자극을 느끼면 천식이 악화되거나 발병 확률이</a:t>
                      </a:r>
                      <a:endParaRPr lang="en-US" altLang="ko-KR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증가됨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585986"/>
                  </a:ext>
                </a:extLst>
              </a:tr>
              <a:tr h="6310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>
                          <a:effectLst/>
                        </a:rPr>
                        <a:t>0.2~0.5</a:t>
                      </a:r>
                      <a:endParaRPr lang="en-US" sz="2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effectLst/>
                        </a:rPr>
                        <a:t>3</a:t>
                      </a:r>
                      <a:r>
                        <a:rPr lang="ko-KR" altLang="en-US" sz="2500" kern="0" spc="0" dirty="0">
                          <a:effectLst/>
                        </a:rPr>
                        <a:t>∼</a:t>
                      </a:r>
                      <a:r>
                        <a:rPr lang="en-US" altLang="ko-KR" sz="2500" kern="0" spc="0" dirty="0">
                          <a:effectLst/>
                        </a:rPr>
                        <a:t>6</a:t>
                      </a:r>
                      <a:r>
                        <a:rPr lang="ko-KR" altLang="en-US" sz="2500" kern="0" spc="0" dirty="0">
                          <a:effectLst/>
                        </a:rPr>
                        <a:t>시간 노출되면 시각이 떨어진다</a:t>
                      </a:r>
                      <a:r>
                        <a:rPr lang="en-US" altLang="ko-KR" sz="2500" kern="0" spc="0" dirty="0">
                          <a:effectLst/>
                        </a:rPr>
                        <a:t>.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14506436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606648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 예측의 기준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상세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72707"/>
              </p:ext>
            </p:extLst>
          </p:nvPr>
        </p:nvGraphicFramePr>
        <p:xfrm>
          <a:off x="645780" y="1871878"/>
          <a:ext cx="11065573" cy="443192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29461">
                  <a:extLst>
                    <a:ext uri="{9D8B030D-6E8A-4147-A177-3AD203B41FA5}">
                      <a16:colId xmlns:a16="http://schemas.microsoft.com/office/drawing/2014/main" val="650730870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213856355"/>
                    </a:ext>
                  </a:extLst>
                </a:gridCol>
                <a:gridCol w="6993049">
                  <a:extLst>
                    <a:ext uri="{9D8B030D-6E8A-4147-A177-3AD203B41FA5}">
                      <a16:colId xmlns:a16="http://schemas.microsoft.com/office/drawing/2014/main" val="3258595475"/>
                    </a:ext>
                  </a:extLst>
                </a:gridCol>
              </a:tblGrid>
              <a:tr h="6310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effectLst/>
                        </a:rPr>
                        <a:t>온도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effectLst/>
                        </a:rPr>
                        <a:t>습도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effectLst/>
                        </a:rPr>
                        <a:t>적정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75859289"/>
                  </a:ext>
                </a:extLst>
              </a:tr>
              <a:tr h="6310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>
                          <a:effectLst/>
                        </a:rPr>
                        <a:t>17℃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70%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70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양호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60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보통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위험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50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미만 </a:t>
                      </a:r>
                      <a:r>
                        <a:rPr lang="ko-KR" altLang="en-US" sz="2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매우위험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542474974"/>
                  </a:ext>
                </a:extLst>
              </a:tr>
              <a:tr h="6310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18~20℃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60%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60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양호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50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보통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위험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40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미만 </a:t>
                      </a:r>
                      <a:r>
                        <a:rPr lang="ko-KR" altLang="en-US" sz="2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매우위험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924585986"/>
                  </a:ext>
                </a:extLst>
              </a:tr>
              <a:tr h="6310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21~23℃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50%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양호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40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보통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위험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30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미만 </a:t>
                      </a:r>
                      <a:r>
                        <a:rPr lang="ko-KR" altLang="en-US" sz="2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매우위험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14506436"/>
                  </a:ext>
                </a:extLst>
              </a:tr>
              <a:tr h="6310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24℃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40%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양호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30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보통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위험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20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미만 </a:t>
                      </a:r>
                      <a:r>
                        <a:rPr lang="ko-KR" altLang="en-US" sz="2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매우위험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72165412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168887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6874" y="515889"/>
            <a:ext cx="11440813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94813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팀원 소개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/>
              <a:t>Team Introduce</a:t>
            </a:r>
            <a:endParaRPr lang="ko-KR" altLang="en-US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E17A58-972C-460B-9CB9-537E8C5653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pic>
        <p:nvPicPr>
          <p:cNvPr id="1026" name="Picture 2" descr="C:\Users\Administrator\Desktop\KakaoTalk_20190322_10263045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876" y="1714839"/>
            <a:ext cx="1652050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KakaoTalk_20190322_10521246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11" y="1714863"/>
            <a:ext cx="1652050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KakaoTalk_20190322_10393350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248" y="1714839"/>
            <a:ext cx="1682197" cy="220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제목 없음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2" y="1714862"/>
            <a:ext cx="1625187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제목 없음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05" y="1714863"/>
            <a:ext cx="1646838" cy="220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463503" y="1347659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009174" y="1373502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4093" y="1347659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9599605" y="1347659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33159" y="1347659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441220"/>
              </p:ext>
            </p:extLst>
          </p:nvPr>
        </p:nvGraphicFramePr>
        <p:xfrm>
          <a:off x="544593" y="4206029"/>
          <a:ext cx="1943643" cy="166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안효근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010-7227-4260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dksgyrms1579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어플리케이션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43783"/>
              </p:ext>
            </p:extLst>
          </p:nvPr>
        </p:nvGraphicFramePr>
        <p:xfrm>
          <a:off x="2800820" y="4168079"/>
          <a:ext cx="1943643" cy="172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임정준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2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010-6650-7445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3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ehrn56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/>
                        <a:t>apm</a:t>
                      </a:r>
                      <a:r>
                        <a:rPr lang="ko-KR" altLang="en-US" sz="1100" b="1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32248"/>
              </p:ext>
            </p:extLst>
          </p:nvPr>
        </p:nvGraphicFramePr>
        <p:xfrm>
          <a:off x="5075459" y="4163166"/>
          <a:ext cx="1943643" cy="1716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김현구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010-6243-3502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k1hq1201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651784"/>
              </p:ext>
            </p:extLst>
          </p:nvPr>
        </p:nvGraphicFramePr>
        <p:xfrm>
          <a:off x="9706524" y="4134111"/>
          <a:ext cx="1943643" cy="1735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정혜수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1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010-9457-3489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5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ehdrkdeod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@naver.com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 latinLnBrk="1"/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89511"/>
              </p:ext>
            </p:extLst>
          </p:nvPr>
        </p:nvGraphicFramePr>
        <p:xfrm>
          <a:off x="7410160" y="4147534"/>
          <a:ext cx="1943643" cy="1712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김연수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010-9361-7968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kys79757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8106566" y="712617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186812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68" y="1758810"/>
            <a:ext cx="3304229" cy="4806151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5B73BF0-F467-4C4B-88D7-700E844544E2}"/>
              </a:ext>
            </a:extLst>
          </p:cNvPr>
          <p:cNvSpPr/>
          <p:nvPr/>
        </p:nvSpPr>
        <p:spPr>
          <a:xfrm>
            <a:off x="403649" y="1378194"/>
            <a:ext cx="2228722" cy="21990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CB94D42-9DD9-4017-BA54-0B57491A8916}"/>
              </a:ext>
            </a:extLst>
          </p:cNvPr>
          <p:cNvSpPr/>
          <p:nvPr/>
        </p:nvSpPr>
        <p:spPr>
          <a:xfrm>
            <a:off x="595541" y="1560976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96338" y="1821519"/>
            <a:ext cx="2875204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지역별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설명선: 굽은 선 49">
            <a:extLst>
              <a:ext uri="{FF2B5EF4-FFF2-40B4-BE49-F238E27FC236}">
                <a16:creationId xmlns:a16="http://schemas.microsoft.com/office/drawing/2014/main" id="{150C3082-F0E5-4C4E-AB98-7C92436DCF8D}"/>
              </a:ext>
            </a:extLst>
          </p:cNvPr>
          <p:cNvSpPr/>
          <p:nvPr/>
        </p:nvSpPr>
        <p:spPr>
          <a:xfrm>
            <a:off x="4108157" y="1978429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177139"/>
              <a:gd name="adj6" fmla="val 179300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24A89A6-136C-40B5-8B57-256DB0056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01" y="5755076"/>
            <a:ext cx="1023667" cy="1023667"/>
          </a:xfrm>
          <a:prstGeom prst="rect">
            <a:avLst/>
          </a:prstGeom>
        </p:spPr>
      </p:pic>
      <p:sp>
        <p:nvSpPr>
          <p:cNvPr id="76" name="설명선: 굽은 선 75">
            <a:extLst>
              <a:ext uri="{FF2B5EF4-FFF2-40B4-BE49-F238E27FC236}">
                <a16:creationId xmlns:a16="http://schemas.microsoft.com/office/drawing/2014/main" id="{F92D4118-75CA-4B22-90DF-D49655C74B14}"/>
              </a:ext>
            </a:extLst>
          </p:cNvPr>
          <p:cNvSpPr/>
          <p:nvPr/>
        </p:nvSpPr>
        <p:spPr>
          <a:xfrm>
            <a:off x="3762793" y="3077962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-46324"/>
              <a:gd name="adj6" fmla="val 165005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인천</a:t>
            </a:r>
          </a:p>
        </p:txBody>
      </p:sp>
      <p:sp>
        <p:nvSpPr>
          <p:cNvPr id="77" name="설명선: 굽은 선 76">
            <a:extLst>
              <a:ext uri="{FF2B5EF4-FFF2-40B4-BE49-F238E27FC236}">
                <a16:creationId xmlns:a16="http://schemas.microsoft.com/office/drawing/2014/main" id="{04C34B47-949B-4ACB-8148-005267965FFC}"/>
              </a:ext>
            </a:extLst>
          </p:cNvPr>
          <p:cNvSpPr/>
          <p:nvPr/>
        </p:nvSpPr>
        <p:spPr>
          <a:xfrm>
            <a:off x="4123845" y="3994712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20785"/>
              <a:gd name="adj6" fmla="val 204440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대전</a:t>
            </a:r>
          </a:p>
        </p:txBody>
      </p:sp>
      <p:sp>
        <p:nvSpPr>
          <p:cNvPr id="78" name="설명선: 굽은 선 77">
            <a:extLst>
              <a:ext uri="{FF2B5EF4-FFF2-40B4-BE49-F238E27FC236}">
                <a16:creationId xmlns:a16="http://schemas.microsoft.com/office/drawing/2014/main" id="{1C23F311-4BE9-4472-9693-03A793A667F1}"/>
              </a:ext>
            </a:extLst>
          </p:cNvPr>
          <p:cNvSpPr/>
          <p:nvPr/>
        </p:nvSpPr>
        <p:spPr>
          <a:xfrm>
            <a:off x="3762793" y="4910463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34103"/>
              <a:gd name="adj6" fmla="val 185021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광주</a:t>
            </a:r>
          </a:p>
        </p:txBody>
      </p:sp>
      <p:sp>
        <p:nvSpPr>
          <p:cNvPr id="79" name="설명선: 굽은 선 78">
            <a:extLst>
              <a:ext uri="{FF2B5EF4-FFF2-40B4-BE49-F238E27FC236}">
                <a16:creationId xmlns:a16="http://schemas.microsoft.com/office/drawing/2014/main" id="{E2FE3D10-1531-4E73-87FB-67AF374193F6}"/>
              </a:ext>
            </a:extLst>
          </p:cNvPr>
          <p:cNvSpPr/>
          <p:nvPr/>
        </p:nvSpPr>
        <p:spPr>
          <a:xfrm>
            <a:off x="8227255" y="2921053"/>
            <a:ext cx="1398883" cy="507948"/>
          </a:xfrm>
          <a:prstGeom prst="borderCallout2">
            <a:avLst>
              <a:gd name="adj1" fmla="val 49153"/>
              <a:gd name="adj2" fmla="val 139"/>
              <a:gd name="adj3" fmla="val 133076"/>
              <a:gd name="adj4" fmla="val -40811"/>
              <a:gd name="adj5" fmla="val 260720"/>
              <a:gd name="adj6" fmla="val -64692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대구</a:t>
            </a:r>
          </a:p>
        </p:txBody>
      </p:sp>
      <p:sp>
        <p:nvSpPr>
          <p:cNvPr id="80" name="설명선: 굽은 선 79">
            <a:extLst>
              <a:ext uri="{FF2B5EF4-FFF2-40B4-BE49-F238E27FC236}">
                <a16:creationId xmlns:a16="http://schemas.microsoft.com/office/drawing/2014/main" id="{79EEEEBD-B5D4-44D6-9DE6-86DA9A3BFC5B}"/>
              </a:ext>
            </a:extLst>
          </p:cNvPr>
          <p:cNvSpPr/>
          <p:nvPr/>
        </p:nvSpPr>
        <p:spPr>
          <a:xfrm>
            <a:off x="9012217" y="3837802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120003"/>
              <a:gd name="adj6" fmla="val -82801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울산</a:t>
            </a:r>
          </a:p>
        </p:txBody>
      </p:sp>
      <p:sp>
        <p:nvSpPr>
          <p:cNvPr id="81" name="설명선: 굽은 선 80">
            <a:extLst>
              <a:ext uri="{FF2B5EF4-FFF2-40B4-BE49-F238E27FC236}">
                <a16:creationId xmlns:a16="http://schemas.microsoft.com/office/drawing/2014/main" id="{C4A951F5-6D63-4A58-A35E-9EDCC24DB968}"/>
              </a:ext>
            </a:extLst>
          </p:cNvPr>
          <p:cNvSpPr/>
          <p:nvPr/>
        </p:nvSpPr>
        <p:spPr>
          <a:xfrm>
            <a:off x="9012217" y="4753554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-773"/>
              <a:gd name="adj6" fmla="val -82649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부산</a:t>
            </a:r>
          </a:p>
        </p:txBody>
      </p:sp>
      <p:sp>
        <p:nvSpPr>
          <p:cNvPr id="82" name="설명선: 굽은 선 81">
            <a:extLst>
              <a:ext uri="{FF2B5EF4-FFF2-40B4-BE49-F238E27FC236}">
                <a16:creationId xmlns:a16="http://schemas.microsoft.com/office/drawing/2014/main" id="{25D5A623-0307-4C8C-A8AC-6535B07C65AB}"/>
              </a:ext>
            </a:extLst>
          </p:cNvPr>
          <p:cNvSpPr/>
          <p:nvPr/>
        </p:nvSpPr>
        <p:spPr>
          <a:xfrm>
            <a:off x="7442293" y="5542150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131083"/>
              <a:gd name="adj6" fmla="val -65857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제주도</a:t>
            </a:r>
          </a:p>
        </p:txBody>
      </p:sp>
      <p:sp>
        <p:nvSpPr>
          <p:cNvPr id="83" name="설명선: 굽은 선 82">
            <a:extLst>
              <a:ext uri="{FF2B5EF4-FFF2-40B4-BE49-F238E27FC236}">
                <a16:creationId xmlns:a16="http://schemas.microsoft.com/office/drawing/2014/main" id="{EA23E45F-96CD-44E9-88AC-9DB2B715FBD4}"/>
              </a:ext>
            </a:extLst>
          </p:cNvPr>
          <p:cNvSpPr/>
          <p:nvPr/>
        </p:nvSpPr>
        <p:spPr>
          <a:xfrm>
            <a:off x="2828692" y="2492144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126978"/>
              <a:gd name="adj6" fmla="val 270703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</a:t>
            </a:r>
            <a:endParaRPr lang="ko-KR" altLang="en-US" sz="25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설명선: 굽은 선 83">
            <a:extLst>
              <a:ext uri="{FF2B5EF4-FFF2-40B4-BE49-F238E27FC236}">
                <a16:creationId xmlns:a16="http://schemas.microsoft.com/office/drawing/2014/main" id="{2AD96E90-8C5C-4CCF-9E14-2361F1CF6A08}"/>
              </a:ext>
            </a:extLst>
          </p:cNvPr>
          <p:cNvSpPr/>
          <p:nvPr/>
        </p:nvSpPr>
        <p:spPr>
          <a:xfrm>
            <a:off x="8674979" y="1159714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54221"/>
              <a:gd name="adj4" fmla="val -75430"/>
              <a:gd name="adj5" fmla="val 320106"/>
              <a:gd name="adj6" fmla="val -117677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강원</a:t>
            </a:r>
            <a:endParaRPr lang="ko-KR" altLang="en-US" sz="25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설명선: 굽은 선 84">
            <a:extLst>
              <a:ext uri="{FF2B5EF4-FFF2-40B4-BE49-F238E27FC236}">
                <a16:creationId xmlns:a16="http://schemas.microsoft.com/office/drawing/2014/main" id="{A5ECF024-4AC2-40D8-876B-600188C6549E}"/>
              </a:ext>
            </a:extLst>
          </p:cNvPr>
          <p:cNvSpPr/>
          <p:nvPr/>
        </p:nvSpPr>
        <p:spPr>
          <a:xfrm>
            <a:off x="2058556" y="3424103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0890"/>
              <a:gd name="adj4" fmla="val 237865"/>
              <a:gd name="adj5" fmla="val 53723"/>
              <a:gd name="adj6" fmla="val 339317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충북</a:t>
            </a:r>
          </a:p>
        </p:txBody>
      </p:sp>
      <p:sp>
        <p:nvSpPr>
          <p:cNvPr id="86" name="설명선: 굽은 선 85">
            <a:extLst>
              <a:ext uri="{FF2B5EF4-FFF2-40B4-BE49-F238E27FC236}">
                <a16:creationId xmlns:a16="http://schemas.microsoft.com/office/drawing/2014/main" id="{991FC049-CDFF-412E-9F0C-D770103C6022}"/>
              </a:ext>
            </a:extLst>
          </p:cNvPr>
          <p:cNvSpPr/>
          <p:nvPr/>
        </p:nvSpPr>
        <p:spPr>
          <a:xfrm>
            <a:off x="2346574" y="4170517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58993"/>
              <a:gd name="adj4" fmla="val 133002"/>
              <a:gd name="adj5" fmla="val -89799"/>
              <a:gd name="adj6" fmla="val 327151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세종</a:t>
            </a:r>
          </a:p>
        </p:txBody>
      </p:sp>
      <p:sp>
        <p:nvSpPr>
          <p:cNvPr id="87" name="설명선: 굽은 선 86">
            <a:extLst>
              <a:ext uri="{FF2B5EF4-FFF2-40B4-BE49-F238E27FC236}">
                <a16:creationId xmlns:a16="http://schemas.microsoft.com/office/drawing/2014/main" id="{CF2EA888-336C-4EA0-A2AC-3CAF08B4ADBD}"/>
              </a:ext>
            </a:extLst>
          </p:cNvPr>
          <p:cNvSpPr/>
          <p:nvPr/>
        </p:nvSpPr>
        <p:spPr>
          <a:xfrm>
            <a:off x="9025829" y="2244958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54221"/>
              <a:gd name="adj4" fmla="val -75430"/>
              <a:gd name="adj5" fmla="val 266829"/>
              <a:gd name="adj6" fmla="val -116382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경북</a:t>
            </a:r>
          </a:p>
        </p:txBody>
      </p:sp>
      <p:sp>
        <p:nvSpPr>
          <p:cNvPr id="88" name="설명선: 굽은 선 87">
            <a:extLst>
              <a:ext uri="{FF2B5EF4-FFF2-40B4-BE49-F238E27FC236}">
                <a16:creationId xmlns:a16="http://schemas.microsoft.com/office/drawing/2014/main" id="{B46F4D59-CC4C-4DA5-9C7E-C00CFA8D0C6C}"/>
              </a:ext>
            </a:extLst>
          </p:cNvPr>
          <p:cNvSpPr/>
          <p:nvPr/>
        </p:nvSpPr>
        <p:spPr>
          <a:xfrm>
            <a:off x="10274550" y="3257610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107498"/>
              <a:gd name="adj4" fmla="val -166052"/>
              <a:gd name="adj5" fmla="val 290138"/>
              <a:gd name="adj6" fmla="val -236780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경남</a:t>
            </a:r>
          </a:p>
        </p:txBody>
      </p:sp>
      <p:sp>
        <p:nvSpPr>
          <p:cNvPr id="89" name="설명선: 굽은 선 88">
            <a:extLst>
              <a:ext uri="{FF2B5EF4-FFF2-40B4-BE49-F238E27FC236}">
                <a16:creationId xmlns:a16="http://schemas.microsoft.com/office/drawing/2014/main" id="{3CAADAB4-69A0-418F-8DB0-8A46F2817A59}"/>
              </a:ext>
            </a:extLst>
          </p:cNvPr>
          <p:cNvSpPr/>
          <p:nvPr/>
        </p:nvSpPr>
        <p:spPr>
          <a:xfrm>
            <a:off x="1762096" y="4859199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45674"/>
              <a:gd name="adj4" fmla="val 187375"/>
              <a:gd name="adj5" fmla="val -69479"/>
              <a:gd name="adj6" fmla="val 367798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전북</a:t>
            </a:r>
          </a:p>
        </p:txBody>
      </p:sp>
      <p:sp>
        <p:nvSpPr>
          <p:cNvPr id="90" name="설명선: 굽은 선 89">
            <a:extLst>
              <a:ext uri="{FF2B5EF4-FFF2-40B4-BE49-F238E27FC236}">
                <a16:creationId xmlns:a16="http://schemas.microsoft.com/office/drawing/2014/main" id="{2730D55E-A5D3-41FC-A9C4-C678FB6A630C}"/>
              </a:ext>
            </a:extLst>
          </p:cNvPr>
          <p:cNvSpPr/>
          <p:nvPr/>
        </p:nvSpPr>
        <p:spPr>
          <a:xfrm>
            <a:off x="2823944" y="5631897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45674"/>
              <a:gd name="adj4" fmla="val 187375"/>
              <a:gd name="adj5" fmla="val -66149"/>
              <a:gd name="adj6" fmla="val 260346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전남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8A7B00-B663-4ADF-AF3C-45C07BDA13F3}"/>
              </a:ext>
            </a:extLst>
          </p:cNvPr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 예측의 기준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08298" y="1045859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sp>
        <p:nvSpPr>
          <p:cNvPr id="47" name="설명선: 굽은 선 84">
            <a:extLst>
              <a:ext uri="{FF2B5EF4-FFF2-40B4-BE49-F238E27FC236}">
                <a16:creationId xmlns:a16="http://schemas.microsoft.com/office/drawing/2014/main" id="{A5ECF024-4AC2-40D8-876B-600188C6549E}"/>
              </a:ext>
            </a:extLst>
          </p:cNvPr>
          <p:cNvSpPr/>
          <p:nvPr/>
        </p:nvSpPr>
        <p:spPr>
          <a:xfrm>
            <a:off x="4471741" y="5860352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72728"/>
              <a:gd name="adj4" fmla="val 200484"/>
              <a:gd name="adj5" fmla="val -421791"/>
              <a:gd name="adj6" fmla="val 181392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충남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13734" y="1445542"/>
            <a:ext cx="1595375" cy="42693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17</a:t>
            </a:r>
            <a:r>
              <a:rPr lang="ko-KR" altLang="en-US" b="1" dirty="0">
                <a:solidFill>
                  <a:sysClr val="windowText" lastClr="000000"/>
                </a:solidFill>
              </a:rPr>
              <a:t>개 지역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3)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기능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7214374-FB83-4C94-9287-24EA4283DA08}"/>
              </a:ext>
            </a:extLst>
          </p:cNvPr>
          <p:cNvSpPr/>
          <p:nvPr/>
        </p:nvSpPr>
        <p:spPr>
          <a:xfrm>
            <a:off x="6557301" y="2149613"/>
            <a:ext cx="4273200" cy="2418642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B8D6C6F-2151-4DB6-BCE9-F899F9762B47}"/>
              </a:ext>
            </a:extLst>
          </p:cNvPr>
          <p:cNvSpPr/>
          <p:nvPr/>
        </p:nvSpPr>
        <p:spPr>
          <a:xfrm>
            <a:off x="6799875" y="2346611"/>
            <a:ext cx="3828571" cy="2047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3B96C9E-DB48-43EC-98F6-72F69B738ED0}"/>
              </a:ext>
            </a:extLst>
          </p:cNvPr>
          <p:cNvSpPr/>
          <p:nvPr/>
        </p:nvSpPr>
        <p:spPr>
          <a:xfrm>
            <a:off x="7062981" y="3213304"/>
            <a:ext cx="3302357" cy="55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질병 주의 안내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BF244C9-8A10-4DB8-A8C9-843DF4F7BD19}"/>
              </a:ext>
            </a:extLst>
          </p:cNvPr>
          <p:cNvSpPr/>
          <p:nvPr/>
        </p:nvSpPr>
        <p:spPr>
          <a:xfrm>
            <a:off x="897425" y="2149613"/>
            <a:ext cx="4273200" cy="24186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74D7B3F-F766-4286-83F1-595AD5657058}"/>
              </a:ext>
            </a:extLst>
          </p:cNvPr>
          <p:cNvSpPr/>
          <p:nvPr/>
        </p:nvSpPr>
        <p:spPr>
          <a:xfrm>
            <a:off x="1139999" y="2346611"/>
            <a:ext cx="3828571" cy="2047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8407A8-DC77-4D4F-9D7A-088519CD90B4}"/>
              </a:ext>
            </a:extLst>
          </p:cNvPr>
          <p:cNvSpPr/>
          <p:nvPr/>
        </p:nvSpPr>
        <p:spPr>
          <a:xfrm>
            <a:off x="1596423" y="2904418"/>
            <a:ext cx="287520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질병</a:t>
            </a:r>
            <a:endParaRPr lang="en-US" altLang="ko-KR" sz="2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 정보제공 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ED575FA3-BE7D-46D9-AC2F-B17EFB1AE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49" y="2366218"/>
            <a:ext cx="570069" cy="57006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CE08E67E-1442-4F21-A49C-1812951F1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20" y="2415426"/>
            <a:ext cx="600880" cy="60088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2566584" y="1058880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1995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4)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기대방안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E</a:t>
            </a:r>
            <a:r>
              <a:rPr lang="en-US" altLang="ko-KR" sz="1600" b="1"/>
              <a:t>xpected measure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5839" y="1283628"/>
            <a:ext cx="11173011" cy="163849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71118" y="1469837"/>
            <a:ext cx="10772337" cy="12370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06080" y="1823323"/>
            <a:ext cx="10537375" cy="49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각 지역별로 최신 </a:t>
            </a:r>
            <a:r>
              <a:rPr lang="en-US" altLang="ko-KR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5</a:t>
            </a:r>
            <a:r>
              <a:rPr lang="ko-KR" altLang="en-US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년 간 계절</a:t>
            </a:r>
            <a:r>
              <a:rPr lang="en-US" altLang="ko-KR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, </a:t>
            </a:r>
            <a:r>
              <a:rPr lang="ko-KR" altLang="en-US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매 달마다 많이 걸리는 질병에  대한 예방 정보를 쉽게 얻을 수 있다</a:t>
            </a:r>
            <a:r>
              <a:rPr lang="en-US" altLang="ko-KR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 </a:t>
            </a:r>
            <a:endParaRPr lang="ko-KR" altLang="en-US" b="1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j-lt"/>
            </a:endParaRPr>
          </a:p>
        </p:txBody>
      </p:sp>
      <p:sp>
        <p:nvSpPr>
          <p:cNvPr id="41" name="모서리가 둥근 직사각형 32"/>
          <p:cNvSpPr/>
          <p:nvPr/>
        </p:nvSpPr>
        <p:spPr>
          <a:xfrm>
            <a:off x="495839" y="3166876"/>
            <a:ext cx="11173011" cy="163849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모서리가 둥근 직사각형 33"/>
          <p:cNvSpPr/>
          <p:nvPr/>
        </p:nvSpPr>
        <p:spPr>
          <a:xfrm>
            <a:off x="671118" y="3353085"/>
            <a:ext cx="10772337" cy="12370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93071" y="3658139"/>
            <a:ext cx="10650383" cy="6738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600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질병에 대한 정보를 어플통해 접근성이 용이 </a:t>
            </a:r>
          </a:p>
        </p:txBody>
      </p:sp>
      <p:sp>
        <p:nvSpPr>
          <p:cNvPr id="44" name="모서리가 둥근 직사각형 32"/>
          <p:cNvSpPr/>
          <p:nvPr/>
        </p:nvSpPr>
        <p:spPr>
          <a:xfrm>
            <a:off x="495839" y="5016746"/>
            <a:ext cx="11173011" cy="163849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모서리가 둥근 직사각형 33"/>
          <p:cNvSpPr/>
          <p:nvPr/>
        </p:nvSpPr>
        <p:spPr>
          <a:xfrm>
            <a:off x="671118" y="5202955"/>
            <a:ext cx="10772337" cy="12370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27312" y="5574372"/>
            <a:ext cx="1053737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질병에 대한 정보 교류를 통해 질병에 대한 손쉬운 대처 가능하게 된다</a:t>
            </a:r>
            <a:endParaRPr lang="ko-KR" altLang="en-US" b="1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j-lt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26836" y="970625"/>
            <a:ext cx="4284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2"/>
                </a:solidFill>
              </a:rPr>
              <a:t>D.P</a:t>
            </a:r>
            <a:r>
              <a:rPr lang="ko-KR" altLang="en-US" b="1">
                <a:solidFill>
                  <a:schemeClr val="accent2"/>
                </a:solidFill>
              </a:rPr>
              <a:t>조 국내 </a:t>
            </a:r>
            <a:r>
              <a:rPr lang="en-US" altLang="ko-KR" b="1">
                <a:solidFill>
                  <a:schemeClr val="accent2"/>
                </a:solidFill>
              </a:rPr>
              <a:t>3</a:t>
            </a:r>
            <a:r>
              <a:rPr lang="ko-KR" altLang="en-US" b="1">
                <a:solidFill>
                  <a:schemeClr val="accent2"/>
                </a:solidFill>
              </a:rPr>
              <a:t>대 질병 예방 어플리케이션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기대방안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</a:t>
            </a:r>
            <a:r>
              <a:rPr lang="en-US" altLang="ko-KR" sz="1600" b="1" dirty="0"/>
              <a:t>xpected measure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77766" y="1924953"/>
            <a:ext cx="11173011" cy="163849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53045" y="2111162"/>
            <a:ext cx="10772337" cy="12370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88007" y="2234235"/>
            <a:ext cx="10537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각 지역별로 지금 자신이 천식에 걸렸거나 아이들이 천식에 걸리기 쉬운 환경인지 확인하고</a:t>
            </a:r>
            <a:endParaRPr lang="en-US" altLang="ko-KR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대처 하게 하여 발병률과 재발률을 낮춥니다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477766" y="3808201"/>
            <a:ext cx="11173011" cy="163849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653045" y="3994410"/>
            <a:ext cx="10772337" cy="12370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888007" y="4347896"/>
            <a:ext cx="504416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질병에 대한 정보를 보다 자세히 얻을 수 있다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26836" y="970625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0828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493442" y="57533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시스템 흐름도 설명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501513" y="1168533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pic>
        <p:nvPicPr>
          <p:cNvPr id="36" name="Picture 2" descr="C:\Users\Administrator\Desktop\흐름도 자료.png">
            <a:extLst>
              <a:ext uri="{FF2B5EF4-FFF2-40B4-BE49-F238E27FC236}">
                <a16:creationId xmlns:a16="http://schemas.microsoft.com/office/drawing/2014/main" id="{745C6CAF-E5EE-4755-AE0C-6D88578BD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440" y="3644333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554F975-E4B5-4FF2-BAC7-10011F348873}"/>
              </a:ext>
            </a:extLst>
          </p:cNvPr>
          <p:cNvSpPr txBox="1"/>
          <p:nvPr/>
        </p:nvSpPr>
        <p:spPr>
          <a:xfrm>
            <a:off x="614030" y="4158146"/>
            <a:ext cx="183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기상자료개방포털</a:t>
            </a:r>
            <a:r>
              <a:rPr lang="en-US" altLang="ko-KR" sz="1200" b="1" dirty="0"/>
              <a:t>(</a:t>
            </a:r>
            <a:r>
              <a:rPr lang="en-US" altLang="ko-KR" sz="1200" dirty="0">
                <a:hlinkClick r:id="rId5"/>
              </a:rPr>
              <a:t>https://data.kma.go.kr/cmmn/main.do</a:t>
            </a:r>
            <a:r>
              <a:rPr lang="en-US" altLang="ko-KR" sz="1200" b="1" dirty="0"/>
              <a:t>)</a:t>
            </a:r>
          </a:p>
          <a:p>
            <a:r>
              <a:rPr lang="ko-KR" altLang="en-US" sz="1200" b="1" dirty="0"/>
              <a:t>습도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 풍속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일별</a:t>
            </a:r>
            <a:r>
              <a:rPr lang="en-US" altLang="ko-KR" sz="1200" b="1" dirty="0"/>
              <a:t>)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FADA476-19E2-4A7D-976C-94E2DBBB5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1123" y="2072912"/>
            <a:ext cx="1013336" cy="10133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FE527D-290F-49B9-8A9D-63B2265C5451}"/>
              </a:ext>
            </a:extLst>
          </p:cNvPr>
          <p:cNvSpPr txBox="1"/>
          <p:nvPr/>
        </p:nvSpPr>
        <p:spPr>
          <a:xfrm>
            <a:off x="4618101" y="4096706"/>
            <a:ext cx="176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온도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습도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오존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통합 데이터</a:t>
            </a:r>
            <a:endParaRPr lang="en-US" altLang="ko-KR" sz="1200" b="1" dirty="0"/>
          </a:p>
        </p:txBody>
      </p:sp>
      <p:pic>
        <p:nvPicPr>
          <p:cNvPr id="53" name="Picture 2" descr="C:\Users\Administrator\Desktop\흐름도 자료.png">
            <a:extLst>
              <a:ext uri="{FF2B5EF4-FFF2-40B4-BE49-F238E27FC236}">
                <a16:creationId xmlns:a16="http://schemas.microsoft.com/office/drawing/2014/main" id="{D0CB1F18-A015-4540-A7FF-19999D31E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39" y="3644333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9170658-311B-4E0E-8777-9F917B995C20}"/>
              </a:ext>
            </a:extLst>
          </p:cNvPr>
          <p:cNvSpPr txBox="1"/>
          <p:nvPr/>
        </p:nvSpPr>
        <p:spPr>
          <a:xfrm>
            <a:off x="6441994" y="5125085"/>
            <a:ext cx="168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아파치 서버를 통해 관련 데이터 저장하기</a:t>
            </a:r>
            <a:endParaRPr lang="en-US" altLang="ko-KR" sz="1200" b="1" dirty="0"/>
          </a:p>
        </p:txBody>
      </p:sp>
      <p:sp>
        <p:nvSpPr>
          <p:cNvPr id="2" name="설명선: 아래쪽 화살표 1">
            <a:extLst>
              <a:ext uri="{FF2B5EF4-FFF2-40B4-BE49-F238E27FC236}">
                <a16:creationId xmlns:a16="http://schemas.microsoft.com/office/drawing/2014/main" id="{1B8D6002-41BC-480B-8E6B-30C7EAE211A5}"/>
              </a:ext>
            </a:extLst>
          </p:cNvPr>
          <p:cNvSpPr/>
          <p:nvPr/>
        </p:nvSpPr>
        <p:spPr>
          <a:xfrm>
            <a:off x="1754683" y="3845796"/>
            <a:ext cx="1687873" cy="1541115"/>
          </a:xfrm>
          <a:prstGeom prst="downArrowCallout">
            <a:avLst>
              <a:gd name="adj1" fmla="val 14932"/>
              <a:gd name="adj2" fmla="val 14534"/>
              <a:gd name="adj3" fmla="val 18806"/>
              <a:gd name="adj4" fmla="val 12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043E73-5148-4EAD-AA00-09C398328F93}"/>
              </a:ext>
            </a:extLst>
          </p:cNvPr>
          <p:cNvSpPr txBox="1"/>
          <p:nvPr/>
        </p:nvSpPr>
        <p:spPr>
          <a:xfrm>
            <a:off x="1687397" y="5418259"/>
            <a:ext cx="225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천식의 악화나 발생 원인 중</a:t>
            </a:r>
            <a:endParaRPr lang="en-US" altLang="ko-KR" sz="1200" b="1" dirty="0"/>
          </a:p>
          <a:p>
            <a:r>
              <a:rPr lang="ko-KR" altLang="en-US" sz="1200" b="1" dirty="0"/>
              <a:t>환경에 속해있는 </a:t>
            </a:r>
            <a:endParaRPr lang="en-US" altLang="ko-KR" sz="1200" b="1" dirty="0"/>
          </a:p>
          <a:p>
            <a:r>
              <a:rPr lang="ko-KR" altLang="en-US" sz="1200" b="1" dirty="0"/>
              <a:t>오존</a:t>
            </a:r>
            <a:r>
              <a:rPr lang="en-US" altLang="ko-KR" sz="1200" b="1" dirty="0"/>
              <a:t>,  </a:t>
            </a:r>
            <a:r>
              <a:rPr lang="ko-KR" altLang="en-US" sz="1200" b="1" dirty="0"/>
              <a:t>풍속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습도를 종합</a:t>
            </a:r>
            <a:endParaRPr lang="en-US" altLang="ko-KR" sz="1200" b="1" dirty="0"/>
          </a:p>
        </p:txBody>
      </p:sp>
      <p:sp>
        <p:nvSpPr>
          <p:cNvPr id="3" name="화살표: 위로 굽음 2">
            <a:extLst>
              <a:ext uri="{FF2B5EF4-FFF2-40B4-BE49-F238E27FC236}">
                <a16:creationId xmlns:a16="http://schemas.microsoft.com/office/drawing/2014/main" id="{9D07C4B8-3AF9-40A5-BF4A-5E493B286EA0}"/>
              </a:ext>
            </a:extLst>
          </p:cNvPr>
          <p:cNvSpPr/>
          <p:nvPr/>
        </p:nvSpPr>
        <p:spPr>
          <a:xfrm>
            <a:off x="3709579" y="4681508"/>
            <a:ext cx="1827424" cy="1230327"/>
          </a:xfrm>
          <a:prstGeom prst="bentUpArrow">
            <a:avLst>
              <a:gd name="adj1" fmla="val 22839"/>
              <a:gd name="adj2" fmla="val 27176"/>
              <a:gd name="adj3" fmla="val 24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2" descr="C:\Users\Administrator\Desktop\흐름도 자료.png">
            <a:extLst>
              <a:ext uri="{FF2B5EF4-FFF2-40B4-BE49-F238E27FC236}">
                <a16:creationId xmlns:a16="http://schemas.microsoft.com/office/drawing/2014/main" id="{0EBB9EA5-FA50-4A5A-AF6A-30B477667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547" y="3518286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D90D009E-4687-4517-A027-64AFAC044263}"/>
              </a:ext>
            </a:extLst>
          </p:cNvPr>
          <p:cNvSpPr/>
          <p:nvPr/>
        </p:nvSpPr>
        <p:spPr>
          <a:xfrm rot="3281415">
            <a:off x="5525663" y="2616841"/>
            <a:ext cx="454160" cy="9487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íì¹ìë²ì ëí ì´ë¯¸ì§ ê²ìê²°ê³¼">
            <a:extLst>
              <a:ext uri="{FF2B5EF4-FFF2-40B4-BE49-F238E27FC236}">
                <a16:creationId xmlns:a16="http://schemas.microsoft.com/office/drawing/2014/main" id="{6FC3F305-CC66-48BC-8E1D-F82ABB6C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402" y="4478785"/>
            <a:ext cx="1433264" cy="57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0407C961-B4C9-4603-8009-1ECDC42A5488}"/>
              </a:ext>
            </a:extLst>
          </p:cNvPr>
          <p:cNvSpPr/>
          <p:nvPr/>
        </p:nvSpPr>
        <p:spPr>
          <a:xfrm>
            <a:off x="6422391" y="3209385"/>
            <a:ext cx="454160" cy="948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BE6F500-A159-4944-9884-D0A4B2CFCF2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679439" y="4457004"/>
            <a:ext cx="817258" cy="548636"/>
          </a:xfrm>
          <a:prstGeom prst="rect">
            <a:avLst/>
          </a:prstGeom>
        </p:spPr>
      </p:pic>
      <p:pic>
        <p:nvPicPr>
          <p:cNvPr id="69" name="Picture 2" descr="C:\Users\Administrator\Desktop\지빠귀\이미지\개발환경 이미지\androidstudio.png">
            <a:extLst>
              <a:ext uri="{FF2B5EF4-FFF2-40B4-BE49-F238E27FC236}">
                <a16:creationId xmlns:a16="http://schemas.microsoft.com/office/drawing/2014/main" id="{98EFDB87-9591-4E6B-B0EF-B0E3877A0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0224314" y="4387664"/>
            <a:ext cx="1142916" cy="766046"/>
          </a:xfrm>
          <a:prstGeom prst="rect">
            <a:avLst/>
          </a:prstGeom>
          <a:noFill/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194D11D-E030-4D77-9C16-E5F348F7F6E7}"/>
              </a:ext>
            </a:extLst>
          </p:cNvPr>
          <p:cNvSpPr/>
          <p:nvPr/>
        </p:nvSpPr>
        <p:spPr>
          <a:xfrm>
            <a:off x="8075457" y="4529175"/>
            <a:ext cx="535765" cy="476465"/>
          </a:xfrm>
          <a:prstGeom prst="rightArrow">
            <a:avLst>
              <a:gd name="adj1" fmla="val 4285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7999E1E7-78F4-454C-AA5A-06E812F9CE2A}"/>
              </a:ext>
            </a:extLst>
          </p:cNvPr>
          <p:cNvSpPr/>
          <p:nvPr/>
        </p:nvSpPr>
        <p:spPr>
          <a:xfrm>
            <a:off x="9592623" y="4535408"/>
            <a:ext cx="535765" cy="476465"/>
          </a:xfrm>
          <a:prstGeom prst="rightArrow">
            <a:avLst>
              <a:gd name="adj1" fmla="val 4285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F8BBBA-C519-4891-B287-D5C2EF41676F}"/>
              </a:ext>
            </a:extLst>
          </p:cNvPr>
          <p:cNvSpPr txBox="1"/>
          <p:nvPr/>
        </p:nvSpPr>
        <p:spPr>
          <a:xfrm>
            <a:off x="2891049" y="4189455"/>
            <a:ext cx="1812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에어코리아</a:t>
            </a:r>
            <a:endParaRPr lang="en-US" altLang="ko-KR" sz="1200" b="1" dirty="0"/>
          </a:p>
          <a:p>
            <a:r>
              <a:rPr lang="en-US" altLang="ko-KR" sz="1200" b="1" dirty="0"/>
              <a:t>(</a:t>
            </a:r>
            <a:r>
              <a:rPr lang="en-US" altLang="ko-KR" sz="1200" b="1" dirty="0">
                <a:hlinkClick r:id="rId10"/>
              </a:rPr>
              <a:t>https://www.airkorea.or.kr/web/sidoCompareAir?itemCode=10003&amp;pMENU_NO=103</a:t>
            </a:r>
            <a:r>
              <a:rPr lang="en-US" altLang="ko-KR" sz="1200" b="1" dirty="0"/>
              <a:t>)</a:t>
            </a:r>
          </a:p>
          <a:p>
            <a:r>
              <a:rPr lang="ko-KR" altLang="en-US" sz="1200" b="1" dirty="0"/>
              <a:t>오존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일별</a:t>
            </a:r>
            <a:r>
              <a:rPr lang="en-US" altLang="ko-KR" sz="1200" b="1" dirty="0"/>
              <a:t>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7B2F22-50BE-4332-B2F1-7BBA93A890E1}"/>
              </a:ext>
            </a:extLst>
          </p:cNvPr>
          <p:cNvSpPr txBox="1"/>
          <p:nvPr/>
        </p:nvSpPr>
        <p:spPr>
          <a:xfrm>
            <a:off x="8522294" y="5178429"/>
            <a:ext cx="1338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아파치 서버와 어플리케이션을 연결해 줌</a:t>
            </a:r>
            <a:endParaRPr lang="en-US" altLang="ko-KR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FB3B2EF-3894-412E-BC90-D3F44F9DE291}"/>
              </a:ext>
            </a:extLst>
          </p:cNvPr>
          <p:cNvSpPr txBox="1"/>
          <p:nvPr/>
        </p:nvSpPr>
        <p:spPr>
          <a:xfrm>
            <a:off x="10171246" y="5239317"/>
            <a:ext cx="154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어플리케이션으로 시각화 해 줌</a:t>
            </a:r>
            <a:endParaRPr lang="en-US" altLang="ko-KR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E527D-290F-49B9-8A9D-63B2265C5451}"/>
              </a:ext>
            </a:extLst>
          </p:cNvPr>
          <p:cNvSpPr txBox="1"/>
          <p:nvPr/>
        </p:nvSpPr>
        <p:spPr>
          <a:xfrm>
            <a:off x="7216924" y="2367108"/>
            <a:ext cx="2178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각 자료가 미치는 영향을</a:t>
            </a:r>
            <a:endParaRPr lang="en-US" altLang="ko-KR" sz="1200" b="1" dirty="0"/>
          </a:p>
          <a:p>
            <a:r>
              <a:rPr lang="ko-KR" altLang="en-US" sz="1200" b="1" dirty="0"/>
              <a:t>종합하여 데이터 산출 후</a:t>
            </a:r>
            <a:endParaRPr lang="en-US" altLang="ko-KR" sz="1200" b="1" dirty="0"/>
          </a:p>
          <a:p>
            <a:r>
              <a:rPr lang="ko-KR" altLang="en-US" sz="1200" b="1" dirty="0"/>
              <a:t>데이터 베이스로 전송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83488527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366874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시스템 흐름도 설명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2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F8BBBA-C519-4891-B287-D5C2EF41676F}"/>
              </a:ext>
            </a:extLst>
          </p:cNvPr>
          <p:cNvSpPr txBox="1"/>
          <p:nvPr/>
        </p:nvSpPr>
        <p:spPr>
          <a:xfrm>
            <a:off x="3330817" y="2896180"/>
            <a:ext cx="1394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케이웨더</a:t>
            </a:r>
            <a:r>
              <a:rPr lang="ko-KR" altLang="en-US" sz="1200" b="1" dirty="0"/>
              <a:t> 오존농도 자료</a:t>
            </a:r>
            <a:r>
              <a:rPr lang="en-US" altLang="ko-KR" sz="1200" b="1" dirty="0"/>
              <a:t>(http://www.kweather.co.kr/main/main.html)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F8BBBA-C519-4891-B287-D5C2EF41676F}"/>
              </a:ext>
            </a:extLst>
          </p:cNvPr>
          <p:cNvSpPr txBox="1"/>
          <p:nvPr/>
        </p:nvSpPr>
        <p:spPr>
          <a:xfrm>
            <a:off x="806628" y="2901752"/>
            <a:ext cx="1430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기상청 온도 습도</a:t>
            </a:r>
            <a:endParaRPr lang="en-US" altLang="ko-KR" sz="1200" b="1" dirty="0"/>
          </a:p>
          <a:p>
            <a:r>
              <a:rPr lang="ko-KR" altLang="en-US" sz="1200" b="1" dirty="0"/>
              <a:t>바람 자료</a:t>
            </a:r>
            <a:endParaRPr lang="en-US" altLang="ko-KR" sz="1200" b="1" dirty="0"/>
          </a:p>
          <a:p>
            <a:r>
              <a:rPr lang="en-US" altLang="ko-KR" sz="1200" b="1" dirty="0"/>
              <a:t>(http://www.kma.go.kr/)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170658-311B-4E0E-8777-9F917B995C20}"/>
              </a:ext>
            </a:extLst>
          </p:cNvPr>
          <p:cNvSpPr txBox="1"/>
          <p:nvPr/>
        </p:nvSpPr>
        <p:spPr>
          <a:xfrm>
            <a:off x="5641894" y="4005351"/>
            <a:ext cx="168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아파치 서버를 통해 관련 데이터 저장하기</a:t>
            </a:r>
            <a:endParaRPr lang="en-US" altLang="ko-KR" sz="1200" b="1" dirty="0"/>
          </a:p>
        </p:txBody>
      </p:sp>
      <p:pic>
        <p:nvPicPr>
          <p:cNvPr id="52" name="Picture 2" descr="ìíì¹ìë²ì ëí ì´ë¯¸ì§ ê²ìê²°ê³¼">
            <a:extLst>
              <a:ext uri="{FF2B5EF4-FFF2-40B4-BE49-F238E27FC236}">
                <a16:creationId xmlns:a16="http://schemas.microsoft.com/office/drawing/2014/main" id="{6FC3F305-CC66-48BC-8E1D-F82ABB6C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02" y="3359051"/>
            <a:ext cx="1433264" cy="57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FBE6F500-A159-4944-9884-D0A4B2CFCF2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7879339" y="3337270"/>
            <a:ext cx="817258" cy="548636"/>
          </a:xfrm>
          <a:prstGeom prst="rect">
            <a:avLst/>
          </a:prstGeom>
        </p:spPr>
      </p:pic>
      <p:pic>
        <p:nvPicPr>
          <p:cNvPr id="57" name="Picture 2" descr="C:\Users\Administrator\Desktop\지빠귀\이미지\개발환경 이미지\androidstudio.png">
            <a:extLst>
              <a:ext uri="{FF2B5EF4-FFF2-40B4-BE49-F238E27FC236}">
                <a16:creationId xmlns:a16="http://schemas.microsoft.com/office/drawing/2014/main" id="{98EFDB87-9591-4E6B-B0EF-B0E3877A0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/>
          <a:srcRect/>
          <a:stretch>
            <a:fillRect/>
          </a:stretch>
        </p:blipFill>
        <p:spPr>
          <a:xfrm>
            <a:off x="9424214" y="3267930"/>
            <a:ext cx="1142916" cy="766046"/>
          </a:xfrm>
          <a:prstGeom prst="rect">
            <a:avLst/>
          </a:prstGeom>
          <a:noFill/>
        </p:spPr>
      </p:pic>
      <p:sp>
        <p:nvSpPr>
          <p:cNvPr id="59" name="화살표: 오른쪽 13">
            <a:extLst>
              <a:ext uri="{FF2B5EF4-FFF2-40B4-BE49-F238E27FC236}">
                <a16:creationId xmlns:a16="http://schemas.microsoft.com/office/drawing/2014/main" id="{4194D11D-E030-4D77-9C16-E5F348F7F6E7}"/>
              </a:ext>
            </a:extLst>
          </p:cNvPr>
          <p:cNvSpPr/>
          <p:nvPr/>
        </p:nvSpPr>
        <p:spPr>
          <a:xfrm>
            <a:off x="7275357" y="3409441"/>
            <a:ext cx="535765" cy="476465"/>
          </a:xfrm>
          <a:prstGeom prst="rightArrow">
            <a:avLst>
              <a:gd name="adj1" fmla="val 4285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70">
            <a:extLst>
              <a:ext uri="{FF2B5EF4-FFF2-40B4-BE49-F238E27FC236}">
                <a16:creationId xmlns:a16="http://schemas.microsoft.com/office/drawing/2014/main" id="{7999E1E7-78F4-454C-AA5A-06E812F9CE2A}"/>
              </a:ext>
            </a:extLst>
          </p:cNvPr>
          <p:cNvSpPr/>
          <p:nvPr/>
        </p:nvSpPr>
        <p:spPr>
          <a:xfrm>
            <a:off x="8792523" y="3415674"/>
            <a:ext cx="535765" cy="476465"/>
          </a:xfrm>
          <a:prstGeom prst="rightArrow">
            <a:avLst>
              <a:gd name="adj1" fmla="val 4285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7B2F22-50BE-4332-B2F1-7BBA93A890E1}"/>
              </a:ext>
            </a:extLst>
          </p:cNvPr>
          <p:cNvSpPr txBox="1"/>
          <p:nvPr/>
        </p:nvSpPr>
        <p:spPr>
          <a:xfrm>
            <a:off x="7722194" y="4058695"/>
            <a:ext cx="1338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아파치 서버와 어플리케이션을 연결해 줌</a:t>
            </a:r>
            <a:endParaRPr lang="en-US" altLang="ko-KR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B3B2EF-3894-412E-BC90-D3F44F9DE291}"/>
              </a:ext>
            </a:extLst>
          </p:cNvPr>
          <p:cNvSpPr txBox="1"/>
          <p:nvPr/>
        </p:nvSpPr>
        <p:spPr>
          <a:xfrm>
            <a:off x="9371146" y="4119583"/>
            <a:ext cx="154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어플리케이션으로 시각화 해 줌</a:t>
            </a:r>
            <a:endParaRPr lang="en-US" altLang="ko-KR" sz="1200" b="1" dirty="0"/>
          </a:p>
        </p:txBody>
      </p:sp>
      <p:pic>
        <p:nvPicPr>
          <p:cNvPr id="66" name="Picture 2" descr="C:\Users\Administrator\Desktop\R1280x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753" y="3717596"/>
            <a:ext cx="1556724" cy="90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Users\Administrator\Desktop\흐름도 자료.png">
            <a:extLst>
              <a:ext uri="{FF2B5EF4-FFF2-40B4-BE49-F238E27FC236}">
                <a16:creationId xmlns:a16="http://schemas.microsoft.com/office/drawing/2014/main" id="{745C6CAF-E5EE-4755-AE0C-6D88578BD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874" y="2397720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Administrator\Desktop\흐름도 자료.png">
            <a:extLst>
              <a:ext uri="{FF2B5EF4-FFF2-40B4-BE49-F238E27FC236}">
                <a16:creationId xmlns:a16="http://schemas.microsoft.com/office/drawing/2014/main" id="{D0CB1F18-A015-4540-A7FF-19999D31E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172" y="2399290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설명선: 아래쪽 화살표 1">
            <a:extLst>
              <a:ext uri="{FF2B5EF4-FFF2-40B4-BE49-F238E27FC236}">
                <a16:creationId xmlns:a16="http://schemas.microsoft.com/office/drawing/2014/main" id="{1B8D6002-41BC-480B-8E6B-30C7EAE211A5}"/>
              </a:ext>
            </a:extLst>
          </p:cNvPr>
          <p:cNvSpPr/>
          <p:nvPr/>
        </p:nvSpPr>
        <p:spPr>
          <a:xfrm>
            <a:off x="1965178" y="2462303"/>
            <a:ext cx="1687873" cy="1105243"/>
          </a:xfrm>
          <a:prstGeom prst="downArrowCallout">
            <a:avLst>
              <a:gd name="adj1" fmla="val 14932"/>
              <a:gd name="adj2" fmla="val 14534"/>
              <a:gd name="adj3" fmla="val 18806"/>
              <a:gd name="adj4" fmla="val 12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오른쪽 13">
            <a:extLst>
              <a:ext uri="{FF2B5EF4-FFF2-40B4-BE49-F238E27FC236}">
                <a16:creationId xmlns:a16="http://schemas.microsoft.com/office/drawing/2014/main" id="{4194D11D-E030-4D77-9C16-E5F348F7F6E7}"/>
              </a:ext>
            </a:extLst>
          </p:cNvPr>
          <p:cNvSpPr/>
          <p:nvPr/>
        </p:nvSpPr>
        <p:spPr>
          <a:xfrm>
            <a:off x="4985860" y="3448925"/>
            <a:ext cx="535765" cy="476465"/>
          </a:xfrm>
          <a:prstGeom prst="rightArrow">
            <a:avLst>
              <a:gd name="adj1" fmla="val 4285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6043E73-5148-4EAD-AA00-09C398328F93}"/>
              </a:ext>
            </a:extLst>
          </p:cNvPr>
          <p:cNvSpPr txBox="1"/>
          <p:nvPr/>
        </p:nvSpPr>
        <p:spPr>
          <a:xfrm>
            <a:off x="1789984" y="4710144"/>
            <a:ext cx="225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천식과 온도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습도의 연관성 있는 수치 확인 후 비교 분석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01936192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 err="1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롤</a:t>
            </a: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모델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Relo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1646" y="6183868"/>
            <a:ext cx="632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http://forecast.nhis.or.kr/menu.do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9577" y="1649505"/>
            <a:ext cx="7233447" cy="457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0909567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데이터 수집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pic>
        <p:nvPicPr>
          <p:cNvPr id="1026" name="Picture 2" descr="C:\Users\Administrator\Desktop\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698" y="1629131"/>
            <a:ext cx="5786207" cy="4629197"/>
          </a:xfrm>
          <a:prstGeom prst="rect">
            <a:avLst/>
          </a:prstGeom>
          <a:noFill/>
        </p:spPr>
      </p:pic>
      <p:pic>
        <p:nvPicPr>
          <p:cNvPr id="5" name="Picture 3" descr="C:\Users\Administrator\Desktop\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26305" y="2696090"/>
            <a:ext cx="5134535" cy="1635264"/>
          </a:xfrm>
          <a:prstGeom prst="rect">
            <a:avLst/>
          </a:prstGeom>
          <a:noFill/>
        </p:spPr>
      </p:pic>
      <p:sp>
        <p:nvSpPr>
          <p:cNvPr id="22" name="위로 굽은 화살표 21"/>
          <p:cNvSpPr/>
          <p:nvPr/>
        </p:nvSpPr>
        <p:spPr>
          <a:xfrm rot="10800000" flipH="1">
            <a:off x="6615953" y="1703294"/>
            <a:ext cx="887506" cy="851647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화살표 23"/>
          <p:cNvSpPr/>
          <p:nvPr/>
        </p:nvSpPr>
        <p:spPr>
          <a:xfrm rot="19243593">
            <a:off x="5423647" y="5226423"/>
            <a:ext cx="1102658" cy="81578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736541" y="1640541"/>
            <a:ext cx="3567953" cy="9233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기상청에서 지역과 시간대 그리고 필요한 자료를 선택하면 </a:t>
            </a:r>
            <a:r>
              <a:rPr lang="ko-KR" altLang="en-US"/>
              <a:t>쉽게 조회와 다운로드 가능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1646" y="6183868"/>
            <a:ext cx="632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https://data.kma.go.kr/cmmn/main.do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69693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데이터 수집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6182" y="1586752"/>
            <a:ext cx="6689017" cy="453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왼쪽 화살표 13"/>
          <p:cNvSpPr/>
          <p:nvPr/>
        </p:nvSpPr>
        <p:spPr>
          <a:xfrm>
            <a:off x="3675531" y="3397624"/>
            <a:ext cx="1102658" cy="63649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602070" y="1730188"/>
            <a:ext cx="3774141" cy="9233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공공데이터 </a:t>
            </a:r>
            <a:r>
              <a:rPr lang="ko-KR" altLang="en-US" dirty="0" err="1"/>
              <a:t>포털에서</a:t>
            </a:r>
            <a:r>
              <a:rPr lang="ko-KR" altLang="en-US" dirty="0"/>
              <a:t> 파일데이터에 접속해 원하는 정보를 골라 선택 다운로드 클릭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646" y="6183868"/>
            <a:ext cx="632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https://www.data.go.kr/dataset/15028050/fileData.do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10175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데이터 수집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107" y="1567750"/>
            <a:ext cx="7772399" cy="467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8633012" y="1586754"/>
            <a:ext cx="2967317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질병관리 본부에서 천식과 기후변화에 대한 자료 검색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9575" y="6228691"/>
            <a:ext cx="607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http://www.cdc.go.kr/search/sEngine_new.jsp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2168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0" y="0"/>
            <a:ext cx="1918067" cy="1265531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002759" y="0"/>
            <a:ext cx="2219360" cy="1226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5000" b="1">
                <a:solidFill>
                  <a:schemeClr val="tx2">
                    <a:lumMod val="75000"/>
                  </a:schemeClr>
                </a:solidFill>
              </a:rPr>
              <a:t>목  차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34632" y="990580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31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1132547" y="1362719"/>
            <a:ext cx="7816651" cy="511708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365075" y="1515271"/>
            <a:ext cx="7413165" cy="48084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질병 예방 어플리케이션 프로젝트 소개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</a:t>
            </a:r>
            <a:r>
              <a:rPr lang="en-US" altLang="ko-KR" sz="1600" b="1" dirty="0">
                <a:solidFill>
                  <a:schemeClr val="tx1"/>
                </a:solidFill>
              </a:rPr>
              <a:t>1-1. </a:t>
            </a:r>
            <a:r>
              <a:rPr lang="ko-KR" altLang="en-US" sz="1600" b="1" dirty="0" err="1">
                <a:solidFill>
                  <a:schemeClr val="tx1"/>
                </a:solidFill>
              </a:rPr>
              <a:t>개발동기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  1-2. </a:t>
            </a:r>
            <a:r>
              <a:rPr lang="ko-KR" altLang="en-US" sz="1600" b="1" dirty="0" err="1">
                <a:solidFill>
                  <a:schemeClr val="tx1"/>
                </a:solidFill>
              </a:rPr>
              <a:t>선정질병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  1-3. </a:t>
            </a:r>
            <a:r>
              <a:rPr lang="ko-KR" altLang="en-US" sz="1600" b="1" dirty="0">
                <a:solidFill>
                  <a:schemeClr val="tx1"/>
                </a:solidFill>
              </a:rPr>
              <a:t>어플리케이션 기능 종류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  1-4. </a:t>
            </a:r>
            <a:r>
              <a:rPr lang="ko-KR" altLang="en-US" sz="1600" b="1" dirty="0" err="1">
                <a:solidFill>
                  <a:schemeClr val="tx1"/>
                </a:solidFill>
              </a:rPr>
              <a:t>기대방안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질병 예방 어플리케이션 개발 환경 소개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>
                <a:solidFill>
                  <a:schemeClr val="tx1"/>
                </a:solidFill>
              </a:rPr>
              <a:t>질병 예방 어플리케이션 세부 구현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4. </a:t>
            </a:r>
            <a:r>
              <a:rPr lang="ko-KR" altLang="en-US" b="1" dirty="0">
                <a:solidFill>
                  <a:schemeClr val="tx1"/>
                </a:solidFill>
              </a:rPr>
              <a:t>질병 예방 어플리케이션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9738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데이터 수집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60142" y="5513295"/>
            <a:ext cx="5620870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어플에</a:t>
            </a:r>
            <a:r>
              <a:rPr lang="ko-KR" altLang="en-US" dirty="0"/>
              <a:t> 필요한 오존 농도만 따로 가져왔다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9575" y="6228691"/>
            <a:ext cx="607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http://www.kweather.co.kr/air/air_present_me.html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599" y="1562100"/>
            <a:ext cx="5261675" cy="463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2720" y="712415"/>
            <a:ext cx="19335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29896" y="1586754"/>
            <a:ext cx="5660080" cy="382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1796881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데이터 수집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95128" y="1577789"/>
            <a:ext cx="3092825" cy="9233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에어코리아에서 실시간 자료 조회에서 시도별 대기정보를 얻어 왔다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9574" y="6228691"/>
            <a:ext cx="101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https://www.airkorea.or.kr/web/sidoCompareAir?itemCode=10003&amp;pMENU_NO=103</a:t>
            </a: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6142" y="1564457"/>
            <a:ext cx="7180729" cy="4631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7362719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데이터 수집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9574" y="6228691"/>
            <a:ext cx="100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http://www.weather.go.kr/weather/lifenindustry/li_asset/HELP/basic/help_02_01.jsp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0198" y="1224523"/>
            <a:ext cx="88296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0118575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데이터 수집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9574" y="6228691"/>
            <a:ext cx="100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http://www.weather.go.kr/weather/lifenindustry/li_asset/HELP/basic/help_02_01.jsp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8300" y="1607244"/>
            <a:ext cx="5569043" cy="462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6759387" y="1658471"/>
            <a:ext cx="4715437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보건 기상 지수와 천식정보 천식 폐질환</a:t>
            </a:r>
            <a:endParaRPr lang="en-US" altLang="ko-KR" dirty="0"/>
          </a:p>
          <a:p>
            <a:r>
              <a:rPr lang="ko-KR" altLang="en-US" dirty="0"/>
              <a:t>가능 지수 산출방법을 조사하였다   </a:t>
            </a:r>
          </a:p>
        </p:txBody>
      </p:sp>
    </p:spTree>
    <p:extLst>
      <p:ext uri="{BB962C8B-B14F-4D97-AF65-F5344CB8AC3E}">
        <p14:creationId xmlns:p14="http://schemas.microsoft.com/office/powerpoint/2010/main" val="70486493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지역별 오존 시각화 구현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Criterion of disease prediction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8" name="모서리가 둥근 직사각형 32"/>
          <p:cNvSpPr/>
          <p:nvPr/>
        </p:nvSpPr>
        <p:spPr>
          <a:xfrm>
            <a:off x="2168624" y="5100542"/>
            <a:ext cx="7467294" cy="801647"/>
          </a:xfrm>
          <a:prstGeom prst="roundRect">
            <a:avLst>
              <a:gd name="adj" fmla="val 16667"/>
            </a:avLst>
          </a:prstGeom>
          <a:solidFill>
            <a:srgbClr val="00B0F0">
              <a:alpha val="13000"/>
            </a:srgbClr>
          </a:solidFill>
          <a:ln>
            <a:solidFill>
              <a:srgbClr val="00B0F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/>
            </a:pPr>
            <a:r>
              <a:rPr lang="ko-KR" altLang="en-US" sz="2100" b="1">
                <a:solidFill>
                  <a:srgbClr val="2B2D63"/>
                </a:solidFill>
                <a:latin typeface="함초롬돋움"/>
                <a:ea typeface="함초롬돋움"/>
              </a:rPr>
              <a:t>아나콘다에서 판다스를 import한후 chon이란 이름으로 강원도 14년부터3년치 엑셀을 읽어드림</a:t>
            </a:r>
            <a:endParaRPr lang="ko-KR" altLang="en-US" sz="2100" b="1">
              <a:solidFill>
                <a:srgbClr val="2B2D63"/>
              </a:solidFill>
              <a:latin typeface="함초롬돋움"/>
            </a:endParaRPr>
          </a:p>
        </p:txBody>
      </p:sp>
      <p:pic>
        <p:nvPicPr>
          <p:cNvPr id="99" name="그림 98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261461" y="1250196"/>
            <a:ext cx="7120179" cy="3695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지역별 오존 시각화 구현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Criterion of disease prediction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8" name="모서리가 둥근 직사각형 32"/>
          <p:cNvSpPr/>
          <p:nvPr/>
        </p:nvSpPr>
        <p:spPr>
          <a:xfrm>
            <a:off x="941675" y="5100542"/>
            <a:ext cx="10163352" cy="1334401"/>
          </a:xfrm>
          <a:prstGeom prst="roundRect">
            <a:avLst>
              <a:gd name="adj" fmla="val 16667"/>
            </a:avLst>
          </a:prstGeom>
          <a:solidFill>
            <a:srgbClr val="00B0F0">
              <a:alpha val="13000"/>
            </a:srgbClr>
          </a:solidFill>
          <a:ln>
            <a:solidFill>
              <a:srgbClr val="00B0F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/>
            </a:pPr>
            <a:r>
              <a:rPr lang="ko-KR" altLang="en-US" sz="2300" b="1" i="1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matplotlib.pyplot모듈 import 한후 plt로 줄여서 사용 </a:t>
            </a:r>
          </a:p>
          <a:p>
            <a:pPr algn="ctr">
              <a:defRPr/>
            </a:pPr>
            <a:r>
              <a:rPr lang="ko-KR" altLang="en-US" sz="2300" b="1" i="1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점을 찍는 형태의 scatter형식으로 발생건수를 x축으로 하여 격자무늬를 grid()명령으로 만들고 출력합니다</a:t>
            </a:r>
            <a:endParaRPr lang="ko-KR" altLang="en-US" sz="2300" b="1" i="1">
              <a:solidFill>
                <a:srgbClr val="000000"/>
              </a:solidFill>
              <a:latin typeface="함초롬돋움"/>
              <a:cs typeface="함초롬돋움"/>
            </a:endParaRPr>
          </a:p>
        </p:txBody>
      </p:sp>
      <p:pic>
        <p:nvPicPr>
          <p:cNvPr id="100" name="그림 99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146229" y="1033221"/>
            <a:ext cx="9565210" cy="3980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지역별 오존 시각화 구현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Criterion of disease prediction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pic>
        <p:nvPicPr>
          <p:cNvPr id="98" name="그림 97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450619" y="1272338"/>
            <a:ext cx="9290761" cy="3748280"/>
          </a:xfrm>
          <a:prstGeom prst="rect">
            <a:avLst/>
          </a:prstGeom>
        </p:spPr>
      </p:pic>
      <p:sp>
        <p:nvSpPr>
          <p:cNvPr id="99" name="모서리가 둥근 직사각형 32"/>
          <p:cNvSpPr/>
          <p:nvPr/>
        </p:nvSpPr>
        <p:spPr>
          <a:xfrm>
            <a:off x="941675" y="5100542"/>
            <a:ext cx="10163352" cy="1334401"/>
          </a:xfrm>
          <a:prstGeom prst="roundRect">
            <a:avLst>
              <a:gd name="adj" fmla="val 16667"/>
            </a:avLst>
          </a:prstGeom>
          <a:solidFill>
            <a:srgbClr val="00B0F0">
              <a:alpha val="13000"/>
            </a:srgbClr>
          </a:solidFill>
          <a:ln>
            <a:solidFill>
              <a:srgbClr val="00B0F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/>
            </a:pPr>
            <a:r>
              <a:rPr lang="ko-KR" altLang="en-US" sz="2100" b="1" i="1">
                <a:solidFill>
                  <a:srgbClr val="0D0D0D"/>
                </a:solidFill>
                <a:latin typeface="함초롬돋움"/>
                <a:ea typeface="함초롬돋움"/>
                <a:cs typeface="함초롬돋움"/>
              </a:rPr>
              <a:t>마커의 크키를 옵션 s로20을 주어서 </a:t>
            </a:r>
          </a:p>
          <a:p>
            <a:pPr algn="ctr">
              <a:defRPr/>
            </a:pPr>
            <a:r>
              <a:rPr lang="ko-KR" altLang="en-US" sz="2100" b="1" i="1">
                <a:solidFill>
                  <a:srgbClr val="0D0D0D"/>
                </a:solidFill>
                <a:latin typeface="함초롬돋움"/>
                <a:ea typeface="함초롬돋움"/>
                <a:cs typeface="함초롬돋움"/>
              </a:rPr>
              <a:t>좀더 눈에 띄게 보여줌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지역별 오존 시각화 구현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Criterion of disease prediction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pic>
        <p:nvPicPr>
          <p:cNvPr id="98" name="그림 97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663771" y="1749759"/>
            <a:ext cx="6384787" cy="1081910"/>
          </a:xfrm>
          <a:prstGeom prst="rect">
            <a:avLst/>
          </a:prstGeom>
        </p:spPr>
      </p:pic>
      <p:sp>
        <p:nvSpPr>
          <p:cNvPr id="100" name="모서리가 둥근 직사각형 32"/>
          <p:cNvSpPr/>
          <p:nvPr/>
        </p:nvSpPr>
        <p:spPr>
          <a:xfrm>
            <a:off x="1014324" y="4182060"/>
            <a:ext cx="10163352" cy="1334401"/>
          </a:xfrm>
          <a:prstGeom prst="roundRect">
            <a:avLst>
              <a:gd name="adj" fmla="val 16667"/>
            </a:avLst>
          </a:prstGeom>
          <a:solidFill>
            <a:srgbClr val="00B0F0">
              <a:alpha val="13000"/>
            </a:srgbClr>
          </a:solidFill>
          <a:ln>
            <a:solidFill>
              <a:srgbClr val="00B0F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/>
            </a:pPr>
            <a:r>
              <a:rPr lang="ko-KR" altLang="en-US" sz="2300" i="1">
                <a:solidFill>
                  <a:srgbClr val="0D0D0D"/>
                </a:solidFill>
                <a:latin typeface="함초롬돋움"/>
                <a:ea typeface="함초롬돋움"/>
                <a:cs typeface="함초롬돋움"/>
              </a:rPr>
              <a:t>2014년도의 수치만 가져오기 위해서 2014년 까지의 컬럼만 chon2로 변수 저장</a:t>
            </a:r>
            <a:endParaRPr lang="ko-KR" altLang="en-US" sz="2300" i="1">
              <a:solidFill>
                <a:srgbClr val="0D0D0D"/>
              </a:solidFill>
              <a:latin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지역별 오존 시각화 구현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Criterion of disease prediction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8" name="모서리가 둥근 직사각형 32"/>
          <p:cNvSpPr/>
          <p:nvPr/>
        </p:nvSpPr>
        <p:spPr>
          <a:xfrm>
            <a:off x="2362353" y="5406703"/>
            <a:ext cx="7467294" cy="801647"/>
          </a:xfrm>
          <a:prstGeom prst="roundRect">
            <a:avLst>
              <a:gd name="adj" fmla="val 16667"/>
            </a:avLst>
          </a:prstGeom>
          <a:solidFill>
            <a:srgbClr val="00B0F0">
              <a:alpha val="13000"/>
            </a:srgbClr>
          </a:solidFill>
          <a:ln>
            <a:solidFill>
              <a:srgbClr val="00B0F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/>
            </a:pPr>
            <a:r>
              <a:rPr lang="ko-KR" altLang="en-US" sz="2400" i="1">
                <a:solidFill>
                  <a:schemeClr val="dk1"/>
                </a:solidFill>
                <a:latin typeface="함초롬돋움"/>
                <a:ea typeface="함초롬돋움"/>
                <a:cs typeface="함초롬돋움"/>
              </a:rPr>
              <a:t>x축 값인 발생건수에 따라 색상을 바꾸는 color map을 지정후 다시출력 </a:t>
            </a:r>
            <a:endParaRPr lang="ko-KR" altLang="en-US" sz="2400" i="1">
              <a:solidFill>
                <a:schemeClr val="dk1"/>
              </a:solidFill>
              <a:latin typeface="함초롬돋움"/>
              <a:cs typeface="함초롬돋움"/>
            </a:endParaRPr>
          </a:p>
        </p:txBody>
      </p:sp>
      <p:pic>
        <p:nvPicPr>
          <p:cNvPr id="100" name="그림 99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912677" y="1219653"/>
            <a:ext cx="10366646" cy="3967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지역별 오존 시각화 구현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Criterion of disease prediction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8" name="모서리가 둥근 직사각형 32"/>
          <p:cNvSpPr/>
          <p:nvPr/>
        </p:nvSpPr>
        <p:spPr>
          <a:xfrm>
            <a:off x="2168624" y="5100542"/>
            <a:ext cx="7467294" cy="801647"/>
          </a:xfrm>
          <a:prstGeom prst="roundRect">
            <a:avLst>
              <a:gd name="adj" fmla="val 16667"/>
            </a:avLst>
          </a:prstGeom>
          <a:solidFill>
            <a:srgbClr val="00B0F0">
              <a:alpha val="13000"/>
            </a:srgbClr>
          </a:solidFill>
          <a:ln>
            <a:solidFill>
              <a:srgbClr val="00B0F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/>
            </a:pPr>
            <a:r>
              <a:rPr lang="ko-KR" altLang="en-US" sz="2400" i="1">
                <a:solidFill>
                  <a:srgbClr val="0D0D0D"/>
                </a:solidFill>
                <a:latin typeface="함초롬돋움"/>
                <a:ea typeface="함초롬돋움"/>
                <a:cs typeface="함초롬돋움"/>
              </a:rPr>
              <a:t>위와 같은 방식으로 2014년 오존 농도 수치만을 ozan2변수 지정</a:t>
            </a:r>
            <a:r>
              <a:rPr lang="ko-KR" altLang="en-US" sz="1000" b="1">
                <a:latin typeface="한컴바탕"/>
                <a:ea typeface="한컴바탕"/>
              </a:rPr>
              <a:t> </a:t>
            </a:r>
          </a:p>
        </p:txBody>
      </p:sp>
      <p:pic>
        <p:nvPicPr>
          <p:cNvPr id="100" name="그림 99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329394" y="1241652"/>
            <a:ext cx="9533211" cy="37074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93442" y="57533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151824"/>
            <a:ext cx="6123667" cy="1179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환경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Execution environment</a:t>
            </a:r>
            <a:endParaRPr lang="ko-KR" altLang="en-US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44" y="409056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8403570" y="797523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6E7B00-EBF9-4140-82F2-1B5D1B265BCC}"/>
              </a:ext>
            </a:extLst>
          </p:cNvPr>
          <p:cNvGrpSpPr/>
          <p:nvPr/>
        </p:nvGrpSpPr>
        <p:grpSpPr>
          <a:xfrm>
            <a:off x="540047" y="1461063"/>
            <a:ext cx="2769181" cy="2253713"/>
            <a:chOff x="-5420435" y="1597975"/>
            <a:chExt cx="2875204" cy="2340000"/>
          </a:xfrm>
        </p:grpSpPr>
        <p:grpSp>
          <p:nvGrpSpPr>
            <p:cNvPr id="43" name="그룹 42"/>
            <p:cNvGrpSpPr/>
            <p:nvPr/>
          </p:nvGrpSpPr>
          <p:grpSpPr>
            <a:xfrm flipH="1">
              <a:off x="-5051580" y="3146859"/>
              <a:ext cx="452726" cy="324922"/>
              <a:chOff x="5980713" y="2489830"/>
              <a:chExt cx="217401" cy="156029"/>
            </a:xfrm>
          </p:grpSpPr>
          <p:sp>
            <p:nvSpPr>
              <p:cNvPr id="44" name="Freeform 15"/>
              <p:cNvSpPr/>
              <p:nvPr/>
            </p:nvSpPr>
            <p:spPr>
              <a:xfrm>
                <a:off x="5980713" y="2489830"/>
                <a:ext cx="217401" cy="156029"/>
              </a:xfrm>
              <a:custGeom>
                <a:avLst/>
                <a:gdLst>
                  <a:gd name="T0" fmla="*/ 627 w 627"/>
                  <a:gd name="T1" fmla="*/ 111 h 449"/>
                  <a:gd name="T2" fmla="*/ 418 w 627"/>
                  <a:gd name="T3" fmla="*/ 111 h 449"/>
                  <a:gd name="T4" fmla="*/ 402 w 627"/>
                  <a:gd name="T5" fmla="*/ 86 h 449"/>
                  <a:gd name="T6" fmla="*/ 362 w 627"/>
                  <a:gd name="T7" fmla="*/ 46 h 449"/>
                  <a:gd name="T8" fmla="*/ 313 w 627"/>
                  <a:gd name="T9" fmla="*/ 17 h 449"/>
                  <a:gd name="T10" fmla="*/ 255 w 627"/>
                  <a:gd name="T11" fmla="*/ 1 h 449"/>
                  <a:gd name="T12" fmla="*/ 225 w 627"/>
                  <a:gd name="T13" fmla="*/ 0 h 449"/>
                  <a:gd name="T14" fmla="*/ 202 w 627"/>
                  <a:gd name="T15" fmla="*/ 1 h 449"/>
                  <a:gd name="T16" fmla="*/ 157 w 627"/>
                  <a:gd name="T17" fmla="*/ 10 h 449"/>
                  <a:gd name="T18" fmla="*/ 117 w 627"/>
                  <a:gd name="T19" fmla="*/ 27 h 449"/>
                  <a:gd name="T20" fmla="*/ 82 w 627"/>
                  <a:gd name="T21" fmla="*/ 50 h 449"/>
                  <a:gd name="T22" fmla="*/ 51 w 627"/>
                  <a:gd name="T23" fmla="*/ 82 h 449"/>
                  <a:gd name="T24" fmla="*/ 28 w 627"/>
                  <a:gd name="T25" fmla="*/ 116 h 449"/>
                  <a:gd name="T26" fmla="*/ 10 w 627"/>
                  <a:gd name="T27" fmla="*/ 157 h 449"/>
                  <a:gd name="T28" fmla="*/ 2 w 627"/>
                  <a:gd name="T29" fmla="*/ 201 h 449"/>
                  <a:gd name="T30" fmla="*/ 0 w 627"/>
                  <a:gd name="T31" fmla="*/ 224 h 449"/>
                  <a:gd name="T32" fmla="*/ 2 w 627"/>
                  <a:gd name="T33" fmla="*/ 247 h 449"/>
                  <a:gd name="T34" fmla="*/ 10 w 627"/>
                  <a:gd name="T35" fmla="*/ 291 h 449"/>
                  <a:gd name="T36" fmla="*/ 28 w 627"/>
                  <a:gd name="T37" fmla="*/ 331 h 449"/>
                  <a:gd name="T38" fmla="*/ 51 w 627"/>
                  <a:gd name="T39" fmla="*/ 367 h 449"/>
                  <a:gd name="T40" fmla="*/ 82 w 627"/>
                  <a:gd name="T41" fmla="*/ 397 h 449"/>
                  <a:gd name="T42" fmla="*/ 117 w 627"/>
                  <a:gd name="T43" fmla="*/ 422 h 449"/>
                  <a:gd name="T44" fmla="*/ 157 w 627"/>
                  <a:gd name="T45" fmla="*/ 439 h 449"/>
                  <a:gd name="T46" fmla="*/ 202 w 627"/>
                  <a:gd name="T47" fmla="*/ 448 h 449"/>
                  <a:gd name="T48" fmla="*/ 225 w 627"/>
                  <a:gd name="T49" fmla="*/ 449 h 449"/>
                  <a:gd name="T50" fmla="*/ 255 w 627"/>
                  <a:gd name="T51" fmla="*/ 448 h 449"/>
                  <a:gd name="T52" fmla="*/ 313 w 627"/>
                  <a:gd name="T53" fmla="*/ 432 h 449"/>
                  <a:gd name="T54" fmla="*/ 362 w 627"/>
                  <a:gd name="T55" fmla="*/ 403 h 449"/>
                  <a:gd name="T56" fmla="*/ 402 w 627"/>
                  <a:gd name="T57" fmla="*/ 361 h 449"/>
                  <a:gd name="T58" fmla="*/ 418 w 627"/>
                  <a:gd name="T59" fmla="*/ 338 h 449"/>
                  <a:gd name="T60" fmla="*/ 627 w 627"/>
                  <a:gd name="T61" fmla="*/ 338 h 449"/>
                  <a:gd name="T62" fmla="*/ 627 w 627"/>
                  <a:gd name="T63" fmla="*/ 111 h 449"/>
                  <a:gd name="T64" fmla="*/ 627 w 627"/>
                  <a:gd name="T65" fmla="*/ 11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7" h="449">
                    <a:moveTo>
                      <a:pt x="627" y="111"/>
                    </a:moveTo>
                    <a:lnTo>
                      <a:pt x="418" y="111"/>
                    </a:lnTo>
                    <a:lnTo>
                      <a:pt x="402" y="86"/>
                    </a:lnTo>
                    <a:lnTo>
                      <a:pt x="362" y="46"/>
                    </a:lnTo>
                    <a:lnTo>
                      <a:pt x="313" y="17"/>
                    </a:lnTo>
                    <a:lnTo>
                      <a:pt x="255" y="1"/>
                    </a:lnTo>
                    <a:lnTo>
                      <a:pt x="225" y="0"/>
                    </a:lnTo>
                    <a:lnTo>
                      <a:pt x="202" y="1"/>
                    </a:lnTo>
                    <a:lnTo>
                      <a:pt x="157" y="10"/>
                    </a:lnTo>
                    <a:lnTo>
                      <a:pt x="117" y="27"/>
                    </a:lnTo>
                    <a:lnTo>
                      <a:pt x="82" y="50"/>
                    </a:lnTo>
                    <a:lnTo>
                      <a:pt x="51" y="82"/>
                    </a:lnTo>
                    <a:lnTo>
                      <a:pt x="28" y="116"/>
                    </a:lnTo>
                    <a:lnTo>
                      <a:pt x="10" y="157"/>
                    </a:lnTo>
                    <a:lnTo>
                      <a:pt x="2" y="201"/>
                    </a:lnTo>
                    <a:lnTo>
                      <a:pt x="0" y="224"/>
                    </a:lnTo>
                    <a:lnTo>
                      <a:pt x="2" y="247"/>
                    </a:lnTo>
                    <a:lnTo>
                      <a:pt x="10" y="291"/>
                    </a:lnTo>
                    <a:lnTo>
                      <a:pt x="28" y="331"/>
                    </a:lnTo>
                    <a:lnTo>
                      <a:pt x="51" y="367"/>
                    </a:lnTo>
                    <a:lnTo>
                      <a:pt x="82" y="397"/>
                    </a:lnTo>
                    <a:lnTo>
                      <a:pt x="117" y="422"/>
                    </a:lnTo>
                    <a:lnTo>
                      <a:pt x="157" y="439"/>
                    </a:lnTo>
                    <a:lnTo>
                      <a:pt x="202" y="448"/>
                    </a:lnTo>
                    <a:lnTo>
                      <a:pt x="225" y="449"/>
                    </a:lnTo>
                    <a:lnTo>
                      <a:pt x="255" y="448"/>
                    </a:lnTo>
                    <a:lnTo>
                      <a:pt x="313" y="432"/>
                    </a:lnTo>
                    <a:lnTo>
                      <a:pt x="362" y="403"/>
                    </a:lnTo>
                    <a:lnTo>
                      <a:pt x="402" y="361"/>
                    </a:lnTo>
                    <a:lnTo>
                      <a:pt x="418" y="338"/>
                    </a:lnTo>
                    <a:lnTo>
                      <a:pt x="627" y="338"/>
                    </a:lnTo>
                    <a:lnTo>
                      <a:pt x="627" y="111"/>
                    </a:lnTo>
                    <a:lnTo>
                      <a:pt x="627" y="111"/>
                    </a:lnTo>
                    <a:close/>
                  </a:path>
                </a:pathLst>
              </a:custGeom>
              <a:solidFill>
                <a:srgbClr val="59C7B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8"/>
              <p:cNvSpPr/>
              <p:nvPr/>
            </p:nvSpPr>
            <p:spPr>
              <a:xfrm>
                <a:off x="6023361" y="2537491"/>
                <a:ext cx="46809" cy="46809"/>
              </a:xfrm>
              <a:custGeom>
                <a:avLst/>
                <a:gdLst>
                  <a:gd name="T0" fmla="*/ 67 w 136"/>
                  <a:gd name="T1" fmla="*/ 0 h 135"/>
                  <a:gd name="T2" fmla="*/ 82 w 136"/>
                  <a:gd name="T3" fmla="*/ 0 h 135"/>
                  <a:gd name="T4" fmla="*/ 106 w 136"/>
                  <a:gd name="T5" fmla="*/ 11 h 135"/>
                  <a:gd name="T6" fmla="*/ 125 w 136"/>
                  <a:gd name="T7" fmla="*/ 29 h 135"/>
                  <a:gd name="T8" fmla="*/ 135 w 136"/>
                  <a:gd name="T9" fmla="*/ 53 h 135"/>
                  <a:gd name="T10" fmla="*/ 136 w 136"/>
                  <a:gd name="T11" fmla="*/ 68 h 135"/>
                  <a:gd name="T12" fmla="*/ 135 w 136"/>
                  <a:gd name="T13" fmla="*/ 82 h 135"/>
                  <a:gd name="T14" fmla="*/ 125 w 136"/>
                  <a:gd name="T15" fmla="*/ 105 h 135"/>
                  <a:gd name="T16" fmla="*/ 106 w 136"/>
                  <a:gd name="T17" fmla="*/ 124 h 135"/>
                  <a:gd name="T18" fmla="*/ 82 w 136"/>
                  <a:gd name="T19" fmla="*/ 134 h 135"/>
                  <a:gd name="T20" fmla="*/ 67 w 136"/>
                  <a:gd name="T21" fmla="*/ 135 h 135"/>
                  <a:gd name="T22" fmla="*/ 54 w 136"/>
                  <a:gd name="T23" fmla="*/ 134 h 135"/>
                  <a:gd name="T24" fmla="*/ 30 w 136"/>
                  <a:gd name="T25" fmla="*/ 124 h 135"/>
                  <a:gd name="T26" fmla="*/ 11 w 136"/>
                  <a:gd name="T27" fmla="*/ 105 h 135"/>
                  <a:gd name="T28" fmla="*/ 1 w 136"/>
                  <a:gd name="T29" fmla="*/ 82 h 135"/>
                  <a:gd name="T30" fmla="*/ 0 w 136"/>
                  <a:gd name="T31" fmla="*/ 68 h 135"/>
                  <a:gd name="T32" fmla="*/ 1 w 136"/>
                  <a:gd name="T33" fmla="*/ 53 h 135"/>
                  <a:gd name="T34" fmla="*/ 11 w 136"/>
                  <a:gd name="T35" fmla="*/ 29 h 135"/>
                  <a:gd name="T36" fmla="*/ 30 w 136"/>
                  <a:gd name="T37" fmla="*/ 11 h 135"/>
                  <a:gd name="T38" fmla="*/ 54 w 136"/>
                  <a:gd name="T39" fmla="*/ 0 h 135"/>
                  <a:gd name="T40" fmla="*/ 67 w 136"/>
                  <a:gd name="T4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135">
                    <a:moveTo>
                      <a:pt x="67" y="0"/>
                    </a:moveTo>
                    <a:lnTo>
                      <a:pt x="82" y="0"/>
                    </a:lnTo>
                    <a:lnTo>
                      <a:pt x="106" y="11"/>
                    </a:lnTo>
                    <a:lnTo>
                      <a:pt x="125" y="29"/>
                    </a:lnTo>
                    <a:lnTo>
                      <a:pt x="135" y="53"/>
                    </a:lnTo>
                    <a:lnTo>
                      <a:pt x="136" y="68"/>
                    </a:lnTo>
                    <a:lnTo>
                      <a:pt x="135" y="82"/>
                    </a:lnTo>
                    <a:lnTo>
                      <a:pt x="125" y="105"/>
                    </a:lnTo>
                    <a:lnTo>
                      <a:pt x="106" y="124"/>
                    </a:lnTo>
                    <a:lnTo>
                      <a:pt x="82" y="134"/>
                    </a:lnTo>
                    <a:lnTo>
                      <a:pt x="67" y="135"/>
                    </a:lnTo>
                    <a:lnTo>
                      <a:pt x="54" y="134"/>
                    </a:lnTo>
                    <a:lnTo>
                      <a:pt x="30" y="124"/>
                    </a:lnTo>
                    <a:lnTo>
                      <a:pt x="11" y="105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3"/>
                    </a:lnTo>
                    <a:lnTo>
                      <a:pt x="11" y="29"/>
                    </a:lnTo>
                    <a:lnTo>
                      <a:pt x="30" y="11"/>
                    </a:lnTo>
                    <a:lnTo>
                      <a:pt x="54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39A999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타원 22"/>
            <p:cNvSpPr/>
            <p:nvPr/>
          </p:nvSpPr>
          <p:spPr>
            <a:xfrm>
              <a:off x="-5137971" y="1597975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-5420435" y="2893682"/>
              <a:ext cx="2875204" cy="637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리눅스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4785143" y="2150939"/>
              <a:ext cx="1604621" cy="69918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DBDD96-CE2A-472C-B3B6-F40B1CDD341D}"/>
              </a:ext>
            </a:extLst>
          </p:cNvPr>
          <p:cNvGrpSpPr/>
          <p:nvPr/>
        </p:nvGrpSpPr>
        <p:grpSpPr>
          <a:xfrm>
            <a:off x="1463879" y="4051988"/>
            <a:ext cx="2775661" cy="2258987"/>
            <a:chOff x="508391" y="3945273"/>
            <a:chExt cx="2875204" cy="234000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2EEFA69-FCDB-403D-9E33-4A4A0E0CC9D2}"/>
                </a:ext>
              </a:extLst>
            </p:cNvPr>
            <p:cNvSpPr/>
            <p:nvPr/>
          </p:nvSpPr>
          <p:spPr>
            <a:xfrm>
              <a:off x="775993" y="3945273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1026" name="Picture 2" descr="C:\Users\Administrator\Desktop\지빠귀\이미지\개발환경 이미지\androidstudio.png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280306" y="4442494"/>
              <a:ext cx="1331374" cy="892361"/>
            </a:xfrm>
            <a:prstGeom prst="rect">
              <a:avLst/>
            </a:prstGeom>
            <a:noFill/>
          </p:spPr>
        </p:pic>
        <p:sp>
          <p:nvSpPr>
            <p:cNvPr id="31" name="직사각형 30"/>
            <p:cNvSpPr/>
            <p:nvPr/>
          </p:nvSpPr>
          <p:spPr>
            <a:xfrm>
              <a:off x="508391" y="5403050"/>
              <a:ext cx="2875204" cy="821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안드로이드 스튜디오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3.3.2</a:t>
              </a: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88D837A5-D0B2-4A99-ADE3-5BAADAD05AE3}"/>
              </a:ext>
            </a:extLst>
          </p:cNvPr>
          <p:cNvSpPr/>
          <p:nvPr/>
        </p:nvSpPr>
        <p:spPr>
          <a:xfrm>
            <a:off x="3626154" y="1461062"/>
            <a:ext cx="2253713" cy="2253713"/>
          </a:xfrm>
          <a:prstGeom prst="ellipse">
            <a:avLst/>
          </a:prstGeom>
          <a:solidFill>
            <a:schemeClr val="bg1"/>
          </a:solidFill>
          <a:ln w="1905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2088" y="2826488"/>
            <a:ext cx="1571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윈도우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D6EB592-5CDC-4047-8A6E-C4330876A92B}"/>
              </a:ext>
            </a:extLst>
          </p:cNvPr>
          <p:cNvGrpSpPr/>
          <p:nvPr/>
        </p:nvGrpSpPr>
        <p:grpSpPr>
          <a:xfrm>
            <a:off x="7430569" y="4051988"/>
            <a:ext cx="2684778" cy="2185021"/>
            <a:chOff x="6938320" y="3910338"/>
            <a:chExt cx="2875204" cy="234000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F62FFB0-C283-4389-9B50-E7C7C517AB8F}"/>
                </a:ext>
              </a:extLst>
            </p:cNvPr>
            <p:cNvSpPr/>
            <p:nvPr/>
          </p:nvSpPr>
          <p:spPr>
            <a:xfrm>
              <a:off x="7205923" y="3910338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655928" y="4311013"/>
              <a:ext cx="1439989" cy="966684"/>
            </a:xfrm>
            <a:prstGeom prst="rect">
              <a:avLst/>
            </a:prstGeom>
          </p:spPr>
        </p:pic>
        <p:sp>
          <p:nvSpPr>
            <p:cNvPr id="1029" name="직사각형 30"/>
            <p:cNvSpPr/>
            <p:nvPr/>
          </p:nvSpPr>
          <p:spPr>
            <a:xfrm>
              <a:off x="6938320" y="5296045"/>
              <a:ext cx="2875204" cy="8220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php</a:t>
              </a: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7.2</a:t>
              </a: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15621C17-DE11-4C8D-BF81-0148C54A1AA5}"/>
              </a:ext>
            </a:extLst>
          </p:cNvPr>
          <p:cNvSpPr/>
          <p:nvPr/>
        </p:nvSpPr>
        <p:spPr>
          <a:xfrm>
            <a:off x="6436082" y="1461061"/>
            <a:ext cx="2253713" cy="2253713"/>
          </a:xfrm>
          <a:prstGeom prst="ellipse">
            <a:avLst/>
          </a:prstGeom>
          <a:solidFill>
            <a:schemeClr val="bg1"/>
          </a:solidFill>
          <a:ln w="1905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B88998-A446-465C-A351-C664D752D830}"/>
              </a:ext>
            </a:extLst>
          </p:cNvPr>
          <p:cNvSpPr txBox="1"/>
          <p:nvPr/>
        </p:nvSpPr>
        <p:spPr>
          <a:xfrm>
            <a:off x="6802015" y="2826487"/>
            <a:ext cx="1571414" cy="355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파이썬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3.7.3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92942E1-9D4E-43B4-942E-64EAB64D060D}"/>
              </a:ext>
            </a:extLst>
          </p:cNvPr>
          <p:cNvGrpSpPr/>
          <p:nvPr/>
        </p:nvGrpSpPr>
        <p:grpSpPr>
          <a:xfrm>
            <a:off x="4349619" y="4067134"/>
            <a:ext cx="2684778" cy="2185021"/>
            <a:chOff x="4747768" y="1418822"/>
            <a:chExt cx="2875204" cy="2340000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92E85CD-D667-4DC1-8BBB-46ADF98D17AA}"/>
                </a:ext>
              </a:extLst>
            </p:cNvPr>
            <p:cNvGrpSpPr/>
            <p:nvPr/>
          </p:nvGrpSpPr>
          <p:grpSpPr>
            <a:xfrm flipH="1">
              <a:off x="5116623" y="2967706"/>
              <a:ext cx="452726" cy="324922"/>
              <a:chOff x="5980713" y="2489830"/>
              <a:chExt cx="217401" cy="156029"/>
            </a:xfrm>
          </p:grpSpPr>
          <p:sp>
            <p:nvSpPr>
              <p:cNvPr id="53" name="Freeform 15">
                <a:extLst>
                  <a:ext uri="{FF2B5EF4-FFF2-40B4-BE49-F238E27FC236}">
                    <a16:creationId xmlns:a16="http://schemas.microsoft.com/office/drawing/2014/main" id="{B4D256D2-BF32-44DF-83DB-55F61F1F543B}"/>
                  </a:ext>
                </a:extLst>
              </p:cNvPr>
              <p:cNvSpPr/>
              <p:nvPr/>
            </p:nvSpPr>
            <p:spPr>
              <a:xfrm>
                <a:off x="5980713" y="2489830"/>
                <a:ext cx="217401" cy="156029"/>
              </a:xfrm>
              <a:custGeom>
                <a:avLst/>
                <a:gdLst>
                  <a:gd name="T0" fmla="*/ 627 w 627"/>
                  <a:gd name="T1" fmla="*/ 111 h 449"/>
                  <a:gd name="T2" fmla="*/ 418 w 627"/>
                  <a:gd name="T3" fmla="*/ 111 h 449"/>
                  <a:gd name="T4" fmla="*/ 402 w 627"/>
                  <a:gd name="T5" fmla="*/ 86 h 449"/>
                  <a:gd name="T6" fmla="*/ 362 w 627"/>
                  <a:gd name="T7" fmla="*/ 46 h 449"/>
                  <a:gd name="T8" fmla="*/ 313 w 627"/>
                  <a:gd name="T9" fmla="*/ 17 h 449"/>
                  <a:gd name="T10" fmla="*/ 255 w 627"/>
                  <a:gd name="T11" fmla="*/ 1 h 449"/>
                  <a:gd name="T12" fmla="*/ 225 w 627"/>
                  <a:gd name="T13" fmla="*/ 0 h 449"/>
                  <a:gd name="T14" fmla="*/ 202 w 627"/>
                  <a:gd name="T15" fmla="*/ 1 h 449"/>
                  <a:gd name="T16" fmla="*/ 157 w 627"/>
                  <a:gd name="T17" fmla="*/ 10 h 449"/>
                  <a:gd name="T18" fmla="*/ 117 w 627"/>
                  <a:gd name="T19" fmla="*/ 27 h 449"/>
                  <a:gd name="T20" fmla="*/ 82 w 627"/>
                  <a:gd name="T21" fmla="*/ 50 h 449"/>
                  <a:gd name="T22" fmla="*/ 51 w 627"/>
                  <a:gd name="T23" fmla="*/ 82 h 449"/>
                  <a:gd name="T24" fmla="*/ 28 w 627"/>
                  <a:gd name="T25" fmla="*/ 116 h 449"/>
                  <a:gd name="T26" fmla="*/ 10 w 627"/>
                  <a:gd name="T27" fmla="*/ 157 h 449"/>
                  <a:gd name="T28" fmla="*/ 2 w 627"/>
                  <a:gd name="T29" fmla="*/ 201 h 449"/>
                  <a:gd name="T30" fmla="*/ 0 w 627"/>
                  <a:gd name="T31" fmla="*/ 224 h 449"/>
                  <a:gd name="T32" fmla="*/ 2 w 627"/>
                  <a:gd name="T33" fmla="*/ 247 h 449"/>
                  <a:gd name="T34" fmla="*/ 10 w 627"/>
                  <a:gd name="T35" fmla="*/ 291 h 449"/>
                  <a:gd name="T36" fmla="*/ 28 w 627"/>
                  <a:gd name="T37" fmla="*/ 331 h 449"/>
                  <a:gd name="T38" fmla="*/ 51 w 627"/>
                  <a:gd name="T39" fmla="*/ 367 h 449"/>
                  <a:gd name="T40" fmla="*/ 82 w 627"/>
                  <a:gd name="T41" fmla="*/ 397 h 449"/>
                  <a:gd name="T42" fmla="*/ 117 w 627"/>
                  <a:gd name="T43" fmla="*/ 422 h 449"/>
                  <a:gd name="T44" fmla="*/ 157 w 627"/>
                  <a:gd name="T45" fmla="*/ 439 h 449"/>
                  <a:gd name="T46" fmla="*/ 202 w 627"/>
                  <a:gd name="T47" fmla="*/ 448 h 449"/>
                  <a:gd name="T48" fmla="*/ 225 w 627"/>
                  <a:gd name="T49" fmla="*/ 449 h 449"/>
                  <a:gd name="T50" fmla="*/ 255 w 627"/>
                  <a:gd name="T51" fmla="*/ 448 h 449"/>
                  <a:gd name="T52" fmla="*/ 313 w 627"/>
                  <a:gd name="T53" fmla="*/ 432 h 449"/>
                  <a:gd name="T54" fmla="*/ 362 w 627"/>
                  <a:gd name="T55" fmla="*/ 403 h 449"/>
                  <a:gd name="T56" fmla="*/ 402 w 627"/>
                  <a:gd name="T57" fmla="*/ 361 h 449"/>
                  <a:gd name="T58" fmla="*/ 418 w 627"/>
                  <a:gd name="T59" fmla="*/ 338 h 449"/>
                  <a:gd name="T60" fmla="*/ 627 w 627"/>
                  <a:gd name="T61" fmla="*/ 338 h 449"/>
                  <a:gd name="T62" fmla="*/ 627 w 627"/>
                  <a:gd name="T63" fmla="*/ 111 h 449"/>
                  <a:gd name="T64" fmla="*/ 627 w 627"/>
                  <a:gd name="T65" fmla="*/ 11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7" h="449">
                    <a:moveTo>
                      <a:pt x="627" y="111"/>
                    </a:moveTo>
                    <a:lnTo>
                      <a:pt x="418" y="111"/>
                    </a:lnTo>
                    <a:lnTo>
                      <a:pt x="402" y="86"/>
                    </a:lnTo>
                    <a:lnTo>
                      <a:pt x="362" y="46"/>
                    </a:lnTo>
                    <a:lnTo>
                      <a:pt x="313" y="17"/>
                    </a:lnTo>
                    <a:lnTo>
                      <a:pt x="255" y="1"/>
                    </a:lnTo>
                    <a:lnTo>
                      <a:pt x="225" y="0"/>
                    </a:lnTo>
                    <a:lnTo>
                      <a:pt x="202" y="1"/>
                    </a:lnTo>
                    <a:lnTo>
                      <a:pt x="157" y="10"/>
                    </a:lnTo>
                    <a:lnTo>
                      <a:pt x="117" y="27"/>
                    </a:lnTo>
                    <a:lnTo>
                      <a:pt x="82" y="50"/>
                    </a:lnTo>
                    <a:lnTo>
                      <a:pt x="51" y="82"/>
                    </a:lnTo>
                    <a:lnTo>
                      <a:pt x="28" y="116"/>
                    </a:lnTo>
                    <a:lnTo>
                      <a:pt x="10" y="157"/>
                    </a:lnTo>
                    <a:lnTo>
                      <a:pt x="2" y="201"/>
                    </a:lnTo>
                    <a:lnTo>
                      <a:pt x="0" y="224"/>
                    </a:lnTo>
                    <a:lnTo>
                      <a:pt x="2" y="247"/>
                    </a:lnTo>
                    <a:lnTo>
                      <a:pt x="10" y="291"/>
                    </a:lnTo>
                    <a:lnTo>
                      <a:pt x="28" y="331"/>
                    </a:lnTo>
                    <a:lnTo>
                      <a:pt x="51" y="367"/>
                    </a:lnTo>
                    <a:lnTo>
                      <a:pt x="82" y="397"/>
                    </a:lnTo>
                    <a:lnTo>
                      <a:pt x="117" y="422"/>
                    </a:lnTo>
                    <a:lnTo>
                      <a:pt x="157" y="439"/>
                    </a:lnTo>
                    <a:lnTo>
                      <a:pt x="202" y="448"/>
                    </a:lnTo>
                    <a:lnTo>
                      <a:pt x="225" y="449"/>
                    </a:lnTo>
                    <a:lnTo>
                      <a:pt x="255" y="448"/>
                    </a:lnTo>
                    <a:lnTo>
                      <a:pt x="313" y="432"/>
                    </a:lnTo>
                    <a:lnTo>
                      <a:pt x="362" y="403"/>
                    </a:lnTo>
                    <a:lnTo>
                      <a:pt x="402" y="361"/>
                    </a:lnTo>
                    <a:lnTo>
                      <a:pt x="418" y="338"/>
                    </a:lnTo>
                    <a:lnTo>
                      <a:pt x="627" y="338"/>
                    </a:lnTo>
                    <a:lnTo>
                      <a:pt x="627" y="111"/>
                    </a:lnTo>
                    <a:lnTo>
                      <a:pt x="627" y="111"/>
                    </a:lnTo>
                    <a:close/>
                  </a:path>
                </a:pathLst>
              </a:custGeom>
              <a:solidFill>
                <a:srgbClr val="59C7B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18">
                <a:extLst>
                  <a:ext uri="{FF2B5EF4-FFF2-40B4-BE49-F238E27FC236}">
                    <a16:creationId xmlns:a16="http://schemas.microsoft.com/office/drawing/2014/main" id="{0EE5ADB6-1558-46B8-BDC1-E0EF219D431A}"/>
                  </a:ext>
                </a:extLst>
              </p:cNvPr>
              <p:cNvSpPr/>
              <p:nvPr/>
            </p:nvSpPr>
            <p:spPr>
              <a:xfrm>
                <a:off x="6023361" y="2537491"/>
                <a:ext cx="46809" cy="46809"/>
              </a:xfrm>
              <a:custGeom>
                <a:avLst/>
                <a:gdLst>
                  <a:gd name="T0" fmla="*/ 67 w 136"/>
                  <a:gd name="T1" fmla="*/ 0 h 135"/>
                  <a:gd name="T2" fmla="*/ 82 w 136"/>
                  <a:gd name="T3" fmla="*/ 0 h 135"/>
                  <a:gd name="T4" fmla="*/ 106 w 136"/>
                  <a:gd name="T5" fmla="*/ 11 h 135"/>
                  <a:gd name="T6" fmla="*/ 125 w 136"/>
                  <a:gd name="T7" fmla="*/ 29 h 135"/>
                  <a:gd name="T8" fmla="*/ 135 w 136"/>
                  <a:gd name="T9" fmla="*/ 53 h 135"/>
                  <a:gd name="T10" fmla="*/ 136 w 136"/>
                  <a:gd name="T11" fmla="*/ 68 h 135"/>
                  <a:gd name="T12" fmla="*/ 135 w 136"/>
                  <a:gd name="T13" fmla="*/ 82 h 135"/>
                  <a:gd name="T14" fmla="*/ 125 w 136"/>
                  <a:gd name="T15" fmla="*/ 105 h 135"/>
                  <a:gd name="T16" fmla="*/ 106 w 136"/>
                  <a:gd name="T17" fmla="*/ 124 h 135"/>
                  <a:gd name="T18" fmla="*/ 82 w 136"/>
                  <a:gd name="T19" fmla="*/ 134 h 135"/>
                  <a:gd name="T20" fmla="*/ 67 w 136"/>
                  <a:gd name="T21" fmla="*/ 135 h 135"/>
                  <a:gd name="T22" fmla="*/ 54 w 136"/>
                  <a:gd name="T23" fmla="*/ 134 h 135"/>
                  <a:gd name="T24" fmla="*/ 30 w 136"/>
                  <a:gd name="T25" fmla="*/ 124 h 135"/>
                  <a:gd name="T26" fmla="*/ 11 w 136"/>
                  <a:gd name="T27" fmla="*/ 105 h 135"/>
                  <a:gd name="T28" fmla="*/ 1 w 136"/>
                  <a:gd name="T29" fmla="*/ 82 h 135"/>
                  <a:gd name="T30" fmla="*/ 0 w 136"/>
                  <a:gd name="T31" fmla="*/ 68 h 135"/>
                  <a:gd name="T32" fmla="*/ 1 w 136"/>
                  <a:gd name="T33" fmla="*/ 53 h 135"/>
                  <a:gd name="T34" fmla="*/ 11 w 136"/>
                  <a:gd name="T35" fmla="*/ 29 h 135"/>
                  <a:gd name="T36" fmla="*/ 30 w 136"/>
                  <a:gd name="T37" fmla="*/ 11 h 135"/>
                  <a:gd name="T38" fmla="*/ 54 w 136"/>
                  <a:gd name="T39" fmla="*/ 0 h 135"/>
                  <a:gd name="T40" fmla="*/ 67 w 136"/>
                  <a:gd name="T4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135">
                    <a:moveTo>
                      <a:pt x="67" y="0"/>
                    </a:moveTo>
                    <a:lnTo>
                      <a:pt x="82" y="0"/>
                    </a:lnTo>
                    <a:lnTo>
                      <a:pt x="106" y="11"/>
                    </a:lnTo>
                    <a:lnTo>
                      <a:pt x="125" y="29"/>
                    </a:lnTo>
                    <a:lnTo>
                      <a:pt x="135" y="53"/>
                    </a:lnTo>
                    <a:lnTo>
                      <a:pt x="136" y="68"/>
                    </a:lnTo>
                    <a:lnTo>
                      <a:pt x="135" y="82"/>
                    </a:lnTo>
                    <a:lnTo>
                      <a:pt x="125" y="105"/>
                    </a:lnTo>
                    <a:lnTo>
                      <a:pt x="106" y="124"/>
                    </a:lnTo>
                    <a:lnTo>
                      <a:pt x="82" y="134"/>
                    </a:lnTo>
                    <a:lnTo>
                      <a:pt x="67" y="135"/>
                    </a:lnTo>
                    <a:lnTo>
                      <a:pt x="54" y="134"/>
                    </a:lnTo>
                    <a:lnTo>
                      <a:pt x="30" y="124"/>
                    </a:lnTo>
                    <a:lnTo>
                      <a:pt x="11" y="105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3"/>
                    </a:lnTo>
                    <a:lnTo>
                      <a:pt x="11" y="29"/>
                    </a:lnTo>
                    <a:lnTo>
                      <a:pt x="30" y="11"/>
                    </a:lnTo>
                    <a:lnTo>
                      <a:pt x="54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39A999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C735CF6-ECE0-48EE-A612-9DD78143ECDA}"/>
                </a:ext>
              </a:extLst>
            </p:cNvPr>
            <p:cNvSpPr/>
            <p:nvPr/>
          </p:nvSpPr>
          <p:spPr>
            <a:xfrm>
              <a:off x="5030232" y="1418822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59C7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2C4AD7C-06D8-43E8-BCBF-6A03A303022B}"/>
                </a:ext>
              </a:extLst>
            </p:cNvPr>
            <p:cNvSpPr/>
            <p:nvPr/>
          </p:nvSpPr>
          <p:spPr>
            <a:xfrm>
              <a:off x="4747768" y="2714529"/>
              <a:ext cx="2875204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아파치 서버</a:t>
              </a: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D0D3E50-DA05-4FDF-B6DC-8F4226350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3432" y="1861087"/>
              <a:ext cx="1563875" cy="1029657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4E9D920-B434-4281-B33E-FDFF11A673BF}"/>
              </a:ext>
            </a:extLst>
          </p:cNvPr>
          <p:cNvGrpSpPr/>
          <p:nvPr/>
        </p:nvGrpSpPr>
        <p:grpSpPr>
          <a:xfrm flipH="1">
            <a:off x="2945314" y="411135"/>
            <a:ext cx="452726" cy="324922"/>
            <a:chOff x="5980713" y="2489830"/>
            <a:chExt cx="217401" cy="156029"/>
          </a:xfrm>
        </p:grpSpPr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0A625B32-A6B9-44E1-85D8-2331199C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4AE92742-A3B9-4945-AC26-E060859E5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70CF089-FFA5-41AD-9127-41B3BEA8B244}"/>
              </a:ext>
            </a:extLst>
          </p:cNvPr>
          <p:cNvGrpSpPr/>
          <p:nvPr/>
        </p:nvGrpSpPr>
        <p:grpSpPr>
          <a:xfrm>
            <a:off x="9126192" y="1461061"/>
            <a:ext cx="2253713" cy="2253713"/>
            <a:chOff x="8653448" y="1484051"/>
            <a:chExt cx="2185021" cy="2185021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779E2B2-FBDD-447C-A374-C0656A2CBE9B}"/>
                </a:ext>
              </a:extLst>
            </p:cNvPr>
            <p:cNvSpPr/>
            <p:nvPr/>
          </p:nvSpPr>
          <p:spPr>
            <a:xfrm>
              <a:off x="8653448" y="1484051"/>
              <a:ext cx="2185021" cy="2185021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04624A-7850-498F-BA00-EB719F12F41D}"/>
                </a:ext>
              </a:extLst>
            </p:cNvPr>
            <p:cNvSpPr txBox="1"/>
            <p:nvPr/>
          </p:nvSpPr>
          <p:spPr>
            <a:xfrm>
              <a:off x="9008228" y="2807860"/>
              <a:ext cx="1523518" cy="34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파이썬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3.7.3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1" name="Picture 2" descr="C:\Users\Administrator\Desktop\R1280x0.png">
              <a:extLst>
                <a:ext uri="{FF2B5EF4-FFF2-40B4-BE49-F238E27FC236}">
                  <a16:creationId xmlns:a16="http://schemas.microsoft.com/office/drawing/2014/main" id="{5DECCA5A-1E7D-4884-80F0-681D27858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8906" y="1878572"/>
              <a:ext cx="1556724" cy="906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706772" y="2112858"/>
            <a:ext cx="1696798" cy="680116"/>
          </a:xfrm>
          <a:prstGeom prst="rect">
            <a:avLst/>
          </a:prstGeom>
        </p:spPr>
      </p:pic>
      <p:pic>
        <p:nvPicPr>
          <p:cNvPr id="13" name="Picture 2" descr="ìëì°10ì ëí ì´ë¯¸ì§ ê²ìê²°ê³¼">
            <a:extLst>
              <a:ext uri="{FF2B5EF4-FFF2-40B4-BE49-F238E27FC236}">
                <a16:creationId xmlns:a16="http://schemas.microsoft.com/office/drawing/2014/main" id="{7C5EC176-AACC-4E14-AEC4-70475C449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087" y="1830751"/>
            <a:ext cx="1333942" cy="99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지역별 오존 시각화 구현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Criterion of disease prediction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8" name="모서리가 둥근 직사각형 32"/>
          <p:cNvSpPr/>
          <p:nvPr/>
        </p:nvSpPr>
        <p:spPr>
          <a:xfrm>
            <a:off x="2168624" y="5423712"/>
            <a:ext cx="7467294" cy="801647"/>
          </a:xfrm>
          <a:prstGeom prst="roundRect">
            <a:avLst>
              <a:gd name="adj" fmla="val 16667"/>
            </a:avLst>
          </a:prstGeom>
          <a:solidFill>
            <a:srgbClr val="00B0F0">
              <a:alpha val="13000"/>
            </a:srgbClr>
          </a:solidFill>
          <a:ln>
            <a:solidFill>
              <a:srgbClr val="00B0F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/>
            </a:pPr>
            <a:r>
              <a:rPr lang="ko-KR" altLang="en-US" sz="2400" i="1">
                <a:solidFill>
                  <a:srgbClr val="0D0D0D"/>
                </a:solidFill>
                <a:latin typeface="함초롬돋움"/>
                <a:ea typeface="함초롬돋움"/>
                <a:cs typeface="함초롬돋움"/>
              </a:rPr>
              <a:t>2014년 오존전량 수치 역시 천식환자 발생건수와 같이 scatter형식으로 하여 plt 로 출력합니다 </a:t>
            </a:r>
            <a:endParaRPr lang="ko-KR" altLang="en-US" sz="2400" i="1">
              <a:solidFill>
                <a:srgbClr val="0D0D0D"/>
              </a:solidFill>
              <a:latin typeface="함초롬돋움"/>
              <a:cs typeface="함초롬돋움"/>
            </a:endParaRPr>
          </a:p>
        </p:txBody>
      </p:sp>
      <p:pic>
        <p:nvPicPr>
          <p:cNvPr id="101" name="그림 100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159306" y="1086574"/>
            <a:ext cx="9873387" cy="4170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지역별 오존 시각화 구현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Criterion of disease prediction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8" name="모서리가 둥근 직사각형 32"/>
          <p:cNvSpPr/>
          <p:nvPr/>
        </p:nvSpPr>
        <p:spPr>
          <a:xfrm>
            <a:off x="2362353" y="5423711"/>
            <a:ext cx="7824482" cy="1192852"/>
          </a:xfrm>
          <a:prstGeom prst="roundRect">
            <a:avLst>
              <a:gd name="adj" fmla="val 16667"/>
            </a:avLst>
          </a:prstGeom>
          <a:solidFill>
            <a:srgbClr val="00B0F0">
              <a:alpha val="13000"/>
            </a:srgbClr>
          </a:solidFill>
          <a:ln>
            <a:solidFill>
              <a:srgbClr val="00B0F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/>
            </a:pPr>
            <a:r>
              <a:rPr lang="ko-KR" altLang="en-US" sz="2400" i="1">
                <a:solidFill>
                  <a:srgbClr val="0D0D0D"/>
                </a:solidFill>
                <a:latin typeface="함초롬돋움"/>
                <a:ea typeface="함초롬돋움"/>
                <a:cs typeface="함초롬돋움"/>
              </a:rPr>
              <a:t> 한반도 모양으로 만든 엑셀을 가져옵니다. </a:t>
            </a:r>
            <a:endParaRPr lang="ko-KR" altLang="en-US" sz="2400" i="1">
              <a:solidFill>
                <a:srgbClr val="0D0D0D"/>
              </a:solidFill>
              <a:latin typeface="함초롬돋움"/>
              <a:cs typeface="함초롬돋움"/>
            </a:endParaRPr>
          </a:p>
        </p:txBody>
      </p:sp>
      <p:pic>
        <p:nvPicPr>
          <p:cNvPr id="101" name="그림 100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473970" y="1207634"/>
            <a:ext cx="9295085" cy="39525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지역별 오존 시각화 구현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Criterion of disease prediction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8" name="모서리가 둥근 직사각형 32"/>
          <p:cNvSpPr/>
          <p:nvPr/>
        </p:nvSpPr>
        <p:spPr>
          <a:xfrm>
            <a:off x="2362353" y="5423711"/>
            <a:ext cx="7824482" cy="1192852"/>
          </a:xfrm>
          <a:prstGeom prst="roundRect">
            <a:avLst>
              <a:gd name="adj" fmla="val 16667"/>
            </a:avLst>
          </a:prstGeom>
          <a:solidFill>
            <a:srgbClr val="00B0F0">
              <a:alpha val="13000"/>
            </a:srgbClr>
          </a:solidFill>
          <a:ln>
            <a:solidFill>
              <a:srgbClr val="00B0F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/>
            </a:pPr>
            <a:r>
              <a:rPr lang="ko-KR" altLang="en-US" sz="2800" i="1">
                <a:solidFill>
                  <a:srgbClr val="0D0D0D"/>
                </a:solidFill>
                <a:latin typeface="함초롬돋움"/>
                <a:ea typeface="함초롬돋움"/>
                <a:cs typeface="함초롬돋움"/>
              </a:rPr>
              <a:t>인덱스를 재설정(reset_index)합니다.. </a:t>
            </a:r>
            <a:endParaRPr lang="ko-KR" altLang="en-US" sz="2800" i="1">
              <a:solidFill>
                <a:srgbClr val="0D0D0D"/>
              </a:solidFill>
              <a:latin typeface="함초롬돋움"/>
              <a:cs typeface="함초롬돋움"/>
            </a:endParaRPr>
          </a:p>
        </p:txBody>
      </p:sp>
      <p:pic>
        <p:nvPicPr>
          <p:cNvPr id="102" name="그림 101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981272" y="1096274"/>
            <a:ext cx="8229456" cy="4015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지역별 오존 시각화 구현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Criterion of disease prediction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8" name="모서리가 둥근 직사각형 32"/>
          <p:cNvSpPr/>
          <p:nvPr/>
        </p:nvSpPr>
        <p:spPr>
          <a:xfrm>
            <a:off x="2362353" y="5423711"/>
            <a:ext cx="7824482" cy="1192852"/>
          </a:xfrm>
          <a:prstGeom prst="roundRect">
            <a:avLst>
              <a:gd name="adj" fmla="val 16667"/>
            </a:avLst>
          </a:prstGeom>
          <a:solidFill>
            <a:srgbClr val="00B0F0">
              <a:alpha val="13000"/>
            </a:srgbClr>
          </a:solidFill>
          <a:ln>
            <a:solidFill>
              <a:srgbClr val="00B0F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/>
            </a:pPr>
            <a:r>
              <a:rPr lang="ko-KR" altLang="en-US" sz="2400" i="1">
                <a:solidFill>
                  <a:srgbClr val="0D0D0D"/>
                </a:solidFill>
                <a:latin typeface="함초롬돋움"/>
                <a:ea typeface="함초롬돋움"/>
                <a:cs typeface="함초롬돋움"/>
              </a:rPr>
              <a:t>그리고 컬럼의 이름을 x y ID로 바꿔줍니다. 그러한과정을 거치면 각지역의 좌표를 얻을 수 있습니다.</a:t>
            </a:r>
            <a:endParaRPr lang="ko-KR" altLang="en-US" sz="2400" i="1">
              <a:solidFill>
                <a:srgbClr val="0D0D0D"/>
              </a:solidFill>
              <a:latin typeface="함초롬돋움"/>
              <a:cs typeface="함초롬돋움"/>
            </a:endParaRPr>
          </a:p>
        </p:txBody>
      </p:sp>
      <p:pic>
        <p:nvPicPr>
          <p:cNvPr id="103" name="그림 102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2389565" y="1150187"/>
            <a:ext cx="7412871" cy="39067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지역별 오존 시각화 구현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Criterion of disease prediction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8" name="모서리가 둥근 직사각형 32"/>
          <p:cNvSpPr/>
          <p:nvPr/>
        </p:nvSpPr>
        <p:spPr>
          <a:xfrm>
            <a:off x="2362353" y="5423711"/>
            <a:ext cx="7824482" cy="1192852"/>
          </a:xfrm>
          <a:prstGeom prst="roundRect">
            <a:avLst>
              <a:gd name="adj" fmla="val 16667"/>
            </a:avLst>
          </a:prstGeom>
          <a:solidFill>
            <a:srgbClr val="00B0F0">
              <a:alpha val="13000"/>
            </a:srgbClr>
          </a:solidFill>
          <a:ln>
            <a:solidFill>
              <a:srgbClr val="00B0F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/>
            </a:pPr>
            <a:r>
              <a:rPr lang="ko-KR" altLang="en-US" sz="2800" i="1">
                <a:solidFill>
                  <a:srgbClr val="0D0D0D"/>
                </a:solidFill>
                <a:latin typeface="함초롬돋움"/>
                <a:ea typeface="함초롬돋움"/>
                <a:cs typeface="함초롬돋움"/>
              </a:rPr>
              <a:t> 광역시도를 구분하는 경계선을</a:t>
            </a:r>
          </a:p>
          <a:p>
            <a:pPr algn="ctr">
              <a:defRPr/>
            </a:pPr>
            <a:r>
              <a:rPr lang="ko-KR" altLang="en-US" sz="2800" i="1">
                <a:solidFill>
                  <a:srgbClr val="0D0D0D"/>
                </a:solidFill>
                <a:latin typeface="함초롬돋움"/>
                <a:ea typeface="함초롬돋움"/>
                <a:cs typeface="함초롬돋움"/>
              </a:rPr>
              <a:t> 만드는 코드</a:t>
            </a:r>
          </a:p>
        </p:txBody>
      </p:sp>
      <p:pic>
        <p:nvPicPr>
          <p:cNvPr id="104" name="그림 103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976215" y="1159802"/>
            <a:ext cx="8239568" cy="4053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지역별 오존 시각화 구현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Criterion of disease prediction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8" name="모서리가 둥근 직사각형 32"/>
          <p:cNvSpPr/>
          <p:nvPr/>
        </p:nvSpPr>
        <p:spPr>
          <a:xfrm rot="126">
            <a:off x="6948778" y="1659848"/>
            <a:ext cx="4861664" cy="3699260"/>
          </a:xfrm>
          <a:prstGeom prst="roundRect">
            <a:avLst>
              <a:gd name="adj" fmla="val 16667"/>
            </a:avLst>
          </a:prstGeom>
          <a:solidFill>
            <a:srgbClr val="00B0F0">
              <a:alpha val="13000"/>
            </a:srgbClr>
          </a:solidFill>
          <a:ln>
            <a:solidFill>
              <a:srgbClr val="00B0F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/>
            </a:pPr>
            <a:r>
              <a:rPr lang="ko-KR" altLang="en-US" sz="2800" i="1">
                <a:solidFill>
                  <a:schemeClr val="dk1"/>
                </a:solidFill>
                <a:latin typeface="함초롬돋움"/>
                <a:ea typeface="함초롬돋움"/>
                <a:cs typeface="함초롬돋움"/>
              </a:rPr>
              <a:t> 경계선과 지역이름만 나타납니다. </a:t>
            </a:r>
          </a:p>
          <a:p>
            <a:pPr algn="ctr">
              <a:defRPr/>
            </a:pPr>
            <a:r>
              <a:rPr lang="ko-KR" altLang="en-US" sz="2800" i="1">
                <a:solidFill>
                  <a:schemeClr val="dk1"/>
                </a:solidFill>
                <a:latin typeface="함초롬돋움"/>
                <a:ea typeface="함초롬돋움"/>
                <a:cs typeface="함초롬돋움"/>
              </a:rPr>
              <a:t>반복문안에는 다수의 코드는 이름을 표기하기위한 코드</a:t>
            </a:r>
          </a:p>
          <a:p>
            <a:pPr algn="ctr">
              <a:defRPr/>
            </a:pPr>
            <a:endParaRPr lang="ko-KR" altLang="en-US" sz="1000" i="1">
              <a:latin typeface="함초롬돋움"/>
              <a:ea typeface="한컴바탕"/>
              <a:cs typeface="함초롬돋움"/>
            </a:endParaRPr>
          </a:p>
        </p:txBody>
      </p:sp>
      <p:pic>
        <p:nvPicPr>
          <p:cNvPr id="103" name="그림 102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929592" y="1153257"/>
            <a:ext cx="5400040" cy="3652901"/>
          </a:xfrm>
          <a:prstGeom prst="rect">
            <a:avLst/>
          </a:prstGeom>
        </p:spPr>
      </p:pic>
      <p:pic>
        <p:nvPicPr>
          <p:cNvPr id="104" name="그림 103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938122" y="4798440"/>
            <a:ext cx="5400040" cy="1747647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6905732" y="5847955"/>
            <a:ext cx="4015453" cy="516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i="1">
                <a:solidFill>
                  <a:srgbClr val="3A3C84"/>
                </a:solidFill>
                <a:latin typeface="함초롬돋움"/>
                <a:ea typeface="한컴바탕"/>
                <a:cs typeface="함초롬돋움"/>
              </a:rPr>
              <a:t>https://goo.gl/5wWzLL</a:t>
            </a:r>
            <a:r>
              <a:rPr lang="ko-KR" altLang="en-US" sz="2800" i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 </a:t>
            </a:r>
            <a:endParaRPr lang="ko-KR" altLang="en-US" sz="2800">
              <a:solidFill>
                <a:srgbClr val="3A3C8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지역별 오존 시각화 구현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Criterion of disease prediction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8" name="모서리가 둥근 직사각형 32"/>
          <p:cNvSpPr/>
          <p:nvPr/>
        </p:nvSpPr>
        <p:spPr>
          <a:xfrm>
            <a:off x="2362353" y="5423711"/>
            <a:ext cx="7824482" cy="1192852"/>
          </a:xfrm>
          <a:prstGeom prst="roundRect">
            <a:avLst>
              <a:gd name="adj" fmla="val 16667"/>
            </a:avLst>
          </a:prstGeom>
          <a:solidFill>
            <a:srgbClr val="00B0F0">
              <a:alpha val="13000"/>
            </a:srgbClr>
          </a:solidFill>
          <a:ln>
            <a:solidFill>
              <a:srgbClr val="00B0F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/>
            </a:pPr>
            <a:r>
              <a:rPr lang="ko-KR" altLang="en-US" sz="2300" i="1">
                <a:solidFill>
                  <a:srgbClr val="0D0D0D"/>
                </a:solidFill>
                <a:latin typeface="함초롬돋움"/>
                <a:ea typeface="함초롬돋움"/>
                <a:cs typeface="함초롬돋움"/>
              </a:rPr>
              <a:t>오존수치인 전국 ppm 수치</a:t>
            </a:r>
          </a:p>
        </p:txBody>
      </p:sp>
      <p:pic>
        <p:nvPicPr>
          <p:cNvPr id="107" name="그림 106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643740" y="1473679"/>
            <a:ext cx="8904521" cy="3402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지역별 오존 시각화 구현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Criterion of disease prediction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8" name="모서리가 둥근 직사각형 32"/>
          <p:cNvSpPr/>
          <p:nvPr/>
        </p:nvSpPr>
        <p:spPr>
          <a:xfrm>
            <a:off x="2362353" y="5423711"/>
            <a:ext cx="7824482" cy="1192852"/>
          </a:xfrm>
          <a:prstGeom prst="roundRect">
            <a:avLst>
              <a:gd name="adj" fmla="val 16667"/>
            </a:avLst>
          </a:prstGeom>
          <a:solidFill>
            <a:srgbClr val="00B0F0">
              <a:alpha val="13000"/>
            </a:srgbClr>
          </a:solidFill>
          <a:ln>
            <a:solidFill>
              <a:srgbClr val="00B0F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/>
            </a:pPr>
            <a:r>
              <a:rPr lang="ko-KR" altLang="en-US" sz="2400" i="1">
                <a:solidFill>
                  <a:schemeClr val="dk1"/>
                </a:solidFill>
                <a:latin typeface="함초롬돋움"/>
                <a:ea typeface="함초롬돋움"/>
                <a:cs typeface="함초롬돋움"/>
              </a:rPr>
              <a:t> 두변수인 pop과 draw_korea를 merge명령으로 합칩니다.</a:t>
            </a:r>
          </a:p>
        </p:txBody>
      </p:sp>
      <p:pic>
        <p:nvPicPr>
          <p:cNvPr id="108" name="그림 107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176476" y="1202553"/>
            <a:ext cx="9839048" cy="40754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지역별 오존 시각화 구현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Criterion of disease prediction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pic>
        <p:nvPicPr>
          <p:cNvPr id="109" name="그림 108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611037" y="1327533"/>
            <a:ext cx="5220994" cy="4238876"/>
          </a:xfrm>
          <a:prstGeom prst="rect">
            <a:avLst/>
          </a:prstGeom>
        </p:spPr>
      </p:pic>
      <p:pic>
        <p:nvPicPr>
          <p:cNvPr id="110" name="그림 109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6096000" y="1862083"/>
            <a:ext cx="4792980" cy="3133832"/>
          </a:xfrm>
          <a:prstGeom prst="rect">
            <a:avLst/>
          </a:prstGeom>
        </p:spPr>
      </p:pic>
      <p:sp>
        <p:nvSpPr>
          <p:cNvPr id="98" name="모서리가 둥근 직사각형 32"/>
          <p:cNvSpPr/>
          <p:nvPr/>
        </p:nvSpPr>
        <p:spPr>
          <a:xfrm>
            <a:off x="2183759" y="5585456"/>
            <a:ext cx="7824482" cy="887334"/>
          </a:xfrm>
          <a:prstGeom prst="roundRect">
            <a:avLst>
              <a:gd name="adj" fmla="val 16667"/>
            </a:avLst>
          </a:prstGeom>
          <a:solidFill>
            <a:srgbClr val="00B0F0">
              <a:alpha val="13000"/>
            </a:srgbClr>
          </a:solidFill>
          <a:ln>
            <a:solidFill>
              <a:srgbClr val="00B0F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/>
            </a:pPr>
            <a:r>
              <a:rPr lang="ko-KR" altLang="en-US" sz="2400" i="1">
                <a:solidFill>
                  <a:schemeClr val="dk1"/>
                </a:solidFill>
                <a:latin typeface="함초롬돋움"/>
                <a:ea typeface="함초롬돋움"/>
                <a:cs typeface="함초롬돋움"/>
              </a:rPr>
              <a:t> 수치에따라 색상까지 출력되게  하는코드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276273" y="1175312"/>
            <a:ext cx="3380423" cy="45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i="1">
                <a:solidFill>
                  <a:schemeClr val="dk1"/>
                </a:solidFill>
                <a:latin typeface="함초롬돋움"/>
                <a:ea typeface="함초롬돋움"/>
                <a:cs typeface="함초롬돋움"/>
              </a:rPr>
              <a:t>https://goo.gl/5wWzLL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지역별 오존 시각화 구현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Criterion of disease prediction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pic>
        <p:nvPicPr>
          <p:cNvPr id="112" name="그림 111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6739058" y="1285286"/>
            <a:ext cx="4811407" cy="672592"/>
          </a:xfrm>
          <a:prstGeom prst="rect">
            <a:avLst/>
          </a:prstGeom>
        </p:spPr>
      </p:pic>
      <p:pic>
        <p:nvPicPr>
          <p:cNvPr id="113" name="그림 112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1045953" y="1416313"/>
            <a:ext cx="4824899" cy="5441686"/>
          </a:xfrm>
          <a:prstGeom prst="rect">
            <a:avLst/>
          </a:prstGeom>
        </p:spPr>
      </p:pic>
      <p:sp>
        <p:nvSpPr>
          <p:cNvPr id="115" name="모서리가 둥근 직사각형 32"/>
          <p:cNvSpPr/>
          <p:nvPr/>
        </p:nvSpPr>
        <p:spPr>
          <a:xfrm rot="126">
            <a:off x="6625287" y="2109139"/>
            <a:ext cx="4861664" cy="3699260"/>
          </a:xfrm>
          <a:prstGeom prst="roundRect">
            <a:avLst>
              <a:gd name="adj" fmla="val 16667"/>
            </a:avLst>
          </a:prstGeom>
          <a:solidFill>
            <a:srgbClr val="00B0F0">
              <a:alpha val="13000"/>
            </a:srgbClr>
          </a:solidFill>
          <a:ln>
            <a:solidFill>
              <a:srgbClr val="00B0F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/>
            </a:pPr>
            <a:r>
              <a:rPr lang="ko-KR" altLang="en-US" sz="3300" i="1">
                <a:solidFill>
                  <a:srgbClr val="0D0D0D"/>
                </a:solidFill>
                <a:latin typeface="함초롬돋움"/>
                <a:ea typeface="함초롬돋움"/>
                <a:cs typeface="함초롬돋움"/>
              </a:rPr>
              <a:t>한반도 지역별  </a:t>
            </a:r>
          </a:p>
          <a:p>
            <a:pPr algn="ctr">
              <a:defRPr/>
            </a:pPr>
            <a:r>
              <a:rPr lang="ko-KR" altLang="en-US" sz="3300" i="1">
                <a:solidFill>
                  <a:srgbClr val="0D0D0D"/>
                </a:solidFill>
                <a:latin typeface="함초롬돋움"/>
                <a:ea typeface="함초롬돋움"/>
                <a:cs typeface="함초롬돋움"/>
              </a:rPr>
              <a:t>4월8일차의 오존 ppm수치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93442" y="57533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151824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환경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environment</a:t>
            </a:r>
            <a:endParaRPr lang="ko-KR" altLang="en-US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6587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E17A58-972C-460B-9CB9-537E8C5653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4" y="162402"/>
            <a:ext cx="328921" cy="32892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8505514" y="804049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18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1140175" y="1645714"/>
            <a:ext cx="10292505" cy="403046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79177" y="1932394"/>
            <a:ext cx="9646023" cy="34571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69458" y="2350475"/>
            <a:ext cx="772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운영체제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리눅스 우분투</a:t>
            </a:r>
            <a:r>
              <a:rPr lang="en-US" altLang="ko-KR" dirty="0">
                <a:latin typeface="+mj-lt"/>
              </a:rPr>
              <a:t>-18.04.2(</a:t>
            </a:r>
            <a:r>
              <a:rPr lang="ko-KR" altLang="en-US" dirty="0">
                <a:latin typeface="+mj-lt"/>
              </a:rPr>
              <a:t>서버</a:t>
            </a:r>
            <a:r>
              <a:rPr lang="en-US" altLang="ko-KR" dirty="0">
                <a:latin typeface="+mj-lt"/>
              </a:rPr>
              <a:t>) </a:t>
            </a:r>
          </a:p>
          <a:p>
            <a:r>
              <a:rPr lang="ko-KR" altLang="en-US" b="1" dirty="0"/>
              <a:t>운영체제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윈도우</a:t>
            </a:r>
            <a:r>
              <a:rPr lang="en-US" altLang="ko-KR" dirty="0"/>
              <a:t>10(</a:t>
            </a:r>
            <a:r>
              <a:rPr lang="ko-KR" altLang="en-US" dirty="0"/>
              <a:t>개발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개발언어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</a:p>
          <a:p>
            <a:r>
              <a:rPr lang="en-US" altLang="ko-KR" dirty="0">
                <a:latin typeface="+mj-lt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69458" y="3659538"/>
            <a:ext cx="8086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 실시간 처리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3.7.3 API </a:t>
            </a:r>
            <a:r>
              <a:rPr lang="ko-KR" altLang="en-US" dirty="0"/>
              <a:t>최신자료를 계속해서 받기 위해</a:t>
            </a:r>
            <a:endParaRPr lang="en-US" altLang="ko-KR" dirty="0"/>
          </a:p>
          <a:p>
            <a:r>
              <a:rPr lang="ko-KR" altLang="en-US" b="1" dirty="0"/>
              <a:t>서버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아파치</a:t>
            </a:r>
            <a:endParaRPr lang="en-US" altLang="ko-KR" dirty="0"/>
          </a:p>
          <a:p>
            <a:r>
              <a:rPr lang="en-US" altLang="ko-KR" b="1" dirty="0"/>
              <a:t>PHP</a:t>
            </a:r>
            <a:r>
              <a:rPr lang="en-US" altLang="ko-KR" dirty="0"/>
              <a:t> :  </a:t>
            </a:r>
            <a:r>
              <a:rPr lang="ko-KR" altLang="en-US" dirty="0" err="1"/>
              <a:t>아파치서버와</a:t>
            </a:r>
            <a:r>
              <a:rPr lang="ko-KR" altLang="en-US" dirty="0"/>
              <a:t> 어플리케이션의 통일을 위해 필요</a:t>
            </a:r>
            <a:endParaRPr lang="en-US" altLang="ko-KR" dirty="0"/>
          </a:p>
          <a:p>
            <a:r>
              <a:rPr lang="ko-KR" altLang="en-US" b="1" dirty="0"/>
              <a:t>안드로이드 스튜디오 </a:t>
            </a:r>
            <a:r>
              <a:rPr lang="en-US" altLang="ko-KR" b="1" dirty="0"/>
              <a:t>3.3</a:t>
            </a:r>
          </a:p>
        </p:txBody>
      </p:sp>
    </p:spTree>
    <p:extLst>
      <p:ext uri="{BB962C8B-B14F-4D97-AF65-F5344CB8AC3E}">
        <p14:creationId xmlns:p14="http://schemas.microsoft.com/office/powerpoint/2010/main" val="3534887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온도 시각화 구현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745309" y="2835038"/>
            <a:ext cx="1043922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 =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pd.read_csv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('../data/data3.csv', thousands=',', encoding='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euc-kr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Poplu2.head()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습도의기준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을 구하기 위해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read_csv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확장자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파일을 가져와서 읽어 들입니다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685970" y="1530298"/>
            <a:ext cx="104392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pandas as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(csv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xlsx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파일을 읽어서 사용하기 위해서 사용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#import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openpyx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엑셀파일을 읽어서 사용할 수 있게 해주지만 오류가 발생하여 미사용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9868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온도 시각화 구현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82" y="0"/>
            <a:ext cx="8153564" cy="67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045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온도 시각화 구현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703262" y="1326621"/>
            <a:ext cx="10439229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poplu2.index: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poplu2.values[i,2] &lt; 17 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if poplu2.values[i,3] &gt;70: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poplu2['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습도의값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'1'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59&lt;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poplu.values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[i,3] &lt;70: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poplu2['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습도의값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'2'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49&lt; poplu2.values[i,3] &lt;60: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poplu2['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습도의값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'3'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else: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poplu2['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습도의값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'4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문에서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숫자만큼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돌리기위해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poplu2.index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문에서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poplu2.</a:t>
            </a:r>
            <a:r>
              <a:rPr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values[</a:t>
            </a:r>
            <a:r>
              <a:rPr lang="en-US" altLang="ko-KR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사용하는 이유는 그 위치에 내용을 비교 하기 위해서 하며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조건이 맞는 다면 행의 위치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원하는 값을 넣습니다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5688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온도 시각화 구현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6" y="48266"/>
            <a:ext cx="10846093" cy="679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455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온도 시각화 구현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685970" y="1530298"/>
            <a:ext cx="1043922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matplotlib.pyplot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그래프틑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그리기위해서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함수사용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inline</a:t>
            </a:r>
          </a:p>
          <a:p>
            <a:pPr>
              <a:lnSpc>
                <a:spcPct val="150000"/>
              </a:lnSpc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Plt.figure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figsize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=(10,6)) 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그래프 시각화 크기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Plt.plot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(poplu2.index,poplu2[＇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습도의값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＇], color = ＇green＇)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값을 행의 숫자만큼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값을 습도의 값으로 해서 그래프로 보여줍니다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plt.xlabel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날짜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plt.ylabel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발생건수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건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)')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plt.grid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plt.show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19872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온도 시각화 구현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" y="0"/>
            <a:ext cx="11777472" cy="680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746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온도 시각화 구현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685970" y="1530298"/>
            <a:ext cx="1043922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 =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pd.read_csv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('../data/datas4.csv', thousands=',', encoding='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euc-kr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</a:t>
            </a:r>
          </a:p>
          <a:p>
            <a:pPr>
              <a:lnSpc>
                <a:spcPct val="150000"/>
              </a:lnSpc>
            </a:pP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65" y="2009427"/>
            <a:ext cx="9169063" cy="464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79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온도 시각화 구현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137331" y="1413610"/>
            <a:ext cx="5995246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poplu2.index: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poplu2.values[i,5] &lt; 3 : 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일교차등급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'1'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2&lt; poplu2.values[i,5] &lt; 6: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일교차등급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'2' 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5&lt;poplu2.values[i,5] &lt; 10: 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일교차등급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'3' 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10&lt; poplu2.values[i,5] :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일교차등급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'4' 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5616663" y="1514635"/>
            <a:ext cx="5995246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poplu2.index: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poplu2.values[1,2] &lt;6 or 30&lt;poplu2.values[1,2]: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최저등급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'4'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5&lt;poplu2.values[1,2] &lt;15: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최저등급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'3'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14&lt;poplu2.values[1,2] &lt;25: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최저등급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'2' 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24&lt; poplu2.values[1,2] &lt;30: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최저등급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'1'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25438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온도 시각화 구현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0" y="0"/>
            <a:ext cx="11152256" cy="68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509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온도 시각화 구현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7" y="0"/>
            <a:ext cx="11817797" cy="666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200126"/>
            <a:ext cx="6123667" cy="1064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spc="30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국내 천식 예측</a:t>
            </a:r>
            <a:r>
              <a:rPr lang="en-US" altLang="ko-KR" sz="2300" b="1" spc="30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&amp;</a:t>
            </a:r>
            <a:r>
              <a:rPr lang="ko-KR" altLang="en-US" sz="2300" b="1" spc="30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예방 서비스 개발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spc="30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2) </a:t>
            </a:r>
            <a:r>
              <a:rPr lang="ko-KR" altLang="en-US" sz="2000" b="1" spc="30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환경 구축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118" y="169623"/>
            <a:ext cx="357189" cy="35718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80DD739-6D5D-40E3-8350-07CC6C495E38}"/>
              </a:ext>
            </a:extLst>
          </p:cNvPr>
          <p:cNvGrpSpPr/>
          <p:nvPr/>
        </p:nvGrpSpPr>
        <p:grpSpPr>
          <a:xfrm>
            <a:off x="361713" y="980628"/>
            <a:ext cx="2100822" cy="1709765"/>
            <a:chOff x="-5420435" y="1597975"/>
            <a:chExt cx="2875204" cy="23400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9FD4EAF-90E1-4FD8-BB03-C5802CCF1331}"/>
                </a:ext>
              </a:extLst>
            </p:cNvPr>
            <p:cNvGrpSpPr/>
            <p:nvPr/>
          </p:nvGrpSpPr>
          <p:grpSpPr>
            <a:xfrm flipH="1">
              <a:off x="-5051580" y="3146859"/>
              <a:ext cx="452726" cy="324922"/>
              <a:chOff x="5980713" y="2489830"/>
              <a:chExt cx="217401" cy="156029"/>
            </a:xfrm>
          </p:grpSpPr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E9FDFFB5-611B-408B-970B-F11753411074}"/>
                  </a:ext>
                </a:extLst>
              </p:cNvPr>
              <p:cNvSpPr/>
              <p:nvPr/>
            </p:nvSpPr>
            <p:spPr>
              <a:xfrm>
                <a:off x="5980713" y="2489830"/>
                <a:ext cx="217401" cy="156029"/>
              </a:xfrm>
              <a:custGeom>
                <a:avLst/>
                <a:gdLst>
                  <a:gd name="T0" fmla="*/ 627 w 627"/>
                  <a:gd name="T1" fmla="*/ 111 h 449"/>
                  <a:gd name="T2" fmla="*/ 418 w 627"/>
                  <a:gd name="T3" fmla="*/ 111 h 449"/>
                  <a:gd name="T4" fmla="*/ 402 w 627"/>
                  <a:gd name="T5" fmla="*/ 86 h 449"/>
                  <a:gd name="T6" fmla="*/ 362 w 627"/>
                  <a:gd name="T7" fmla="*/ 46 h 449"/>
                  <a:gd name="T8" fmla="*/ 313 w 627"/>
                  <a:gd name="T9" fmla="*/ 17 h 449"/>
                  <a:gd name="T10" fmla="*/ 255 w 627"/>
                  <a:gd name="T11" fmla="*/ 1 h 449"/>
                  <a:gd name="T12" fmla="*/ 225 w 627"/>
                  <a:gd name="T13" fmla="*/ 0 h 449"/>
                  <a:gd name="T14" fmla="*/ 202 w 627"/>
                  <a:gd name="T15" fmla="*/ 1 h 449"/>
                  <a:gd name="T16" fmla="*/ 157 w 627"/>
                  <a:gd name="T17" fmla="*/ 10 h 449"/>
                  <a:gd name="T18" fmla="*/ 117 w 627"/>
                  <a:gd name="T19" fmla="*/ 27 h 449"/>
                  <a:gd name="T20" fmla="*/ 82 w 627"/>
                  <a:gd name="T21" fmla="*/ 50 h 449"/>
                  <a:gd name="T22" fmla="*/ 51 w 627"/>
                  <a:gd name="T23" fmla="*/ 82 h 449"/>
                  <a:gd name="T24" fmla="*/ 28 w 627"/>
                  <a:gd name="T25" fmla="*/ 116 h 449"/>
                  <a:gd name="T26" fmla="*/ 10 w 627"/>
                  <a:gd name="T27" fmla="*/ 157 h 449"/>
                  <a:gd name="T28" fmla="*/ 2 w 627"/>
                  <a:gd name="T29" fmla="*/ 201 h 449"/>
                  <a:gd name="T30" fmla="*/ 0 w 627"/>
                  <a:gd name="T31" fmla="*/ 224 h 449"/>
                  <a:gd name="T32" fmla="*/ 2 w 627"/>
                  <a:gd name="T33" fmla="*/ 247 h 449"/>
                  <a:gd name="T34" fmla="*/ 10 w 627"/>
                  <a:gd name="T35" fmla="*/ 291 h 449"/>
                  <a:gd name="T36" fmla="*/ 28 w 627"/>
                  <a:gd name="T37" fmla="*/ 331 h 449"/>
                  <a:gd name="T38" fmla="*/ 51 w 627"/>
                  <a:gd name="T39" fmla="*/ 367 h 449"/>
                  <a:gd name="T40" fmla="*/ 82 w 627"/>
                  <a:gd name="T41" fmla="*/ 397 h 449"/>
                  <a:gd name="T42" fmla="*/ 117 w 627"/>
                  <a:gd name="T43" fmla="*/ 422 h 449"/>
                  <a:gd name="T44" fmla="*/ 157 w 627"/>
                  <a:gd name="T45" fmla="*/ 439 h 449"/>
                  <a:gd name="T46" fmla="*/ 202 w 627"/>
                  <a:gd name="T47" fmla="*/ 448 h 449"/>
                  <a:gd name="T48" fmla="*/ 225 w 627"/>
                  <a:gd name="T49" fmla="*/ 449 h 449"/>
                  <a:gd name="T50" fmla="*/ 255 w 627"/>
                  <a:gd name="T51" fmla="*/ 448 h 449"/>
                  <a:gd name="T52" fmla="*/ 313 w 627"/>
                  <a:gd name="T53" fmla="*/ 432 h 449"/>
                  <a:gd name="T54" fmla="*/ 362 w 627"/>
                  <a:gd name="T55" fmla="*/ 403 h 449"/>
                  <a:gd name="T56" fmla="*/ 402 w 627"/>
                  <a:gd name="T57" fmla="*/ 361 h 449"/>
                  <a:gd name="T58" fmla="*/ 418 w 627"/>
                  <a:gd name="T59" fmla="*/ 338 h 449"/>
                  <a:gd name="T60" fmla="*/ 627 w 627"/>
                  <a:gd name="T61" fmla="*/ 338 h 449"/>
                  <a:gd name="T62" fmla="*/ 627 w 627"/>
                  <a:gd name="T63" fmla="*/ 111 h 449"/>
                  <a:gd name="T64" fmla="*/ 627 w 627"/>
                  <a:gd name="T65" fmla="*/ 11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7" h="449">
                    <a:moveTo>
                      <a:pt x="627" y="111"/>
                    </a:moveTo>
                    <a:lnTo>
                      <a:pt x="418" y="111"/>
                    </a:lnTo>
                    <a:lnTo>
                      <a:pt x="402" y="86"/>
                    </a:lnTo>
                    <a:lnTo>
                      <a:pt x="362" y="46"/>
                    </a:lnTo>
                    <a:lnTo>
                      <a:pt x="313" y="17"/>
                    </a:lnTo>
                    <a:lnTo>
                      <a:pt x="255" y="1"/>
                    </a:lnTo>
                    <a:lnTo>
                      <a:pt x="225" y="0"/>
                    </a:lnTo>
                    <a:lnTo>
                      <a:pt x="202" y="1"/>
                    </a:lnTo>
                    <a:lnTo>
                      <a:pt x="157" y="10"/>
                    </a:lnTo>
                    <a:lnTo>
                      <a:pt x="117" y="27"/>
                    </a:lnTo>
                    <a:lnTo>
                      <a:pt x="82" y="50"/>
                    </a:lnTo>
                    <a:lnTo>
                      <a:pt x="51" y="82"/>
                    </a:lnTo>
                    <a:lnTo>
                      <a:pt x="28" y="116"/>
                    </a:lnTo>
                    <a:lnTo>
                      <a:pt x="10" y="157"/>
                    </a:lnTo>
                    <a:lnTo>
                      <a:pt x="2" y="201"/>
                    </a:lnTo>
                    <a:lnTo>
                      <a:pt x="0" y="224"/>
                    </a:lnTo>
                    <a:lnTo>
                      <a:pt x="2" y="247"/>
                    </a:lnTo>
                    <a:lnTo>
                      <a:pt x="10" y="291"/>
                    </a:lnTo>
                    <a:lnTo>
                      <a:pt x="28" y="331"/>
                    </a:lnTo>
                    <a:lnTo>
                      <a:pt x="51" y="367"/>
                    </a:lnTo>
                    <a:lnTo>
                      <a:pt x="82" y="397"/>
                    </a:lnTo>
                    <a:lnTo>
                      <a:pt x="117" y="422"/>
                    </a:lnTo>
                    <a:lnTo>
                      <a:pt x="157" y="439"/>
                    </a:lnTo>
                    <a:lnTo>
                      <a:pt x="202" y="448"/>
                    </a:lnTo>
                    <a:lnTo>
                      <a:pt x="225" y="449"/>
                    </a:lnTo>
                    <a:lnTo>
                      <a:pt x="255" y="448"/>
                    </a:lnTo>
                    <a:lnTo>
                      <a:pt x="313" y="432"/>
                    </a:lnTo>
                    <a:lnTo>
                      <a:pt x="362" y="403"/>
                    </a:lnTo>
                    <a:lnTo>
                      <a:pt x="402" y="361"/>
                    </a:lnTo>
                    <a:lnTo>
                      <a:pt x="418" y="338"/>
                    </a:lnTo>
                    <a:lnTo>
                      <a:pt x="627" y="338"/>
                    </a:lnTo>
                    <a:lnTo>
                      <a:pt x="627" y="111"/>
                    </a:lnTo>
                    <a:lnTo>
                      <a:pt x="627" y="111"/>
                    </a:lnTo>
                    <a:close/>
                  </a:path>
                </a:pathLst>
              </a:custGeom>
              <a:solidFill>
                <a:srgbClr val="59C7B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95B9D804-E0E0-4CC3-BC8E-82BB441BFA2A}"/>
                  </a:ext>
                </a:extLst>
              </p:cNvPr>
              <p:cNvSpPr/>
              <p:nvPr/>
            </p:nvSpPr>
            <p:spPr>
              <a:xfrm>
                <a:off x="6023361" y="2537491"/>
                <a:ext cx="46809" cy="46809"/>
              </a:xfrm>
              <a:custGeom>
                <a:avLst/>
                <a:gdLst>
                  <a:gd name="T0" fmla="*/ 67 w 136"/>
                  <a:gd name="T1" fmla="*/ 0 h 135"/>
                  <a:gd name="T2" fmla="*/ 82 w 136"/>
                  <a:gd name="T3" fmla="*/ 0 h 135"/>
                  <a:gd name="T4" fmla="*/ 106 w 136"/>
                  <a:gd name="T5" fmla="*/ 11 h 135"/>
                  <a:gd name="T6" fmla="*/ 125 w 136"/>
                  <a:gd name="T7" fmla="*/ 29 h 135"/>
                  <a:gd name="T8" fmla="*/ 135 w 136"/>
                  <a:gd name="T9" fmla="*/ 53 h 135"/>
                  <a:gd name="T10" fmla="*/ 136 w 136"/>
                  <a:gd name="T11" fmla="*/ 68 h 135"/>
                  <a:gd name="T12" fmla="*/ 135 w 136"/>
                  <a:gd name="T13" fmla="*/ 82 h 135"/>
                  <a:gd name="T14" fmla="*/ 125 w 136"/>
                  <a:gd name="T15" fmla="*/ 105 h 135"/>
                  <a:gd name="T16" fmla="*/ 106 w 136"/>
                  <a:gd name="T17" fmla="*/ 124 h 135"/>
                  <a:gd name="T18" fmla="*/ 82 w 136"/>
                  <a:gd name="T19" fmla="*/ 134 h 135"/>
                  <a:gd name="T20" fmla="*/ 67 w 136"/>
                  <a:gd name="T21" fmla="*/ 135 h 135"/>
                  <a:gd name="T22" fmla="*/ 54 w 136"/>
                  <a:gd name="T23" fmla="*/ 134 h 135"/>
                  <a:gd name="T24" fmla="*/ 30 w 136"/>
                  <a:gd name="T25" fmla="*/ 124 h 135"/>
                  <a:gd name="T26" fmla="*/ 11 w 136"/>
                  <a:gd name="T27" fmla="*/ 105 h 135"/>
                  <a:gd name="T28" fmla="*/ 1 w 136"/>
                  <a:gd name="T29" fmla="*/ 82 h 135"/>
                  <a:gd name="T30" fmla="*/ 0 w 136"/>
                  <a:gd name="T31" fmla="*/ 68 h 135"/>
                  <a:gd name="T32" fmla="*/ 1 w 136"/>
                  <a:gd name="T33" fmla="*/ 53 h 135"/>
                  <a:gd name="T34" fmla="*/ 11 w 136"/>
                  <a:gd name="T35" fmla="*/ 29 h 135"/>
                  <a:gd name="T36" fmla="*/ 30 w 136"/>
                  <a:gd name="T37" fmla="*/ 11 h 135"/>
                  <a:gd name="T38" fmla="*/ 54 w 136"/>
                  <a:gd name="T39" fmla="*/ 0 h 135"/>
                  <a:gd name="T40" fmla="*/ 67 w 136"/>
                  <a:gd name="T4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135">
                    <a:moveTo>
                      <a:pt x="67" y="0"/>
                    </a:moveTo>
                    <a:lnTo>
                      <a:pt x="82" y="0"/>
                    </a:lnTo>
                    <a:lnTo>
                      <a:pt x="106" y="11"/>
                    </a:lnTo>
                    <a:lnTo>
                      <a:pt x="125" y="29"/>
                    </a:lnTo>
                    <a:lnTo>
                      <a:pt x="135" y="53"/>
                    </a:lnTo>
                    <a:lnTo>
                      <a:pt x="136" y="68"/>
                    </a:lnTo>
                    <a:lnTo>
                      <a:pt x="135" y="82"/>
                    </a:lnTo>
                    <a:lnTo>
                      <a:pt x="125" y="105"/>
                    </a:lnTo>
                    <a:lnTo>
                      <a:pt x="106" y="124"/>
                    </a:lnTo>
                    <a:lnTo>
                      <a:pt x="82" y="134"/>
                    </a:lnTo>
                    <a:lnTo>
                      <a:pt x="67" y="135"/>
                    </a:lnTo>
                    <a:lnTo>
                      <a:pt x="54" y="134"/>
                    </a:lnTo>
                    <a:lnTo>
                      <a:pt x="30" y="124"/>
                    </a:lnTo>
                    <a:lnTo>
                      <a:pt x="11" y="105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3"/>
                    </a:lnTo>
                    <a:lnTo>
                      <a:pt x="11" y="29"/>
                    </a:lnTo>
                    <a:lnTo>
                      <a:pt x="30" y="11"/>
                    </a:lnTo>
                    <a:lnTo>
                      <a:pt x="54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39A999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45C0433-7F85-4201-B81D-72DFD78847BC}"/>
                </a:ext>
              </a:extLst>
            </p:cNvPr>
            <p:cNvSpPr/>
            <p:nvPr/>
          </p:nvSpPr>
          <p:spPr>
            <a:xfrm>
              <a:off x="-5137971" y="1597975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565FEFE-797D-4CE8-9ADD-B7214BCF5687}"/>
                </a:ext>
              </a:extLst>
            </p:cNvPr>
            <p:cNvSpPr/>
            <p:nvPr/>
          </p:nvSpPr>
          <p:spPr>
            <a:xfrm>
              <a:off x="-5420435" y="2893682"/>
              <a:ext cx="2875204" cy="5391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5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리눅스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DEFF54A-064B-4125-86E1-22B0360567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4785143" y="2150939"/>
              <a:ext cx="1604621" cy="69918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D66F1A8-6865-456B-B1D7-44EFF8656989}"/>
              </a:ext>
            </a:extLst>
          </p:cNvPr>
          <p:cNvSpPr txBox="1"/>
          <p:nvPr/>
        </p:nvSpPr>
        <p:spPr>
          <a:xfrm>
            <a:off x="2472543" y="1270164"/>
            <a:ext cx="9167438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현재 </a:t>
            </a:r>
            <a:r>
              <a:rPr lang="en-US" altLang="ko-KR" sz="1700" dirty="0"/>
              <a:t>window10</a:t>
            </a:r>
            <a:r>
              <a:rPr lang="ko-KR" altLang="en-US" sz="1700" dirty="0"/>
              <a:t>을 쓰고 있음으로 </a:t>
            </a:r>
            <a:r>
              <a:rPr lang="ko-KR" altLang="en-US" sz="1700" dirty="0" err="1"/>
              <a:t>듀얼부팅을</a:t>
            </a:r>
            <a:r>
              <a:rPr lang="ko-KR" altLang="en-US" sz="1700" dirty="0"/>
              <a:t> 하는 방향으로 구축함</a:t>
            </a:r>
            <a:endParaRPr lang="en-US" altLang="ko-KR" sz="1700" dirty="0"/>
          </a:p>
          <a:p>
            <a:r>
              <a:rPr lang="en-US" altLang="ko-KR" sz="1700" dirty="0"/>
              <a:t>1. </a:t>
            </a:r>
            <a:r>
              <a:rPr lang="ko-KR" altLang="en-US" sz="1700" dirty="0"/>
              <a:t>리눅스 사이트에서 원하는 버전을 </a:t>
            </a:r>
            <a:r>
              <a:rPr lang="en-US" altLang="ko-KR" sz="1700" dirty="0" err="1"/>
              <a:t>usb</a:t>
            </a:r>
            <a:r>
              <a:rPr lang="ko-KR" altLang="en-US" sz="1700" dirty="0"/>
              <a:t>에 다운로드 한다</a:t>
            </a:r>
            <a:r>
              <a:rPr lang="en-US" altLang="ko-KR" sz="1700" dirty="0"/>
              <a:t>.</a:t>
            </a:r>
          </a:p>
          <a:p>
            <a:r>
              <a:rPr lang="en-US" altLang="ko-KR" sz="1700" dirty="0"/>
              <a:t>2. </a:t>
            </a:r>
            <a:r>
              <a:rPr lang="ko-KR" altLang="en-US" sz="1700" dirty="0"/>
              <a:t>가상 머신 설치한다</a:t>
            </a:r>
            <a:endParaRPr lang="en-US" altLang="ko-KR" sz="1700" dirty="0"/>
          </a:p>
          <a:p>
            <a:r>
              <a:rPr lang="en-US" altLang="ko-KR" sz="1700" dirty="0"/>
              <a:t>.(VirtualBox-</a:t>
            </a:r>
            <a:r>
              <a:rPr lang="en-US" altLang="ko-KR" sz="1700" b="1" dirty="0">
                <a:hlinkClick r:id="rId4"/>
              </a:rPr>
              <a:t>http://download.virtualbox.org/</a:t>
            </a:r>
            <a:r>
              <a:rPr lang="en-US" altLang="ko-KR" sz="1700" b="1" dirty="0" err="1">
                <a:hlinkClick r:id="rId4"/>
              </a:rPr>
              <a:t>virtualbox</a:t>
            </a:r>
            <a:r>
              <a:rPr lang="en-US" altLang="ko-KR" sz="1700" b="1" dirty="0">
                <a:hlinkClick r:id="rId4"/>
              </a:rPr>
              <a:t>/</a:t>
            </a:r>
            <a:r>
              <a:rPr lang="en-US" altLang="ko-KR" sz="1700" dirty="0"/>
              <a:t>)</a:t>
            </a:r>
          </a:p>
          <a:p>
            <a:r>
              <a:rPr lang="en-US" altLang="ko-KR" sz="1700" dirty="0"/>
              <a:t>  1)</a:t>
            </a:r>
            <a:r>
              <a:rPr lang="ko-KR" altLang="en-US" sz="1700" dirty="0"/>
              <a:t> </a:t>
            </a:r>
            <a:r>
              <a:rPr lang="en-US" altLang="ko-KR" sz="1700" dirty="0"/>
              <a:t>window hosts</a:t>
            </a:r>
            <a:r>
              <a:rPr lang="ko-KR" altLang="en-US" sz="1700" dirty="0"/>
              <a:t>용 다운로드</a:t>
            </a:r>
            <a:endParaRPr lang="en-US" altLang="ko-KR" sz="1700" dirty="0"/>
          </a:p>
          <a:p>
            <a:r>
              <a:rPr lang="en-US" altLang="ko-KR" sz="1700" dirty="0"/>
              <a:t>  2) </a:t>
            </a:r>
            <a:r>
              <a:rPr lang="ko-KR" altLang="en-US" sz="1700" dirty="0"/>
              <a:t>새로 만들기</a:t>
            </a:r>
            <a:r>
              <a:rPr lang="en-US" altLang="ko-KR" sz="1700" dirty="0"/>
              <a:t>(</a:t>
            </a:r>
            <a:r>
              <a:rPr lang="ko-KR" altLang="en-US" sz="1700" dirty="0"/>
              <a:t>가상 머신 만들기</a:t>
            </a:r>
            <a:r>
              <a:rPr lang="en-US" altLang="ko-KR" sz="1700" dirty="0"/>
              <a:t>) </a:t>
            </a:r>
            <a:r>
              <a:rPr lang="ko-KR" altLang="en-US" sz="1700" dirty="0"/>
              <a:t>클릭</a:t>
            </a:r>
            <a:endParaRPr lang="en-US" altLang="ko-KR" sz="1700" dirty="0"/>
          </a:p>
          <a:p>
            <a:r>
              <a:rPr lang="en-US" altLang="ko-KR" sz="1700" dirty="0"/>
              <a:t>  3) </a:t>
            </a:r>
            <a:r>
              <a:rPr lang="ko-KR" altLang="en-US" sz="1700" dirty="0"/>
              <a:t>종류 </a:t>
            </a:r>
            <a:r>
              <a:rPr lang="en-US" altLang="ko-KR" sz="1700" dirty="0"/>
              <a:t>UBUNTU64</a:t>
            </a:r>
            <a:r>
              <a:rPr lang="ko-KR" altLang="en-US" sz="1700" dirty="0"/>
              <a:t> </a:t>
            </a:r>
            <a:r>
              <a:rPr lang="en-US" altLang="ko-KR" sz="1700" dirty="0"/>
              <a:t>BIT</a:t>
            </a:r>
            <a:r>
              <a:rPr lang="ko-KR" altLang="en-US" sz="1700" dirty="0"/>
              <a:t>로 설정 후</a:t>
            </a:r>
            <a:endParaRPr lang="en-US" altLang="ko-KR" sz="1700" dirty="0"/>
          </a:p>
          <a:p>
            <a:r>
              <a:rPr lang="en-US" altLang="ko-KR" sz="1700" dirty="0"/>
              <a:t>  4) </a:t>
            </a:r>
            <a:r>
              <a:rPr lang="ko-KR" altLang="en-US" sz="1700" dirty="0"/>
              <a:t>메모리 크기를 나눠준다</a:t>
            </a:r>
            <a:endParaRPr lang="en-US" altLang="ko-KR" sz="1700" dirty="0"/>
          </a:p>
          <a:p>
            <a:r>
              <a:rPr lang="en-US" altLang="ko-KR" sz="1700" dirty="0"/>
              <a:t>3. </a:t>
            </a:r>
            <a:r>
              <a:rPr lang="ko-KR" altLang="en-US" sz="1700" dirty="0"/>
              <a:t>리눅스 설치를 실행</a:t>
            </a:r>
            <a:endParaRPr lang="en-US" altLang="ko-KR" sz="1700" dirty="0"/>
          </a:p>
          <a:p>
            <a:r>
              <a:rPr lang="en-US" altLang="ko-KR" sz="1700" dirty="0"/>
              <a:t>4. </a:t>
            </a:r>
            <a:r>
              <a:rPr lang="ko-KR" altLang="en-US" sz="1700" dirty="0"/>
              <a:t>관리자 권한으로 명령실행창을 실행시켜 </a:t>
            </a:r>
            <a:r>
              <a:rPr lang="en-US" altLang="ko-KR" sz="1700" dirty="0" err="1"/>
              <a:t>bcdedit</a:t>
            </a:r>
            <a:r>
              <a:rPr lang="en-US" altLang="ko-KR" sz="1700" dirty="0"/>
              <a:t> /set {current} </a:t>
            </a:r>
            <a:r>
              <a:rPr lang="en-US" altLang="ko-KR" sz="1700" dirty="0" err="1"/>
              <a:t>safeboot</a:t>
            </a:r>
            <a:r>
              <a:rPr lang="en-US" altLang="ko-KR" sz="1700" dirty="0"/>
              <a:t> minimal</a:t>
            </a:r>
            <a:r>
              <a:rPr lang="ko-KR" altLang="en-US" sz="1700" dirty="0"/>
              <a:t>을 입력한 뒤 </a:t>
            </a:r>
            <a:r>
              <a:rPr lang="ko-KR" altLang="en-US" sz="1700" dirty="0" err="1"/>
              <a:t>재부팅한다</a:t>
            </a:r>
            <a:r>
              <a:rPr lang="en-US" altLang="ko-KR" sz="1700" dirty="0"/>
              <a:t>. (</a:t>
            </a:r>
            <a:r>
              <a:rPr lang="ko-KR" altLang="en-US" sz="1700" dirty="0"/>
              <a:t>부팅 </a:t>
            </a:r>
            <a:r>
              <a:rPr lang="ko-KR" altLang="en-US" sz="1700" dirty="0" err="1"/>
              <a:t>할때</a:t>
            </a:r>
            <a:r>
              <a:rPr lang="ko-KR" altLang="en-US" sz="1700" dirty="0"/>
              <a:t> 로고가 나오면 </a:t>
            </a:r>
            <a:r>
              <a:rPr lang="en-US" altLang="ko-KR" sz="1700" dirty="0"/>
              <a:t>F12</a:t>
            </a:r>
            <a:r>
              <a:rPr lang="ko-KR" altLang="en-US" sz="1700" dirty="0"/>
              <a:t>를 바로 누른다</a:t>
            </a:r>
            <a:r>
              <a:rPr lang="en-US" altLang="ko-KR" sz="1700" dirty="0"/>
              <a:t>.) </a:t>
            </a:r>
            <a:endParaRPr lang="ko-KR" altLang="en-US" sz="1700" dirty="0"/>
          </a:p>
          <a:p>
            <a:r>
              <a:rPr lang="en-US" altLang="ko-KR" sz="1700" dirty="0"/>
              <a:t>5. BIOS</a:t>
            </a:r>
            <a:r>
              <a:rPr lang="ko-KR" altLang="en-US" sz="1700" dirty="0"/>
              <a:t>에서 </a:t>
            </a:r>
            <a:r>
              <a:rPr lang="en-US" altLang="ko-KR" sz="1700" dirty="0"/>
              <a:t>RAID</a:t>
            </a:r>
            <a:r>
              <a:rPr lang="ko-KR" altLang="en-US" sz="1700" dirty="0"/>
              <a:t>를 </a:t>
            </a:r>
            <a:r>
              <a:rPr lang="en-US" altLang="ko-KR" sz="1700" dirty="0"/>
              <a:t>AHCI</a:t>
            </a:r>
            <a:r>
              <a:rPr lang="ko-KR" altLang="en-US" sz="1700" dirty="0"/>
              <a:t> 모드로 전환해 주고서 저장한 뒤 나온다</a:t>
            </a:r>
            <a:r>
              <a:rPr lang="en-US" altLang="ko-KR" sz="1700" dirty="0"/>
              <a:t>. </a:t>
            </a:r>
            <a:endParaRPr lang="ko-KR" altLang="en-US" sz="1700" dirty="0"/>
          </a:p>
          <a:p>
            <a:r>
              <a:rPr lang="en-US" altLang="ko-KR" sz="1700" dirty="0"/>
              <a:t>6. </a:t>
            </a:r>
            <a:r>
              <a:rPr lang="ko-KR" altLang="en-US" sz="1700" dirty="0"/>
              <a:t>컴퓨터가 안전모드로 부팅하면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bcdedit</a:t>
            </a:r>
            <a:r>
              <a:rPr lang="en-US" altLang="ko-KR" sz="1700" dirty="0"/>
              <a:t> /</a:t>
            </a:r>
            <a:r>
              <a:rPr lang="en-US" altLang="ko-KR" sz="1700" dirty="0" err="1"/>
              <a:t>deletevalue</a:t>
            </a:r>
            <a:r>
              <a:rPr lang="en-US" altLang="ko-KR" sz="1700" dirty="0"/>
              <a:t> {current} </a:t>
            </a:r>
            <a:r>
              <a:rPr lang="en-US" altLang="ko-KR" sz="1700" dirty="0" err="1"/>
              <a:t>safeboot</a:t>
            </a:r>
            <a:r>
              <a:rPr lang="ko-KR" altLang="en-US" sz="1700" dirty="0"/>
              <a:t>을 입력한 뒤 </a:t>
            </a:r>
            <a:r>
              <a:rPr lang="ko-KR" altLang="en-US" sz="1700" dirty="0" err="1"/>
              <a:t>재부팅한다</a:t>
            </a:r>
            <a:r>
              <a:rPr lang="en-US" altLang="ko-KR" sz="1700" dirty="0"/>
              <a:t>. </a:t>
            </a:r>
            <a:endParaRPr lang="ko-KR" altLang="en-US" sz="1700" dirty="0"/>
          </a:p>
          <a:p>
            <a:r>
              <a:rPr lang="en-US" altLang="ko-KR" sz="1700" dirty="0"/>
              <a:t>7. </a:t>
            </a:r>
            <a:r>
              <a:rPr lang="ko-KR" altLang="en-US" sz="1700" dirty="0"/>
              <a:t>컴퓨터가 </a:t>
            </a:r>
            <a:r>
              <a:rPr lang="ko-KR" altLang="en-US" sz="1700" dirty="0" err="1"/>
              <a:t>재부팅하며</a:t>
            </a:r>
            <a:r>
              <a:rPr lang="ko-KR" altLang="en-US" sz="1700" dirty="0"/>
              <a:t> </a:t>
            </a:r>
            <a:r>
              <a:rPr lang="en-US" altLang="ko-KR" sz="1700" dirty="0"/>
              <a:t>DELL </a:t>
            </a:r>
            <a:r>
              <a:rPr lang="ko-KR" altLang="en-US" sz="1700" dirty="0"/>
              <a:t>로고가 나오면 역시 </a:t>
            </a:r>
            <a:r>
              <a:rPr lang="en-US" altLang="ko-KR" sz="1700" dirty="0"/>
              <a:t>F12</a:t>
            </a:r>
            <a:r>
              <a:rPr lang="ko-KR" altLang="en-US" sz="1700" dirty="0"/>
              <a:t>를 눌러 </a:t>
            </a:r>
            <a:r>
              <a:rPr lang="en-US" altLang="ko-KR" sz="1700" dirty="0"/>
              <a:t>BIOS </a:t>
            </a:r>
            <a:r>
              <a:rPr lang="ko-KR" altLang="en-US" sz="1700" dirty="0"/>
              <a:t>세팅으로 들어간다</a:t>
            </a:r>
            <a:r>
              <a:rPr lang="en-US" altLang="ko-KR" sz="1700" dirty="0"/>
              <a:t>. </a:t>
            </a:r>
            <a:endParaRPr lang="ko-KR" altLang="en-US" sz="1700" dirty="0"/>
          </a:p>
          <a:p>
            <a:r>
              <a:rPr lang="en-US" altLang="ko-KR" sz="1700" dirty="0"/>
              <a:t>8. General -&gt; Advanced Boot Options</a:t>
            </a:r>
            <a:r>
              <a:rPr lang="ko-KR" altLang="en-US" sz="1700" dirty="0"/>
              <a:t>으로 들어가 </a:t>
            </a:r>
            <a:r>
              <a:rPr lang="en-US" altLang="ko-KR" sz="1700" dirty="0"/>
              <a:t>'Enable UEFI Network Stack'</a:t>
            </a:r>
            <a:r>
              <a:rPr lang="ko-KR" altLang="en-US" sz="1700" dirty="0"/>
              <a:t>을 체크한다</a:t>
            </a:r>
            <a:r>
              <a:rPr lang="en-US" altLang="ko-KR" sz="1700" dirty="0"/>
              <a:t>. </a:t>
            </a:r>
            <a:endParaRPr lang="ko-KR" altLang="en-US" sz="1700" dirty="0"/>
          </a:p>
          <a:p>
            <a:r>
              <a:rPr lang="en-US" altLang="ko-KR" sz="1700" dirty="0"/>
              <a:t>9. Ubuntu Gnome </a:t>
            </a:r>
            <a:r>
              <a:rPr lang="ko-KR" altLang="en-US" sz="1700" dirty="0"/>
              <a:t>부팅 </a:t>
            </a:r>
            <a:r>
              <a:rPr lang="en-US" altLang="ko-KR" sz="1700" dirty="0"/>
              <a:t>USB</a:t>
            </a:r>
            <a:r>
              <a:rPr lang="ko-KR" altLang="en-US" sz="1700" dirty="0"/>
              <a:t>를 꼽는다</a:t>
            </a:r>
            <a:r>
              <a:rPr lang="en-US" altLang="ko-KR" sz="1700" dirty="0"/>
              <a:t>. </a:t>
            </a:r>
            <a:endParaRPr lang="ko-KR" altLang="en-US" sz="1700" dirty="0"/>
          </a:p>
          <a:p>
            <a:r>
              <a:rPr lang="en-US" altLang="ko-KR" sz="1700" dirty="0"/>
              <a:t>10. </a:t>
            </a:r>
            <a:r>
              <a:rPr lang="ko-KR" altLang="en-US" sz="1700" dirty="0"/>
              <a:t>다시 부팅할 때 </a:t>
            </a:r>
            <a:r>
              <a:rPr lang="en-US" altLang="ko-KR" sz="1700" dirty="0"/>
              <a:t>F12</a:t>
            </a:r>
            <a:r>
              <a:rPr lang="ko-KR" altLang="en-US" sz="1700" dirty="0"/>
              <a:t>를 눌러 부팅미디어에서 </a:t>
            </a:r>
            <a:r>
              <a:rPr lang="en-US" altLang="ko-KR" sz="1700" dirty="0"/>
              <a:t>Flash Disk</a:t>
            </a:r>
            <a:r>
              <a:rPr lang="ko-KR" altLang="en-US" sz="1700" dirty="0"/>
              <a:t>를 선택해 준다</a:t>
            </a:r>
            <a:r>
              <a:rPr lang="en-US" altLang="ko-KR" sz="1700" dirty="0"/>
              <a:t>. </a:t>
            </a:r>
            <a:endParaRPr lang="ko-KR" altLang="en-US" sz="1700" dirty="0"/>
          </a:p>
          <a:p>
            <a:r>
              <a:rPr lang="en-US" altLang="ko-KR" sz="1700" dirty="0"/>
              <a:t>11. </a:t>
            </a:r>
            <a:r>
              <a:rPr lang="ko-KR" altLang="en-US" sz="1700" dirty="0"/>
              <a:t>이후 </a:t>
            </a:r>
            <a:r>
              <a:rPr lang="en-US" altLang="ko-KR" sz="1700" dirty="0"/>
              <a:t>Ubuntu Gnome </a:t>
            </a:r>
            <a:r>
              <a:rPr lang="ko-KR" altLang="en-US" sz="1700" dirty="0"/>
              <a:t>설치 마법사 안내에 따라 </a:t>
            </a:r>
            <a:r>
              <a:rPr lang="en-US" altLang="ko-KR" sz="1700" dirty="0"/>
              <a:t>Ubuntu</a:t>
            </a:r>
            <a:r>
              <a:rPr lang="ko-KR" altLang="en-US" sz="1700" dirty="0"/>
              <a:t>를 설치해 주면 된다</a:t>
            </a:r>
            <a:r>
              <a:rPr lang="en-US" altLang="ko-KR" sz="1700" dirty="0"/>
              <a:t>. </a:t>
            </a:r>
            <a:endParaRPr lang="ko-KR" altLang="en-US" sz="1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온도 시각화 구현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8" y="0"/>
            <a:ext cx="10615422" cy="678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891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온도 시각화 구현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662581" y="1426004"/>
            <a:ext cx="1001761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poplu3 =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pd.read_csv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('../data/ojeon2.csv', thousands=',', encoding='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euc-kr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poplu3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poplu3.index: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j=1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poplu3.values[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i,j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&lt; 0.030 : 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poplu3['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'1'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0.029&lt; poplu3.values[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i,j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&lt; 0.08: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poplu3['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'2'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0.079&lt;poplu3.values[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i,j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&lt; 0.12: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poplu3['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'3'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0.119&lt; poplu3.values[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i,j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: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poplu3['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'4'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80565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온도 시각화 구현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766" y="117874"/>
            <a:ext cx="12206168" cy="63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387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온도 시각화 구현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981"/>
            <a:ext cx="12093997" cy="51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884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온도 시각화 구현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4" y="0"/>
            <a:ext cx="11442954" cy="68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55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6002" y="476083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</a:rPr>
              <a:t>개발 일정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</a:rPr>
              <a:t>Execution Schedule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3C712BF5-7E5B-4EDE-8126-1BE81C1C3D27}"/>
              </a:ext>
            </a:extLst>
          </p:cNvPr>
          <p:cNvSpPr/>
          <p:nvPr/>
        </p:nvSpPr>
        <p:spPr>
          <a:xfrm>
            <a:off x="1280874" y="1415210"/>
            <a:ext cx="2386161" cy="235440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280874" y="2644926"/>
            <a:ext cx="2386161" cy="33194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4A26402-878C-457E-8733-9A4683691958}"/>
              </a:ext>
            </a:extLst>
          </p:cNvPr>
          <p:cNvSpPr/>
          <p:nvPr/>
        </p:nvSpPr>
        <p:spPr>
          <a:xfrm>
            <a:off x="1462029" y="1597386"/>
            <a:ext cx="2011004" cy="1984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453541" y="3763805"/>
            <a:ext cx="2053756" cy="1984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천식 데이터 분석</a:t>
            </a:r>
            <a:endParaRPr lang="en-US" altLang="ko-KR" sz="1700" b="1" dirty="0">
              <a:solidFill>
                <a:sysClr val="windowText" lastClr="0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및  데이터 시각화</a:t>
            </a:r>
            <a:endParaRPr lang="ko-KR" altLang="en-US" sz="1700" b="1" dirty="0">
              <a:latin typeface="+mj-lt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860133" y="2707938"/>
            <a:ext cx="2386162" cy="3319418"/>
          </a:xfrm>
          <a:prstGeom prst="rect">
            <a:avLst/>
          </a:prstGeom>
          <a:solidFill>
            <a:srgbClr val="FB9997"/>
          </a:solidFill>
          <a:ln>
            <a:solidFill>
              <a:srgbClr val="FB9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032800" y="3824235"/>
            <a:ext cx="2053756" cy="1984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b="1" dirty="0" smtClean="0">
                <a:solidFill>
                  <a:sysClr val="windowText" lastClr="000000"/>
                </a:solidFill>
              </a:rPr>
              <a:t>데이터 베이스에</a:t>
            </a:r>
            <a:endParaRPr lang="en-US" altLang="ko-KR" sz="1700" b="1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700" b="1" dirty="0" smtClean="0">
                <a:solidFill>
                  <a:sysClr val="windowText" lastClr="000000"/>
                </a:solidFill>
              </a:rPr>
              <a:t>데이터 저장</a:t>
            </a:r>
            <a:endParaRPr lang="en-US" altLang="ko-KR" sz="1700" b="1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700" b="1" dirty="0" smtClean="0">
                <a:solidFill>
                  <a:sysClr val="windowText" lastClr="000000"/>
                </a:solidFill>
              </a:rPr>
              <a:t>최종 </a:t>
            </a:r>
            <a:r>
              <a:rPr lang="ko-KR" altLang="en-US" sz="1700" b="1" dirty="0">
                <a:solidFill>
                  <a:sysClr val="windowText" lastClr="000000"/>
                </a:solidFill>
              </a:rPr>
              <a:t>구현</a:t>
            </a:r>
            <a:endParaRPr lang="en-US" altLang="ko-KR" sz="1700" b="1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sz="1700" b="1" dirty="0">
                <a:solidFill>
                  <a:sysClr val="windowText" lastClr="000000"/>
                </a:solidFill>
              </a:rPr>
              <a:t>&amp; </a:t>
            </a:r>
            <a:r>
              <a:rPr lang="ko-KR" altLang="en-US" sz="1700" b="1" dirty="0">
                <a:solidFill>
                  <a:sysClr val="windowText" lastClr="000000"/>
                </a:solidFill>
              </a:rPr>
              <a:t>유지보수</a:t>
            </a:r>
            <a:endParaRPr lang="en-US" altLang="ko-KR" sz="17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13224" y="2386191"/>
            <a:ext cx="21214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월 일정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C50FAB9-6380-48D7-8CE1-A650305281A0}"/>
              </a:ext>
            </a:extLst>
          </p:cNvPr>
          <p:cNvSpPr/>
          <p:nvPr/>
        </p:nvSpPr>
        <p:spPr>
          <a:xfrm>
            <a:off x="4860134" y="1496713"/>
            <a:ext cx="2386161" cy="2309995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414511" y="2725396"/>
            <a:ext cx="2386161" cy="331941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587178" y="3844275"/>
            <a:ext cx="2053756" cy="1984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</a:rPr>
              <a:t>영어로 발표자료 작성</a:t>
            </a:r>
            <a:endParaRPr lang="en-US" altLang="ko-KR" sz="17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3F0CB84-5623-49D4-A466-B5229388BBE2}"/>
              </a:ext>
            </a:extLst>
          </p:cNvPr>
          <p:cNvSpPr/>
          <p:nvPr/>
        </p:nvSpPr>
        <p:spPr>
          <a:xfrm>
            <a:off x="5051121" y="1678889"/>
            <a:ext cx="2011004" cy="1984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051121" y="2437407"/>
            <a:ext cx="21214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5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월 일정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828C22C-6BA8-47A1-A57E-806337E663AC}"/>
              </a:ext>
            </a:extLst>
          </p:cNvPr>
          <p:cNvSpPr/>
          <p:nvPr/>
        </p:nvSpPr>
        <p:spPr>
          <a:xfrm>
            <a:off x="8414512" y="1533640"/>
            <a:ext cx="2386161" cy="230999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F49C001-60F8-41ED-B927-2A1A6A4F26E2}"/>
              </a:ext>
            </a:extLst>
          </p:cNvPr>
          <p:cNvSpPr/>
          <p:nvPr/>
        </p:nvSpPr>
        <p:spPr>
          <a:xfrm>
            <a:off x="8605499" y="1715816"/>
            <a:ext cx="2011004" cy="1984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514708" y="2466661"/>
            <a:ext cx="21214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월 일정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260985" y="75097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037118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6249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참고문헌 및 사이트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858D7C-7169-48E2-9B90-0E99F5F15E91}"/>
              </a:ext>
            </a:extLst>
          </p:cNvPr>
          <p:cNvSpPr txBox="1"/>
          <p:nvPr/>
        </p:nvSpPr>
        <p:spPr>
          <a:xfrm>
            <a:off x="962109" y="1388988"/>
            <a:ext cx="3520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하둡</a:t>
            </a:r>
            <a:r>
              <a:rPr lang="ko-KR" altLang="en-US" b="1" dirty="0"/>
              <a:t> 참조 문헌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시작하세요 </a:t>
            </a:r>
            <a:r>
              <a:rPr lang="ko-KR" altLang="en-US" dirty="0" err="1"/>
              <a:t>하둡</a:t>
            </a:r>
            <a:r>
              <a:rPr lang="ko-KR" altLang="en-US" dirty="0"/>
              <a:t> 프로그래밍</a:t>
            </a:r>
            <a:endParaRPr lang="en-US" altLang="ko-KR" dirty="0"/>
          </a:p>
          <a:p>
            <a:r>
              <a:rPr lang="en-US" altLang="ko-KR" dirty="0"/>
              <a:t>2. SQL </a:t>
            </a:r>
            <a:r>
              <a:rPr lang="ko-KR" altLang="en-US" dirty="0"/>
              <a:t>더 쉽게</a:t>
            </a:r>
            <a:r>
              <a:rPr lang="en-US" altLang="ko-KR" dirty="0"/>
              <a:t>, </a:t>
            </a:r>
            <a:r>
              <a:rPr lang="ko-KR" altLang="en-US" dirty="0"/>
              <a:t>더 깊게</a:t>
            </a:r>
            <a:endParaRPr lang="en-US" altLang="ko-KR" dirty="0"/>
          </a:p>
        </p:txBody>
      </p:sp>
      <p:pic>
        <p:nvPicPr>
          <p:cNvPr id="7170" name="Picture 2" descr="C:\Users\Administrator\Desktop\시작하세요 하둡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09" y="3233392"/>
            <a:ext cx="2238631" cy="278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Administrator\Desktop\안드로이드 프로그래밍 정복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54" y="3224701"/>
            <a:ext cx="2238631" cy="279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Administrator\Desktop\안드로이드 프로그래밍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305" y="3233392"/>
            <a:ext cx="2238631" cy="279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33412" y="1388988"/>
            <a:ext cx="4450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어플리케이션 제작 참조 문헌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1.Android Studio</a:t>
            </a:r>
            <a:r>
              <a:rPr lang="ko-KR" altLang="en-US" dirty="0"/>
              <a:t>를 활용한 안드로이드                  프로그래밍</a:t>
            </a:r>
            <a:r>
              <a:rPr lang="en-US" altLang="ko-KR" dirty="0"/>
              <a:t>(</a:t>
            </a:r>
            <a:r>
              <a:rPr lang="en-US" altLang="ko-KR" dirty="0" err="1"/>
              <a:t>Andrioid</a:t>
            </a:r>
            <a:r>
              <a:rPr lang="en-US" altLang="ko-KR" dirty="0"/>
              <a:t> 7.0(</a:t>
            </a:r>
            <a:r>
              <a:rPr lang="ko-KR" altLang="en-US" dirty="0"/>
              <a:t>누가</a:t>
            </a:r>
            <a:r>
              <a:rPr lang="en-US" altLang="ko-KR" dirty="0"/>
              <a:t>)</a:t>
            </a:r>
            <a:r>
              <a:rPr lang="ko-KR" altLang="en-US" dirty="0"/>
              <a:t>지원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</a:t>
            </a:r>
            <a:r>
              <a:rPr lang="ko-KR" altLang="en-US" dirty="0" err="1"/>
              <a:t>안드로이드</a:t>
            </a:r>
            <a:r>
              <a:rPr lang="ko-KR" altLang="en-US" dirty="0"/>
              <a:t> 프로그래밍정복 </a:t>
            </a:r>
            <a:r>
              <a:rPr lang="en-US" altLang="ko-KR" dirty="0"/>
              <a:t>1</a:t>
            </a:r>
            <a:r>
              <a:rPr lang="ko-KR" altLang="en-US" dirty="0"/>
              <a:t>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067029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참고문헌 및 사이트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E9BE86-610B-45A3-8A68-8C217C355BE1}"/>
              </a:ext>
            </a:extLst>
          </p:cNvPr>
          <p:cNvSpPr txBox="1"/>
          <p:nvPr/>
        </p:nvSpPr>
        <p:spPr>
          <a:xfrm>
            <a:off x="683116" y="1684221"/>
            <a:ext cx="94867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4"/>
              </a:rPr>
              <a:t>http://www.mohw.go.kr/react/index.jsp</a:t>
            </a:r>
            <a:r>
              <a:rPr lang="ko-KR" altLang="en-US" sz="1400" dirty="0">
                <a:hlinkClick r:id="rId4"/>
              </a:rPr>
              <a:t> </a:t>
            </a:r>
            <a:r>
              <a:rPr lang="en-US" altLang="ko-KR" sz="1400" dirty="0">
                <a:hlinkClick r:id="rId4"/>
              </a:rPr>
              <a:t>//</a:t>
            </a:r>
            <a:r>
              <a:rPr lang="ko-KR" altLang="en-US" sz="1400" dirty="0"/>
              <a:t>보건복지부</a:t>
            </a:r>
            <a:r>
              <a:rPr lang="en-US" altLang="ko-KR" sz="1400" dirty="0"/>
              <a:t> </a:t>
            </a:r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5"/>
              </a:rPr>
              <a:t>https://developer.android.com/studio/?hl=ko</a:t>
            </a:r>
            <a:r>
              <a:rPr lang="ko-KR" altLang="en-US" sz="1400" dirty="0"/>
              <a:t> </a:t>
            </a:r>
            <a:r>
              <a:rPr lang="en-US" altLang="ko-KR" sz="1400" dirty="0"/>
              <a:t>//</a:t>
            </a:r>
            <a:r>
              <a:rPr lang="ko-KR" altLang="en-US" sz="1400" dirty="0"/>
              <a:t>안드로이드 스튜디오 설치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6"/>
              </a:rPr>
              <a:t>https://www.youtube.com/watch?v=oj6DI3PvAr0//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동빈나</a:t>
            </a:r>
            <a:r>
              <a:rPr lang="en-US" altLang="ko-KR" sz="1400" dirty="0"/>
              <a:t>(</a:t>
            </a:r>
            <a:r>
              <a:rPr lang="ko-KR" altLang="en-US" sz="1400" dirty="0"/>
              <a:t>안드로이드 앱</a:t>
            </a:r>
            <a:r>
              <a:rPr lang="en-US" altLang="ko-KR" sz="1400" dirty="0"/>
              <a:t>)</a:t>
            </a:r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7"/>
              </a:rPr>
              <a:t>http://www.airkorea.or.kr/index</a:t>
            </a:r>
            <a:r>
              <a:rPr lang="ko-KR" altLang="en-US" sz="1400" dirty="0"/>
              <a:t> </a:t>
            </a:r>
            <a:r>
              <a:rPr lang="en-US" altLang="ko-KR" sz="1400" dirty="0"/>
              <a:t>// </a:t>
            </a:r>
            <a:r>
              <a:rPr lang="ko-KR" altLang="en-US" sz="1400" dirty="0" err="1"/>
              <a:t>에어코리아</a:t>
            </a:r>
            <a:r>
              <a:rPr lang="en-US" altLang="ko-KR" sz="1400" dirty="0"/>
              <a:t>(</a:t>
            </a:r>
            <a:r>
              <a:rPr lang="ko-KR" altLang="en-US" sz="1400" dirty="0"/>
              <a:t>한국 지도사진 참조</a:t>
            </a:r>
            <a:r>
              <a:rPr lang="en-US" altLang="ko-KR" sz="1400" dirty="0"/>
              <a:t>)</a:t>
            </a:r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8"/>
              </a:rPr>
              <a:t>https://data.kma.go.kr/data/grnd/selectAsosRltmList.do?pgmNo=36</a:t>
            </a:r>
            <a:r>
              <a:rPr lang="en-US" altLang="ko-KR" sz="1400" dirty="0"/>
              <a:t> </a:t>
            </a:r>
            <a:r>
              <a:rPr lang="ko-KR" altLang="en-US" sz="1400" dirty="0"/>
              <a:t>기상청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자료포탈</a:t>
            </a:r>
            <a:r>
              <a:rPr lang="ko-KR" altLang="en-US" sz="1400" dirty="0"/>
              <a:t> 사이트</a:t>
            </a:r>
            <a:r>
              <a:rPr lang="en-US" altLang="ko-KR" sz="1400" dirty="0"/>
              <a:t>)</a:t>
            </a:r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9"/>
              </a:rPr>
              <a:t>https://www.sedaily.com/NewsView/1OIBYC9Z3R</a:t>
            </a:r>
            <a:r>
              <a:rPr lang="en-US" altLang="ko-KR" sz="1400" dirty="0"/>
              <a:t> </a:t>
            </a:r>
            <a:r>
              <a:rPr lang="ko-KR" altLang="en-US" sz="1400" dirty="0"/>
              <a:t>오존의 위험성과 풍속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10"/>
              </a:rPr>
              <a:t>https://terms.naver.com/entry.nhn?docId=3389438&amp;cid=47340&amp;categoryId=47340</a:t>
            </a:r>
            <a:r>
              <a:rPr lang="en-US" altLang="ko-KR" sz="1400" dirty="0"/>
              <a:t> </a:t>
            </a:r>
            <a:r>
              <a:rPr lang="ko-KR" altLang="en-US" sz="1400" dirty="0"/>
              <a:t>적정 습도 관련</a:t>
            </a:r>
            <a:endParaRPr lang="en-US" altLang="ko-KR" sz="1400" dirty="0"/>
          </a:p>
        </p:txBody>
      </p:sp>
      <p:pic>
        <p:nvPicPr>
          <p:cNvPr id="8195" name="Picture 3" descr="C:\Users\Administrator\Desktop\android_studi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00" y="4721417"/>
            <a:ext cx="1984651" cy="120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Administrator\Desktop\large_87179 한진에어코리아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568" y="4721417"/>
            <a:ext cx="1984651" cy="120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Administrator\Desktop\20181224165749_6855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36" y="4721417"/>
            <a:ext cx="1984651" cy="120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02" y="4721416"/>
            <a:ext cx="2150118" cy="120869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260985" y="75097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10451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10679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참조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E9BE86-610B-45A3-8A68-8C217C355BE1}"/>
              </a:ext>
            </a:extLst>
          </p:cNvPr>
          <p:cNvSpPr txBox="1"/>
          <p:nvPr/>
        </p:nvSpPr>
        <p:spPr>
          <a:xfrm>
            <a:off x="683116" y="1684221"/>
            <a:ext cx="9486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dirty="0"/>
              <a:t>팀 프로젝트 저장소</a:t>
            </a:r>
            <a:endParaRPr lang="en-US" altLang="ko-KR" sz="1400" dirty="0">
              <a:hlinkClick r:id="rId4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4"/>
              </a:rPr>
              <a:t>https://github.com/allnight5/D.Pteam</a:t>
            </a:r>
            <a:endParaRPr lang="en-US" altLang="ko-KR" sz="1400" dirty="0"/>
          </a:p>
          <a:p>
            <a:pPr fontAlgn="base"/>
            <a:r>
              <a:rPr lang="ko-KR" altLang="en-US" sz="1400" dirty="0"/>
              <a:t>조원 별 깃 허브 링크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8260985" y="75097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65055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06669" y="2575050"/>
            <a:ext cx="6123667" cy="1315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44546A">
                    <a:lumMod val="75000"/>
                  </a:srgbClr>
                </a:solidFill>
              </a:rPr>
              <a:t>Q&amp;A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Questions and Answers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4E2BF4-008A-4FC0-8D80-634D8A891D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" y="169118"/>
            <a:ext cx="296290" cy="2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5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200126"/>
            <a:ext cx="6123667" cy="1064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spc="30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국내 천식 예측</a:t>
            </a:r>
            <a:r>
              <a:rPr lang="en-US" altLang="ko-KR" sz="2300" b="1" spc="30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&amp;</a:t>
            </a:r>
            <a:r>
              <a:rPr lang="ko-KR" altLang="en-US" sz="2300" b="1" spc="30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예방 서비스 개발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spc="30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2) </a:t>
            </a:r>
            <a:r>
              <a:rPr lang="ko-KR" altLang="en-US" sz="2000" b="1" spc="30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환경 구축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118" y="169623"/>
            <a:ext cx="357189" cy="35718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6557264A-0335-47C7-B3B1-257AB947BDCB}"/>
              </a:ext>
            </a:extLst>
          </p:cNvPr>
          <p:cNvGrpSpPr/>
          <p:nvPr/>
        </p:nvGrpSpPr>
        <p:grpSpPr>
          <a:xfrm>
            <a:off x="833273" y="1322260"/>
            <a:ext cx="1676636" cy="1676636"/>
            <a:chOff x="-4478535" y="1612260"/>
            <a:chExt cx="2340000" cy="2340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13744C9-B884-4647-A1A3-EEE6C1A82205}"/>
                </a:ext>
              </a:extLst>
            </p:cNvPr>
            <p:cNvSpPr/>
            <p:nvPr/>
          </p:nvSpPr>
          <p:spPr>
            <a:xfrm>
              <a:off x="-4478535" y="1612260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A366E00-A1D0-4DCB-B108-C027F6120B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4163683" y="2223197"/>
              <a:ext cx="1761763" cy="70615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F32841-364E-4ECA-A7BB-D79D660BADE1}"/>
                </a:ext>
              </a:extLst>
            </p:cNvPr>
            <p:cNvSpPr txBox="1"/>
            <p:nvPr/>
          </p:nvSpPr>
          <p:spPr>
            <a:xfrm>
              <a:off x="-4057873" y="2907471"/>
              <a:ext cx="1631578" cy="902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파이썬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3.7.3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A0F84B-FE97-49D5-82AE-500DC33B7BBF}"/>
              </a:ext>
            </a:extLst>
          </p:cNvPr>
          <p:cNvSpPr txBox="1"/>
          <p:nvPr/>
        </p:nvSpPr>
        <p:spPr>
          <a:xfrm>
            <a:off x="3154313" y="1689821"/>
            <a:ext cx="8147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1.. </a:t>
            </a:r>
            <a:r>
              <a:rPr lang="ko-KR" altLang="en-US" dirty="0"/>
              <a:t>홈페이지</a:t>
            </a: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https://www.python.org/</a:t>
            </a:r>
            <a:r>
              <a:rPr lang="en-US" altLang="ko-KR" dirty="0"/>
              <a:t> )</a:t>
            </a:r>
            <a:r>
              <a:rPr lang="ko-KR" altLang="en-US" dirty="0"/>
              <a:t>에 들어간다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홈페이지에서  </a:t>
            </a:r>
            <a:r>
              <a:rPr lang="en-US" altLang="ko-KR" dirty="0"/>
              <a:t>Download</a:t>
            </a:r>
            <a:r>
              <a:rPr lang="ko-KR" altLang="en-US" dirty="0"/>
              <a:t>를 클릭한다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실행하여 프로그램을 풀어준다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6C18FD-E38A-462A-A64E-07B32F7A98D9}"/>
              </a:ext>
            </a:extLst>
          </p:cNvPr>
          <p:cNvSpPr txBox="1"/>
          <p:nvPr/>
        </p:nvSpPr>
        <p:spPr>
          <a:xfrm>
            <a:off x="3376330" y="3533383"/>
            <a:ext cx="7574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홈페이지</a:t>
            </a:r>
            <a:r>
              <a:rPr lang="en-US" altLang="ko-KR" dirty="0"/>
              <a:t>(</a:t>
            </a:r>
            <a:r>
              <a:rPr lang="en-US" altLang="ko-KR" dirty="0">
                <a:hlinkClick r:id="rId5"/>
              </a:rPr>
              <a:t>http://windows.php.net/download/</a:t>
            </a:r>
            <a:r>
              <a:rPr lang="en-US" altLang="ko-KR" dirty="0"/>
              <a:t> )</a:t>
            </a:r>
            <a:r>
              <a:rPr lang="ko-KR" altLang="en-US" dirty="0"/>
              <a:t>에 접속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반드시 </a:t>
            </a:r>
            <a:r>
              <a:rPr lang="en-US" altLang="ko-KR" dirty="0"/>
              <a:t>Non Tread Safe</a:t>
            </a:r>
            <a:r>
              <a:rPr lang="ko-KR" altLang="en-US" dirty="0"/>
              <a:t>로 다운 받고</a:t>
            </a:r>
            <a:r>
              <a:rPr lang="en-US" altLang="ko-KR" dirty="0"/>
              <a:t>, </a:t>
            </a:r>
            <a:r>
              <a:rPr lang="ko-KR" altLang="en-US" dirty="0"/>
              <a:t>자신의 운영체제보다 </a:t>
            </a:r>
            <a:r>
              <a:rPr lang="en-US" altLang="ko-KR" dirty="0"/>
              <a:t>visual </a:t>
            </a:r>
            <a:r>
              <a:rPr lang="en-US" altLang="ko-KR" dirty="0" err="1"/>
              <a:t>c++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err="1"/>
              <a:t>아키텍쳐버전에</a:t>
            </a:r>
            <a:r>
              <a:rPr lang="ko-KR" altLang="en-US" dirty="0"/>
              <a:t> 따라 다운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파일의 압축을 풀고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PHP</a:t>
            </a:r>
            <a:r>
              <a:rPr lang="ko-KR" altLang="en-US" dirty="0"/>
              <a:t>관리자 실행</a:t>
            </a:r>
            <a:endParaRPr lang="en-US" altLang="ko-KR" dirty="0"/>
          </a:p>
          <a:p>
            <a:r>
              <a:rPr lang="en-US" altLang="ko-KR" dirty="0"/>
              <a:t>  1) </a:t>
            </a:r>
            <a:r>
              <a:rPr lang="ko-KR" altLang="en-US" dirty="0"/>
              <a:t>가상서버 홈</a:t>
            </a:r>
            <a:r>
              <a:rPr lang="en-US" altLang="ko-KR" dirty="0"/>
              <a:t>-&gt;php manage</a:t>
            </a:r>
            <a:r>
              <a:rPr lang="ko-KR" altLang="en-US" dirty="0"/>
              <a:t>로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r>
              <a:rPr lang="en-US" altLang="ko-KR" dirty="0"/>
              <a:t>  2) Register new php version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3) </a:t>
            </a:r>
            <a:r>
              <a:rPr lang="ko-KR" altLang="en-US" dirty="0"/>
              <a:t>압축을 해제한 </a:t>
            </a:r>
            <a:r>
              <a:rPr lang="en-US" altLang="ko-KR" dirty="0"/>
              <a:t>C:\php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en-US" altLang="ko-KR" dirty="0" err="1"/>
              <a:t>phpinfo</a:t>
            </a:r>
            <a:r>
              <a:rPr lang="en-US" altLang="ko-KR" dirty="0"/>
              <a:t>()</a:t>
            </a:r>
            <a:r>
              <a:rPr lang="ko-KR" altLang="en-US" dirty="0"/>
              <a:t>클릭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619AAC2-FAB8-4D83-A815-1DEFAD16B575}"/>
              </a:ext>
            </a:extLst>
          </p:cNvPr>
          <p:cNvGrpSpPr/>
          <p:nvPr/>
        </p:nvGrpSpPr>
        <p:grpSpPr>
          <a:xfrm>
            <a:off x="641533" y="3699032"/>
            <a:ext cx="2060115" cy="1676635"/>
            <a:chOff x="408610" y="3679200"/>
            <a:chExt cx="2875204" cy="23400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BC552C6-1FC7-4F6B-B782-F85A9CE47ED8}"/>
                </a:ext>
              </a:extLst>
            </p:cNvPr>
            <p:cNvSpPr/>
            <p:nvPr/>
          </p:nvSpPr>
          <p:spPr>
            <a:xfrm>
              <a:off x="676213" y="3679200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0AE27FE-27FB-4586-BFA8-62BA7AE0D1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126218" y="4079875"/>
              <a:ext cx="1439989" cy="966684"/>
            </a:xfrm>
            <a:prstGeom prst="rect">
              <a:avLst/>
            </a:prstGeom>
          </p:spPr>
        </p:pic>
        <p:sp>
          <p:nvSpPr>
            <p:cNvPr id="39" name="직사각형 30">
              <a:extLst>
                <a:ext uri="{FF2B5EF4-FFF2-40B4-BE49-F238E27FC236}">
                  <a16:creationId xmlns:a16="http://schemas.microsoft.com/office/drawing/2014/main" id="{266DC827-5523-4E37-813C-2B24880E57E4}"/>
                </a:ext>
              </a:extLst>
            </p:cNvPr>
            <p:cNvSpPr/>
            <p:nvPr/>
          </p:nvSpPr>
          <p:spPr>
            <a:xfrm>
              <a:off x="408610" y="5064907"/>
              <a:ext cx="2875204" cy="577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php</a:t>
              </a: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 </a:t>
              </a: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7.2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78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3030942"/>
            <a:ext cx="6123667" cy="796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44546A">
                    <a:lumMod val="75000"/>
                  </a:srgbClr>
                </a:solidFill>
              </a:rPr>
              <a:t>Thank you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4E2BF4-008A-4FC0-8D80-634D8A891D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" y="169118"/>
            <a:ext cx="296290" cy="2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200126"/>
            <a:ext cx="6123667" cy="1064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spc="30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국내 천식 예측</a:t>
            </a:r>
            <a:r>
              <a:rPr lang="en-US" altLang="ko-KR" sz="2300" b="1" spc="30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&amp;</a:t>
            </a:r>
            <a:r>
              <a:rPr lang="ko-KR" altLang="en-US" sz="2300" b="1" spc="30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예방 서비스 개발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spc="30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2) </a:t>
            </a:r>
            <a:r>
              <a:rPr lang="ko-KR" altLang="en-US" sz="2000" b="1" spc="30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환경 구축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118" y="169623"/>
            <a:ext cx="357189" cy="35718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5F2781C-22DE-4411-8F79-E679B625CF79}"/>
              </a:ext>
            </a:extLst>
          </p:cNvPr>
          <p:cNvGrpSpPr/>
          <p:nvPr/>
        </p:nvGrpSpPr>
        <p:grpSpPr>
          <a:xfrm>
            <a:off x="877865" y="1515913"/>
            <a:ext cx="2104437" cy="1712707"/>
            <a:chOff x="1158291" y="3956900"/>
            <a:chExt cx="2875204" cy="2340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4C579A1-83D1-4CAE-961B-EBAB0F5B39F1}"/>
                </a:ext>
              </a:extLst>
            </p:cNvPr>
            <p:cNvSpPr/>
            <p:nvPr/>
          </p:nvSpPr>
          <p:spPr>
            <a:xfrm>
              <a:off x="1425893" y="3956900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23" name="Picture 2" descr="C:\Users\Administrator\Desktop\지빠귀\이미지\개발환경 이미지\androidstudio.png">
              <a:extLst>
                <a:ext uri="{FF2B5EF4-FFF2-40B4-BE49-F238E27FC236}">
                  <a16:creationId xmlns:a16="http://schemas.microsoft.com/office/drawing/2014/main" id="{097652E7-2B34-499B-8CFB-185902AB7C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30206" y="4454121"/>
              <a:ext cx="1331374" cy="892361"/>
            </a:xfrm>
            <a:prstGeom prst="rect">
              <a:avLst/>
            </a:prstGeom>
            <a:noFill/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189AA03-3192-4927-BD82-B43284C9764A}"/>
                </a:ext>
              </a:extLst>
            </p:cNvPr>
            <p:cNvSpPr/>
            <p:nvPr/>
          </p:nvSpPr>
          <p:spPr>
            <a:xfrm>
              <a:off x="1158291" y="5414678"/>
              <a:ext cx="2875204" cy="861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안드로이드 스튜디오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3.3.2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A7AA2B3-2E86-404D-A271-3A0E547F95DB}"/>
              </a:ext>
            </a:extLst>
          </p:cNvPr>
          <p:cNvSpPr txBox="1"/>
          <p:nvPr/>
        </p:nvSpPr>
        <p:spPr>
          <a:xfrm>
            <a:off x="3350544" y="1602911"/>
            <a:ext cx="7866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홈페이지</a:t>
            </a:r>
            <a:r>
              <a:rPr lang="en-US" altLang="ko-KR" dirty="0"/>
              <a:t> (</a:t>
            </a:r>
            <a:r>
              <a:rPr lang="en-US" altLang="ko-KR" dirty="0">
                <a:hlinkClick r:id="rId4"/>
              </a:rPr>
              <a:t>https://developer.android.com/studio/index.html</a:t>
            </a:r>
            <a:r>
              <a:rPr lang="en-US" altLang="ko-KR" dirty="0"/>
              <a:t>)</a:t>
            </a:r>
            <a:r>
              <a:rPr lang="ko-KR" altLang="en-US" dirty="0"/>
              <a:t>에 접속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다운로드 </a:t>
            </a:r>
            <a:r>
              <a:rPr lang="en-US" altLang="ko-KR" dirty="0"/>
              <a:t>android studio</a:t>
            </a:r>
            <a:r>
              <a:rPr lang="ko-KR" altLang="en-US" dirty="0"/>
              <a:t>눌러 설치파일을 다운로드한다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Complete Installation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그전에 설치 하지 않았다면 아래 선택</a:t>
            </a:r>
            <a:r>
              <a:rPr lang="en-US" altLang="ko-KR" dirty="0"/>
              <a:t>(I do not have~))</a:t>
            </a:r>
          </a:p>
          <a:p>
            <a:r>
              <a:rPr lang="en-US" altLang="ko-KR" dirty="0"/>
              <a:t>4. Android Studio Setup Wizard </a:t>
            </a:r>
            <a:r>
              <a:rPr lang="ko-KR" altLang="en-US" dirty="0"/>
              <a:t>화면에서 보통은 </a:t>
            </a:r>
            <a:r>
              <a:rPr lang="en-US" altLang="ko-KR" dirty="0"/>
              <a:t>standard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A4B9F76-7AD0-414C-9B19-150B88129358}"/>
              </a:ext>
            </a:extLst>
          </p:cNvPr>
          <p:cNvGrpSpPr/>
          <p:nvPr/>
        </p:nvGrpSpPr>
        <p:grpSpPr>
          <a:xfrm>
            <a:off x="877865" y="3751915"/>
            <a:ext cx="2104437" cy="1712708"/>
            <a:chOff x="4747768" y="1418822"/>
            <a:chExt cx="2875204" cy="234000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DA536E5-4EB0-4CAB-AEB7-750EE6B8C269}"/>
                </a:ext>
              </a:extLst>
            </p:cNvPr>
            <p:cNvGrpSpPr/>
            <p:nvPr/>
          </p:nvGrpSpPr>
          <p:grpSpPr>
            <a:xfrm flipH="1">
              <a:off x="5116623" y="2967706"/>
              <a:ext cx="452726" cy="324922"/>
              <a:chOff x="5980713" y="2489830"/>
              <a:chExt cx="217401" cy="156029"/>
            </a:xfrm>
          </p:grpSpPr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2684F54E-7483-45E1-9A44-BB459856422D}"/>
                  </a:ext>
                </a:extLst>
              </p:cNvPr>
              <p:cNvSpPr/>
              <p:nvPr/>
            </p:nvSpPr>
            <p:spPr>
              <a:xfrm>
                <a:off x="5980713" y="2489830"/>
                <a:ext cx="217401" cy="156029"/>
              </a:xfrm>
              <a:custGeom>
                <a:avLst/>
                <a:gdLst>
                  <a:gd name="T0" fmla="*/ 627 w 627"/>
                  <a:gd name="T1" fmla="*/ 111 h 449"/>
                  <a:gd name="T2" fmla="*/ 418 w 627"/>
                  <a:gd name="T3" fmla="*/ 111 h 449"/>
                  <a:gd name="T4" fmla="*/ 402 w 627"/>
                  <a:gd name="T5" fmla="*/ 86 h 449"/>
                  <a:gd name="T6" fmla="*/ 362 w 627"/>
                  <a:gd name="T7" fmla="*/ 46 h 449"/>
                  <a:gd name="T8" fmla="*/ 313 w 627"/>
                  <a:gd name="T9" fmla="*/ 17 h 449"/>
                  <a:gd name="T10" fmla="*/ 255 w 627"/>
                  <a:gd name="T11" fmla="*/ 1 h 449"/>
                  <a:gd name="T12" fmla="*/ 225 w 627"/>
                  <a:gd name="T13" fmla="*/ 0 h 449"/>
                  <a:gd name="T14" fmla="*/ 202 w 627"/>
                  <a:gd name="T15" fmla="*/ 1 h 449"/>
                  <a:gd name="T16" fmla="*/ 157 w 627"/>
                  <a:gd name="T17" fmla="*/ 10 h 449"/>
                  <a:gd name="T18" fmla="*/ 117 w 627"/>
                  <a:gd name="T19" fmla="*/ 27 h 449"/>
                  <a:gd name="T20" fmla="*/ 82 w 627"/>
                  <a:gd name="T21" fmla="*/ 50 h 449"/>
                  <a:gd name="T22" fmla="*/ 51 w 627"/>
                  <a:gd name="T23" fmla="*/ 82 h 449"/>
                  <a:gd name="T24" fmla="*/ 28 w 627"/>
                  <a:gd name="T25" fmla="*/ 116 h 449"/>
                  <a:gd name="T26" fmla="*/ 10 w 627"/>
                  <a:gd name="T27" fmla="*/ 157 h 449"/>
                  <a:gd name="T28" fmla="*/ 2 w 627"/>
                  <a:gd name="T29" fmla="*/ 201 h 449"/>
                  <a:gd name="T30" fmla="*/ 0 w 627"/>
                  <a:gd name="T31" fmla="*/ 224 h 449"/>
                  <a:gd name="T32" fmla="*/ 2 w 627"/>
                  <a:gd name="T33" fmla="*/ 247 h 449"/>
                  <a:gd name="T34" fmla="*/ 10 w 627"/>
                  <a:gd name="T35" fmla="*/ 291 h 449"/>
                  <a:gd name="T36" fmla="*/ 28 w 627"/>
                  <a:gd name="T37" fmla="*/ 331 h 449"/>
                  <a:gd name="T38" fmla="*/ 51 w 627"/>
                  <a:gd name="T39" fmla="*/ 367 h 449"/>
                  <a:gd name="T40" fmla="*/ 82 w 627"/>
                  <a:gd name="T41" fmla="*/ 397 h 449"/>
                  <a:gd name="T42" fmla="*/ 117 w 627"/>
                  <a:gd name="T43" fmla="*/ 422 h 449"/>
                  <a:gd name="T44" fmla="*/ 157 w 627"/>
                  <a:gd name="T45" fmla="*/ 439 h 449"/>
                  <a:gd name="T46" fmla="*/ 202 w 627"/>
                  <a:gd name="T47" fmla="*/ 448 h 449"/>
                  <a:gd name="T48" fmla="*/ 225 w 627"/>
                  <a:gd name="T49" fmla="*/ 449 h 449"/>
                  <a:gd name="T50" fmla="*/ 255 w 627"/>
                  <a:gd name="T51" fmla="*/ 448 h 449"/>
                  <a:gd name="T52" fmla="*/ 313 w 627"/>
                  <a:gd name="T53" fmla="*/ 432 h 449"/>
                  <a:gd name="T54" fmla="*/ 362 w 627"/>
                  <a:gd name="T55" fmla="*/ 403 h 449"/>
                  <a:gd name="T56" fmla="*/ 402 w 627"/>
                  <a:gd name="T57" fmla="*/ 361 h 449"/>
                  <a:gd name="T58" fmla="*/ 418 w 627"/>
                  <a:gd name="T59" fmla="*/ 338 h 449"/>
                  <a:gd name="T60" fmla="*/ 627 w 627"/>
                  <a:gd name="T61" fmla="*/ 338 h 449"/>
                  <a:gd name="T62" fmla="*/ 627 w 627"/>
                  <a:gd name="T63" fmla="*/ 111 h 449"/>
                  <a:gd name="T64" fmla="*/ 627 w 627"/>
                  <a:gd name="T65" fmla="*/ 11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7" h="449">
                    <a:moveTo>
                      <a:pt x="627" y="111"/>
                    </a:moveTo>
                    <a:lnTo>
                      <a:pt x="418" y="111"/>
                    </a:lnTo>
                    <a:lnTo>
                      <a:pt x="402" y="86"/>
                    </a:lnTo>
                    <a:lnTo>
                      <a:pt x="362" y="46"/>
                    </a:lnTo>
                    <a:lnTo>
                      <a:pt x="313" y="17"/>
                    </a:lnTo>
                    <a:lnTo>
                      <a:pt x="255" y="1"/>
                    </a:lnTo>
                    <a:lnTo>
                      <a:pt x="225" y="0"/>
                    </a:lnTo>
                    <a:lnTo>
                      <a:pt x="202" y="1"/>
                    </a:lnTo>
                    <a:lnTo>
                      <a:pt x="157" y="10"/>
                    </a:lnTo>
                    <a:lnTo>
                      <a:pt x="117" y="27"/>
                    </a:lnTo>
                    <a:lnTo>
                      <a:pt x="82" y="50"/>
                    </a:lnTo>
                    <a:lnTo>
                      <a:pt x="51" y="82"/>
                    </a:lnTo>
                    <a:lnTo>
                      <a:pt x="28" y="116"/>
                    </a:lnTo>
                    <a:lnTo>
                      <a:pt x="10" y="157"/>
                    </a:lnTo>
                    <a:lnTo>
                      <a:pt x="2" y="201"/>
                    </a:lnTo>
                    <a:lnTo>
                      <a:pt x="0" y="224"/>
                    </a:lnTo>
                    <a:lnTo>
                      <a:pt x="2" y="247"/>
                    </a:lnTo>
                    <a:lnTo>
                      <a:pt x="10" y="291"/>
                    </a:lnTo>
                    <a:lnTo>
                      <a:pt x="28" y="331"/>
                    </a:lnTo>
                    <a:lnTo>
                      <a:pt x="51" y="367"/>
                    </a:lnTo>
                    <a:lnTo>
                      <a:pt x="82" y="397"/>
                    </a:lnTo>
                    <a:lnTo>
                      <a:pt x="117" y="422"/>
                    </a:lnTo>
                    <a:lnTo>
                      <a:pt x="157" y="439"/>
                    </a:lnTo>
                    <a:lnTo>
                      <a:pt x="202" y="448"/>
                    </a:lnTo>
                    <a:lnTo>
                      <a:pt x="225" y="449"/>
                    </a:lnTo>
                    <a:lnTo>
                      <a:pt x="255" y="448"/>
                    </a:lnTo>
                    <a:lnTo>
                      <a:pt x="313" y="432"/>
                    </a:lnTo>
                    <a:lnTo>
                      <a:pt x="362" y="403"/>
                    </a:lnTo>
                    <a:lnTo>
                      <a:pt x="402" y="361"/>
                    </a:lnTo>
                    <a:lnTo>
                      <a:pt x="418" y="338"/>
                    </a:lnTo>
                    <a:lnTo>
                      <a:pt x="627" y="338"/>
                    </a:lnTo>
                    <a:lnTo>
                      <a:pt x="627" y="111"/>
                    </a:lnTo>
                    <a:lnTo>
                      <a:pt x="627" y="111"/>
                    </a:lnTo>
                    <a:close/>
                  </a:path>
                </a:pathLst>
              </a:custGeom>
              <a:solidFill>
                <a:srgbClr val="59C7B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id="{0978D759-48F1-44D7-861B-EAC66AACB9A5}"/>
                  </a:ext>
                </a:extLst>
              </p:cNvPr>
              <p:cNvSpPr/>
              <p:nvPr/>
            </p:nvSpPr>
            <p:spPr>
              <a:xfrm>
                <a:off x="6023361" y="2537491"/>
                <a:ext cx="46809" cy="46809"/>
              </a:xfrm>
              <a:custGeom>
                <a:avLst/>
                <a:gdLst>
                  <a:gd name="T0" fmla="*/ 67 w 136"/>
                  <a:gd name="T1" fmla="*/ 0 h 135"/>
                  <a:gd name="T2" fmla="*/ 82 w 136"/>
                  <a:gd name="T3" fmla="*/ 0 h 135"/>
                  <a:gd name="T4" fmla="*/ 106 w 136"/>
                  <a:gd name="T5" fmla="*/ 11 h 135"/>
                  <a:gd name="T6" fmla="*/ 125 w 136"/>
                  <a:gd name="T7" fmla="*/ 29 h 135"/>
                  <a:gd name="T8" fmla="*/ 135 w 136"/>
                  <a:gd name="T9" fmla="*/ 53 h 135"/>
                  <a:gd name="T10" fmla="*/ 136 w 136"/>
                  <a:gd name="T11" fmla="*/ 68 h 135"/>
                  <a:gd name="T12" fmla="*/ 135 w 136"/>
                  <a:gd name="T13" fmla="*/ 82 h 135"/>
                  <a:gd name="T14" fmla="*/ 125 w 136"/>
                  <a:gd name="T15" fmla="*/ 105 h 135"/>
                  <a:gd name="T16" fmla="*/ 106 w 136"/>
                  <a:gd name="T17" fmla="*/ 124 h 135"/>
                  <a:gd name="T18" fmla="*/ 82 w 136"/>
                  <a:gd name="T19" fmla="*/ 134 h 135"/>
                  <a:gd name="T20" fmla="*/ 67 w 136"/>
                  <a:gd name="T21" fmla="*/ 135 h 135"/>
                  <a:gd name="T22" fmla="*/ 54 w 136"/>
                  <a:gd name="T23" fmla="*/ 134 h 135"/>
                  <a:gd name="T24" fmla="*/ 30 w 136"/>
                  <a:gd name="T25" fmla="*/ 124 h 135"/>
                  <a:gd name="T26" fmla="*/ 11 w 136"/>
                  <a:gd name="T27" fmla="*/ 105 h 135"/>
                  <a:gd name="T28" fmla="*/ 1 w 136"/>
                  <a:gd name="T29" fmla="*/ 82 h 135"/>
                  <a:gd name="T30" fmla="*/ 0 w 136"/>
                  <a:gd name="T31" fmla="*/ 68 h 135"/>
                  <a:gd name="T32" fmla="*/ 1 w 136"/>
                  <a:gd name="T33" fmla="*/ 53 h 135"/>
                  <a:gd name="T34" fmla="*/ 11 w 136"/>
                  <a:gd name="T35" fmla="*/ 29 h 135"/>
                  <a:gd name="T36" fmla="*/ 30 w 136"/>
                  <a:gd name="T37" fmla="*/ 11 h 135"/>
                  <a:gd name="T38" fmla="*/ 54 w 136"/>
                  <a:gd name="T39" fmla="*/ 0 h 135"/>
                  <a:gd name="T40" fmla="*/ 67 w 136"/>
                  <a:gd name="T4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135">
                    <a:moveTo>
                      <a:pt x="67" y="0"/>
                    </a:moveTo>
                    <a:lnTo>
                      <a:pt x="82" y="0"/>
                    </a:lnTo>
                    <a:lnTo>
                      <a:pt x="106" y="11"/>
                    </a:lnTo>
                    <a:lnTo>
                      <a:pt x="125" y="29"/>
                    </a:lnTo>
                    <a:lnTo>
                      <a:pt x="135" y="53"/>
                    </a:lnTo>
                    <a:lnTo>
                      <a:pt x="136" y="68"/>
                    </a:lnTo>
                    <a:lnTo>
                      <a:pt x="135" y="82"/>
                    </a:lnTo>
                    <a:lnTo>
                      <a:pt x="125" y="105"/>
                    </a:lnTo>
                    <a:lnTo>
                      <a:pt x="106" y="124"/>
                    </a:lnTo>
                    <a:lnTo>
                      <a:pt x="82" y="134"/>
                    </a:lnTo>
                    <a:lnTo>
                      <a:pt x="67" y="135"/>
                    </a:lnTo>
                    <a:lnTo>
                      <a:pt x="54" y="134"/>
                    </a:lnTo>
                    <a:lnTo>
                      <a:pt x="30" y="124"/>
                    </a:lnTo>
                    <a:lnTo>
                      <a:pt x="11" y="105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3"/>
                    </a:lnTo>
                    <a:lnTo>
                      <a:pt x="11" y="29"/>
                    </a:lnTo>
                    <a:lnTo>
                      <a:pt x="30" y="11"/>
                    </a:lnTo>
                    <a:lnTo>
                      <a:pt x="54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39A999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9C0615A-40E8-4DAB-94C1-0D8F129A0207}"/>
                </a:ext>
              </a:extLst>
            </p:cNvPr>
            <p:cNvSpPr/>
            <p:nvPr/>
          </p:nvSpPr>
          <p:spPr>
            <a:xfrm>
              <a:off x="5030232" y="1418822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59C7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5563206-CDEB-4A3B-8BDE-4E74BF8EEA19}"/>
                </a:ext>
              </a:extLst>
            </p:cNvPr>
            <p:cNvSpPr/>
            <p:nvPr/>
          </p:nvSpPr>
          <p:spPr>
            <a:xfrm>
              <a:off x="4747768" y="2714529"/>
              <a:ext cx="2875204" cy="5114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아파치 서버</a:t>
              </a: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45614CF-3DED-44A0-8E42-C8B8EE404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3432" y="1861087"/>
              <a:ext cx="1563875" cy="102965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FC077AA-5DCA-44FD-B16B-F6DA352E0A0B}"/>
              </a:ext>
            </a:extLst>
          </p:cNvPr>
          <p:cNvSpPr txBox="1"/>
          <p:nvPr/>
        </p:nvSpPr>
        <p:spPr>
          <a:xfrm>
            <a:off x="3350544" y="3546115"/>
            <a:ext cx="7208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우분투 환경에서 설치 명령어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apache2</a:t>
            </a:r>
          </a:p>
          <a:p>
            <a:r>
              <a:rPr lang="en-US" altLang="ko-KR" dirty="0"/>
              <a:t>  (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ufw</a:t>
            </a:r>
            <a:r>
              <a:rPr lang="en-US" altLang="ko-KR" dirty="0"/>
              <a:t> enable/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ufw</a:t>
            </a:r>
            <a:r>
              <a:rPr lang="en-US" altLang="ko-KR" dirty="0"/>
              <a:t> allow 80-&gt;</a:t>
            </a:r>
            <a:r>
              <a:rPr lang="ko-KR" altLang="en-US" dirty="0"/>
              <a:t>방화벽 </a:t>
            </a:r>
            <a:r>
              <a:rPr lang="ko-KR" altLang="en-US" dirty="0" err="1"/>
              <a:t>열어주기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apache2.conf</a:t>
            </a:r>
            <a:r>
              <a:rPr lang="ko-KR" altLang="en-US" dirty="0"/>
              <a:t>파일을 열어본 다음</a:t>
            </a:r>
            <a:r>
              <a:rPr lang="en-US" altLang="ko-KR" dirty="0"/>
              <a:t>, </a:t>
            </a:r>
            <a:r>
              <a:rPr lang="ko-KR" altLang="en-US" dirty="0"/>
              <a:t>다음과 같이 수정한다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sudo</a:t>
            </a:r>
            <a:r>
              <a:rPr lang="en-US" altLang="ko-KR" dirty="0"/>
              <a:t> ln –s </a:t>
            </a:r>
            <a:r>
              <a:rPr lang="ko-KR" altLang="en-US" dirty="0"/>
              <a:t>추가할 기능 해당</a:t>
            </a:r>
            <a:r>
              <a:rPr lang="en-US" altLang="ko-KR" dirty="0"/>
              <a:t>enable</a:t>
            </a:r>
            <a:r>
              <a:rPr lang="ko-KR" altLang="en-US" dirty="0"/>
              <a:t>디렉터리</a:t>
            </a:r>
            <a:r>
              <a:rPr lang="en-US" altLang="ko-KR" dirty="0"/>
              <a:t>-</a:t>
            </a:r>
            <a:r>
              <a:rPr lang="ko-KR" altLang="en-US" dirty="0" err="1"/>
              <a:t>심볼릭</a:t>
            </a:r>
            <a:r>
              <a:rPr lang="ko-KR" altLang="en-US" dirty="0"/>
              <a:t> 링크 만들기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dirty="0" err="1"/>
              <a:t>sudo</a:t>
            </a:r>
            <a:r>
              <a:rPr lang="en-US" altLang="ko-KR" dirty="0"/>
              <a:t> a2enmod </a:t>
            </a:r>
            <a:r>
              <a:rPr lang="en-US" altLang="ko-KR" dirty="0" err="1"/>
              <a:t>userdir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en-US" altLang="ko-KR" dirty="0" err="1"/>
              <a:t>Sudo</a:t>
            </a:r>
            <a:r>
              <a:rPr lang="en-US" altLang="ko-KR" dirty="0"/>
              <a:t> service apache2 restart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CEFBFD-6784-46BC-B086-A4F795CF9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7465" y="4416804"/>
            <a:ext cx="3130525" cy="56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1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366874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시스템 흐름도 설명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F8BBBA-C519-4891-B287-D5C2EF41676F}"/>
              </a:ext>
            </a:extLst>
          </p:cNvPr>
          <p:cNvSpPr txBox="1"/>
          <p:nvPr/>
        </p:nvSpPr>
        <p:spPr>
          <a:xfrm>
            <a:off x="3330817" y="2896180"/>
            <a:ext cx="1394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천식의 발생 건수</a:t>
            </a:r>
            <a:endParaRPr lang="en-US" altLang="ko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F8BBBA-C519-4891-B287-D5C2EF41676F}"/>
              </a:ext>
            </a:extLst>
          </p:cNvPr>
          <p:cNvSpPr txBox="1"/>
          <p:nvPr/>
        </p:nvSpPr>
        <p:spPr>
          <a:xfrm>
            <a:off x="806628" y="2901752"/>
            <a:ext cx="143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기상청 온도 습도</a:t>
            </a:r>
            <a:endParaRPr lang="en-US" altLang="ko-KR" sz="1200" b="1" dirty="0"/>
          </a:p>
          <a:p>
            <a:r>
              <a:rPr lang="ko-KR" altLang="en-US" sz="1200" b="1" dirty="0"/>
              <a:t> 대기 농도 자료</a:t>
            </a:r>
            <a:endParaRPr lang="en-US" altLang="ko-KR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170658-311B-4E0E-8777-9F917B995C20}"/>
              </a:ext>
            </a:extLst>
          </p:cNvPr>
          <p:cNvSpPr txBox="1"/>
          <p:nvPr/>
        </p:nvSpPr>
        <p:spPr>
          <a:xfrm>
            <a:off x="5641894" y="4005351"/>
            <a:ext cx="168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아파치 서버를 통해 관련 데이터 저장하기</a:t>
            </a:r>
            <a:endParaRPr lang="en-US" altLang="ko-KR" sz="1200" b="1" dirty="0"/>
          </a:p>
        </p:txBody>
      </p:sp>
      <p:pic>
        <p:nvPicPr>
          <p:cNvPr id="52" name="Picture 2" descr="ìíì¹ìë²ì ëí ì´ë¯¸ì§ ê²ìê²°ê³¼">
            <a:extLst>
              <a:ext uri="{FF2B5EF4-FFF2-40B4-BE49-F238E27FC236}">
                <a16:creationId xmlns:a16="http://schemas.microsoft.com/office/drawing/2014/main" id="{6FC3F305-CC66-48BC-8E1D-F82ABB6C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02" y="3359051"/>
            <a:ext cx="1433264" cy="57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FBE6F500-A159-4944-9884-D0A4B2CFCF2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7879339" y="3337270"/>
            <a:ext cx="817258" cy="548636"/>
          </a:xfrm>
          <a:prstGeom prst="rect">
            <a:avLst/>
          </a:prstGeom>
        </p:spPr>
      </p:pic>
      <p:pic>
        <p:nvPicPr>
          <p:cNvPr id="57" name="Picture 2" descr="C:\Users\Administrator\Desktop\지빠귀\이미지\개발환경 이미지\androidstudio.png">
            <a:extLst>
              <a:ext uri="{FF2B5EF4-FFF2-40B4-BE49-F238E27FC236}">
                <a16:creationId xmlns:a16="http://schemas.microsoft.com/office/drawing/2014/main" id="{98EFDB87-9591-4E6B-B0EF-B0E3877A0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/>
          <a:srcRect/>
          <a:stretch>
            <a:fillRect/>
          </a:stretch>
        </p:blipFill>
        <p:spPr>
          <a:xfrm>
            <a:off x="9424214" y="3267930"/>
            <a:ext cx="1142916" cy="766046"/>
          </a:xfrm>
          <a:prstGeom prst="rect">
            <a:avLst/>
          </a:prstGeom>
          <a:noFill/>
        </p:spPr>
      </p:pic>
      <p:sp>
        <p:nvSpPr>
          <p:cNvPr id="59" name="화살표: 오른쪽 13">
            <a:extLst>
              <a:ext uri="{FF2B5EF4-FFF2-40B4-BE49-F238E27FC236}">
                <a16:creationId xmlns:a16="http://schemas.microsoft.com/office/drawing/2014/main" id="{4194D11D-E030-4D77-9C16-E5F348F7F6E7}"/>
              </a:ext>
            </a:extLst>
          </p:cNvPr>
          <p:cNvSpPr/>
          <p:nvPr/>
        </p:nvSpPr>
        <p:spPr>
          <a:xfrm>
            <a:off x="7275357" y="3409441"/>
            <a:ext cx="535765" cy="476465"/>
          </a:xfrm>
          <a:prstGeom prst="rightArrow">
            <a:avLst>
              <a:gd name="adj1" fmla="val 4285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70">
            <a:extLst>
              <a:ext uri="{FF2B5EF4-FFF2-40B4-BE49-F238E27FC236}">
                <a16:creationId xmlns:a16="http://schemas.microsoft.com/office/drawing/2014/main" id="{7999E1E7-78F4-454C-AA5A-06E812F9CE2A}"/>
              </a:ext>
            </a:extLst>
          </p:cNvPr>
          <p:cNvSpPr/>
          <p:nvPr/>
        </p:nvSpPr>
        <p:spPr>
          <a:xfrm>
            <a:off x="8851775" y="3190228"/>
            <a:ext cx="535765" cy="476465"/>
          </a:xfrm>
          <a:prstGeom prst="rightArrow">
            <a:avLst>
              <a:gd name="adj1" fmla="val 4285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7B2F22-50BE-4332-B2F1-7BBA93A890E1}"/>
              </a:ext>
            </a:extLst>
          </p:cNvPr>
          <p:cNvSpPr txBox="1"/>
          <p:nvPr/>
        </p:nvSpPr>
        <p:spPr>
          <a:xfrm>
            <a:off x="7722194" y="4058695"/>
            <a:ext cx="1338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아파치 서버와 어플리케이션을 연결해 줌</a:t>
            </a:r>
            <a:endParaRPr lang="en-US" altLang="ko-KR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B3B2EF-3894-412E-BC90-D3F44F9DE291}"/>
              </a:ext>
            </a:extLst>
          </p:cNvPr>
          <p:cNvSpPr txBox="1"/>
          <p:nvPr/>
        </p:nvSpPr>
        <p:spPr>
          <a:xfrm>
            <a:off x="9371146" y="4119583"/>
            <a:ext cx="154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어플리케이션으로 시각화 해 줌</a:t>
            </a:r>
            <a:endParaRPr lang="en-US" altLang="ko-KR" sz="1200" b="1" dirty="0"/>
          </a:p>
        </p:txBody>
      </p:sp>
      <p:pic>
        <p:nvPicPr>
          <p:cNvPr id="66" name="Picture 2" descr="C:\Users\Administrator\Desktop\R1280x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753" y="3717596"/>
            <a:ext cx="1556724" cy="90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Users\Administrator\Desktop\흐름도 자료.png">
            <a:extLst>
              <a:ext uri="{FF2B5EF4-FFF2-40B4-BE49-F238E27FC236}">
                <a16:creationId xmlns:a16="http://schemas.microsoft.com/office/drawing/2014/main" id="{745C6CAF-E5EE-4755-AE0C-6D88578BD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874" y="2397720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Administrator\Desktop\흐름도 자료.png">
            <a:extLst>
              <a:ext uri="{FF2B5EF4-FFF2-40B4-BE49-F238E27FC236}">
                <a16:creationId xmlns:a16="http://schemas.microsoft.com/office/drawing/2014/main" id="{D0CB1F18-A015-4540-A7FF-19999D31E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172" y="2399290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설명선: 아래쪽 화살표 1">
            <a:extLst>
              <a:ext uri="{FF2B5EF4-FFF2-40B4-BE49-F238E27FC236}">
                <a16:creationId xmlns:a16="http://schemas.microsoft.com/office/drawing/2014/main" id="{1B8D6002-41BC-480B-8E6B-30C7EAE211A5}"/>
              </a:ext>
            </a:extLst>
          </p:cNvPr>
          <p:cNvSpPr/>
          <p:nvPr/>
        </p:nvSpPr>
        <p:spPr>
          <a:xfrm>
            <a:off x="1965178" y="2462303"/>
            <a:ext cx="1687873" cy="1105243"/>
          </a:xfrm>
          <a:prstGeom prst="downArrowCallout">
            <a:avLst>
              <a:gd name="adj1" fmla="val 14932"/>
              <a:gd name="adj2" fmla="val 14534"/>
              <a:gd name="adj3" fmla="val 18806"/>
              <a:gd name="adj4" fmla="val 12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오른쪽 13">
            <a:extLst>
              <a:ext uri="{FF2B5EF4-FFF2-40B4-BE49-F238E27FC236}">
                <a16:creationId xmlns:a16="http://schemas.microsoft.com/office/drawing/2014/main" id="{4194D11D-E030-4D77-9C16-E5F348F7F6E7}"/>
              </a:ext>
            </a:extLst>
          </p:cNvPr>
          <p:cNvSpPr/>
          <p:nvPr/>
        </p:nvSpPr>
        <p:spPr>
          <a:xfrm>
            <a:off x="4985860" y="3448925"/>
            <a:ext cx="535765" cy="476465"/>
          </a:xfrm>
          <a:prstGeom prst="rightArrow">
            <a:avLst>
              <a:gd name="adj1" fmla="val 4285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6043E73-5148-4EAD-AA00-09C398328F93}"/>
              </a:ext>
            </a:extLst>
          </p:cNvPr>
          <p:cNvSpPr txBox="1"/>
          <p:nvPr/>
        </p:nvSpPr>
        <p:spPr>
          <a:xfrm>
            <a:off x="1789984" y="4710144"/>
            <a:ext cx="225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천식과 온도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습도의 연관성 있는 수치 확인 후 비교 분석</a:t>
            </a:r>
            <a:endParaRPr lang="en-US" altLang="ko-KR" sz="1200" b="1" dirty="0"/>
          </a:p>
          <a:p>
            <a:r>
              <a:rPr lang="ko-KR" altLang="en-US" sz="1200" b="1" dirty="0"/>
              <a:t>서로의 상관성 공식 찾기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5250185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3202</Words>
  <Application>Microsoft Office PowerPoint</Application>
  <PresentationFormat>와이드스크린</PresentationFormat>
  <Paragraphs>683</Paragraphs>
  <Slides>70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6" baseType="lpstr">
      <vt:lpstr>맑은 고딕</vt:lpstr>
      <vt:lpstr>한컴바탕</vt:lpstr>
      <vt:lpstr>함초롬돋움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964</cp:revision>
  <dcterms:created xsi:type="dcterms:W3CDTF">2018-08-02T07:05:36Z</dcterms:created>
  <dcterms:modified xsi:type="dcterms:W3CDTF">2019-04-17T09:13:00Z</dcterms:modified>
  <cp:version>1000.0000.01</cp:version>
</cp:coreProperties>
</file>