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84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B0F0"/>
    <a:srgbClr val="10B5F1"/>
    <a:srgbClr val="E6E6E6"/>
    <a:srgbClr val="8497B0"/>
    <a:srgbClr val="92D050"/>
    <a:srgbClr val="FB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2043" autoAdjust="0"/>
  </p:normalViewPr>
  <p:slideViewPr>
    <p:cSldViewPr snapToGrid="0">
      <p:cViewPr varScale="1">
        <p:scale>
          <a:sx n="85" d="100"/>
          <a:sy n="85" d="100"/>
        </p:scale>
        <p:origin x="62" y="115"/>
      </p:cViewPr>
      <p:guideLst>
        <p:guide orient="horz" pos="2158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/>
              <a:t>월별 습도 그래프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평균상대습도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2015-01'</c:v>
                </c:pt>
                <c:pt idx="1">
                  <c:v>2015-02'</c:v>
                </c:pt>
                <c:pt idx="2">
                  <c:v>2015-03'</c:v>
                </c:pt>
                <c:pt idx="3">
                  <c:v>2015-04'</c:v>
                </c:pt>
                <c:pt idx="4">
                  <c:v>2015-05'</c:v>
                </c:pt>
                <c:pt idx="5">
                  <c:v>2015-06'</c:v>
                </c:pt>
                <c:pt idx="6">
                  <c:v>2015-07'</c:v>
                </c:pt>
                <c:pt idx="7">
                  <c:v>2015-08'</c:v>
                </c:pt>
                <c:pt idx="8">
                  <c:v>2015-09'</c:v>
                </c:pt>
                <c:pt idx="9">
                  <c:v>2015-10'</c:v>
                </c:pt>
                <c:pt idx="10">
                  <c:v>2015-11'</c:v>
                </c:pt>
                <c:pt idx="11">
                  <c:v>2015-12'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84</c:v>
                </c:pt>
                <c:pt idx="1">
                  <c:v>81</c:v>
                </c:pt>
                <c:pt idx="2">
                  <c:v>75</c:v>
                </c:pt>
                <c:pt idx="3">
                  <c:v>83</c:v>
                </c:pt>
                <c:pt idx="4">
                  <c:v>82</c:v>
                </c:pt>
                <c:pt idx="5">
                  <c:v>95</c:v>
                </c:pt>
                <c:pt idx="6">
                  <c:v>96</c:v>
                </c:pt>
                <c:pt idx="7">
                  <c:v>96</c:v>
                </c:pt>
                <c:pt idx="8">
                  <c:v>91</c:v>
                </c:pt>
                <c:pt idx="9">
                  <c:v>82</c:v>
                </c:pt>
                <c:pt idx="10">
                  <c:v>91</c:v>
                </c:pt>
                <c:pt idx="11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12-4956-933A-36624B7FE1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최소상대습도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2015-01'</c:v>
                </c:pt>
                <c:pt idx="1">
                  <c:v>2015-02'</c:v>
                </c:pt>
                <c:pt idx="2">
                  <c:v>2015-03'</c:v>
                </c:pt>
                <c:pt idx="3">
                  <c:v>2015-04'</c:v>
                </c:pt>
                <c:pt idx="4">
                  <c:v>2015-05'</c:v>
                </c:pt>
                <c:pt idx="5">
                  <c:v>2015-06'</c:v>
                </c:pt>
                <c:pt idx="6">
                  <c:v>2015-07'</c:v>
                </c:pt>
                <c:pt idx="7">
                  <c:v>2015-08'</c:v>
                </c:pt>
                <c:pt idx="8">
                  <c:v>2015-09'</c:v>
                </c:pt>
                <c:pt idx="9">
                  <c:v>2015-10'</c:v>
                </c:pt>
                <c:pt idx="10">
                  <c:v>2015-11'</c:v>
                </c:pt>
                <c:pt idx="11">
                  <c:v>2015-12'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48</c:v>
                </c:pt>
                <c:pt idx="1">
                  <c:v>42</c:v>
                </c:pt>
                <c:pt idx="2">
                  <c:v>26</c:v>
                </c:pt>
                <c:pt idx="3">
                  <c:v>22</c:v>
                </c:pt>
                <c:pt idx="4">
                  <c:v>22</c:v>
                </c:pt>
                <c:pt idx="5">
                  <c:v>49</c:v>
                </c:pt>
                <c:pt idx="6">
                  <c:v>66</c:v>
                </c:pt>
                <c:pt idx="7">
                  <c:v>65</c:v>
                </c:pt>
                <c:pt idx="8">
                  <c:v>55</c:v>
                </c:pt>
                <c:pt idx="9">
                  <c:v>45</c:v>
                </c:pt>
                <c:pt idx="10">
                  <c:v>54</c:v>
                </c:pt>
                <c:pt idx="11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12-4956-933A-36624B7FE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426752"/>
        <c:axId val="64428288"/>
      </c:lineChart>
      <c:catAx>
        <c:axId val="64426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28288"/>
        <c:crosses val="autoZero"/>
        <c:auto val="1"/>
        <c:lblAlgn val="ctr"/>
        <c:lblOffset val="100"/>
        <c:noMultiLvlLbl val="0"/>
      </c:catAx>
      <c:valAx>
        <c:axId val="6442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267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8T10:48:42.151" idx="1">
    <p:pos x="9" y="9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05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75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추천이유</a:t>
            </a:r>
          </a:p>
          <a:p>
            <a:pPr lvl="0">
              <a:defRPr/>
            </a:pPr>
            <a:r>
              <a:rPr lang="ko-KR" altLang="en-US"/>
              <a:t>저자가 엔시소프트에서 근무 경험을 바탕으로 적어 하둡을 사용하는데 있어 핵심정리를 잘하였다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다양한 샘플 코드와 실행 결과를 넣어 다른 </a:t>
            </a:r>
            <a:r>
              <a:rPr lang="en-US" altLang="ko-KR"/>
              <a:t>Sql</a:t>
            </a:r>
            <a:r>
              <a:rPr lang="ko-KR" altLang="en-US"/>
              <a:t>과 달리 글을 많이 줄이고 실습을 강조하여 지필을 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초보자 다음단계 중급자 단계가 배우는 단계로 </a:t>
            </a:r>
            <a:r>
              <a:rPr lang="en-US" altLang="ko-KR"/>
              <a:t>MySQL </a:t>
            </a:r>
            <a:r>
              <a:rPr lang="ko-KR" altLang="en-US"/>
              <a:t>연결도 가능하다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0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ma.go.kr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www.cdc.go.kr/npt/biz/npp/nppMain.do" TargetMode="External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irkorea.or.kr/index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youtube.com/watch?v=oj6DI3PvAr0//" TargetMode="External"/><Relationship Id="rId12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tudio/?hl=ko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://www.cdc.go.kr/CDC/main.jsp%20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mohw.go.kr/react/index.jsp%20/" TargetMode="External"/><Relationship Id="rId9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53421" y="4050517"/>
            <a:ext cx="6123667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 질병 분석 예방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어플리케이션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82338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안효근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31969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김연수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81600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임정준</a:t>
            </a:r>
          </a:p>
        </p:txBody>
      </p:sp>
      <p:sp>
        <p:nvSpPr>
          <p:cNvPr id="76" name="모서리가 둥근 직사각형 65"/>
          <p:cNvSpPr/>
          <p:nvPr/>
        </p:nvSpPr>
        <p:spPr>
          <a:xfrm>
            <a:off x="7294077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정혜수</a:t>
            </a:r>
          </a:p>
        </p:txBody>
      </p:sp>
      <p:sp>
        <p:nvSpPr>
          <p:cNvPr id="77" name="모서리가 둥근 직사각형 65"/>
          <p:cNvSpPr/>
          <p:nvPr/>
        </p:nvSpPr>
        <p:spPr>
          <a:xfrm>
            <a:off x="9378261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김현구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52922" y="3625155"/>
            <a:ext cx="1686155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D.P </a:t>
            </a:r>
            <a:r>
              <a:rPr lang="ko-KR" alt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008402" y="4296336"/>
            <a:ext cx="3111880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목 명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산학캡스톤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디자인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담당 교수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 현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숙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발표자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 정 준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발표일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2019 04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22" y="6443078"/>
            <a:ext cx="17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2019/04/11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2)-1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39075" y="2713148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513815" y="2887888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47552" y="3046775"/>
            <a:ext cx="235356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   두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Chickenpox</a:t>
            </a:r>
          </a:p>
        </p:txBody>
      </p:sp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B7FFAA83-AC90-4043-836B-7672FD488E20}"/>
              </a:ext>
            </a:extLst>
          </p:cNvPr>
          <p:cNvSpPr/>
          <p:nvPr/>
        </p:nvSpPr>
        <p:spPr>
          <a:xfrm>
            <a:off x="3108779" y="128362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323932" y="146983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9868B-34F1-4F00-8373-352CD45D5B65}"/>
              </a:ext>
            </a:extLst>
          </p:cNvPr>
          <p:cNvSpPr txBox="1"/>
          <p:nvPr/>
        </p:nvSpPr>
        <p:spPr>
          <a:xfrm>
            <a:off x="3448390" y="1545110"/>
            <a:ext cx="8058860" cy="91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군감염병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예방접종을 통하여 예방 및 관리가 가능하여 국가예방접종사업의 대상이 되는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감염병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3108779" y="2974225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323932" y="3160434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448390" y="3270844"/>
            <a:ext cx="831679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수두 바이러스에 의한 급성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발진성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감염질환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수포성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병변에 직접접촉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호흡기 분비물의 공기전파를 통한 감염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3108779" y="4737263"/>
            <a:ext cx="858985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323932" y="4933507"/>
            <a:ext cx="8183318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323932" y="4901722"/>
            <a:ext cx="831679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백신접종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금기사항 없는 생후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12~15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개월의 모든 소아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정기접종 시기에 받지 못한 소아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 미만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회접종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 이상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4~8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간격으로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접종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15516" y="98435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406445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DF6322-94FC-4380-B673-451F2C531C7A}"/>
              </a:ext>
            </a:extLst>
          </p:cNvPr>
          <p:cNvSpPr/>
          <p:nvPr/>
        </p:nvSpPr>
        <p:spPr>
          <a:xfrm>
            <a:off x="681416" y="2260669"/>
            <a:ext cx="2580942" cy="254659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0907438-4A5B-45D3-8EFB-34D3A12CA127}"/>
              </a:ext>
            </a:extLst>
          </p:cNvPr>
          <p:cNvSpPr/>
          <p:nvPr/>
        </p:nvSpPr>
        <p:spPr>
          <a:xfrm>
            <a:off x="900131" y="2479382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E5A961-4D4E-40D5-AE30-E38B8DC5D99B}"/>
              </a:ext>
            </a:extLst>
          </p:cNvPr>
          <p:cNvSpPr/>
          <p:nvPr/>
        </p:nvSpPr>
        <p:spPr>
          <a:xfrm>
            <a:off x="656617" y="3253932"/>
            <a:ext cx="2580943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DDC41BE-8753-493F-A00D-764DC2B136ED}"/>
              </a:ext>
            </a:extLst>
          </p:cNvPr>
          <p:cNvSpPr/>
          <p:nvPr/>
        </p:nvSpPr>
        <p:spPr>
          <a:xfrm>
            <a:off x="3481073" y="2229608"/>
            <a:ext cx="2580942" cy="25465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88332A-5E1C-4E2D-A762-806B3B93B6F0}"/>
              </a:ext>
            </a:extLst>
          </p:cNvPr>
          <p:cNvSpPr/>
          <p:nvPr/>
        </p:nvSpPr>
        <p:spPr>
          <a:xfrm>
            <a:off x="3699788" y="2448321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74D4B6-80B7-4518-891E-09A91679247E}"/>
              </a:ext>
            </a:extLst>
          </p:cNvPr>
          <p:cNvSpPr/>
          <p:nvPr/>
        </p:nvSpPr>
        <p:spPr>
          <a:xfrm>
            <a:off x="3481073" y="3088016"/>
            <a:ext cx="2580943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7A2EC64-A770-4A4E-BDA6-BE2330F3E73E}"/>
              </a:ext>
            </a:extLst>
          </p:cNvPr>
          <p:cNvSpPr/>
          <p:nvPr/>
        </p:nvSpPr>
        <p:spPr>
          <a:xfrm>
            <a:off x="6280731" y="2229608"/>
            <a:ext cx="2580942" cy="2546596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A397F6F-BFA6-4A58-975A-6A7A77DAAB64}"/>
              </a:ext>
            </a:extLst>
          </p:cNvPr>
          <p:cNvSpPr/>
          <p:nvPr/>
        </p:nvSpPr>
        <p:spPr>
          <a:xfrm>
            <a:off x="6463588" y="2430392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BB45FB-7628-4EFC-9BE0-C75473C2E6A4}"/>
              </a:ext>
            </a:extLst>
          </p:cNvPr>
          <p:cNvSpPr/>
          <p:nvPr/>
        </p:nvSpPr>
        <p:spPr>
          <a:xfrm>
            <a:off x="6280730" y="3073050"/>
            <a:ext cx="2580942" cy="1694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E053789-347F-4878-9927-D7ED63A5A4FA}"/>
              </a:ext>
            </a:extLst>
          </p:cNvPr>
          <p:cNvSpPr/>
          <p:nvPr/>
        </p:nvSpPr>
        <p:spPr>
          <a:xfrm>
            <a:off x="9083598" y="2260669"/>
            <a:ext cx="2580942" cy="25465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CFEC22C-4C5C-43F9-BE89-FCC32DFBA6A5}"/>
              </a:ext>
            </a:extLst>
          </p:cNvPr>
          <p:cNvSpPr/>
          <p:nvPr/>
        </p:nvSpPr>
        <p:spPr>
          <a:xfrm>
            <a:off x="9302313" y="2479382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B64109-0838-4AE7-85AA-9B430AFD0EB1}"/>
              </a:ext>
            </a:extLst>
          </p:cNvPr>
          <p:cNvSpPr/>
          <p:nvPr/>
        </p:nvSpPr>
        <p:spPr>
          <a:xfrm>
            <a:off x="9076289" y="3119016"/>
            <a:ext cx="2580943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E13C9E2-4C39-4B10-94C6-8210FBB41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44" y="2491670"/>
            <a:ext cx="777503" cy="77750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4890DAC-2897-45D4-A824-7412547B0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42" y="2534096"/>
            <a:ext cx="590987" cy="59098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1985052-5D37-422D-A4BD-9F8EBBD9A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94" y="2473742"/>
            <a:ext cx="670154" cy="67015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E349F8-98E5-4F33-8CF2-7D4F98291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19" y="2518391"/>
            <a:ext cx="594544" cy="594544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629579" y="1044278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512282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B73BF0-F467-4C4B-88D7-700E844544E2}"/>
              </a:ext>
            </a:extLst>
          </p:cNvPr>
          <p:cNvSpPr/>
          <p:nvPr/>
        </p:nvSpPr>
        <p:spPr>
          <a:xfrm>
            <a:off x="403649" y="1378194"/>
            <a:ext cx="2228722" cy="21990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B94D42-9DD9-4017-BA54-0B57491A8916}"/>
              </a:ext>
            </a:extLst>
          </p:cNvPr>
          <p:cNvSpPr/>
          <p:nvPr/>
        </p:nvSpPr>
        <p:spPr>
          <a:xfrm>
            <a:off x="595541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96338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D1FC1-5095-4BF2-BB0E-B51A2D116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78" y="2477724"/>
            <a:ext cx="3132981" cy="3132981"/>
          </a:xfrm>
          <a:prstGeom prst="rect">
            <a:avLst/>
          </a:prstGeom>
        </p:spPr>
      </p:pic>
      <p:sp>
        <p:nvSpPr>
          <p:cNvPr id="50" name="설명선: 굽은 선 49">
            <a:extLst>
              <a:ext uri="{FF2B5EF4-FFF2-40B4-BE49-F238E27FC236}">
                <a16:creationId xmlns:a16="http://schemas.microsoft.com/office/drawing/2014/main" id="{150C3082-F0E5-4C4E-AB98-7C92436DCF8D}"/>
              </a:ext>
            </a:extLst>
          </p:cNvPr>
          <p:cNvSpPr/>
          <p:nvPr/>
        </p:nvSpPr>
        <p:spPr>
          <a:xfrm>
            <a:off x="4108157" y="197842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93574"/>
              <a:gd name="adj6" fmla="val 161956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24A89A6-136C-40B5-8B57-256DB005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01" y="5755076"/>
            <a:ext cx="1023667" cy="1023667"/>
          </a:xfrm>
          <a:prstGeom prst="rect">
            <a:avLst/>
          </a:prstGeom>
        </p:spPr>
      </p:pic>
      <p:sp>
        <p:nvSpPr>
          <p:cNvPr id="76" name="설명선: 굽은 선 75">
            <a:extLst>
              <a:ext uri="{FF2B5EF4-FFF2-40B4-BE49-F238E27FC236}">
                <a16:creationId xmlns:a16="http://schemas.microsoft.com/office/drawing/2014/main" id="{F92D4118-75CA-4B22-90DF-D49655C74B14}"/>
              </a:ext>
            </a:extLst>
          </p:cNvPr>
          <p:cNvSpPr/>
          <p:nvPr/>
        </p:nvSpPr>
        <p:spPr>
          <a:xfrm>
            <a:off x="3762793" y="307796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24114"/>
              <a:gd name="adj6" fmla="val 17595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인천</a:t>
            </a:r>
          </a:p>
        </p:txBody>
      </p:sp>
      <p:sp>
        <p:nvSpPr>
          <p:cNvPr id="77" name="설명선: 굽은 선 76">
            <a:extLst>
              <a:ext uri="{FF2B5EF4-FFF2-40B4-BE49-F238E27FC236}">
                <a16:creationId xmlns:a16="http://schemas.microsoft.com/office/drawing/2014/main" id="{04C34B47-949B-4ACB-8148-005267965FFC}"/>
              </a:ext>
            </a:extLst>
          </p:cNvPr>
          <p:cNvSpPr/>
          <p:nvPr/>
        </p:nvSpPr>
        <p:spPr>
          <a:xfrm>
            <a:off x="4123845" y="399471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20785"/>
              <a:gd name="adj6" fmla="val 20444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대전</a:t>
            </a:r>
          </a:p>
        </p:txBody>
      </p:sp>
      <p:sp>
        <p:nvSpPr>
          <p:cNvPr id="78" name="설명선: 굽은 선 77">
            <a:extLst>
              <a:ext uri="{FF2B5EF4-FFF2-40B4-BE49-F238E27FC236}">
                <a16:creationId xmlns:a16="http://schemas.microsoft.com/office/drawing/2014/main" id="{1C23F311-4BE9-4472-9693-03A793A667F1}"/>
              </a:ext>
            </a:extLst>
          </p:cNvPr>
          <p:cNvSpPr/>
          <p:nvPr/>
        </p:nvSpPr>
        <p:spPr>
          <a:xfrm>
            <a:off x="3762793" y="4910463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34103"/>
              <a:gd name="adj6" fmla="val 18502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광주</a:t>
            </a:r>
          </a:p>
        </p:txBody>
      </p:sp>
      <p:sp>
        <p:nvSpPr>
          <p:cNvPr id="79" name="설명선: 굽은 선 78">
            <a:extLst>
              <a:ext uri="{FF2B5EF4-FFF2-40B4-BE49-F238E27FC236}">
                <a16:creationId xmlns:a16="http://schemas.microsoft.com/office/drawing/2014/main" id="{E2FE3D10-1531-4E73-87FB-67AF374193F6}"/>
              </a:ext>
            </a:extLst>
          </p:cNvPr>
          <p:cNvSpPr/>
          <p:nvPr/>
        </p:nvSpPr>
        <p:spPr>
          <a:xfrm>
            <a:off x="8227255" y="2921053"/>
            <a:ext cx="1398883" cy="507948"/>
          </a:xfrm>
          <a:prstGeom prst="borderCallout2">
            <a:avLst>
              <a:gd name="adj1" fmla="val 49153"/>
              <a:gd name="adj2" fmla="val 139"/>
              <a:gd name="adj3" fmla="val 133076"/>
              <a:gd name="adj4" fmla="val -40811"/>
              <a:gd name="adj5" fmla="val 260720"/>
              <a:gd name="adj6" fmla="val -64692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대구</a:t>
            </a:r>
          </a:p>
        </p:txBody>
      </p:sp>
      <p:sp>
        <p:nvSpPr>
          <p:cNvPr id="80" name="설명선: 굽은 선 79">
            <a:extLst>
              <a:ext uri="{FF2B5EF4-FFF2-40B4-BE49-F238E27FC236}">
                <a16:creationId xmlns:a16="http://schemas.microsoft.com/office/drawing/2014/main" id="{79EEEEBD-B5D4-44D6-9DE6-86DA9A3BFC5B}"/>
              </a:ext>
            </a:extLst>
          </p:cNvPr>
          <p:cNvSpPr/>
          <p:nvPr/>
        </p:nvSpPr>
        <p:spPr>
          <a:xfrm>
            <a:off x="9012217" y="3837802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20003"/>
              <a:gd name="adj6" fmla="val -8280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울산</a:t>
            </a:r>
          </a:p>
        </p:txBody>
      </p:sp>
      <p:sp>
        <p:nvSpPr>
          <p:cNvPr id="81" name="설명선: 굽은 선 80">
            <a:extLst>
              <a:ext uri="{FF2B5EF4-FFF2-40B4-BE49-F238E27FC236}">
                <a16:creationId xmlns:a16="http://schemas.microsoft.com/office/drawing/2014/main" id="{C4A951F5-6D63-4A58-A35E-9EDCC24DB968}"/>
              </a:ext>
            </a:extLst>
          </p:cNvPr>
          <p:cNvSpPr/>
          <p:nvPr/>
        </p:nvSpPr>
        <p:spPr>
          <a:xfrm>
            <a:off x="9012217" y="4753554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-773"/>
              <a:gd name="adj6" fmla="val -8264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부산</a:t>
            </a:r>
          </a:p>
        </p:txBody>
      </p:sp>
      <p:sp>
        <p:nvSpPr>
          <p:cNvPr id="82" name="설명선: 굽은 선 81">
            <a:extLst>
              <a:ext uri="{FF2B5EF4-FFF2-40B4-BE49-F238E27FC236}">
                <a16:creationId xmlns:a16="http://schemas.microsoft.com/office/drawing/2014/main" id="{25D5A623-0307-4C8C-A8AC-6535B07C65AB}"/>
              </a:ext>
            </a:extLst>
          </p:cNvPr>
          <p:cNvSpPr/>
          <p:nvPr/>
        </p:nvSpPr>
        <p:spPr>
          <a:xfrm>
            <a:off x="7442293" y="5542150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31083"/>
              <a:gd name="adj6" fmla="val -65857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제주도</a:t>
            </a:r>
          </a:p>
        </p:txBody>
      </p:sp>
      <p:sp>
        <p:nvSpPr>
          <p:cNvPr id="83" name="설명선: 굽은 선 82">
            <a:extLst>
              <a:ext uri="{FF2B5EF4-FFF2-40B4-BE49-F238E27FC236}">
                <a16:creationId xmlns:a16="http://schemas.microsoft.com/office/drawing/2014/main" id="{EA23E45F-96CD-44E9-88AC-9DB2B715FBD4}"/>
              </a:ext>
            </a:extLst>
          </p:cNvPr>
          <p:cNvSpPr/>
          <p:nvPr/>
        </p:nvSpPr>
        <p:spPr>
          <a:xfrm>
            <a:off x="2828692" y="2492144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26978"/>
              <a:gd name="adj6" fmla="val 270703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설명선: 굽은 선 83">
            <a:extLst>
              <a:ext uri="{FF2B5EF4-FFF2-40B4-BE49-F238E27FC236}">
                <a16:creationId xmlns:a16="http://schemas.microsoft.com/office/drawing/2014/main" id="{2AD96E90-8C5C-4CCF-9E14-2361F1CF6A08}"/>
              </a:ext>
            </a:extLst>
          </p:cNvPr>
          <p:cNvSpPr/>
          <p:nvPr/>
        </p:nvSpPr>
        <p:spPr>
          <a:xfrm>
            <a:off x="8519159" y="1488615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320106"/>
              <a:gd name="adj6" fmla="val -11767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강원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설명선: 굽은 선 84">
            <a:extLst>
              <a:ext uri="{FF2B5EF4-FFF2-40B4-BE49-F238E27FC236}">
                <a16:creationId xmlns:a16="http://schemas.microsoft.com/office/drawing/2014/main" id="{A5ECF024-4AC2-40D8-876B-600188C6549E}"/>
              </a:ext>
            </a:extLst>
          </p:cNvPr>
          <p:cNvSpPr/>
          <p:nvPr/>
        </p:nvSpPr>
        <p:spPr>
          <a:xfrm>
            <a:off x="2329435" y="3470344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0890"/>
              <a:gd name="adj4" fmla="val 237865"/>
              <a:gd name="adj5" fmla="val 53723"/>
              <a:gd name="adj6" fmla="val 33931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충북</a:t>
            </a:r>
          </a:p>
        </p:txBody>
      </p:sp>
      <p:sp>
        <p:nvSpPr>
          <p:cNvPr id="86" name="설명선: 굽은 선 85">
            <a:extLst>
              <a:ext uri="{FF2B5EF4-FFF2-40B4-BE49-F238E27FC236}">
                <a16:creationId xmlns:a16="http://schemas.microsoft.com/office/drawing/2014/main" id="{991FC049-CDFF-412E-9F0C-D770103C6022}"/>
              </a:ext>
            </a:extLst>
          </p:cNvPr>
          <p:cNvSpPr/>
          <p:nvPr/>
        </p:nvSpPr>
        <p:spPr>
          <a:xfrm>
            <a:off x="2346574" y="417051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58993"/>
              <a:gd name="adj4" fmla="val 133002"/>
              <a:gd name="adj5" fmla="val -42841"/>
              <a:gd name="adj6" fmla="val 344495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세종</a:t>
            </a:r>
          </a:p>
        </p:txBody>
      </p:sp>
      <p:sp>
        <p:nvSpPr>
          <p:cNvPr id="87" name="설명선: 굽은 선 86">
            <a:extLst>
              <a:ext uri="{FF2B5EF4-FFF2-40B4-BE49-F238E27FC236}">
                <a16:creationId xmlns:a16="http://schemas.microsoft.com/office/drawing/2014/main" id="{CF2EA888-336C-4EA0-A2AC-3CAF08B4ADBD}"/>
              </a:ext>
            </a:extLst>
          </p:cNvPr>
          <p:cNvSpPr/>
          <p:nvPr/>
        </p:nvSpPr>
        <p:spPr>
          <a:xfrm>
            <a:off x="8821513" y="2115096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266829"/>
              <a:gd name="adj6" fmla="val -11638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경북</a:t>
            </a:r>
          </a:p>
        </p:txBody>
      </p:sp>
      <p:sp>
        <p:nvSpPr>
          <p:cNvPr id="88" name="설명선: 굽은 선 87">
            <a:extLst>
              <a:ext uri="{FF2B5EF4-FFF2-40B4-BE49-F238E27FC236}">
                <a16:creationId xmlns:a16="http://schemas.microsoft.com/office/drawing/2014/main" id="{B46F4D59-CC4C-4DA5-9C7E-C00CFA8D0C6C}"/>
              </a:ext>
            </a:extLst>
          </p:cNvPr>
          <p:cNvSpPr/>
          <p:nvPr/>
        </p:nvSpPr>
        <p:spPr>
          <a:xfrm>
            <a:off x="10274550" y="3257610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107498"/>
              <a:gd name="adj4" fmla="val -166052"/>
              <a:gd name="adj5" fmla="val 290138"/>
              <a:gd name="adj6" fmla="val -236780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경남</a:t>
            </a:r>
          </a:p>
        </p:txBody>
      </p:sp>
      <p:sp>
        <p:nvSpPr>
          <p:cNvPr id="89" name="설명선: 굽은 선 88">
            <a:extLst>
              <a:ext uri="{FF2B5EF4-FFF2-40B4-BE49-F238E27FC236}">
                <a16:creationId xmlns:a16="http://schemas.microsoft.com/office/drawing/2014/main" id="{3CAADAB4-69A0-418F-8DB0-8A46F2817A59}"/>
              </a:ext>
            </a:extLst>
          </p:cNvPr>
          <p:cNvSpPr/>
          <p:nvPr/>
        </p:nvSpPr>
        <p:spPr>
          <a:xfrm>
            <a:off x="1762096" y="485919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9479"/>
              <a:gd name="adj6" fmla="val 367798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전북</a:t>
            </a:r>
          </a:p>
        </p:txBody>
      </p:sp>
      <p:sp>
        <p:nvSpPr>
          <p:cNvPr id="90" name="설명선: 굽은 선 89">
            <a:extLst>
              <a:ext uri="{FF2B5EF4-FFF2-40B4-BE49-F238E27FC236}">
                <a16:creationId xmlns:a16="http://schemas.microsoft.com/office/drawing/2014/main" id="{2730D55E-A5D3-41FC-A9C4-C678FB6A630C}"/>
              </a:ext>
            </a:extLst>
          </p:cNvPr>
          <p:cNvSpPr/>
          <p:nvPr/>
        </p:nvSpPr>
        <p:spPr>
          <a:xfrm>
            <a:off x="2823944" y="563189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6149"/>
              <a:gd name="adj6" fmla="val 260346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8A7B00-B663-4ADF-AF3C-45C07BDA13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08298" y="104585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B73BF0-F467-4C4B-88D7-700E844544E2}"/>
              </a:ext>
            </a:extLst>
          </p:cNvPr>
          <p:cNvSpPr/>
          <p:nvPr/>
        </p:nvSpPr>
        <p:spPr>
          <a:xfrm>
            <a:off x="403649" y="1378194"/>
            <a:ext cx="2228722" cy="21990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B94D42-9DD9-4017-BA54-0B57491A8916}"/>
              </a:ext>
            </a:extLst>
          </p:cNvPr>
          <p:cNvSpPr/>
          <p:nvPr/>
        </p:nvSpPr>
        <p:spPr>
          <a:xfrm>
            <a:off x="595541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96338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90E7401-8F9D-4B99-B4C0-2E2E6A64521F}"/>
              </a:ext>
            </a:extLst>
          </p:cNvPr>
          <p:cNvSpPr/>
          <p:nvPr/>
        </p:nvSpPr>
        <p:spPr>
          <a:xfrm>
            <a:off x="3278853" y="1378194"/>
            <a:ext cx="2228722" cy="2199063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B3C9B9C-6438-46CF-935E-FF579DF551D3}"/>
              </a:ext>
            </a:extLst>
          </p:cNvPr>
          <p:cNvSpPr/>
          <p:nvPr/>
        </p:nvSpPr>
        <p:spPr>
          <a:xfrm>
            <a:off x="3470745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628E9D-669A-4D3B-BF7A-79498972EBD5}"/>
              </a:ext>
            </a:extLst>
          </p:cNvPr>
          <p:cNvSpPr/>
          <p:nvPr/>
        </p:nvSpPr>
        <p:spPr>
          <a:xfrm>
            <a:off x="2971542" y="1821519"/>
            <a:ext cx="2727230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A13009D-8C59-4602-96FD-FE1915F37443}"/>
              </a:ext>
            </a:extLst>
          </p:cNvPr>
          <p:cNvSpPr/>
          <p:nvPr/>
        </p:nvSpPr>
        <p:spPr>
          <a:xfrm>
            <a:off x="6345254" y="1378194"/>
            <a:ext cx="2228722" cy="21990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320C350-6E26-4BFD-A1AA-8B2DE426B6A4}"/>
              </a:ext>
            </a:extLst>
          </p:cNvPr>
          <p:cNvSpPr/>
          <p:nvPr/>
        </p:nvSpPr>
        <p:spPr>
          <a:xfrm>
            <a:off x="6537146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1B33660-039A-4B2B-A073-999B9DA33131}"/>
              </a:ext>
            </a:extLst>
          </p:cNvPr>
          <p:cNvSpPr/>
          <p:nvPr/>
        </p:nvSpPr>
        <p:spPr>
          <a:xfrm>
            <a:off x="6037943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5190E5D-A115-48D3-BB9E-00F2132AE1E8}"/>
              </a:ext>
            </a:extLst>
          </p:cNvPr>
          <p:cNvSpPr/>
          <p:nvPr/>
        </p:nvSpPr>
        <p:spPr>
          <a:xfrm>
            <a:off x="9220458" y="1378194"/>
            <a:ext cx="2228722" cy="21990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EA38A56-63AC-4DBF-9B1C-CA25869CCA3E}"/>
              </a:ext>
            </a:extLst>
          </p:cNvPr>
          <p:cNvSpPr/>
          <p:nvPr/>
        </p:nvSpPr>
        <p:spPr>
          <a:xfrm>
            <a:off x="9412350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0FA017B-8F14-480F-B45A-9B2619BBA8BC}"/>
              </a:ext>
            </a:extLst>
          </p:cNvPr>
          <p:cNvSpPr/>
          <p:nvPr/>
        </p:nvSpPr>
        <p:spPr>
          <a:xfrm>
            <a:off x="8913147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7234B5BF-6651-4952-99D8-8B6008F117AA}"/>
              </a:ext>
            </a:extLst>
          </p:cNvPr>
          <p:cNvSpPr/>
          <p:nvPr/>
        </p:nvSpPr>
        <p:spPr>
          <a:xfrm>
            <a:off x="2625740" y="2148441"/>
            <a:ext cx="627611" cy="627611"/>
          </a:xfrm>
          <a:prstGeom prst="plus">
            <a:avLst>
              <a:gd name="adj" fmla="val 4185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십자형 70">
            <a:extLst>
              <a:ext uri="{FF2B5EF4-FFF2-40B4-BE49-F238E27FC236}">
                <a16:creationId xmlns:a16="http://schemas.microsoft.com/office/drawing/2014/main" id="{44857478-08F8-4473-B69A-767E37399ABC}"/>
              </a:ext>
            </a:extLst>
          </p:cNvPr>
          <p:cNvSpPr/>
          <p:nvPr/>
        </p:nvSpPr>
        <p:spPr>
          <a:xfrm>
            <a:off x="8592847" y="2148441"/>
            <a:ext cx="627611" cy="627611"/>
          </a:xfrm>
          <a:prstGeom prst="plus">
            <a:avLst>
              <a:gd name="adj" fmla="val 4185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817C8C-BEA2-465A-B4FA-8703F51C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7"/>
          <a:stretch/>
        </p:blipFill>
        <p:spPr>
          <a:xfrm>
            <a:off x="287535" y="3655407"/>
            <a:ext cx="5750408" cy="2679236"/>
          </a:xfrm>
          <a:prstGeom prst="rect">
            <a:avLst/>
          </a:prstGeom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92720413-D5E2-4C45-9C74-1DA466E78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830755"/>
              </p:ext>
            </p:extLst>
          </p:nvPr>
        </p:nvGraphicFramePr>
        <p:xfrm>
          <a:off x="6345254" y="3655407"/>
          <a:ext cx="5307863" cy="2679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id="{17AA8C9C-FC83-41A9-B05F-BB0F6C166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84" y="1815586"/>
            <a:ext cx="646660" cy="64666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52486D5-1602-497E-BA51-5474202D2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065" y="1778312"/>
            <a:ext cx="472965" cy="56213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87535" y="6362924"/>
            <a:ext cx="499230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</a:rPr>
              <a:t>이미지 출처 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기상청에서 </a:t>
            </a:r>
            <a:r>
              <a:rPr lang="ko-KR" altLang="en-US" sz="1200" dirty="0" err="1">
                <a:latin typeface="+mj-lt"/>
              </a:rPr>
              <a:t>년도별</a:t>
            </a:r>
            <a:r>
              <a:rPr lang="ko-KR" altLang="en-US" sz="1200" dirty="0">
                <a:latin typeface="+mj-lt"/>
              </a:rPr>
              <a:t> 서울의 기온분석 과 습도 그래프</a:t>
            </a:r>
            <a:endParaRPr lang="en-US" altLang="ko-KR" sz="1200" dirty="0">
              <a:latin typeface="+mj-lt"/>
            </a:endParaRPr>
          </a:p>
          <a:p>
            <a:pPr fontAlgn="base"/>
            <a:r>
              <a:rPr lang="en-US" altLang="ko-KR" sz="1400" dirty="0">
                <a:hlinkClick r:id="rId6"/>
              </a:rPr>
              <a:t>http://www.kma.go.kr/</a:t>
            </a:r>
            <a:endParaRPr lang="en-US" altLang="ko-KR" sz="1400" dirty="0">
              <a:latin typeface="+mj-lt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998685-3578-45DA-808A-84A7B1DB8A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5843" y="1034818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064039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3)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기능의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E77F306-CD7B-4917-B5C3-322E8AEE4391}"/>
              </a:ext>
            </a:extLst>
          </p:cNvPr>
          <p:cNvSpPr/>
          <p:nvPr/>
        </p:nvSpPr>
        <p:spPr>
          <a:xfrm>
            <a:off x="3812352" y="1558290"/>
            <a:ext cx="4273200" cy="2418642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45B768B-F40E-4CA9-90B3-E26F82A76513}"/>
              </a:ext>
            </a:extLst>
          </p:cNvPr>
          <p:cNvSpPr/>
          <p:nvPr/>
        </p:nvSpPr>
        <p:spPr>
          <a:xfrm>
            <a:off x="4054926" y="1755288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BD6D9F8-C181-42F5-8EF2-1BFC073177CC}"/>
              </a:ext>
            </a:extLst>
          </p:cNvPr>
          <p:cNvSpPr/>
          <p:nvPr/>
        </p:nvSpPr>
        <p:spPr>
          <a:xfrm>
            <a:off x="4122878" y="2348940"/>
            <a:ext cx="3729128" cy="112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자유로운</a:t>
            </a:r>
            <a:r>
              <a:rPr lang="en-US" altLang="ko-KR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게시글 작성을 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통한 정보교류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7214374-FB83-4C94-9287-24EA4283DA08}"/>
              </a:ext>
            </a:extLst>
          </p:cNvPr>
          <p:cNvSpPr/>
          <p:nvPr/>
        </p:nvSpPr>
        <p:spPr>
          <a:xfrm>
            <a:off x="6654392" y="3784103"/>
            <a:ext cx="4273200" cy="2418642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B8D6C6F-2151-4DB6-BCE9-F899F9762B47}"/>
              </a:ext>
            </a:extLst>
          </p:cNvPr>
          <p:cNvSpPr/>
          <p:nvPr/>
        </p:nvSpPr>
        <p:spPr>
          <a:xfrm>
            <a:off x="6896966" y="398110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B96C9E-DB48-43EC-98F6-72F69B738ED0}"/>
              </a:ext>
            </a:extLst>
          </p:cNvPr>
          <p:cNvSpPr/>
          <p:nvPr/>
        </p:nvSpPr>
        <p:spPr>
          <a:xfrm>
            <a:off x="7160072" y="4559625"/>
            <a:ext cx="3302357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 달 관련</a:t>
            </a:r>
            <a:r>
              <a:rPr lang="ko-KR" alt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 주의 안내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BF244C9-8A10-4DB8-A8C9-843DF4F7BD19}"/>
              </a:ext>
            </a:extLst>
          </p:cNvPr>
          <p:cNvSpPr/>
          <p:nvPr/>
        </p:nvSpPr>
        <p:spPr>
          <a:xfrm>
            <a:off x="1021834" y="3784103"/>
            <a:ext cx="4273200" cy="24186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74D7B3F-F766-4286-83F1-595AD5657058}"/>
              </a:ext>
            </a:extLst>
          </p:cNvPr>
          <p:cNvSpPr/>
          <p:nvPr/>
        </p:nvSpPr>
        <p:spPr>
          <a:xfrm>
            <a:off x="1264408" y="398110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8407A8-DC77-4D4F-9D7A-088519CD90B4}"/>
              </a:ext>
            </a:extLst>
          </p:cNvPr>
          <p:cNvSpPr/>
          <p:nvPr/>
        </p:nvSpPr>
        <p:spPr>
          <a:xfrm>
            <a:off x="1720832" y="4538908"/>
            <a:ext cx="2875204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 질병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 정보제공 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ED575FA3-BE7D-46D9-AC2F-B17EFB1A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58" y="4000708"/>
            <a:ext cx="570069" cy="57006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CE08E67E-1442-4F21-A49C-1812951F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11" y="4049916"/>
            <a:ext cx="600880" cy="60088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65B9D937-BA94-41A3-93BE-F0214EABC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72" y="1849887"/>
            <a:ext cx="526214" cy="56452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566584" y="105888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904119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기대방안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altLang="ko-KR" sz="1600" b="1" dirty="0"/>
              <a:t>xpected measure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5839" y="1283628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1118" y="1469837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06080" y="1823323"/>
            <a:ext cx="1053737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각 지역별로 최신 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년 간 계절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매 달마다 많이 걸리는 질병에  대한 예방 정보를 쉽게 얻을 수 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495839" y="3166876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671118" y="3353085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906080" y="3706571"/>
            <a:ext cx="1053737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질병에 대한 정보를 보다 자세히 얻을 수 있다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4" name="모서리가 둥근 직사각형 32">
            <a:extLst>
              <a:ext uri="{FF2B5EF4-FFF2-40B4-BE49-F238E27FC236}">
                <a16:creationId xmlns:a16="http://schemas.microsoft.com/office/drawing/2014/main" id="{D72FEE91-9C2A-40EE-87D8-7EAF9A2E7BE9}"/>
              </a:ext>
            </a:extLst>
          </p:cNvPr>
          <p:cNvSpPr/>
          <p:nvPr/>
        </p:nvSpPr>
        <p:spPr>
          <a:xfrm>
            <a:off x="495839" y="5016746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3">
            <a:extLst>
              <a:ext uri="{FF2B5EF4-FFF2-40B4-BE49-F238E27FC236}">
                <a16:creationId xmlns:a16="http://schemas.microsoft.com/office/drawing/2014/main" id="{469DC926-D180-4FA1-9B64-EFFFE1C38B09}"/>
              </a:ext>
            </a:extLst>
          </p:cNvPr>
          <p:cNvSpPr/>
          <p:nvPr/>
        </p:nvSpPr>
        <p:spPr>
          <a:xfrm>
            <a:off x="671118" y="5202955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95A01C-E1DB-4068-AB2F-B1754716C1A7}"/>
              </a:ext>
            </a:extLst>
          </p:cNvPr>
          <p:cNvSpPr txBox="1"/>
          <p:nvPr/>
        </p:nvSpPr>
        <p:spPr>
          <a:xfrm>
            <a:off x="827312" y="5574372"/>
            <a:ext cx="1053737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질병에 대한 정보 교류를 통해 질병에 대한 손쉬운 대처 가능하게 된다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26836" y="970625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747308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시스템 흐름도 설명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97E87A-DF04-42FD-B01A-4A55838C70D3}"/>
              </a:ext>
            </a:extLst>
          </p:cNvPr>
          <p:cNvSpPr txBox="1"/>
          <p:nvPr/>
        </p:nvSpPr>
        <p:spPr>
          <a:xfrm>
            <a:off x="1442399" y="2473291"/>
            <a:ext cx="1924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트위터 </a:t>
            </a:r>
            <a:r>
              <a:rPr lang="en-US" altLang="ko-KR" sz="1200" b="1" dirty="0"/>
              <a:t>API </a:t>
            </a:r>
            <a:r>
              <a:rPr lang="ko-KR" altLang="en-US" sz="1200" b="1" dirty="0"/>
              <a:t>데이터</a:t>
            </a:r>
            <a:endParaRPr lang="en-US" altLang="ko-KR" sz="1200" b="1" dirty="0"/>
          </a:p>
          <a:p>
            <a:r>
              <a:rPr lang="ko-KR" altLang="en-US" sz="1200" b="1" dirty="0"/>
              <a:t>홍역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수두</a:t>
            </a:r>
            <a:r>
              <a:rPr lang="en-US" altLang="ko-KR" sz="1200" b="1" dirty="0"/>
              <a:t>, A</a:t>
            </a:r>
            <a:r>
              <a:rPr lang="ko-KR" altLang="en-US" sz="1200" b="1" dirty="0"/>
              <a:t>형 간염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세 질병 중 가장 이슈 되는 질병을 알기 위해서</a:t>
            </a:r>
            <a:r>
              <a:rPr lang="en-US" altLang="ko-KR" sz="1200" b="1" dirty="0"/>
              <a:t>)</a:t>
            </a:r>
          </a:p>
          <a:p>
            <a:r>
              <a:rPr lang="ko-KR" altLang="en-US" sz="1200" b="1" dirty="0"/>
              <a:t> </a:t>
            </a:r>
            <a:endParaRPr lang="en-US" altLang="ko-KR" sz="1200" b="1" dirty="0"/>
          </a:p>
        </p:txBody>
      </p:sp>
      <p:pic>
        <p:nvPicPr>
          <p:cNvPr id="36" name="Picture 2" descr="C:\Users\Administrator\Desktop\흐름도 자료.png">
            <a:extLst>
              <a:ext uri="{FF2B5EF4-FFF2-40B4-BE49-F238E27FC236}">
                <a16:creationId xmlns:a16="http://schemas.microsoft.com/office/drawing/2014/main" id="{745C6CAF-E5EE-4755-AE0C-6D88578BD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40" y="3644333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554F975-E4B5-4FF2-BAC7-10011F348873}"/>
              </a:ext>
            </a:extLst>
          </p:cNvPr>
          <p:cNvSpPr txBox="1"/>
          <p:nvPr/>
        </p:nvSpPr>
        <p:spPr>
          <a:xfrm>
            <a:off x="614030" y="4158146"/>
            <a:ext cx="183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질병관리본부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en-US" altLang="ko-KR" sz="1200" dirty="0">
                <a:hlinkClick r:id="rId5"/>
              </a:rPr>
              <a:t>http://www.cdc.go.kr/npt/biz/npp/nppMain.do</a:t>
            </a:r>
            <a:r>
              <a:rPr lang="en-US" altLang="ko-KR" sz="1200" b="1" dirty="0"/>
              <a:t>)</a:t>
            </a:r>
          </a:p>
          <a:p>
            <a:r>
              <a:rPr lang="ko-KR" altLang="en-US" sz="1200" b="1" dirty="0"/>
              <a:t>홍역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수두</a:t>
            </a:r>
            <a:r>
              <a:rPr lang="en-US" altLang="ko-KR" sz="1200" b="1" dirty="0"/>
              <a:t>, </a:t>
            </a:r>
            <a:r>
              <a:rPr lang="en-US" altLang="ko-KR" sz="1200" b="1" dirty="0" smtClean="0"/>
              <a:t>A</a:t>
            </a:r>
            <a:r>
              <a:rPr lang="ko-KR" altLang="en-US" sz="1200" b="1" dirty="0" smtClean="0"/>
              <a:t>형 간염 </a:t>
            </a:r>
            <a:r>
              <a:rPr lang="ko-KR" altLang="en-US" sz="1200" b="1" dirty="0" err="1"/>
              <a:t>발생자</a:t>
            </a:r>
            <a:r>
              <a:rPr lang="ko-KR" altLang="en-US" sz="1200" b="1" dirty="0"/>
              <a:t> 수</a:t>
            </a:r>
            <a:r>
              <a:rPr lang="en-US" altLang="ko-KR" sz="1200" b="1" dirty="0"/>
              <a:t>(</a:t>
            </a:r>
            <a:r>
              <a:rPr lang="ko-KR" altLang="en-US" sz="1200" b="1" dirty="0" err="1"/>
              <a:t>주간별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</a:t>
            </a:r>
            <a:endParaRPr lang="en-US" altLang="ko-KR" sz="1200" b="1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FADA476-19E2-4A7D-976C-94E2DBBB5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756" y="1795130"/>
            <a:ext cx="720885" cy="72088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FE527D-290F-49B9-8A9D-63B2265C5451}"/>
              </a:ext>
            </a:extLst>
          </p:cNvPr>
          <p:cNvSpPr txBox="1"/>
          <p:nvPr/>
        </p:nvSpPr>
        <p:spPr>
          <a:xfrm>
            <a:off x="4570883" y="4281952"/>
            <a:ext cx="172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Open weather map(</a:t>
            </a:r>
            <a:r>
              <a:rPr lang="en-US" altLang="ko-KR" sz="1200" dirty="0" smtClean="0"/>
              <a:t>https</a:t>
            </a:r>
            <a:r>
              <a:rPr lang="en-US" altLang="ko-KR" sz="1200" dirty="0"/>
              <a:t>://openweathermap.org/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</a:t>
            </a:r>
            <a:endParaRPr lang="en-US" altLang="ko-KR" sz="1200" b="1" dirty="0"/>
          </a:p>
          <a:p>
            <a:r>
              <a:rPr lang="ko-KR" altLang="en-US" sz="1200" b="1" dirty="0"/>
              <a:t>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 </a:t>
            </a:r>
            <a:r>
              <a:rPr lang="en-US" altLang="ko-KR" sz="1200" b="1" dirty="0" err="1"/>
              <a:t>api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 </a:t>
            </a:r>
            <a:endParaRPr lang="en-US" altLang="ko-KR" sz="1200" b="1" dirty="0"/>
          </a:p>
        </p:txBody>
      </p:sp>
      <p:pic>
        <p:nvPicPr>
          <p:cNvPr id="53" name="Picture 2" descr="C:\Users\Administrator\Desktop\흐름도 자료.png">
            <a:extLst>
              <a:ext uri="{FF2B5EF4-FFF2-40B4-BE49-F238E27FC236}">
                <a16:creationId xmlns:a16="http://schemas.microsoft.com/office/drawing/2014/main" id="{D0CB1F18-A015-4540-A7FF-19999D31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39" y="3644333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9170658-311B-4E0E-8777-9F917B995C20}"/>
              </a:ext>
            </a:extLst>
          </p:cNvPr>
          <p:cNvSpPr txBox="1"/>
          <p:nvPr/>
        </p:nvSpPr>
        <p:spPr>
          <a:xfrm>
            <a:off x="6441994" y="5125085"/>
            <a:ext cx="168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아파치 서버를 통해 관련 데이터 저장하기</a:t>
            </a:r>
            <a:endParaRPr lang="en-US" altLang="ko-KR" sz="1200" b="1" dirty="0"/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1B8D6002-41BC-480B-8E6B-30C7EAE211A5}"/>
              </a:ext>
            </a:extLst>
          </p:cNvPr>
          <p:cNvSpPr/>
          <p:nvPr/>
        </p:nvSpPr>
        <p:spPr>
          <a:xfrm>
            <a:off x="1754683" y="3845796"/>
            <a:ext cx="1687873" cy="1541115"/>
          </a:xfrm>
          <a:prstGeom prst="downArrowCallout">
            <a:avLst>
              <a:gd name="adj1" fmla="val 14932"/>
              <a:gd name="adj2" fmla="val 14534"/>
              <a:gd name="adj3" fmla="val 18806"/>
              <a:gd name="adj4" fmla="val 12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043E73-5148-4EAD-AA00-09C398328F93}"/>
              </a:ext>
            </a:extLst>
          </p:cNvPr>
          <p:cNvSpPr txBox="1"/>
          <p:nvPr/>
        </p:nvSpPr>
        <p:spPr>
          <a:xfrm>
            <a:off x="1687397" y="5418259"/>
            <a:ext cx="225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각 감염질병과 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습도의 연관성 있는 수치 확인 후</a:t>
            </a:r>
            <a:endParaRPr lang="en-US" altLang="ko-KR" sz="1200" b="1" dirty="0"/>
          </a:p>
          <a:p>
            <a:r>
              <a:rPr lang="ko-KR" altLang="en-US" sz="1200" b="1" dirty="0"/>
              <a:t>서로의 상관성 공식 찾기 </a:t>
            </a:r>
            <a:endParaRPr lang="en-US" altLang="ko-KR" sz="1200" b="1" dirty="0"/>
          </a:p>
          <a:p>
            <a:r>
              <a:rPr lang="en-US" altLang="ko-KR" sz="1200" b="1" dirty="0"/>
              <a:t>3</a:t>
            </a:r>
            <a:r>
              <a:rPr lang="ko-KR" altLang="en-US" sz="1200" b="1" dirty="0"/>
              <a:t>단계별로 위험도 나누기</a:t>
            </a:r>
            <a:endParaRPr lang="en-US" altLang="ko-KR" sz="1200" b="1" dirty="0"/>
          </a:p>
        </p:txBody>
      </p:sp>
      <p:sp>
        <p:nvSpPr>
          <p:cNvPr id="3" name="화살표: 위로 굽음 2">
            <a:extLst>
              <a:ext uri="{FF2B5EF4-FFF2-40B4-BE49-F238E27FC236}">
                <a16:creationId xmlns:a16="http://schemas.microsoft.com/office/drawing/2014/main" id="{9D07C4B8-3AF9-40A5-BF4A-5E493B286EA0}"/>
              </a:ext>
            </a:extLst>
          </p:cNvPr>
          <p:cNvSpPr/>
          <p:nvPr/>
        </p:nvSpPr>
        <p:spPr>
          <a:xfrm>
            <a:off x="3709579" y="5212201"/>
            <a:ext cx="1543750" cy="699634"/>
          </a:xfrm>
          <a:prstGeom prst="bentUpArrow">
            <a:avLst>
              <a:gd name="adj1" fmla="val 31200"/>
              <a:gd name="adj2" fmla="val 27176"/>
              <a:gd name="adj3" fmla="val 25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 descr="C:\Users\Administrator\Desktop\흐름도 자료.png">
            <a:extLst>
              <a:ext uri="{FF2B5EF4-FFF2-40B4-BE49-F238E27FC236}">
                <a16:creationId xmlns:a16="http://schemas.microsoft.com/office/drawing/2014/main" id="{0EBB9EA5-FA50-4A5A-AF6A-30B47766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70" y="3637964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Administrator\Desktop\흐름도 자료.png">
            <a:extLst>
              <a:ext uri="{FF2B5EF4-FFF2-40B4-BE49-F238E27FC236}">
                <a16:creationId xmlns:a16="http://schemas.microsoft.com/office/drawing/2014/main" id="{60D5AA32-3207-4CFE-A4C4-2B2AD075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58" y="1863752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561C938-744A-40E7-B5C5-96FF99AD561F}"/>
              </a:ext>
            </a:extLst>
          </p:cNvPr>
          <p:cNvSpPr/>
          <p:nvPr/>
        </p:nvSpPr>
        <p:spPr>
          <a:xfrm>
            <a:off x="2589199" y="1891293"/>
            <a:ext cx="1981684" cy="493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D90D009E-4687-4517-A027-64AFAC044263}"/>
              </a:ext>
            </a:extLst>
          </p:cNvPr>
          <p:cNvSpPr/>
          <p:nvPr/>
        </p:nvSpPr>
        <p:spPr>
          <a:xfrm>
            <a:off x="4900170" y="2594289"/>
            <a:ext cx="454160" cy="9487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íì¹ìë²ì ëí ì´ë¯¸ì§ ê²ìê²°ê³¼">
            <a:extLst>
              <a:ext uri="{FF2B5EF4-FFF2-40B4-BE49-F238E27FC236}">
                <a16:creationId xmlns:a16="http://schemas.microsoft.com/office/drawing/2014/main" id="{6FC3F305-CC66-48BC-8E1D-F82ABB6C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02" y="4478785"/>
            <a:ext cx="1433264" cy="5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407C961-B4C9-4603-8009-1ECDC42A5488}"/>
              </a:ext>
            </a:extLst>
          </p:cNvPr>
          <p:cNvSpPr/>
          <p:nvPr/>
        </p:nvSpPr>
        <p:spPr>
          <a:xfrm>
            <a:off x="7089749" y="3427082"/>
            <a:ext cx="454160" cy="948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BE6F500-A159-4944-9884-D0A4B2CFCF2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679439" y="4457004"/>
            <a:ext cx="817258" cy="548636"/>
          </a:xfrm>
          <a:prstGeom prst="rect">
            <a:avLst/>
          </a:prstGeom>
        </p:spPr>
      </p:pic>
      <p:pic>
        <p:nvPicPr>
          <p:cNvPr id="69" name="Picture 2" descr="C:\Users\Administrator\Desktop\지빠귀\이미지\개발환경 이미지\androidstudio.png">
            <a:extLst>
              <a:ext uri="{FF2B5EF4-FFF2-40B4-BE49-F238E27FC236}">
                <a16:creationId xmlns:a16="http://schemas.microsoft.com/office/drawing/2014/main" id="{98EFDB87-9591-4E6B-B0EF-B0E3877A0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0224314" y="4387664"/>
            <a:ext cx="1142916" cy="766046"/>
          </a:xfrm>
          <a:prstGeom prst="rect">
            <a:avLst/>
          </a:prstGeom>
          <a:noFill/>
        </p:spPr>
      </p:pic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2B0938D1-60F0-483D-BACD-0D1A2FDDCB14}"/>
              </a:ext>
            </a:extLst>
          </p:cNvPr>
          <p:cNvSpPr/>
          <p:nvPr/>
        </p:nvSpPr>
        <p:spPr>
          <a:xfrm>
            <a:off x="5944576" y="1537865"/>
            <a:ext cx="3119026" cy="930745"/>
          </a:xfrm>
          <a:prstGeom prst="borderCallout1">
            <a:avLst>
              <a:gd name="adj1" fmla="val 44481"/>
              <a:gd name="adj2" fmla="val 787"/>
              <a:gd name="adj3" fmla="val 61007"/>
              <a:gd name="adj4" fmla="val -1778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트위터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API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크롤링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검색어 외에 관련 없는 데이터 삭제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및 홍역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수두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인플루엔자 중에 제일 많이 검색되는 질병 확인</a:t>
            </a:r>
          </a:p>
        </p:txBody>
      </p:sp>
      <p:sp>
        <p:nvSpPr>
          <p:cNvPr id="70" name="설명선: 선 69">
            <a:extLst>
              <a:ext uri="{FF2B5EF4-FFF2-40B4-BE49-F238E27FC236}">
                <a16:creationId xmlns:a16="http://schemas.microsoft.com/office/drawing/2014/main" id="{DBAD241F-22F8-4BA9-95DA-517476211DF2}"/>
              </a:ext>
            </a:extLst>
          </p:cNvPr>
          <p:cNvSpPr/>
          <p:nvPr/>
        </p:nvSpPr>
        <p:spPr>
          <a:xfrm>
            <a:off x="5935340" y="2589382"/>
            <a:ext cx="3119026" cy="686110"/>
          </a:xfrm>
          <a:prstGeom prst="borderCallout1">
            <a:avLst>
              <a:gd name="adj1" fmla="val 48839"/>
              <a:gd name="adj2" fmla="val 333"/>
              <a:gd name="adj3" fmla="val -69302"/>
              <a:gd name="adj4" fmla="val -17413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온도 습도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API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와 감염질병과 상관성 있는 공식을 통해 수치를 나눠서 위험도 나누기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194D11D-E030-4D77-9C16-E5F348F7F6E7}"/>
              </a:ext>
            </a:extLst>
          </p:cNvPr>
          <p:cNvSpPr/>
          <p:nvPr/>
        </p:nvSpPr>
        <p:spPr>
          <a:xfrm>
            <a:off x="8075457" y="4529175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7999E1E7-78F4-454C-AA5A-06E812F9CE2A}"/>
              </a:ext>
            </a:extLst>
          </p:cNvPr>
          <p:cNvSpPr/>
          <p:nvPr/>
        </p:nvSpPr>
        <p:spPr>
          <a:xfrm>
            <a:off x="9592623" y="4535408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F8BBBA-C519-4891-B287-D5C2EF41676F}"/>
              </a:ext>
            </a:extLst>
          </p:cNvPr>
          <p:cNvSpPr txBox="1"/>
          <p:nvPr/>
        </p:nvSpPr>
        <p:spPr>
          <a:xfrm>
            <a:off x="3362081" y="4189455"/>
            <a:ext cx="950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지역별  </a:t>
            </a:r>
            <a:endParaRPr lang="en-US" altLang="ko-KR" sz="1200" b="1" dirty="0"/>
          </a:p>
          <a:p>
            <a:r>
              <a:rPr lang="ko-KR" altLang="en-US" sz="1200" b="1" dirty="0"/>
              <a:t>온도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습도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 err="1"/>
              <a:t>주간별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</a:t>
            </a:r>
            <a:endParaRPr lang="en-US" altLang="ko-KR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7B2F22-50BE-4332-B2F1-7BBA93A890E1}"/>
              </a:ext>
            </a:extLst>
          </p:cNvPr>
          <p:cNvSpPr txBox="1"/>
          <p:nvPr/>
        </p:nvSpPr>
        <p:spPr>
          <a:xfrm>
            <a:off x="8522294" y="5178429"/>
            <a:ext cx="133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아파치 서버와 어플리케이션을 연결해 줌</a:t>
            </a:r>
            <a:endParaRPr lang="en-US" altLang="ko-KR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B3B2EF-3894-412E-BC90-D3F44F9DE291}"/>
              </a:ext>
            </a:extLst>
          </p:cNvPr>
          <p:cNvSpPr txBox="1"/>
          <p:nvPr/>
        </p:nvSpPr>
        <p:spPr>
          <a:xfrm>
            <a:off x="10171246" y="5239317"/>
            <a:ext cx="154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어플리케이션으로 시각화 해 줌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834885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 err="1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트위터</a:t>
            </a:r>
            <a:r>
              <a:rPr lang="ko-KR" altLang="en-US" sz="30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ko-KR" altLang="en-US" sz="3000" b="1" dirty="0" err="1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크롤</a:t>
            </a:r>
            <a:r>
              <a:rPr lang="ko-KR" altLang="en-US" sz="3000" b="1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링 동영상</a:t>
            </a:r>
            <a:endParaRPr lang="en-US" altLang="ko-KR" sz="3000" b="1" dirty="0" smtClean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Twitter crawling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332421" y="772518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699316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2" y="51588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</a:rPr>
              <a:t>개발 일정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</a:rPr>
              <a:t>Execution Schedule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3C712BF5-7E5B-4EDE-8126-1BE81C1C3D27}"/>
              </a:ext>
            </a:extLst>
          </p:cNvPr>
          <p:cNvSpPr/>
          <p:nvPr/>
        </p:nvSpPr>
        <p:spPr>
          <a:xfrm>
            <a:off x="683116" y="1406429"/>
            <a:ext cx="2386161" cy="2354407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116" y="2636145"/>
            <a:ext cx="2386161" cy="3284364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4A26402-878C-457E-8733-9A4683691958}"/>
              </a:ext>
            </a:extLst>
          </p:cNvPr>
          <p:cNvSpPr/>
          <p:nvPr/>
        </p:nvSpPr>
        <p:spPr>
          <a:xfrm>
            <a:off x="864271" y="1588605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5752" y="2357589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3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C712BF5-7E5B-4EDE-8126-1BE81C1C3D27}"/>
              </a:ext>
            </a:extLst>
          </p:cNvPr>
          <p:cNvSpPr/>
          <p:nvPr/>
        </p:nvSpPr>
        <p:spPr>
          <a:xfrm>
            <a:off x="3451710" y="1371375"/>
            <a:ext cx="2386161" cy="235440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51710" y="2601091"/>
            <a:ext cx="2386161" cy="33194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4A26402-878C-457E-8733-9A4683691958}"/>
              </a:ext>
            </a:extLst>
          </p:cNvPr>
          <p:cNvSpPr/>
          <p:nvPr/>
        </p:nvSpPr>
        <p:spPr>
          <a:xfrm>
            <a:off x="3632865" y="1553551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5783" y="3755024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 err="1">
                <a:solidFill>
                  <a:sysClr val="windowText" lastClr="000000"/>
                </a:solidFill>
                <a:latin typeface="+mj-lt"/>
              </a:rPr>
              <a:t>하둡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 설치 및 개발환경 통일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어플리케이션 레이아웃 완성</a:t>
            </a:r>
            <a:endParaRPr lang="ko-KR" altLang="en-US" sz="1700" b="1" dirty="0">
              <a:latin typeface="+mj-lt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24377" y="3719970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 err="1">
                <a:solidFill>
                  <a:sysClr val="windowText" lastClr="000000"/>
                </a:solidFill>
                <a:latin typeface="+mj-lt"/>
              </a:rPr>
              <a:t>하둡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,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MySQL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과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어플리케이션 통신으로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화면 표시</a:t>
            </a:r>
          </a:p>
          <a:p>
            <a:pPr>
              <a:lnSpc>
                <a:spcPct val="150000"/>
              </a:lnSpc>
            </a:pPr>
            <a:endParaRPr lang="ko-KR" altLang="en-US" sz="1700" b="1" dirty="0"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0303" y="2621200"/>
            <a:ext cx="2386162" cy="3319418"/>
          </a:xfrm>
          <a:prstGeom prst="rect">
            <a:avLst/>
          </a:prstGeom>
          <a:solidFill>
            <a:srgbClr val="FB9997"/>
          </a:solidFill>
          <a:ln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392970" y="3737497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최종 구현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sz="1700" b="1" dirty="0">
                <a:solidFill>
                  <a:sysClr val="windowText" lastClr="000000"/>
                </a:solidFill>
              </a:rPr>
              <a:t>&amp; </a:t>
            </a:r>
            <a:r>
              <a:rPr lang="ko-KR" altLang="en-US" sz="1700" b="1" dirty="0">
                <a:solidFill>
                  <a:sysClr val="windowText" lastClr="000000"/>
                </a:solidFill>
              </a:rPr>
              <a:t>유지보수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4060" y="2342356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C50FAB9-6380-48D7-8CE1-A650305281A0}"/>
              </a:ext>
            </a:extLst>
          </p:cNvPr>
          <p:cNvSpPr/>
          <p:nvPr/>
        </p:nvSpPr>
        <p:spPr>
          <a:xfrm>
            <a:off x="6220304" y="1409975"/>
            <a:ext cx="2386161" cy="2309995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9064681" y="2601091"/>
            <a:ext cx="2386161" cy="331941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237348" y="3719970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영어로 발표자료 작성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3F0CB84-5623-49D4-A466-B5229388BBE2}"/>
              </a:ext>
            </a:extLst>
          </p:cNvPr>
          <p:cNvSpPr/>
          <p:nvPr/>
        </p:nvSpPr>
        <p:spPr>
          <a:xfrm>
            <a:off x="6411291" y="1592151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11291" y="2350669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28C22C-6BA8-47A1-A57E-806337E663AC}"/>
              </a:ext>
            </a:extLst>
          </p:cNvPr>
          <p:cNvSpPr/>
          <p:nvPr/>
        </p:nvSpPr>
        <p:spPr>
          <a:xfrm>
            <a:off x="9064682" y="1409335"/>
            <a:ext cx="2386161" cy="230999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F49C001-60F8-41ED-B927-2A1A6A4F26E2}"/>
              </a:ext>
            </a:extLst>
          </p:cNvPr>
          <p:cNvSpPr/>
          <p:nvPr/>
        </p:nvSpPr>
        <p:spPr>
          <a:xfrm>
            <a:off x="9255669" y="1591511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64878" y="2342356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32420" y="727122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754037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249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858D7C-7169-48E2-9B90-0E99F5F15E91}"/>
              </a:ext>
            </a:extLst>
          </p:cNvPr>
          <p:cNvSpPr txBox="1"/>
          <p:nvPr/>
        </p:nvSpPr>
        <p:spPr>
          <a:xfrm>
            <a:off x="962109" y="1388988"/>
            <a:ext cx="3520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하둡</a:t>
            </a:r>
            <a:r>
              <a:rPr lang="ko-KR" altLang="en-US" b="1" dirty="0"/>
              <a:t> 참조 문헌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시작하세요 </a:t>
            </a:r>
            <a:r>
              <a:rPr lang="ko-KR" altLang="en-US" dirty="0" err="1"/>
              <a:t>하둡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r>
              <a:rPr lang="en-US" altLang="ko-KR" dirty="0"/>
              <a:t>2. SQL </a:t>
            </a:r>
            <a:r>
              <a:rPr lang="ko-KR" altLang="en-US" dirty="0"/>
              <a:t>더 쉽게</a:t>
            </a:r>
            <a:r>
              <a:rPr lang="en-US" altLang="ko-KR" dirty="0"/>
              <a:t>, </a:t>
            </a:r>
            <a:r>
              <a:rPr lang="ko-KR" altLang="en-US" dirty="0"/>
              <a:t>더 깊게</a:t>
            </a:r>
            <a:endParaRPr lang="en-US" altLang="ko-KR" dirty="0"/>
          </a:p>
        </p:txBody>
      </p:sp>
      <p:pic>
        <p:nvPicPr>
          <p:cNvPr id="7170" name="Picture 2" descr="C:\Users\Administrator\Desktop\시작하세요 하둡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9" y="3233392"/>
            <a:ext cx="2238631" cy="278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dministrator\Desktop\안드로이드 프로그래밍 정복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54" y="3224701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dministrator\Desktop\안드로이드 프로그래밍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05" y="3233392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3412" y="1388988"/>
            <a:ext cx="445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제작 참조 문헌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1.Android Studio</a:t>
            </a:r>
            <a:r>
              <a:rPr lang="ko-KR" altLang="en-US" dirty="0"/>
              <a:t>를 활용한 안드로이드                  프로그래밍</a:t>
            </a:r>
            <a:r>
              <a:rPr lang="en-US" altLang="ko-KR" dirty="0"/>
              <a:t>(</a:t>
            </a:r>
            <a:r>
              <a:rPr lang="en-US" altLang="ko-KR" dirty="0" err="1"/>
              <a:t>Andrioid</a:t>
            </a:r>
            <a:r>
              <a:rPr lang="en-US" altLang="ko-KR" dirty="0"/>
              <a:t> 7.0(</a:t>
            </a:r>
            <a:r>
              <a:rPr lang="ko-KR" altLang="en-US" dirty="0"/>
              <a:t>누가</a:t>
            </a:r>
            <a:r>
              <a:rPr lang="en-US" altLang="ko-KR" dirty="0"/>
              <a:t>)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프로그래밍정복 </a:t>
            </a:r>
            <a:r>
              <a:rPr lang="en-US" altLang="ko-KR" dirty="0"/>
              <a:t>1</a:t>
            </a:r>
            <a:r>
              <a:rPr lang="ko-KR" altLang="en-US" dirty="0"/>
              <a:t>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345922" y="740355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093067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874" y="515889"/>
            <a:ext cx="11440813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94813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소개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Team Introduce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KakaoTalk_20190322_1026304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76" y="1714839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KakaoTalk_20190322_10521246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11" y="1714863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KakaoTalk_20190322_1039335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48" y="1714839"/>
            <a:ext cx="1682197" cy="22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제목 없음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2" y="1714862"/>
            <a:ext cx="1625187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제목 없음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05" y="1714863"/>
            <a:ext cx="1646838" cy="22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463503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9174" y="1373502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4093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599605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33159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47528"/>
              </p:ext>
            </p:extLst>
          </p:nvPr>
        </p:nvGraphicFramePr>
        <p:xfrm>
          <a:off x="544593" y="4206029"/>
          <a:ext cx="1943643" cy="166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안효근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010-7227-4260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dksgyrms1579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레이아웃 제작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36373"/>
              </p:ext>
            </p:extLst>
          </p:nvPr>
        </p:nvGraphicFramePr>
        <p:xfrm>
          <a:off x="2800820" y="4168079"/>
          <a:ext cx="1943643" cy="17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임정준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010-6650-7445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ehrn56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/>
                        <a:t>앱</a:t>
                      </a:r>
                      <a:r>
                        <a:rPr lang="ko-KR" altLang="en-US" sz="1100" b="1" dirty="0"/>
                        <a:t> </a:t>
                      </a:r>
                      <a:r>
                        <a:rPr lang="en-US" altLang="ko-KR" sz="1100" b="1" dirty="0"/>
                        <a:t>&amp; </a:t>
                      </a:r>
                      <a:r>
                        <a:rPr lang="ko-KR" altLang="en-US" sz="1100" b="1" dirty="0" err="1"/>
                        <a:t>하둡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13187"/>
              </p:ext>
            </p:extLst>
          </p:nvPr>
        </p:nvGraphicFramePr>
        <p:xfrm>
          <a:off x="5075459" y="4163166"/>
          <a:ext cx="1943643" cy="171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010-6243-3502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k1hq1201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00132"/>
              </p:ext>
            </p:extLst>
          </p:nvPr>
        </p:nvGraphicFramePr>
        <p:xfrm>
          <a:off x="9706524" y="4134111"/>
          <a:ext cx="1943643" cy="173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정혜수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010-9457-3489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ehdrkdeod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89511"/>
              </p:ext>
            </p:extLst>
          </p:nvPr>
        </p:nvGraphicFramePr>
        <p:xfrm>
          <a:off x="7410160" y="4147534"/>
          <a:ext cx="1943643" cy="171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김연수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010-9361-7968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kys79757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288840" y="712617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8681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677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4"/>
              </a:rPr>
              <a:t>http://www.mohw.go.kr/react/index.jsp</a:t>
            </a:r>
            <a:r>
              <a:rPr lang="ko-KR" altLang="en-US" sz="1400" dirty="0">
                <a:hlinkClick r:id="rId4"/>
              </a:rPr>
              <a:t> </a:t>
            </a:r>
            <a:r>
              <a:rPr lang="en-US" altLang="ko-KR" sz="1400" dirty="0">
                <a:hlinkClick r:id="rId4"/>
              </a:rPr>
              <a:t>//</a:t>
            </a:r>
            <a:r>
              <a:rPr lang="ko-KR" altLang="en-US" sz="1400" dirty="0"/>
              <a:t>보건복지부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5"/>
              </a:rPr>
              <a:t>http://www.cdc.go.kr/CDC/main.jsp</a:t>
            </a:r>
            <a:r>
              <a:rPr lang="ko-KR" altLang="en-US" sz="1400" dirty="0">
                <a:hlinkClick r:id="rId5"/>
              </a:rPr>
              <a:t> </a:t>
            </a:r>
            <a:r>
              <a:rPr lang="en-US" altLang="ko-KR" sz="1400" dirty="0">
                <a:hlinkClick r:id="rId5"/>
              </a:rPr>
              <a:t>//</a:t>
            </a:r>
            <a:r>
              <a:rPr lang="ko-KR" altLang="en-US" sz="1400" dirty="0"/>
              <a:t>질병관리본부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6"/>
              </a:rPr>
              <a:t>https://developer.android.com/studio/?hl=ko</a:t>
            </a:r>
            <a:r>
              <a:rPr lang="ko-KR" altLang="en-US" sz="1400" dirty="0"/>
              <a:t> </a:t>
            </a:r>
            <a:r>
              <a:rPr lang="en-US" altLang="ko-KR" sz="1400" dirty="0"/>
              <a:t>//</a:t>
            </a:r>
            <a:r>
              <a:rPr lang="ko-KR" altLang="en-US" sz="1400" dirty="0"/>
              <a:t>안드로이드 스튜디오 설치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7"/>
              </a:rPr>
              <a:t>https://www.youtube.com/watch?v=oj6DI3PvAr0//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동빈나</a:t>
            </a:r>
            <a:r>
              <a:rPr lang="en-US" altLang="ko-KR" sz="1400" dirty="0"/>
              <a:t>(</a:t>
            </a:r>
            <a:r>
              <a:rPr lang="ko-KR" altLang="en-US" sz="1400" dirty="0"/>
              <a:t>안드로이드 앱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8"/>
              </a:rPr>
              <a:t>http://www.airkorea.or.kr/index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에어코리아</a:t>
            </a:r>
            <a:r>
              <a:rPr lang="en-US" altLang="ko-KR" sz="1400" dirty="0"/>
              <a:t>(</a:t>
            </a:r>
            <a:r>
              <a:rPr lang="ko-KR" altLang="en-US" sz="1400" dirty="0"/>
              <a:t>한국 지도사진 참조</a:t>
            </a:r>
            <a:r>
              <a:rPr lang="en-US" altLang="ko-KR" sz="1400"/>
              <a:t>)</a:t>
            </a:r>
          </a:p>
        </p:txBody>
      </p:sp>
      <p:pic>
        <p:nvPicPr>
          <p:cNvPr id="8194" name="Picture 2" descr="C:\Users\Administrator\Desktop\wpQw3vbQ_400x40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32" y="4721417"/>
            <a:ext cx="1750398" cy="12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rator\Desktop\android_studi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00" y="4721417"/>
            <a:ext cx="1984651" cy="120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dministrator\Desktop\large_87179 한진에어코리아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68" y="4721417"/>
            <a:ext cx="1984651" cy="120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Administrator\Desktop\20181224165749_6855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6" y="4721417"/>
            <a:ext cx="1984651" cy="120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332421" y="772518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608010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06669" y="2575050"/>
            <a:ext cx="6123667" cy="1315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Q&amp;A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Questions and Answers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3030942"/>
            <a:ext cx="6123667" cy="796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Thank you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1918067" cy="1265531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002759" y="0"/>
            <a:ext cx="221936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5000" b="1">
                <a:solidFill>
                  <a:schemeClr val="tx2">
                    <a:lumMod val="75000"/>
                  </a:schemeClr>
                </a:solidFill>
              </a:rPr>
              <a:t>목  차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4632" y="99058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3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1132547" y="1362719"/>
            <a:ext cx="7816651" cy="51170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365075" y="1515271"/>
            <a:ext cx="7413165" cy="48084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질병 예방 어플리케이션 프로젝트 소개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en-US" altLang="ko-KR" sz="1600" b="1" dirty="0">
                <a:solidFill>
                  <a:schemeClr val="tx1"/>
                </a:solidFill>
              </a:rPr>
              <a:t>1-1. </a:t>
            </a:r>
            <a:r>
              <a:rPr lang="ko-KR" altLang="en-US" sz="1600" b="1" dirty="0" err="1">
                <a:solidFill>
                  <a:schemeClr val="tx1"/>
                </a:solidFill>
              </a:rPr>
              <a:t>개발동기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1-2. </a:t>
            </a:r>
            <a:r>
              <a:rPr lang="ko-KR" altLang="en-US" sz="1600" b="1" dirty="0" err="1">
                <a:solidFill>
                  <a:schemeClr val="tx1"/>
                </a:solidFill>
              </a:rPr>
              <a:t>선정질병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1-3. </a:t>
            </a:r>
            <a:r>
              <a:rPr lang="ko-KR" altLang="en-US" sz="1600" b="1" dirty="0">
                <a:solidFill>
                  <a:schemeClr val="tx1"/>
                </a:solidFill>
              </a:rPr>
              <a:t>어플리케이션 기능 종류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1-4. </a:t>
            </a:r>
            <a:r>
              <a:rPr lang="ko-KR" altLang="en-US" sz="1600" b="1" dirty="0" err="1">
                <a:solidFill>
                  <a:schemeClr val="tx1"/>
                </a:solidFill>
              </a:rPr>
              <a:t>기대방안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질병 예방 어플리케이션 개발 환경 소개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질병 예방 어플리케이션 세부 구현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en-US" b="1" dirty="0">
                <a:solidFill>
                  <a:schemeClr val="tx1"/>
                </a:solidFill>
              </a:rPr>
              <a:t>질병 예방 어플리케이션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9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179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환경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Execution environment</a:t>
            </a:r>
            <a:endParaRPr lang="ko-KR" altLang="en-US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7538961" y="757860"/>
            <a:ext cx="428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2"/>
                </a:solidFill>
              </a:rPr>
              <a:t>D.P</a:t>
            </a:r>
            <a:r>
              <a:rPr lang="ko-KR" altLang="en-US" b="1">
                <a:solidFill>
                  <a:schemeClr val="accent2"/>
                </a:solidFill>
              </a:rPr>
              <a:t>조 국내 </a:t>
            </a:r>
            <a:r>
              <a:rPr lang="en-US" altLang="ko-KR" b="1">
                <a:solidFill>
                  <a:schemeClr val="accent2"/>
                </a:solidFill>
              </a:rPr>
              <a:t>3</a:t>
            </a:r>
            <a:r>
              <a:rPr lang="ko-KR" altLang="en-US" b="1">
                <a:solidFill>
                  <a:schemeClr val="accent2"/>
                </a:solidFill>
              </a:rPr>
              <a:t>대 질병 예방 어플리케이션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6E7B00-EBF9-4140-82F2-1B5D1B265BCC}"/>
              </a:ext>
            </a:extLst>
          </p:cNvPr>
          <p:cNvGrpSpPr/>
          <p:nvPr/>
        </p:nvGrpSpPr>
        <p:grpSpPr>
          <a:xfrm>
            <a:off x="2823495" y="1570338"/>
            <a:ext cx="2875204" cy="2340000"/>
            <a:chOff x="-5420435" y="1597975"/>
            <a:chExt cx="2875204" cy="2340000"/>
          </a:xfrm>
        </p:grpSpPr>
        <p:grpSp>
          <p:nvGrpSpPr>
            <p:cNvPr id="43" name="그룹 42"/>
            <p:cNvGrpSpPr/>
            <p:nvPr/>
          </p:nvGrpSpPr>
          <p:grpSpPr>
            <a:xfrm flipH="1">
              <a:off x="-5051580" y="3146859"/>
              <a:ext cx="452726" cy="324922"/>
              <a:chOff x="5980713" y="2489830"/>
              <a:chExt cx="217401" cy="156029"/>
            </a:xfrm>
          </p:grpSpPr>
          <p:sp>
            <p:nvSpPr>
              <p:cNvPr id="44" name="Freeform 15"/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8"/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>
              <a:off x="-5137971" y="1597975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5420435" y="2893682"/>
              <a:ext cx="2875204" cy="637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리눅스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85143" y="2150939"/>
              <a:ext cx="1604621" cy="699181"/>
            </a:xfrm>
            <a:prstGeom prst="rect">
              <a:avLst/>
            </a:prstGeom>
          </p:spPr>
        </p:pic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B2EEFA69-FCDB-403D-9E33-4A4A0E0CC9D2}"/>
              </a:ext>
            </a:extLst>
          </p:cNvPr>
          <p:cNvSpPr/>
          <p:nvPr/>
        </p:nvSpPr>
        <p:spPr>
          <a:xfrm>
            <a:off x="1425893" y="3956900"/>
            <a:ext cx="2340000" cy="2340000"/>
          </a:xfrm>
          <a:prstGeom prst="ellipse">
            <a:avLst/>
          </a:prstGeom>
          <a:solidFill>
            <a:schemeClr val="bg1"/>
          </a:solidFill>
          <a:ln w="190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026" name="Picture 2" descr="C:\Users\Administrator\Desktop\지빠귀\이미지\개발환경 이미지\androidstudio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30206" y="4454121"/>
            <a:ext cx="1331374" cy="892361"/>
          </a:xfrm>
          <a:prstGeom prst="rect">
            <a:avLst/>
          </a:prstGeom>
          <a:noFill/>
        </p:spPr>
      </p:pic>
      <p:sp>
        <p:nvSpPr>
          <p:cNvPr id="31" name="직사각형 30"/>
          <p:cNvSpPr/>
          <p:nvPr/>
        </p:nvSpPr>
        <p:spPr>
          <a:xfrm>
            <a:off x="1158291" y="5414677"/>
            <a:ext cx="2875204" cy="821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안드로이드 스튜디오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3.3.2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DCF008A-9533-445C-A368-A7E2F6430563}"/>
              </a:ext>
            </a:extLst>
          </p:cNvPr>
          <p:cNvGrpSpPr/>
          <p:nvPr/>
        </p:nvGrpSpPr>
        <p:grpSpPr>
          <a:xfrm>
            <a:off x="4762630" y="3976435"/>
            <a:ext cx="2875204" cy="2340000"/>
            <a:chOff x="-4454698" y="946390"/>
            <a:chExt cx="2875204" cy="23400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990911A-F5F4-4425-AB8A-2AC47F07229C}"/>
                </a:ext>
              </a:extLst>
            </p:cNvPr>
            <p:cNvSpPr/>
            <p:nvPr/>
          </p:nvSpPr>
          <p:spPr>
            <a:xfrm>
              <a:off x="-4187096" y="94639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1028" name="Picture 4" descr="C:\Users\Administrator\Desktop\지빠귀\이미지\개발환경 이미지\mysql.jpg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-3618075" y="1421782"/>
              <a:ext cx="1390296" cy="903439"/>
            </a:xfrm>
            <a:prstGeom prst="rect">
              <a:avLst/>
            </a:prstGeom>
            <a:noFill/>
          </p:spPr>
        </p:pic>
        <p:sp>
          <p:nvSpPr>
            <p:cNvPr id="34" name="직사각형 33"/>
            <p:cNvSpPr/>
            <p:nvPr/>
          </p:nvSpPr>
          <p:spPr>
            <a:xfrm>
              <a:off x="-4454698" y="2198134"/>
              <a:ext cx="2875204" cy="820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MySQL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Server 2017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0B14C4-39CF-4F46-BA9F-EDF649A99515}"/>
              </a:ext>
            </a:extLst>
          </p:cNvPr>
          <p:cNvGrpSpPr/>
          <p:nvPr/>
        </p:nvGrpSpPr>
        <p:grpSpPr>
          <a:xfrm>
            <a:off x="6865343" y="1570338"/>
            <a:ext cx="2340000" cy="2340000"/>
            <a:chOff x="-4478535" y="1612260"/>
            <a:chExt cx="2340000" cy="234000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8D837A5-D0B2-4A99-ADE3-5BAADAD05AE3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-4163683" y="2223197"/>
              <a:ext cx="1761763" cy="7061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-4098591" y="3029964"/>
              <a:ext cx="16315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파이썬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3.7.3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F62FFB0-C283-4389-9B50-E7C7C517AB8F}"/>
              </a:ext>
            </a:extLst>
          </p:cNvPr>
          <p:cNvSpPr/>
          <p:nvPr/>
        </p:nvSpPr>
        <p:spPr>
          <a:xfrm>
            <a:off x="8752617" y="3956900"/>
            <a:ext cx="2340000" cy="2340000"/>
          </a:xfrm>
          <a:prstGeom prst="ellipse">
            <a:avLst/>
          </a:prstGeom>
          <a:solidFill>
            <a:schemeClr val="bg1"/>
          </a:solidFill>
          <a:ln w="190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202622" y="4357575"/>
            <a:ext cx="1439989" cy="966684"/>
          </a:xfrm>
          <a:prstGeom prst="rect">
            <a:avLst/>
          </a:prstGeom>
        </p:spPr>
      </p:pic>
      <p:sp>
        <p:nvSpPr>
          <p:cNvPr id="1029" name="직사각형 30"/>
          <p:cNvSpPr/>
          <p:nvPr/>
        </p:nvSpPr>
        <p:spPr>
          <a:xfrm>
            <a:off x="8485014" y="5342607"/>
            <a:ext cx="2875204" cy="82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php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7.2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environment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6587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4" y="162402"/>
            <a:ext cx="328921" cy="32892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7538961" y="75786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sp>
        <p:nvSpPr>
          <p:cNvPr id="18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1140175" y="1645714"/>
            <a:ext cx="10292505" cy="403046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177" y="1932394"/>
            <a:ext cx="9646023" cy="34571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69459" y="2350475"/>
            <a:ext cx="4473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운영체제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리눅스 우분투</a:t>
            </a:r>
            <a:r>
              <a:rPr lang="en-US" altLang="ko-KR" dirty="0">
                <a:latin typeface="+mj-lt"/>
              </a:rPr>
              <a:t>-18.04.2 </a:t>
            </a:r>
            <a:endParaRPr lang="en-US" altLang="ko-KR" dirty="0" smtClean="0">
              <a:latin typeface="+mj-lt"/>
            </a:endParaRPr>
          </a:p>
          <a:p>
            <a:r>
              <a:rPr lang="ko-KR" altLang="en-US" b="1" dirty="0"/>
              <a:t>개발언어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r>
              <a:rPr lang="en-US" altLang="ko-KR" b="1" dirty="0"/>
              <a:t>API </a:t>
            </a:r>
            <a:r>
              <a:rPr lang="ko-KR" altLang="en-US" b="1" dirty="0" err="1" smtClean="0"/>
              <a:t>크롤링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/>
              <a:t>Pycharm</a:t>
            </a:r>
            <a:r>
              <a:rPr lang="en-US" altLang="ko-KR" dirty="0"/>
              <a:t> TOOL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</a:p>
          <a:p>
            <a:r>
              <a:rPr lang="en-US" altLang="ko-KR" dirty="0" smtClean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69458" y="3647346"/>
            <a:ext cx="808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 실시간 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3.7.3 API </a:t>
            </a:r>
            <a:r>
              <a:rPr lang="ko-KR" altLang="en-US" dirty="0"/>
              <a:t>최신자료를 계속해서 받기 위해</a:t>
            </a:r>
            <a:endParaRPr lang="en-US" altLang="ko-KR" dirty="0"/>
          </a:p>
          <a:p>
            <a:r>
              <a:rPr lang="ko-KR" altLang="en-US" b="1" dirty="0"/>
              <a:t>서버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아파치</a:t>
            </a:r>
            <a:endParaRPr lang="en-US" altLang="ko-KR" dirty="0"/>
          </a:p>
          <a:p>
            <a:r>
              <a:rPr lang="en-US" altLang="ko-KR" b="1" dirty="0"/>
              <a:t>PHP</a:t>
            </a:r>
            <a:r>
              <a:rPr lang="en-US" altLang="ko-KR" dirty="0"/>
              <a:t> :  </a:t>
            </a:r>
            <a:r>
              <a:rPr lang="ko-KR" altLang="en-US" dirty="0" err="1"/>
              <a:t>아파치서버와</a:t>
            </a:r>
            <a:r>
              <a:rPr lang="ko-KR" altLang="en-US" dirty="0"/>
              <a:t> 어플리케이션의 통일을 위해 필요</a:t>
            </a:r>
            <a:endParaRPr lang="en-US" altLang="ko-KR" dirty="0"/>
          </a:p>
          <a:p>
            <a:r>
              <a:rPr lang="ko-KR" altLang="en-US" b="1" dirty="0" smtClean="0"/>
              <a:t>안드로이드 </a:t>
            </a:r>
            <a:r>
              <a:rPr lang="ko-KR" altLang="en-US" b="1" dirty="0"/>
              <a:t>스튜디오 </a:t>
            </a:r>
            <a:r>
              <a:rPr lang="en-US" altLang="ko-KR" b="1" dirty="0"/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35348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7012" y="1974249"/>
            <a:ext cx="10724186" cy="1980011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6196" y="2142529"/>
            <a:ext cx="10339607" cy="16339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38012" y="2304529"/>
            <a:ext cx="8853790" cy="12254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질병관리 본부에서는 우리나라 전체를 대상으로 주마다 질병에   </a:t>
            </a:r>
            <a:endParaRPr lang="en-US" altLang="ko-KR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걸린 환자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ko-KR" altLang="en-US" sz="2000" b="1" dirty="0" err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병원참조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를 조사하지만 지역은 나오지 않습니다</a:t>
            </a: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767012" y="4298502"/>
            <a:ext cx="10724186" cy="1638491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926196" y="4484711"/>
            <a:ext cx="10339607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926197" y="4858505"/>
            <a:ext cx="10339606" cy="4944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계절이나 달에 걸리는 질병을 직접 찾아서 보지만 조심해야하는 설명이 좀 부족합니다</a:t>
            </a:r>
            <a:endParaRPr lang="ko-KR" altLang="en-US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753010-EB65-4CE5-8276-2E49BE2C149B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개발동기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altLang="ko-KR" sz="1600" dirty="0"/>
              <a:t>otive for development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4830" y="110034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972888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2)-1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1092839" y="2311659"/>
            <a:ext cx="2830184" cy="28301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1321177" y="2530372"/>
            <a:ext cx="2353560" cy="2353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26393DC-1ACF-4D5A-9B86-EA650D3DBB10}"/>
              </a:ext>
            </a:extLst>
          </p:cNvPr>
          <p:cNvSpPr/>
          <p:nvPr/>
        </p:nvSpPr>
        <p:spPr>
          <a:xfrm>
            <a:off x="4797287" y="2311659"/>
            <a:ext cx="2830184" cy="28301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A71630F-8D28-4983-A233-279BEF5C56EC}"/>
              </a:ext>
            </a:extLst>
          </p:cNvPr>
          <p:cNvSpPr/>
          <p:nvPr/>
        </p:nvSpPr>
        <p:spPr>
          <a:xfrm>
            <a:off x="5016000" y="2530372"/>
            <a:ext cx="2353560" cy="2353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93F48F8-22B3-4F90-B7E3-792AD4A3A81C}"/>
              </a:ext>
            </a:extLst>
          </p:cNvPr>
          <p:cNvSpPr/>
          <p:nvPr/>
        </p:nvSpPr>
        <p:spPr>
          <a:xfrm>
            <a:off x="8501735" y="2311659"/>
            <a:ext cx="2830184" cy="28301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0259B7-3467-4C22-BC5E-6132815C528B}"/>
              </a:ext>
            </a:extLst>
          </p:cNvPr>
          <p:cNvSpPr/>
          <p:nvPr/>
        </p:nvSpPr>
        <p:spPr>
          <a:xfrm>
            <a:off x="8720448" y="2530372"/>
            <a:ext cx="2353560" cy="2353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1321177" y="3066464"/>
            <a:ext cx="23535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 간염</a:t>
            </a:r>
            <a:endParaRPr lang="en-US" altLang="ko-KR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hepatitis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1FC8FC1-30DE-4239-BD12-C5D0EC438C6D}"/>
              </a:ext>
            </a:extLst>
          </p:cNvPr>
          <p:cNvSpPr/>
          <p:nvPr/>
        </p:nvSpPr>
        <p:spPr>
          <a:xfrm>
            <a:off x="5035598" y="3066464"/>
            <a:ext cx="2353561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   역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measles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439BE1B-29DC-4163-B383-BC29225C97E8}"/>
              </a:ext>
            </a:extLst>
          </p:cNvPr>
          <p:cNvSpPr/>
          <p:nvPr/>
        </p:nvSpPr>
        <p:spPr>
          <a:xfrm>
            <a:off x="8720447" y="3066464"/>
            <a:ext cx="2353561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   두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Chickenpox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54830" y="1071711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12605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2)-1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39075" y="2713148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513815" y="2887888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61854" y="3323725"/>
            <a:ext cx="23535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 간염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hepatitis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B7FFAA83-AC90-4043-836B-7672FD488E20}"/>
              </a:ext>
            </a:extLst>
          </p:cNvPr>
          <p:cNvSpPr/>
          <p:nvPr/>
        </p:nvSpPr>
        <p:spPr>
          <a:xfrm>
            <a:off x="3108779" y="128362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323932" y="146983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9868B-34F1-4F00-8373-352CD45D5B65}"/>
              </a:ext>
            </a:extLst>
          </p:cNvPr>
          <p:cNvSpPr txBox="1"/>
          <p:nvPr/>
        </p:nvSpPr>
        <p:spPr>
          <a:xfrm>
            <a:off x="3448390" y="1545110"/>
            <a:ext cx="805886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감염병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집단 발생의 우려가 매우 커서 발생이나 유행 즉시 방역대책을 수립하여야 하는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감염병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3108779" y="308490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323932" y="327111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448390" y="3323725"/>
            <a:ext cx="83167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간염 바이러스의 한 종류인 </a:t>
            </a:r>
            <a:r>
              <a:rPr lang="en-US" altLang="ko-KR" b="1" dirty="0">
                <a:latin typeface="+mj-lt"/>
              </a:rPr>
              <a:t>A</a:t>
            </a:r>
            <a:r>
              <a:rPr lang="ko-KR" altLang="en-US" b="1" dirty="0">
                <a:latin typeface="+mj-lt"/>
              </a:rPr>
              <a:t>형 간염 </a:t>
            </a:r>
            <a:r>
              <a:rPr lang="ko-KR" altLang="en-US" b="1" dirty="0" smtClean="0">
                <a:latin typeface="+mj-lt"/>
              </a:rPr>
              <a:t>바이러스에 </a:t>
            </a:r>
            <a:r>
              <a:rPr lang="ko-KR" altLang="en-US" b="1" dirty="0">
                <a:latin typeface="+mj-lt"/>
              </a:rPr>
              <a:t>의해 발생하는 </a:t>
            </a:r>
            <a:endParaRPr lang="en-US" altLang="ko-KR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j-lt"/>
              </a:rPr>
              <a:t>간염으로 </a:t>
            </a:r>
            <a:r>
              <a:rPr lang="ko-KR" altLang="en-US" b="1" dirty="0">
                <a:latin typeface="+mj-lt"/>
              </a:rPr>
              <a:t>주로 급성 간염의 형태로 나타난다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3108779" y="4898457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323932" y="5084666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497364" y="5183655"/>
            <a:ext cx="8316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백신접종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b="1" dirty="0">
                <a:latin typeface="+mj-lt"/>
              </a:rPr>
              <a:t>1</a:t>
            </a:r>
            <a:r>
              <a:rPr lang="ko-KR" altLang="en-US" b="1" dirty="0">
                <a:latin typeface="+mj-lt"/>
              </a:rPr>
              <a:t>회 접종 후 </a:t>
            </a:r>
            <a:r>
              <a:rPr lang="en-US" altLang="ko-KR" b="1" dirty="0">
                <a:latin typeface="+mj-lt"/>
              </a:rPr>
              <a:t>6~12</a:t>
            </a:r>
            <a:r>
              <a:rPr lang="ko-KR" altLang="en-US" b="1" dirty="0">
                <a:latin typeface="+mj-lt"/>
              </a:rPr>
              <a:t>개월이 지나면 </a:t>
            </a:r>
            <a:r>
              <a:rPr lang="en-US" altLang="ko-KR" b="1" dirty="0">
                <a:latin typeface="+mj-lt"/>
              </a:rPr>
              <a:t>1</a:t>
            </a:r>
            <a:r>
              <a:rPr lang="ko-KR" altLang="en-US" b="1" dirty="0">
                <a:latin typeface="+mj-lt"/>
              </a:rPr>
              <a:t>회 더 </a:t>
            </a:r>
            <a:r>
              <a:rPr lang="ko-KR" altLang="en-US" b="1" dirty="0" smtClean="0">
                <a:latin typeface="+mj-lt"/>
              </a:rPr>
              <a:t>접종한다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6836" y="963011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885430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2)-1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39075" y="2713148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513815" y="2887888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61854" y="3240519"/>
            <a:ext cx="235356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   역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measles</a:t>
            </a:r>
          </a:p>
        </p:txBody>
      </p:sp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B7FFAA83-AC90-4043-836B-7672FD488E20}"/>
              </a:ext>
            </a:extLst>
          </p:cNvPr>
          <p:cNvSpPr/>
          <p:nvPr/>
        </p:nvSpPr>
        <p:spPr>
          <a:xfrm>
            <a:off x="3108779" y="128362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323932" y="146983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9868B-34F1-4F00-8373-352CD45D5B65}"/>
              </a:ext>
            </a:extLst>
          </p:cNvPr>
          <p:cNvSpPr txBox="1"/>
          <p:nvPr/>
        </p:nvSpPr>
        <p:spPr>
          <a:xfrm>
            <a:off x="3448390" y="1545110"/>
            <a:ext cx="8058860" cy="91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군감염병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예방접종을 통하여 예방 및 관리가 가능하여 국가예방접종사업의 대상이 되는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감염병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3108779" y="308490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323932" y="327111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448390" y="3381527"/>
            <a:ext cx="831679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홍역 바이러스 감염에 의한 급성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발열성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발진성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질환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콧물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결막염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구강점막에 반점에 이은 특징적인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홍반성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3108779" y="4898457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323932" y="5084666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497364" y="5183655"/>
            <a:ext cx="83167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백신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(MMR)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접종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12~15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4~6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15415" y="98959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222603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1156</Words>
  <Application>Microsoft Office PowerPoint</Application>
  <PresentationFormat>와이드스크린</PresentationFormat>
  <Paragraphs>301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887</cp:revision>
  <dcterms:created xsi:type="dcterms:W3CDTF">2018-08-02T07:05:36Z</dcterms:created>
  <dcterms:modified xsi:type="dcterms:W3CDTF">2019-04-11T08:43:32Z</dcterms:modified>
  <cp:version>1000.0000.01</cp:version>
</cp:coreProperties>
</file>