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9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9" r:id="rId9"/>
    <p:sldId id="270" r:id="rId10"/>
    <p:sldId id="259" r:id="rId11"/>
    <p:sldId id="329" r:id="rId12"/>
    <p:sldId id="264" r:id="rId13"/>
    <p:sldId id="323" r:id="rId14"/>
    <p:sldId id="324" r:id="rId15"/>
    <p:sldId id="325" r:id="rId16"/>
    <p:sldId id="280" r:id="rId17"/>
    <p:sldId id="289" r:id="rId18"/>
    <p:sldId id="281" r:id="rId19"/>
    <p:sldId id="282" r:id="rId20"/>
    <p:sldId id="268" r:id="rId21"/>
    <p:sldId id="266" r:id="rId22"/>
    <p:sldId id="285" r:id="rId23"/>
    <p:sldId id="287" r:id="rId24"/>
    <p:sldId id="267" r:id="rId25"/>
    <p:sldId id="271" r:id="rId26"/>
    <p:sldId id="292" r:id="rId27"/>
    <p:sldId id="312" r:id="rId28"/>
    <p:sldId id="314" r:id="rId29"/>
    <p:sldId id="316" r:id="rId30"/>
    <p:sldId id="338" r:id="rId31"/>
    <p:sldId id="318" r:id="rId32"/>
    <p:sldId id="319" r:id="rId33"/>
    <p:sldId id="320" r:id="rId34"/>
    <p:sldId id="321" r:id="rId35"/>
    <p:sldId id="322" r:id="rId36"/>
    <p:sldId id="334" r:id="rId37"/>
    <p:sldId id="335" r:id="rId38"/>
    <p:sldId id="336" r:id="rId39"/>
    <p:sldId id="337" r:id="rId40"/>
    <p:sldId id="332" r:id="rId41"/>
    <p:sldId id="333" r:id="rId42"/>
    <p:sldId id="273" r:id="rId43"/>
    <p:sldId id="327" r:id="rId44"/>
    <p:sldId id="275" r:id="rId45"/>
    <p:sldId id="284" r:id="rId46"/>
    <p:sldId id="276" r:id="rId47"/>
    <p:sldId id="27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B9997"/>
    <a:srgbClr val="F2F2F2"/>
    <a:srgbClr val="9DC3E6"/>
    <a:srgbClr val="C9C9C9"/>
    <a:srgbClr val="333F50"/>
    <a:srgbClr val="10B5F1"/>
    <a:srgbClr val="E6E6E6"/>
    <a:srgbClr val="8497B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2043" autoAdjust="0"/>
  </p:normalViewPr>
  <p:slideViewPr>
    <p:cSldViewPr snapToGrid="0">
      <p:cViewPr varScale="1">
        <p:scale>
          <a:sx n="57" d="100"/>
          <a:sy n="57" d="100"/>
        </p:scale>
        <p:origin x="67" y="446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59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40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0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96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08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9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google.com/url?sa=i&amp;rct=j&amp;q=&amp;esrc=s&amp;source=images&amp;cd=&amp;cad=rja&amp;uact=8&amp;ved=2ahUKEwiFr6aF_7DhAhXGbrwKHVOZDLYQjRx6BAgBEAU&amp;url=/url?sa=i&amp;rct=j&amp;q=&amp;esrc=s&amp;source=images&amp;cd=&amp;ved=&amp;url=https://httpd.apache.org/&amp;psig=AOvVaw2LFAnnYVb_IPEUVz2KeEyx&amp;ust=1554280180734874&amp;psig=AOvVaw2LFAnnYVb_IPEUVz2KeEyx&amp;ust=1554280180734874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virtualbox.org/virtualbox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ownload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www.pytho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jpeg"/><Relationship Id="rId4" Type="http://schemas.openxmlformats.org/officeDocument/2006/relationships/hyperlink" Target="https://developer.android.com/studio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php.net/download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png"/><Relationship Id="rId5" Type="http://schemas.openxmlformats.org/officeDocument/2006/relationships/hyperlink" Target="https://data.kma.go.kr/cmmn/main.do" TargetMode="External"/><Relationship Id="rId10" Type="http://schemas.openxmlformats.org/officeDocument/2006/relationships/hyperlink" Target="https://www.airkorea.or.kr/web/sidoCompareAir?itemCode=10003&amp;pMENU_NO=103" TargetMode="External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RltmList.do?pgmNo=3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airkorea.or.kr/inde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j6DI3PvAr0//" TargetMode="External"/><Relationship Id="rId11" Type="http://schemas.openxmlformats.org/officeDocument/2006/relationships/hyperlink" Target="http://forecast.nhis.or.kr/menu.do" TargetMode="External"/><Relationship Id="rId5" Type="http://schemas.openxmlformats.org/officeDocument/2006/relationships/hyperlink" Target="https://developer.android.com/studio/?hl=ko" TargetMode="External"/><Relationship Id="rId10" Type="http://schemas.openxmlformats.org/officeDocument/2006/relationships/hyperlink" Target="https://terms.naver.com/entry.nhn?docId=3389438&amp;cid=47340&amp;categoryId=47340" TargetMode="External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hyperlink" Target="https://www.sedaily.com/NewsView/1OIBYC9Z3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night5/D.Pteam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질병 예방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안효근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김연수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임정준</a:t>
            </a: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정혜수</a:t>
            </a: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김현구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D.P </a:t>
            </a:r>
            <a:r>
              <a:rPr lang="ko-KR" alt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교수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 정 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 04 18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2019/04/18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44" y="409056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6E7B00-EBF9-4140-82F2-1B5D1B265BCC}"/>
              </a:ext>
            </a:extLst>
          </p:cNvPr>
          <p:cNvGrpSpPr/>
          <p:nvPr/>
        </p:nvGrpSpPr>
        <p:grpSpPr>
          <a:xfrm>
            <a:off x="628859" y="1767854"/>
            <a:ext cx="2769181" cy="2253713"/>
            <a:chOff x="-5420435" y="1597975"/>
            <a:chExt cx="2875204" cy="2340000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420435" y="2893682"/>
              <a:ext cx="2875204" cy="637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BDD96-CE2A-472C-B3B6-F40B1CDD341D}"/>
              </a:ext>
            </a:extLst>
          </p:cNvPr>
          <p:cNvGrpSpPr/>
          <p:nvPr/>
        </p:nvGrpSpPr>
        <p:grpSpPr>
          <a:xfrm>
            <a:off x="1598799" y="4191557"/>
            <a:ext cx="2775661" cy="2258987"/>
            <a:chOff x="508391" y="3945273"/>
            <a:chExt cx="2875204" cy="2340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EEFA69-FCDB-403D-9E33-4A4A0E0CC9D2}"/>
                </a:ext>
              </a:extLst>
            </p:cNvPr>
            <p:cNvSpPr/>
            <p:nvPr/>
          </p:nvSpPr>
          <p:spPr>
            <a:xfrm>
              <a:off x="775993" y="3945273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6" name="Picture 2" descr="C:\Users\Administrator\Desktop\지빠귀\이미지\개발환경 이미지\androidstudio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1280306" y="4442494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31" name="직사각형 30"/>
            <p:cNvSpPr/>
            <p:nvPr/>
          </p:nvSpPr>
          <p:spPr>
            <a:xfrm>
              <a:off x="508391" y="5403050"/>
              <a:ext cx="2875204" cy="82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8D837A5-D0B2-4A99-ADE3-5BAADAD05AE3}"/>
              </a:ext>
            </a:extLst>
          </p:cNvPr>
          <p:cNvSpPr/>
          <p:nvPr/>
        </p:nvSpPr>
        <p:spPr>
          <a:xfrm>
            <a:off x="3714966" y="1767853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0900" y="3133279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6EB592-5CDC-4047-8A6E-C4330876A92B}"/>
              </a:ext>
            </a:extLst>
          </p:cNvPr>
          <p:cNvGrpSpPr/>
          <p:nvPr/>
        </p:nvGrpSpPr>
        <p:grpSpPr>
          <a:xfrm>
            <a:off x="7565489" y="4220585"/>
            <a:ext cx="2684778" cy="2185021"/>
            <a:chOff x="6938320" y="3910338"/>
            <a:chExt cx="2875204" cy="2340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F62FFB0-C283-4389-9B50-E7C7C517AB8F}"/>
                </a:ext>
              </a:extLst>
            </p:cNvPr>
            <p:cNvSpPr/>
            <p:nvPr/>
          </p:nvSpPr>
          <p:spPr>
            <a:xfrm>
              <a:off x="7205923" y="3910338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6" cstate="print"/>
            <a:stretch>
              <a:fillRect/>
            </a:stretch>
          </p:blipFill>
          <p:spPr>
            <a:xfrm>
              <a:off x="7655928" y="4311013"/>
              <a:ext cx="1439989" cy="966684"/>
            </a:xfrm>
            <a:prstGeom prst="rect">
              <a:avLst/>
            </a:prstGeom>
          </p:spPr>
        </p:pic>
        <p:sp>
          <p:nvSpPr>
            <p:cNvPr id="1029" name="직사각형 30"/>
            <p:cNvSpPr/>
            <p:nvPr/>
          </p:nvSpPr>
          <p:spPr>
            <a:xfrm>
              <a:off x="6938320" y="5296045"/>
              <a:ext cx="2875204" cy="822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php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7.2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5621C17-DE11-4C8D-BF81-0148C54A1AA5}"/>
              </a:ext>
            </a:extLst>
          </p:cNvPr>
          <p:cNvSpPr/>
          <p:nvPr/>
        </p:nvSpPr>
        <p:spPr>
          <a:xfrm>
            <a:off x="6524894" y="1767852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B88998-A446-465C-A351-C664D752D830}"/>
              </a:ext>
            </a:extLst>
          </p:cNvPr>
          <p:cNvSpPr txBox="1"/>
          <p:nvPr/>
        </p:nvSpPr>
        <p:spPr>
          <a:xfrm>
            <a:off x="6890827" y="3133278"/>
            <a:ext cx="1571414" cy="35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2942E1-9D4E-43B4-942E-64EAB64D060D}"/>
              </a:ext>
            </a:extLst>
          </p:cNvPr>
          <p:cNvGrpSpPr/>
          <p:nvPr/>
        </p:nvGrpSpPr>
        <p:grpSpPr>
          <a:xfrm>
            <a:off x="4484539" y="4206703"/>
            <a:ext cx="2684778" cy="2185021"/>
            <a:chOff x="4747768" y="1418822"/>
            <a:chExt cx="2875204" cy="234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92E85CD-D667-4DC1-8BBB-46ADF98D17AA}"/>
                </a:ext>
              </a:extLst>
            </p:cNvPr>
            <p:cNvGrpSpPr/>
            <p:nvPr/>
          </p:nvGrpSpPr>
          <p:grpSpPr>
            <a:xfrm flipH="1">
              <a:off x="5116623" y="2967706"/>
              <a:ext cx="452726" cy="324922"/>
              <a:chOff x="5980713" y="2489830"/>
              <a:chExt cx="217401" cy="156029"/>
            </a:xfrm>
          </p:grpSpPr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B4D256D2-BF32-44DF-83DB-55F61F1F543B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id="{0EE5ADB6-1558-46B8-BDC1-E0EF219D431A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C735CF6-ECE0-48EE-A612-9DD78143ECDA}"/>
                </a:ext>
              </a:extLst>
            </p:cNvPr>
            <p:cNvSpPr/>
            <p:nvPr/>
          </p:nvSpPr>
          <p:spPr>
            <a:xfrm>
              <a:off x="5030232" y="1418822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59C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C4AD7C-06D8-43E8-BCBF-6A03A303022B}"/>
                </a:ext>
              </a:extLst>
            </p:cNvPr>
            <p:cNvSpPr/>
            <p:nvPr/>
          </p:nvSpPr>
          <p:spPr>
            <a:xfrm>
              <a:off x="4747768" y="2714529"/>
              <a:ext cx="287520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아파치 서버</a:t>
              </a: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0D3E50-DA05-4FDF-B6DC-8F4226350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32" y="1861087"/>
              <a:ext cx="1563875" cy="102965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E9D920-B434-4281-B33E-FDFF11A673BF}"/>
              </a:ext>
            </a:extLst>
          </p:cNvPr>
          <p:cNvGrpSpPr/>
          <p:nvPr/>
        </p:nvGrpSpPr>
        <p:grpSpPr>
          <a:xfrm flipH="1">
            <a:off x="2945314" y="411135"/>
            <a:ext cx="452726" cy="324922"/>
            <a:chOff x="5980713" y="2489830"/>
            <a:chExt cx="217401" cy="156029"/>
          </a:xfrm>
        </p:grpSpPr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A625B32-A6B9-44E1-85D8-2331199C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4AE92742-A3B9-4945-AC26-E060859E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70CF089-FFA5-41AD-9127-41B3BEA8B244}"/>
              </a:ext>
            </a:extLst>
          </p:cNvPr>
          <p:cNvGrpSpPr/>
          <p:nvPr/>
        </p:nvGrpSpPr>
        <p:grpSpPr>
          <a:xfrm>
            <a:off x="9215004" y="1767852"/>
            <a:ext cx="2253713" cy="2253713"/>
            <a:chOff x="8653448" y="1484051"/>
            <a:chExt cx="2185021" cy="218502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779E2B2-FBDD-447C-A374-C0656A2CBE9B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04624A-7850-498F-BA00-EB719F12F41D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34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Picture 2" descr="C:\Users\Administrator\Desktop\R1280x0.png">
              <a:extLst>
                <a:ext uri="{FF2B5EF4-FFF2-40B4-BE49-F238E27FC236}">
                  <a16:creationId xmlns:a16="http://schemas.microsoft.com/office/drawing/2014/main" id="{5DECCA5A-1E7D-4884-80F0-681D27858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6795584" y="2419649"/>
            <a:ext cx="1696798" cy="680116"/>
          </a:xfrm>
          <a:prstGeom prst="rect">
            <a:avLst/>
          </a:prstGeom>
        </p:spPr>
      </p:pic>
      <p:pic>
        <p:nvPicPr>
          <p:cNvPr id="13" name="Picture 2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7C5EC176-AACC-4E14-AEC4-70475C44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99" y="2137542"/>
            <a:ext cx="1333942" cy="99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FF42D9-AD34-49ED-8146-B8F4B374B2DF}"/>
              </a:ext>
            </a:extLst>
          </p:cNvPr>
          <p:cNvSpPr/>
          <p:nvPr/>
        </p:nvSpPr>
        <p:spPr>
          <a:xfrm>
            <a:off x="4496042" y="122852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505514" y="80404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40175" y="1304290"/>
            <a:ext cx="10292505" cy="52489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436164"/>
            <a:ext cx="9646023" cy="4901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87626" y="1607616"/>
            <a:ext cx="772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운영체제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리눅스 우분투</a:t>
            </a:r>
            <a:r>
              <a:rPr lang="en-US" altLang="ko-KR" dirty="0">
                <a:latin typeface="+mj-lt"/>
              </a:rPr>
              <a:t>-</a:t>
            </a:r>
            <a:r>
              <a:rPr lang="en-US" altLang="ko-KR" dirty="0" smtClean="0">
                <a:latin typeface="+mj-lt"/>
              </a:rPr>
              <a:t>18.04.2(</a:t>
            </a:r>
            <a:r>
              <a:rPr lang="ko-KR" altLang="en-US" dirty="0" smtClean="0">
                <a:latin typeface="+mj-lt"/>
              </a:rPr>
              <a:t>서버</a:t>
            </a:r>
            <a:r>
              <a:rPr lang="en-US" altLang="ko-KR" dirty="0" smtClean="0">
                <a:latin typeface="+mj-lt"/>
              </a:rPr>
              <a:t>) </a:t>
            </a:r>
          </a:p>
          <a:p>
            <a:r>
              <a:rPr lang="ko-KR" altLang="en-US" b="1" dirty="0"/>
              <a:t>운영체제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10(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ko-KR" altLang="en-US" b="1" dirty="0" smtClean="0">
                <a:latin typeface="+mj-lt"/>
              </a:rPr>
              <a:t>데이터 분석                                    </a:t>
            </a:r>
            <a:endParaRPr lang="en-US" altLang="ko-KR" dirty="0" smtClean="0"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    &amp;</a:t>
            </a:r>
            <a:r>
              <a:rPr lang="ko-KR" altLang="en-US" b="1" dirty="0" smtClean="0">
                <a:latin typeface="+mj-lt"/>
              </a:rPr>
              <a:t> 가공</a:t>
            </a:r>
            <a:r>
              <a:rPr lang="en-US" altLang="ko-KR" b="1" dirty="0" smtClean="0">
                <a:latin typeface="+mj-lt"/>
              </a:rPr>
              <a:t> </a:t>
            </a:r>
            <a:endParaRPr lang="en-US" altLang="ko-KR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7149" y="2872543"/>
            <a:ext cx="8086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데이터 저장 </a:t>
            </a:r>
            <a:r>
              <a:rPr lang="en-US" altLang="ko-KR" b="1" dirty="0" smtClean="0"/>
              <a:t>:                         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서버</a:t>
            </a:r>
            <a:r>
              <a:rPr lang="ko-KR" altLang="en-US" dirty="0" smtClean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아파치 </a:t>
            </a:r>
            <a:r>
              <a:rPr lang="en-US" altLang="ko-KR" dirty="0" smtClean="0"/>
              <a:t>www.apache.org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PHP</a:t>
            </a:r>
            <a:r>
              <a:rPr lang="en-US" altLang="ko-KR" dirty="0" smtClean="0"/>
              <a:t> :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어플리케이션 구현 </a:t>
            </a:r>
            <a:r>
              <a:rPr lang="en-US" altLang="ko-KR" b="1" dirty="0" smtClean="0"/>
              <a:t>:                         </a:t>
            </a:r>
            <a:r>
              <a:rPr lang="ko-KR" altLang="en-US" b="1" dirty="0" smtClean="0"/>
              <a:t>안드로이드 스튜디오 </a:t>
            </a:r>
            <a:r>
              <a:rPr lang="en-US" altLang="ko-KR" b="1" dirty="0" smtClean="0"/>
              <a:t>3.3 </a:t>
            </a:r>
            <a:endParaRPr lang="en-US" altLang="ko-KR" b="1" dirty="0"/>
          </a:p>
        </p:txBody>
      </p:sp>
      <p:pic>
        <p:nvPicPr>
          <p:cNvPr id="20" name="Picture 4" descr="apache server에 대한 이미지 검색결과">
            <a:hlinkClick r:id="rId3"/>
            <a:extLst>
              <a:ext uri="{FF2B5EF4-FFF2-40B4-BE49-F238E27FC236}">
                <a16:creationId xmlns:a16="http://schemas.microsoft.com/office/drawing/2014/main" id="{BAC8A7ED-E197-4795-A684-6E9FE13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02" y="4001928"/>
            <a:ext cx="826225" cy="8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3910173" y="3179228"/>
            <a:ext cx="1129120" cy="733722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2986630" y="4881754"/>
            <a:ext cx="1102046" cy="739818"/>
          </a:xfrm>
          <a:prstGeom prst="rect">
            <a:avLst/>
          </a:prstGeom>
        </p:spPr>
      </p:pic>
      <p:pic>
        <p:nvPicPr>
          <p:cNvPr id="24" name="Picture 2" descr="C:\Users\Administrator\Desktop\지빠귀\이미지\개발환경 이미지\androidstudio.png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373606" y="5445686"/>
            <a:ext cx="1331374" cy="8923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10114" y="251669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25" name="Picture 2" descr="C:\Users\Administrator\Desktop\R1280x0.png">
            <a:extLst>
              <a:ext uri="{FF2B5EF4-FFF2-40B4-BE49-F238E27FC236}">
                <a16:creationId xmlns:a16="http://schemas.microsoft.com/office/drawing/2014/main" id="{5DECCA5A-1E7D-4884-80F0-681D2785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4" y="2219449"/>
            <a:ext cx="1577610" cy="91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0DD739-6D5D-40E3-8350-07CC6C495E38}"/>
              </a:ext>
            </a:extLst>
          </p:cNvPr>
          <p:cNvGrpSpPr/>
          <p:nvPr/>
        </p:nvGrpSpPr>
        <p:grpSpPr>
          <a:xfrm>
            <a:off x="416706" y="2758094"/>
            <a:ext cx="2100822" cy="1709765"/>
            <a:chOff x="-5420435" y="1597975"/>
            <a:chExt cx="2875204" cy="234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FD4EAF-90E1-4FD8-BB03-C5802CCF1331}"/>
                </a:ext>
              </a:extLst>
            </p:cNvPr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E9FDFFB5-611B-408B-970B-F11753411074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95B9D804-E0E0-4CC3-BC8E-82BB441BFA2A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5C0433-7F85-4201-B81D-72DFD78847BC}"/>
                </a:ext>
              </a:extLst>
            </p:cNvPr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65FEFE-797D-4CE8-9ADD-B7214BCF5687}"/>
                </a:ext>
              </a:extLst>
            </p:cNvPr>
            <p:cNvSpPr/>
            <p:nvPr/>
          </p:nvSpPr>
          <p:spPr>
            <a:xfrm>
              <a:off x="-5420435" y="2893682"/>
              <a:ext cx="2875204" cy="539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DEFF54A-064B-4125-86E1-22B036056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66F1A8-6865-456B-B1D7-44EFF8656989}"/>
              </a:ext>
            </a:extLst>
          </p:cNvPr>
          <p:cNvSpPr txBox="1"/>
          <p:nvPr/>
        </p:nvSpPr>
        <p:spPr>
          <a:xfrm>
            <a:off x="2472542" y="1720101"/>
            <a:ext cx="9312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</a:t>
            </a:r>
            <a:r>
              <a:rPr lang="en-US" altLang="ko-KR" sz="1600" dirty="0"/>
              <a:t>window10</a:t>
            </a:r>
            <a:r>
              <a:rPr lang="ko-KR" altLang="en-US" sz="1600" dirty="0"/>
              <a:t>을 쓰고 있음으로 </a:t>
            </a:r>
            <a:r>
              <a:rPr lang="ko-KR" altLang="en-US" sz="1600" dirty="0" err="1"/>
              <a:t>듀얼부팅을</a:t>
            </a:r>
            <a:r>
              <a:rPr lang="ko-KR" altLang="en-US" sz="1600" dirty="0"/>
              <a:t> 하는 방향으로 구축함</a:t>
            </a:r>
            <a:endParaRPr lang="en-US" altLang="ko-KR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리눅스 사이트에서 원하는 버전을 </a:t>
            </a:r>
            <a:r>
              <a:rPr lang="en-US" altLang="ko-KR" sz="1600" dirty="0" err="1"/>
              <a:t>usb</a:t>
            </a:r>
            <a:r>
              <a:rPr lang="ko-KR" altLang="en-US" sz="1600" dirty="0"/>
              <a:t>에 다운로드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가상 머신 설치한다</a:t>
            </a:r>
            <a:endParaRPr lang="en-US" altLang="ko-KR" sz="1600" dirty="0"/>
          </a:p>
          <a:p>
            <a:r>
              <a:rPr lang="en-US" altLang="ko-KR" sz="1600" dirty="0"/>
              <a:t>.(VirtualBox-</a:t>
            </a:r>
            <a:r>
              <a:rPr lang="en-US" altLang="ko-KR" sz="1600" b="1" dirty="0">
                <a:hlinkClick r:id="rId4"/>
              </a:rPr>
              <a:t>http://download.virtualbox.org/</a:t>
            </a:r>
            <a:r>
              <a:rPr lang="en-US" altLang="ko-KR" sz="1600" b="1" dirty="0" err="1">
                <a:hlinkClick r:id="rId4"/>
              </a:rPr>
              <a:t>virtualbox</a:t>
            </a:r>
            <a:r>
              <a:rPr lang="en-US" altLang="ko-KR" sz="1600" b="1" dirty="0">
                <a:hlinkClick r:id="rId4"/>
              </a:rPr>
              <a:t>/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1)</a:t>
            </a:r>
            <a:r>
              <a:rPr lang="ko-KR" altLang="en-US" sz="1600" dirty="0"/>
              <a:t> </a:t>
            </a:r>
            <a:r>
              <a:rPr lang="en-US" altLang="ko-KR" sz="1600" dirty="0"/>
              <a:t>window hosts</a:t>
            </a:r>
            <a:r>
              <a:rPr lang="ko-KR" altLang="en-US" sz="1600" dirty="0"/>
              <a:t>용 다운로드</a:t>
            </a:r>
            <a:endParaRPr lang="en-US" altLang="ko-KR" sz="1600" dirty="0"/>
          </a:p>
          <a:p>
            <a:r>
              <a:rPr lang="en-US" altLang="ko-KR" sz="1600" dirty="0"/>
              <a:t>  2) </a:t>
            </a:r>
            <a:r>
              <a:rPr lang="ko-KR" altLang="en-US" sz="1600" dirty="0"/>
              <a:t>새로 만들기</a:t>
            </a:r>
            <a:r>
              <a:rPr lang="en-US" altLang="ko-KR" sz="1600" dirty="0"/>
              <a:t>(</a:t>
            </a:r>
            <a:r>
              <a:rPr lang="ko-KR" altLang="en-US" sz="1600" dirty="0"/>
              <a:t>가상 머신 만들기</a:t>
            </a:r>
            <a:r>
              <a:rPr lang="en-US" altLang="ko-KR" sz="1600" dirty="0"/>
              <a:t>)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r>
              <a:rPr lang="en-US" altLang="ko-KR" sz="1600" dirty="0"/>
              <a:t>  3) </a:t>
            </a:r>
            <a:r>
              <a:rPr lang="ko-KR" altLang="en-US" sz="1600" dirty="0"/>
              <a:t>종류 </a:t>
            </a:r>
            <a:r>
              <a:rPr lang="en-US" altLang="ko-KR" sz="1600" dirty="0"/>
              <a:t>UBUNTU64</a:t>
            </a:r>
            <a:r>
              <a:rPr lang="ko-KR" altLang="en-US" sz="1600" dirty="0"/>
              <a:t> </a:t>
            </a:r>
            <a:r>
              <a:rPr lang="en-US" altLang="ko-KR" sz="1600" dirty="0"/>
              <a:t>BIT</a:t>
            </a:r>
            <a:r>
              <a:rPr lang="ko-KR" altLang="en-US" sz="1600" dirty="0"/>
              <a:t>로 설정 후</a:t>
            </a:r>
            <a:endParaRPr lang="en-US" altLang="ko-KR" sz="1600" dirty="0"/>
          </a:p>
          <a:p>
            <a:r>
              <a:rPr lang="en-US" altLang="ko-KR" sz="1600" dirty="0"/>
              <a:t>  4) </a:t>
            </a:r>
            <a:r>
              <a:rPr lang="ko-KR" altLang="en-US" sz="1600" dirty="0"/>
              <a:t>메모리 크기를 나눠준다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리눅스 설치를 실행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관리자 권한으로 명령실행창을 실행시켜 </a:t>
            </a:r>
            <a:r>
              <a:rPr lang="en-US" altLang="ko-KR" sz="1600" dirty="0" err="1"/>
              <a:t>bcdedit</a:t>
            </a:r>
            <a:r>
              <a:rPr lang="en-US" altLang="ko-KR" sz="1600" dirty="0"/>
              <a:t> /set {current} </a:t>
            </a:r>
            <a:r>
              <a:rPr lang="en-US" altLang="ko-KR" sz="1600" dirty="0" err="1"/>
              <a:t>safeboot</a:t>
            </a:r>
            <a:r>
              <a:rPr lang="en-US" altLang="ko-KR" sz="1600" dirty="0"/>
              <a:t> minimal</a:t>
            </a:r>
            <a:r>
              <a:rPr lang="ko-KR" altLang="en-US" sz="1600" dirty="0"/>
              <a:t>을 입력한 뒤 </a:t>
            </a:r>
            <a:r>
              <a:rPr lang="ko-KR" altLang="en-US" sz="1600" dirty="0" err="1"/>
              <a:t>재부팅한다</a:t>
            </a:r>
            <a:r>
              <a:rPr lang="en-US" altLang="ko-KR" sz="1600" dirty="0"/>
              <a:t>. (</a:t>
            </a:r>
            <a:r>
              <a:rPr lang="ko-KR" altLang="en-US" sz="1600" dirty="0"/>
              <a:t>부팅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로고가 나오면 </a:t>
            </a:r>
            <a:r>
              <a:rPr lang="en-US" altLang="ko-KR" sz="1600" dirty="0"/>
              <a:t>F12</a:t>
            </a:r>
            <a:r>
              <a:rPr lang="ko-KR" altLang="en-US" sz="1600" dirty="0"/>
              <a:t>를 바로 누른다</a:t>
            </a:r>
            <a:r>
              <a:rPr lang="en-US" altLang="ko-KR" sz="1600" dirty="0"/>
              <a:t>.) </a:t>
            </a:r>
            <a:endParaRPr lang="ko-KR" altLang="en-US" sz="1600" dirty="0"/>
          </a:p>
          <a:p>
            <a:r>
              <a:rPr lang="en-US" altLang="ko-KR" sz="1600" dirty="0"/>
              <a:t>5. BIOS</a:t>
            </a:r>
            <a:r>
              <a:rPr lang="ko-KR" altLang="en-US" sz="1600" dirty="0"/>
              <a:t>에서 </a:t>
            </a:r>
            <a:r>
              <a:rPr lang="en-US" altLang="ko-KR" sz="1600" dirty="0"/>
              <a:t>RAID</a:t>
            </a:r>
            <a:r>
              <a:rPr lang="ko-KR" altLang="en-US" sz="1600" dirty="0"/>
              <a:t>를 </a:t>
            </a:r>
            <a:r>
              <a:rPr lang="en-US" altLang="ko-KR" sz="1600" dirty="0"/>
              <a:t>AHCI</a:t>
            </a:r>
            <a:r>
              <a:rPr lang="ko-KR" altLang="en-US" sz="1600" dirty="0"/>
              <a:t> 모드로 전환해 주고서 저장한 뒤 나온다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컴퓨터가 안전모드로 부팅하면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bcdedit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deletevalue</a:t>
            </a:r>
            <a:r>
              <a:rPr lang="en-US" altLang="ko-KR" sz="1600" dirty="0"/>
              <a:t> {current} </a:t>
            </a:r>
            <a:r>
              <a:rPr lang="en-US" altLang="ko-KR" sz="1600" dirty="0" err="1"/>
              <a:t>safeboot</a:t>
            </a:r>
            <a:r>
              <a:rPr lang="ko-KR" altLang="en-US" sz="1600" dirty="0"/>
              <a:t>을 입력한 뒤 </a:t>
            </a:r>
            <a:r>
              <a:rPr lang="ko-KR" altLang="en-US" sz="1600" dirty="0" err="1"/>
              <a:t>재부팅한다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컴퓨터가 </a:t>
            </a:r>
            <a:r>
              <a:rPr lang="ko-KR" altLang="en-US" sz="1600" dirty="0" err="1"/>
              <a:t>재부팅하며</a:t>
            </a:r>
            <a:r>
              <a:rPr lang="ko-KR" altLang="en-US" sz="1600" dirty="0"/>
              <a:t> </a:t>
            </a:r>
            <a:r>
              <a:rPr lang="en-US" altLang="ko-KR" sz="1600" dirty="0"/>
              <a:t>DELL </a:t>
            </a:r>
            <a:r>
              <a:rPr lang="ko-KR" altLang="en-US" sz="1600" dirty="0"/>
              <a:t>로고가 나오면 역시 </a:t>
            </a:r>
            <a:r>
              <a:rPr lang="en-US" altLang="ko-KR" sz="1600" dirty="0"/>
              <a:t>F12</a:t>
            </a:r>
            <a:r>
              <a:rPr lang="ko-KR" altLang="en-US" sz="1600" dirty="0"/>
              <a:t>를 눌러 </a:t>
            </a:r>
            <a:r>
              <a:rPr lang="en-US" altLang="ko-KR" sz="1600" dirty="0"/>
              <a:t>BIOS </a:t>
            </a:r>
            <a:r>
              <a:rPr lang="ko-KR" altLang="en-US" sz="1600" dirty="0"/>
              <a:t>세팅으로 들어간다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8. General -&gt; Advanced Boot Options</a:t>
            </a:r>
            <a:r>
              <a:rPr lang="ko-KR" altLang="en-US" sz="1600" dirty="0"/>
              <a:t>으로 들어가 </a:t>
            </a:r>
            <a:r>
              <a:rPr lang="en-US" altLang="ko-KR" sz="1600" dirty="0"/>
              <a:t>'Enable UEFI Network Stack'</a:t>
            </a:r>
            <a:r>
              <a:rPr lang="ko-KR" altLang="en-US" sz="1600" dirty="0"/>
              <a:t>을 체크한다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9. Ubuntu Gnome </a:t>
            </a:r>
            <a:r>
              <a:rPr lang="ko-KR" altLang="en-US" sz="1600" dirty="0"/>
              <a:t>부팅 </a:t>
            </a:r>
            <a:r>
              <a:rPr lang="en-US" altLang="ko-KR" sz="1600" dirty="0"/>
              <a:t>USB</a:t>
            </a:r>
            <a:r>
              <a:rPr lang="ko-KR" altLang="en-US" sz="1600" dirty="0"/>
              <a:t>를 꼽는다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10. </a:t>
            </a:r>
            <a:r>
              <a:rPr lang="ko-KR" altLang="en-US" sz="1600" dirty="0"/>
              <a:t>다시 부팅할 때 </a:t>
            </a:r>
            <a:r>
              <a:rPr lang="en-US" altLang="ko-KR" sz="1600" dirty="0"/>
              <a:t>F12</a:t>
            </a:r>
            <a:r>
              <a:rPr lang="ko-KR" altLang="en-US" sz="1600" dirty="0"/>
              <a:t>를 눌러 부팅미디어에서 </a:t>
            </a:r>
            <a:r>
              <a:rPr lang="en-US" altLang="ko-KR" sz="1600" dirty="0"/>
              <a:t>Flash Disk</a:t>
            </a:r>
            <a:r>
              <a:rPr lang="ko-KR" altLang="en-US" sz="1600" dirty="0"/>
              <a:t>를 선택해 준다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11. </a:t>
            </a:r>
            <a:r>
              <a:rPr lang="ko-KR" altLang="en-US" sz="1600" dirty="0"/>
              <a:t>이후 </a:t>
            </a:r>
            <a:r>
              <a:rPr lang="en-US" altLang="ko-KR" sz="1600" dirty="0"/>
              <a:t>Ubuntu Gnome </a:t>
            </a:r>
            <a:r>
              <a:rPr lang="ko-KR" altLang="en-US" sz="1600" dirty="0"/>
              <a:t>설치 마법사 안내에 따라 </a:t>
            </a:r>
            <a:r>
              <a:rPr lang="en-US" altLang="ko-KR" sz="1600" dirty="0"/>
              <a:t>Ubuntu</a:t>
            </a:r>
            <a:r>
              <a:rPr lang="ko-KR" altLang="en-US" sz="1600" dirty="0"/>
              <a:t>를 설치해 주면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7D975C-9ACC-446F-AA60-F12030AC2A2F}"/>
              </a:ext>
            </a:extLst>
          </p:cNvPr>
          <p:cNvSpPr/>
          <p:nvPr/>
        </p:nvSpPr>
        <p:spPr>
          <a:xfrm>
            <a:off x="4496041" y="127538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933306" y="1609228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366E00-A1D0-4DCB-B108-C027F6120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8" cy="902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0F84B-FE97-49D5-82AE-500DC33B7BBF}"/>
              </a:ext>
            </a:extLst>
          </p:cNvPr>
          <p:cNvSpPr txBox="1"/>
          <p:nvPr/>
        </p:nvSpPr>
        <p:spPr>
          <a:xfrm>
            <a:off x="3181536" y="1796173"/>
            <a:ext cx="59762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1.. </a:t>
            </a:r>
            <a:r>
              <a:rPr lang="ko-KR" altLang="en-US" sz="1900" dirty="0"/>
              <a:t>홈페이지</a:t>
            </a:r>
            <a:r>
              <a:rPr lang="en-US" altLang="ko-KR" sz="1900" dirty="0"/>
              <a:t>(</a:t>
            </a:r>
            <a:r>
              <a:rPr lang="en-US" altLang="ko-KR" sz="1900" dirty="0">
                <a:hlinkClick r:id="rId4"/>
              </a:rPr>
              <a:t>https://www.python.org/</a:t>
            </a:r>
            <a:r>
              <a:rPr lang="en-US" altLang="ko-KR" sz="1900" dirty="0"/>
              <a:t> )</a:t>
            </a:r>
            <a:r>
              <a:rPr lang="ko-KR" altLang="en-US" sz="1900" dirty="0"/>
              <a:t>에 들어간다</a:t>
            </a:r>
            <a:r>
              <a:rPr lang="en-US" altLang="ko-KR" sz="1900" dirty="0"/>
              <a:t>..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홈페이지에서  </a:t>
            </a:r>
            <a:r>
              <a:rPr lang="en-US" altLang="ko-KR" sz="1900" dirty="0"/>
              <a:t>Download</a:t>
            </a:r>
            <a:r>
              <a:rPr lang="ko-KR" altLang="en-US" sz="1900" dirty="0"/>
              <a:t>를 클릭한다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실행하여 프로그램을 풀어준다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5ADB12-A25B-4876-8B4A-90E9F6D73A8A}"/>
              </a:ext>
            </a:extLst>
          </p:cNvPr>
          <p:cNvSpPr/>
          <p:nvPr/>
        </p:nvSpPr>
        <p:spPr>
          <a:xfrm>
            <a:off x="4496041" y="116674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4A59B5-DC78-418C-AE3E-3D995922E25E}"/>
              </a:ext>
            </a:extLst>
          </p:cNvPr>
          <p:cNvGrpSpPr/>
          <p:nvPr/>
        </p:nvGrpSpPr>
        <p:grpSpPr>
          <a:xfrm>
            <a:off x="933306" y="4081021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8EF5D-6185-4B6F-90C9-F2B25533F5FD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55E0F8-AE46-40D4-A1D7-58FBD7D1C0F9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842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아나콘다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3.6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" name="Picture 2" descr="C:\Users\Administrator\Desktop\R1280x0.png">
              <a:extLst>
                <a:ext uri="{FF2B5EF4-FFF2-40B4-BE49-F238E27FC236}">
                  <a16:creationId xmlns:a16="http://schemas.microsoft.com/office/drawing/2014/main" id="{737DEF06-9B37-4E8D-ADAD-AF42AFD33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51A673-CF97-482C-B112-B82A8E06E2A1}"/>
              </a:ext>
            </a:extLst>
          </p:cNvPr>
          <p:cNvSpPr txBox="1"/>
          <p:nvPr/>
        </p:nvSpPr>
        <p:spPr>
          <a:xfrm>
            <a:off x="3159942" y="4131541"/>
            <a:ext cx="782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b="1" dirty="0">
                <a:hlinkClick r:id="rId6"/>
              </a:rPr>
              <a:t>https://www.anaconda.com/download/</a:t>
            </a:r>
            <a:r>
              <a:rPr lang="en-US" altLang="ko-KR" dirty="0"/>
              <a:t>)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en-US" altLang="ko-KR" dirty="0"/>
              <a:t>     3.6ver</a:t>
            </a:r>
            <a:r>
              <a:rPr lang="ko-KR" altLang="en-US" dirty="0"/>
              <a:t>을 다운로드를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실행하게 되면 </a:t>
            </a:r>
            <a:r>
              <a:rPr lang="en-US" altLang="ko-KR" dirty="0"/>
              <a:t>Advanced Options</a:t>
            </a:r>
            <a:r>
              <a:rPr lang="ko-KR" altLang="en-US" dirty="0"/>
              <a:t>에서 환경변수까지 등록해준다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(2</a:t>
            </a:r>
            <a:r>
              <a:rPr lang="ko-KR" altLang="en-US" dirty="0"/>
              <a:t>가지 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7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5F2781C-22DE-4411-8F79-E679B625CF79}"/>
              </a:ext>
            </a:extLst>
          </p:cNvPr>
          <p:cNvGrpSpPr/>
          <p:nvPr/>
        </p:nvGrpSpPr>
        <p:grpSpPr>
          <a:xfrm>
            <a:off x="1046870" y="1549164"/>
            <a:ext cx="2104437" cy="1712707"/>
            <a:chOff x="1158291" y="3956900"/>
            <a:chExt cx="2875204" cy="234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4C579A1-83D1-4CAE-961B-EBAB0F5B39F1}"/>
                </a:ext>
              </a:extLst>
            </p:cNvPr>
            <p:cNvSpPr/>
            <p:nvPr/>
          </p:nvSpPr>
          <p:spPr>
            <a:xfrm>
              <a:off x="1425893" y="395690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3" name="Picture 2" descr="C:\Users\Administrator\Desktop\지빠귀\이미지\개발환경 이미지\androidstudio.png">
              <a:extLst>
                <a:ext uri="{FF2B5EF4-FFF2-40B4-BE49-F238E27FC236}">
                  <a16:creationId xmlns:a16="http://schemas.microsoft.com/office/drawing/2014/main" id="{097652E7-2B34-499B-8CFB-185902AB7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1930206" y="4454121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89AA03-3192-4927-BD82-B43284C9764A}"/>
                </a:ext>
              </a:extLst>
            </p:cNvPr>
            <p:cNvSpPr/>
            <p:nvPr/>
          </p:nvSpPr>
          <p:spPr>
            <a:xfrm>
              <a:off x="1158291" y="5414678"/>
              <a:ext cx="2875204" cy="86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7AA2B3-2E86-404D-A271-3A0E547F95DB}"/>
              </a:ext>
            </a:extLst>
          </p:cNvPr>
          <p:cNvSpPr txBox="1"/>
          <p:nvPr/>
        </p:nvSpPr>
        <p:spPr>
          <a:xfrm>
            <a:off x="3350544" y="1602911"/>
            <a:ext cx="786691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/>
              <a:t>홈페이지</a:t>
            </a:r>
            <a:r>
              <a:rPr lang="en-US" altLang="ko-KR" sz="1900" dirty="0"/>
              <a:t> (</a:t>
            </a:r>
            <a:r>
              <a:rPr lang="en-US" altLang="ko-KR" sz="1900" dirty="0">
                <a:hlinkClick r:id="rId4"/>
              </a:rPr>
              <a:t>https://developer.android.com/studio/index.html</a:t>
            </a:r>
            <a:r>
              <a:rPr lang="en-US" altLang="ko-KR" sz="1900" dirty="0"/>
              <a:t>)</a:t>
            </a:r>
            <a:r>
              <a:rPr lang="ko-KR" altLang="en-US" sz="1900" dirty="0"/>
              <a:t>에 접속</a:t>
            </a:r>
            <a:endParaRPr lang="en-US" altLang="ko-KR" sz="1900" dirty="0"/>
          </a:p>
          <a:p>
            <a:pPr marL="342900" indent="-342900">
              <a:buAutoNum type="arabicPeriod"/>
            </a:pPr>
            <a:r>
              <a:rPr lang="ko-KR" altLang="en-US" sz="1900" dirty="0"/>
              <a:t>다운로드 </a:t>
            </a:r>
            <a:r>
              <a:rPr lang="en-US" altLang="ko-KR" sz="1900" dirty="0"/>
              <a:t>android studio</a:t>
            </a:r>
            <a:r>
              <a:rPr lang="ko-KR" altLang="en-US" sz="1900" dirty="0"/>
              <a:t>눌러 설치파일을 다운로드한다</a:t>
            </a:r>
            <a:r>
              <a:rPr lang="en-US" altLang="ko-KR" sz="19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900" dirty="0"/>
              <a:t>Complete Installation</a:t>
            </a:r>
          </a:p>
          <a:p>
            <a:r>
              <a:rPr lang="en-US" altLang="ko-KR" sz="1900" dirty="0"/>
              <a:t>(</a:t>
            </a:r>
            <a:r>
              <a:rPr lang="ko-KR" altLang="en-US" sz="1900" dirty="0"/>
              <a:t>만약</a:t>
            </a:r>
            <a:r>
              <a:rPr lang="en-US" altLang="ko-KR" sz="1900" dirty="0"/>
              <a:t>, </a:t>
            </a:r>
            <a:r>
              <a:rPr lang="ko-KR" altLang="en-US" sz="1900" dirty="0"/>
              <a:t>그전에 설치 하지 않았다면 아래 선택</a:t>
            </a:r>
            <a:r>
              <a:rPr lang="en-US" altLang="ko-KR" sz="1900" dirty="0"/>
              <a:t>(I do not have~))</a:t>
            </a:r>
          </a:p>
          <a:p>
            <a:r>
              <a:rPr lang="en-US" altLang="ko-KR" sz="1900" dirty="0"/>
              <a:t>4. Android Studio Setup Wizard </a:t>
            </a:r>
            <a:r>
              <a:rPr lang="ko-KR" altLang="en-US" sz="1900" dirty="0"/>
              <a:t>화면에서 보통은 </a:t>
            </a:r>
            <a:r>
              <a:rPr lang="en-US" altLang="ko-KR" sz="1900" dirty="0"/>
              <a:t>standard</a:t>
            </a:r>
            <a:endParaRPr lang="ko-KR" altLang="en-US" sz="1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4B9F76-7AD0-414C-9B19-150B88129358}"/>
              </a:ext>
            </a:extLst>
          </p:cNvPr>
          <p:cNvGrpSpPr/>
          <p:nvPr/>
        </p:nvGrpSpPr>
        <p:grpSpPr>
          <a:xfrm>
            <a:off x="1046871" y="3893534"/>
            <a:ext cx="2104437" cy="1712708"/>
            <a:chOff x="4747768" y="1418822"/>
            <a:chExt cx="2875204" cy="23400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DA536E5-4EB0-4CAB-AEB7-750EE6B8C269}"/>
                </a:ext>
              </a:extLst>
            </p:cNvPr>
            <p:cNvGrpSpPr/>
            <p:nvPr/>
          </p:nvGrpSpPr>
          <p:grpSpPr>
            <a:xfrm flipH="1">
              <a:off x="5116623" y="2967706"/>
              <a:ext cx="452726" cy="324922"/>
              <a:chOff x="5980713" y="2489830"/>
              <a:chExt cx="217401" cy="156029"/>
            </a:xfrm>
          </p:grpSpPr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2684F54E-7483-45E1-9A44-BB459856422D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978D759-48F1-44D7-861B-EAC66AACB9A5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9C0615A-40E8-4DAB-94C1-0D8F129A0207}"/>
                </a:ext>
              </a:extLst>
            </p:cNvPr>
            <p:cNvSpPr/>
            <p:nvPr/>
          </p:nvSpPr>
          <p:spPr>
            <a:xfrm>
              <a:off x="5030232" y="1418822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59C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563206-CDEB-4A3B-8BDE-4E74BF8EEA19}"/>
                </a:ext>
              </a:extLst>
            </p:cNvPr>
            <p:cNvSpPr/>
            <p:nvPr/>
          </p:nvSpPr>
          <p:spPr>
            <a:xfrm>
              <a:off x="4747768" y="2714529"/>
              <a:ext cx="2875204" cy="51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아파치 서버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45614CF-3DED-44A0-8E42-C8B8EE404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32" y="1861087"/>
              <a:ext cx="1563875" cy="10296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C077AA-5DCA-44FD-B16B-F6DA352E0A0B}"/>
              </a:ext>
            </a:extLst>
          </p:cNvPr>
          <p:cNvSpPr txBox="1"/>
          <p:nvPr/>
        </p:nvSpPr>
        <p:spPr>
          <a:xfrm>
            <a:off x="3350544" y="3546115"/>
            <a:ext cx="76936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/>
              <a:t>우분투 환경에서 설치 명령어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apt-get install apache2</a:t>
            </a:r>
          </a:p>
          <a:p>
            <a:r>
              <a:rPr lang="en-US" altLang="ko-KR" sz="1900" dirty="0"/>
              <a:t>  (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</a:t>
            </a:r>
            <a:r>
              <a:rPr lang="en-US" altLang="ko-KR" sz="1900" dirty="0" err="1"/>
              <a:t>ufw</a:t>
            </a:r>
            <a:r>
              <a:rPr lang="en-US" altLang="ko-KR" sz="1900" dirty="0"/>
              <a:t> enable /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</a:t>
            </a:r>
            <a:r>
              <a:rPr lang="en-US" altLang="ko-KR" sz="1900" dirty="0" err="1"/>
              <a:t>ufw</a:t>
            </a:r>
            <a:r>
              <a:rPr lang="en-US" altLang="ko-KR" sz="1900" dirty="0"/>
              <a:t> allow 80-&gt;</a:t>
            </a:r>
            <a:r>
              <a:rPr lang="ko-KR" altLang="en-US" sz="1900" dirty="0"/>
              <a:t>방화벽 </a:t>
            </a:r>
            <a:r>
              <a:rPr lang="ko-KR" altLang="en-US" sz="1900" dirty="0" err="1"/>
              <a:t>열어주기</a:t>
            </a:r>
            <a:r>
              <a:rPr lang="en-US" altLang="ko-KR" sz="1900" dirty="0"/>
              <a:t>)</a:t>
            </a:r>
          </a:p>
          <a:p>
            <a:r>
              <a:rPr lang="en-US" altLang="ko-KR" sz="1900" dirty="0"/>
              <a:t>2. apache2.conf</a:t>
            </a:r>
            <a:r>
              <a:rPr lang="ko-KR" altLang="en-US" sz="1900" dirty="0"/>
              <a:t>파일을 열어본 다음</a:t>
            </a:r>
            <a:r>
              <a:rPr lang="en-US" altLang="ko-KR" sz="1900" dirty="0"/>
              <a:t>, </a:t>
            </a:r>
            <a:r>
              <a:rPr lang="ko-KR" altLang="en-US" sz="1900" dirty="0"/>
              <a:t>다음과 같이 수정한다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3.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ln –s </a:t>
            </a:r>
            <a:r>
              <a:rPr lang="ko-KR" altLang="en-US" sz="1900" dirty="0"/>
              <a:t>추가할 기능 해당</a:t>
            </a:r>
            <a:r>
              <a:rPr lang="en-US" altLang="ko-KR" sz="1900" dirty="0"/>
              <a:t>enable</a:t>
            </a:r>
            <a:r>
              <a:rPr lang="ko-KR" altLang="en-US" sz="1900" dirty="0"/>
              <a:t>디렉터리</a:t>
            </a:r>
            <a:r>
              <a:rPr lang="en-US" altLang="ko-KR" sz="1900" dirty="0"/>
              <a:t>(</a:t>
            </a:r>
            <a:r>
              <a:rPr lang="ko-KR" altLang="en-US" sz="1900" dirty="0" err="1"/>
              <a:t>심볼릭</a:t>
            </a:r>
            <a:r>
              <a:rPr lang="ko-KR" altLang="en-US" sz="1900" dirty="0"/>
              <a:t> 링크 만들기</a:t>
            </a:r>
            <a:r>
              <a:rPr lang="en-US" altLang="ko-KR" sz="1900" dirty="0"/>
              <a:t>)</a:t>
            </a:r>
          </a:p>
          <a:p>
            <a:r>
              <a:rPr lang="en-US" altLang="ko-KR" sz="1900" dirty="0"/>
              <a:t>4.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a2enmod </a:t>
            </a:r>
            <a:r>
              <a:rPr lang="en-US" altLang="ko-KR" sz="1900" dirty="0" err="1"/>
              <a:t>userdir</a:t>
            </a:r>
            <a:endParaRPr lang="en-US" altLang="ko-KR" sz="1900" dirty="0"/>
          </a:p>
          <a:p>
            <a:r>
              <a:rPr lang="en-US" altLang="ko-KR" sz="1900" dirty="0"/>
              <a:t>5.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service apache2 restart</a:t>
            </a:r>
            <a:endParaRPr lang="ko-KR" altLang="en-US" sz="1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CEFBFD-6784-46BC-B086-A4F795CF9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197" y="4507644"/>
            <a:ext cx="3130525" cy="5669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945ED3-30BD-4534-8975-1921A22D146C}"/>
              </a:ext>
            </a:extLst>
          </p:cNvPr>
          <p:cNvSpPr/>
          <p:nvPr/>
        </p:nvSpPr>
        <p:spPr>
          <a:xfrm>
            <a:off x="4468545" y="1264501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7877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</a:t>
            </a: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71EE3-8C8C-42D0-8125-63F85585A54F}"/>
              </a:ext>
            </a:extLst>
          </p:cNvPr>
          <p:cNvSpPr/>
          <p:nvPr/>
        </p:nvSpPr>
        <p:spPr>
          <a:xfrm>
            <a:off x="4468545" y="123357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4A63B-7D8F-443A-B693-B7CA10738379}"/>
              </a:ext>
            </a:extLst>
          </p:cNvPr>
          <p:cNvSpPr txBox="1"/>
          <p:nvPr/>
        </p:nvSpPr>
        <p:spPr>
          <a:xfrm>
            <a:off x="3202480" y="2329803"/>
            <a:ext cx="701557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/>
              <a:t>홈페이지</a:t>
            </a:r>
            <a:r>
              <a:rPr lang="en-US" altLang="ko-KR" sz="1900" dirty="0"/>
              <a:t>(</a:t>
            </a:r>
            <a:r>
              <a:rPr lang="en-US" altLang="ko-KR" sz="19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http://windows.php.net/download/</a:t>
            </a:r>
            <a:r>
              <a:rPr lang="en-US" altLang="ko-KR" sz="1900" dirty="0"/>
              <a:t> )</a:t>
            </a:r>
            <a:r>
              <a:rPr lang="ko-KR" altLang="en-US" sz="1900" dirty="0"/>
              <a:t>에 접속</a:t>
            </a:r>
            <a:endParaRPr lang="en-US" altLang="ko-KR" sz="1900" dirty="0"/>
          </a:p>
          <a:p>
            <a:pPr marL="342900" indent="-342900">
              <a:buAutoNum type="arabicPeriod"/>
            </a:pPr>
            <a:r>
              <a:rPr lang="ko-KR" altLang="en-US" sz="1900" dirty="0"/>
              <a:t>반드시 </a:t>
            </a:r>
            <a:r>
              <a:rPr lang="en-US" altLang="ko-KR" sz="1900" dirty="0"/>
              <a:t>Non Tread Safe</a:t>
            </a:r>
            <a:r>
              <a:rPr lang="ko-KR" altLang="en-US" sz="1900" dirty="0"/>
              <a:t>로 다운 받고</a:t>
            </a:r>
            <a:r>
              <a:rPr lang="en-US" altLang="ko-KR" sz="1900" dirty="0"/>
              <a:t>, </a:t>
            </a:r>
            <a:r>
              <a:rPr lang="ko-KR" altLang="en-US" sz="1900" dirty="0"/>
              <a:t>자신의 운영체제보다 </a:t>
            </a:r>
            <a:r>
              <a:rPr lang="en-US" altLang="ko-KR" sz="1900" dirty="0"/>
              <a:t>visual </a:t>
            </a:r>
            <a:r>
              <a:rPr lang="en-US" altLang="ko-KR" sz="1900" dirty="0" err="1"/>
              <a:t>c++</a:t>
            </a:r>
            <a:r>
              <a:rPr lang="ko-KR" altLang="en-US" sz="1900" dirty="0"/>
              <a:t>의</a:t>
            </a:r>
            <a:r>
              <a:rPr lang="en-US" altLang="ko-KR" sz="1900" dirty="0"/>
              <a:t> </a:t>
            </a:r>
            <a:r>
              <a:rPr lang="ko-KR" altLang="en-US" sz="1900" dirty="0" err="1"/>
              <a:t>아키텍쳐버전에</a:t>
            </a:r>
            <a:r>
              <a:rPr lang="ko-KR" altLang="en-US" sz="1900" dirty="0"/>
              <a:t> 따라 다운</a:t>
            </a:r>
            <a:endParaRPr lang="en-US" altLang="ko-KR" sz="1900" dirty="0"/>
          </a:p>
          <a:p>
            <a:pPr marL="342900" indent="-342900">
              <a:buAutoNum type="arabicPeriod"/>
            </a:pPr>
            <a:r>
              <a:rPr lang="ko-KR" altLang="en-US" sz="1900" dirty="0"/>
              <a:t>파일의 압축을 푼다</a:t>
            </a:r>
            <a:r>
              <a:rPr lang="en-US" altLang="ko-KR" sz="19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900" dirty="0"/>
              <a:t>PHP</a:t>
            </a:r>
            <a:r>
              <a:rPr lang="ko-KR" altLang="en-US" sz="1900" dirty="0"/>
              <a:t>관리자 실행</a:t>
            </a:r>
            <a:endParaRPr lang="en-US" altLang="ko-KR" sz="1900" dirty="0"/>
          </a:p>
          <a:p>
            <a:r>
              <a:rPr lang="en-US" altLang="ko-KR" sz="1900" dirty="0"/>
              <a:t>  1) </a:t>
            </a:r>
            <a:r>
              <a:rPr lang="ko-KR" altLang="en-US" sz="1900" dirty="0"/>
              <a:t>가상서버 홈</a:t>
            </a:r>
            <a:r>
              <a:rPr lang="en-US" altLang="ko-KR" sz="1900" dirty="0"/>
              <a:t>-&gt;php manage</a:t>
            </a:r>
            <a:r>
              <a:rPr lang="ko-KR" altLang="en-US" sz="1900" dirty="0"/>
              <a:t>로 들어간다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  2) Register new php version </a:t>
            </a:r>
            <a:r>
              <a:rPr lang="ko-KR" altLang="en-US" sz="1900" dirty="0"/>
              <a:t>선택</a:t>
            </a:r>
            <a:endParaRPr lang="en-US" altLang="ko-KR" sz="1900" dirty="0"/>
          </a:p>
          <a:p>
            <a:r>
              <a:rPr lang="ko-KR" altLang="en-US" sz="1900" dirty="0"/>
              <a:t>  </a:t>
            </a:r>
            <a:r>
              <a:rPr lang="en-US" altLang="ko-KR" sz="1900" dirty="0"/>
              <a:t>3) </a:t>
            </a:r>
            <a:r>
              <a:rPr lang="ko-KR" altLang="en-US" sz="1900" dirty="0"/>
              <a:t>압축을 해제한 </a:t>
            </a:r>
            <a:r>
              <a:rPr lang="en-US" altLang="ko-KR" sz="1900" dirty="0"/>
              <a:t>C:\php </a:t>
            </a:r>
            <a:r>
              <a:rPr lang="ko-KR" altLang="en-US" sz="1900" dirty="0"/>
              <a:t>설치</a:t>
            </a:r>
            <a:endParaRPr lang="en-US" altLang="ko-KR" sz="1900" dirty="0"/>
          </a:p>
          <a:p>
            <a:r>
              <a:rPr lang="en-US" altLang="ko-KR" sz="1900" dirty="0"/>
              <a:t>5. </a:t>
            </a:r>
            <a:r>
              <a:rPr lang="en-US" altLang="ko-KR" sz="1900" dirty="0" err="1"/>
              <a:t>phpinfo</a:t>
            </a:r>
            <a:r>
              <a:rPr lang="en-US" altLang="ko-KR" sz="1900" dirty="0"/>
              <a:t>()</a:t>
            </a:r>
            <a:r>
              <a:rPr lang="ko-KR" altLang="en-US" sz="1900" dirty="0"/>
              <a:t>클릭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970F23-DE80-42D1-8ED2-1CAF4C7F4FF9}"/>
              </a:ext>
            </a:extLst>
          </p:cNvPr>
          <p:cNvGrpSpPr/>
          <p:nvPr/>
        </p:nvGrpSpPr>
        <p:grpSpPr>
          <a:xfrm>
            <a:off x="950625" y="2605169"/>
            <a:ext cx="2060115" cy="1676635"/>
            <a:chOff x="408610" y="3679200"/>
            <a:chExt cx="2875204" cy="234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E14291C-9E07-406D-8B83-D3F67311820B}"/>
                </a:ext>
              </a:extLst>
            </p:cNvPr>
            <p:cNvSpPr/>
            <p:nvPr/>
          </p:nvSpPr>
          <p:spPr>
            <a:xfrm>
              <a:off x="676213" y="367920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EB5C8D3-B786-4D48-8584-0CDEEF2C3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1126218" y="4079875"/>
              <a:ext cx="1439989" cy="96668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8188B15-16FC-4A9B-A52E-56099B0C61EF}"/>
                </a:ext>
              </a:extLst>
            </p:cNvPr>
            <p:cNvSpPr/>
            <p:nvPr/>
          </p:nvSpPr>
          <p:spPr>
            <a:xfrm>
              <a:off x="408610" y="5064907"/>
              <a:ext cx="2875204" cy="57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php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7.2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1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01513" y="116853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90" y="2165645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54F975-E4B5-4FF2-BAC7-10011F348873}"/>
              </a:ext>
            </a:extLst>
          </p:cNvPr>
          <p:cNvSpPr txBox="1"/>
          <p:nvPr/>
        </p:nvSpPr>
        <p:spPr>
          <a:xfrm>
            <a:off x="625580" y="2679458"/>
            <a:ext cx="183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기상자료개방포털</a:t>
            </a:r>
            <a:r>
              <a:rPr lang="en-US" altLang="ko-KR" sz="1200" b="1" dirty="0"/>
              <a:t>(</a:t>
            </a:r>
            <a:r>
              <a:rPr lang="en-US" altLang="ko-KR" sz="1200" dirty="0">
                <a:hlinkClick r:id="rId5"/>
              </a:rPr>
              <a:t>https://data.kma.go.kr/cmmn/main.do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습도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온도</a:t>
            </a:r>
            <a:r>
              <a:rPr lang="en-US" altLang="ko-KR" sz="1200" b="1" dirty="0" smtClean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ADA476-19E2-4A7D-976C-94E2DBBB5EE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5704" y="2072944"/>
            <a:ext cx="1013336" cy="10133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4118889" y="4096706"/>
            <a:ext cx="226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통합 데이터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89" y="2165645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9170658-311B-4E0E-8777-9F917B995C20}"/>
              </a:ext>
            </a:extLst>
          </p:cNvPr>
          <p:cNvSpPr txBox="1"/>
          <p:nvPr/>
        </p:nvSpPr>
        <p:spPr>
          <a:xfrm>
            <a:off x="6209770" y="5125085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1B8D6002-41BC-480B-8E6B-30C7EAE211A5}"/>
              </a:ext>
            </a:extLst>
          </p:cNvPr>
          <p:cNvSpPr/>
          <p:nvPr/>
        </p:nvSpPr>
        <p:spPr>
          <a:xfrm>
            <a:off x="1766233" y="2367108"/>
            <a:ext cx="1687873" cy="1541115"/>
          </a:xfrm>
          <a:prstGeom prst="downArrowCallout">
            <a:avLst>
              <a:gd name="adj1" fmla="val 14932"/>
              <a:gd name="adj2" fmla="val 14534"/>
              <a:gd name="adj3" fmla="val 18806"/>
              <a:gd name="adj4" fmla="val 129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9D07C4B8-3AF9-40A5-BF4A-5E493B286EA0}"/>
              </a:ext>
            </a:extLst>
          </p:cNvPr>
          <p:cNvSpPr/>
          <p:nvPr/>
        </p:nvSpPr>
        <p:spPr>
          <a:xfrm>
            <a:off x="3885503" y="4489454"/>
            <a:ext cx="1556724" cy="925942"/>
          </a:xfrm>
          <a:prstGeom prst="bentUpArrow">
            <a:avLst>
              <a:gd name="adj1" fmla="val 25974"/>
              <a:gd name="adj2" fmla="val 27176"/>
              <a:gd name="adj3" fmla="val 248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Administrator\Desktop\흐름도 자료.png">
            <a:extLst>
              <a:ext uri="{FF2B5EF4-FFF2-40B4-BE49-F238E27FC236}">
                <a16:creationId xmlns:a16="http://schemas.microsoft.com/office/drawing/2014/main" id="{0EBB9EA5-FA50-4A5A-AF6A-30B47766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7" y="3518286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90D009E-4687-4517-A027-64AFAC044263}"/>
              </a:ext>
            </a:extLst>
          </p:cNvPr>
          <p:cNvSpPr/>
          <p:nvPr/>
        </p:nvSpPr>
        <p:spPr>
          <a:xfrm rot="3281415">
            <a:off x="5621624" y="2467325"/>
            <a:ext cx="489120" cy="106479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78" y="4478785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407C961-B4C9-4603-8009-1ECDC42A5488}"/>
              </a:ext>
            </a:extLst>
          </p:cNvPr>
          <p:cNvSpPr/>
          <p:nvPr/>
        </p:nvSpPr>
        <p:spPr>
          <a:xfrm>
            <a:off x="6740299" y="3290126"/>
            <a:ext cx="454160" cy="94876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8563327" y="4457004"/>
            <a:ext cx="817258" cy="548636"/>
          </a:xfrm>
          <a:prstGeom prst="rect">
            <a:avLst/>
          </a:prstGeom>
        </p:spPr>
      </p:pic>
      <p:pic>
        <p:nvPicPr>
          <p:cNvPr id="69" name="Picture 2" descr="C:\Users\Administrator\Desktop\지빠귀\이미지\개발환경 이미지\androidstudio.png">
            <a:extLst>
              <a:ext uri="{FF2B5EF4-FFF2-40B4-BE49-F238E27FC236}">
                <a16:creationId xmlns:a16="http://schemas.microsoft.com/office/drawing/2014/main" id="{98EFDB87-9591-4E6B-B0EF-B0E3877A0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0224314" y="4387664"/>
            <a:ext cx="1142916" cy="766046"/>
          </a:xfrm>
          <a:prstGeom prst="rect">
            <a:avLst/>
          </a:prstGeom>
          <a:noFill/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7872261" y="4529175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999E1E7-78F4-454C-AA5A-06E812F9CE2A}"/>
              </a:ext>
            </a:extLst>
          </p:cNvPr>
          <p:cNvSpPr/>
          <p:nvPr/>
        </p:nvSpPr>
        <p:spPr>
          <a:xfrm>
            <a:off x="9592623" y="4535408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2902599" y="2710767"/>
            <a:ext cx="181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에어코리아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en-US" altLang="ko-KR" sz="1200" b="1" dirty="0">
                <a:hlinkClick r:id="rId10"/>
              </a:rPr>
              <a:t>https://www.airkorea.or.kr/web/sidoCompareAir?itemCode=10003&amp;pMENU_NO=103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오존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B2F22-50BE-4332-B2F1-7BBA93A890E1}"/>
              </a:ext>
            </a:extLst>
          </p:cNvPr>
          <p:cNvSpPr txBox="1"/>
          <p:nvPr/>
        </p:nvSpPr>
        <p:spPr>
          <a:xfrm>
            <a:off x="8435210" y="5178429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B3B2EF-3894-412E-BC90-D3F44F9DE291}"/>
              </a:ext>
            </a:extLst>
          </p:cNvPr>
          <p:cNvSpPr txBox="1"/>
          <p:nvPr/>
        </p:nvSpPr>
        <p:spPr>
          <a:xfrm>
            <a:off x="10171246" y="5239317"/>
            <a:ext cx="15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어플리케이션으로 시각화 해 줌</a:t>
            </a:r>
            <a:endParaRPr lang="en-US" altLang="ko-KR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7561505" y="2367140"/>
            <a:ext cx="2178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자료가 미치는 영향을</a:t>
            </a:r>
            <a:endParaRPr lang="en-US" altLang="ko-KR" sz="1200" b="1" dirty="0"/>
          </a:p>
          <a:p>
            <a:r>
              <a:rPr lang="ko-KR" altLang="en-US" sz="1200" b="1" dirty="0"/>
              <a:t>종합하여 데이터 산출 후</a:t>
            </a:r>
            <a:endParaRPr lang="en-US" altLang="ko-KR" sz="1200" b="1" dirty="0"/>
          </a:p>
          <a:p>
            <a:r>
              <a:rPr lang="ko-KR" altLang="en-US" sz="1200" b="1" dirty="0" smtClean="0"/>
              <a:t>데이터 베이스로 전송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Mysql</a:t>
            </a:r>
            <a:r>
              <a:rPr lang="en-US" altLang="ko-KR" sz="1200" b="1" dirty="0" smtClean="0"/>
              <a:t>-connecter</a:t>
            </a:r>
            <a:endParaRPr lang="ko-KR" altLang="en-US" sz="1200" b="1" dirty="0" smtClean="0"/>
          </a:p>
          <a:p>
            <a:endParaRPr lang="en-US" altLang="ko-KR" sz="1200" b="1" dirty="0"/>
          </a:p>
        </p:txBody>
      </p:sp>
      <p:pic>
        <p:nvPicPr>
          <p:cNvPr id="34" name="Picture 2" descr="C:\Users\Administrator\Desktop\R1280x0.png">
            <a:extLst>
              <a:ext uri="{FF2B5EF4-FFF2-40B4-BE49-F238E27FC236}">
                <a16:creationId xmlns:a16="http://schemas.microsoft.com/office/drawing/2014/main" id="{5D1EEE85-FA49-4B18-83F3-7E41731D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48" y="4075711"/>
            <a:ext cx="1556724" cy="9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46CA0F-C14B-4CBF-92E4-DD3F52DEAD32}"/>
              </a:ext>
            </a:extLst>
          </p:cNvPr>
          <p:cNvSpPr txBox="1"/>
          <p:nvPr/>
        </p:nvSpPr>
        <p:spPr>
          <a:xfrm>
            <a:off x="1593779" y="5068259"/>
            <a:ext cx="225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천식과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습도의 연관성 있는 수치 확인 후 비교 분석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83488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70374" y="1985660"/>
            <a:ext cx="1714118" cy="1691307"/>
            <a:chOff x="2384849" y="3305175"/>
            <a:chExt cx="1714118" cy="169130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2128535"/>
            <a:ext cx="206583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997912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2184121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2319790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누가 시스템을 사용할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천식환자</a:t>
            </a: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천식에 대해 관심이 있는 사람</a:t>
            </a: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어린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아이들의 부모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879899" y="4341145"/>
            <a:ext cx="1714118" cy="1691307"/>
            <a:chOff x="2384849" y="3305175"/>
            <a:chExt cx="1714118" cy="169130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4560220"/>
            <a:ext cx="2065837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14887" y="4029547"/>
            <a:ext cx="8538913" cy="208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74072" y="4160170"/>
            <a:ext cx="8232700" cy="1857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83037" y="4278590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무엇을 할 것인가</a:t>
            </a:r>
            <a:r>
              <a:rPr lang="en-US" altLang="ko-KR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어플리케이션에서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지도로 보여주며 각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지역에 마크로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찍어서 보여주는데 </a:t>
            </a:r>
            <a:endParaRPr lang="en-US" altLang="ko-KR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마크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클릭 시 상세 환경정보를 보여주는 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00CF0D-4B46-4733-8B9C-E472296C85B9}"/>
              </a:ext>
            </a:extLst>
          </p:cNvPr>
          <p:cNvSpPr/>
          <p:nvPr/>
        </p:nvSpPr>
        <p:spPr>
          <a:xfrm>
            <a:off x="4568187" y="121181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26289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199072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2096255"/>
            <a:ext cx="8232699" cy="9159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언제 새 시스템에 대한 합격검사가 이루어 질것인가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월 초 내에 이루어 질것이다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67838" y="4286250"/>
            <a:ext cx="206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45497" y="4229855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어디서 사용 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천식환자나 어린아이들의 부모들이 지금 환경이 천식에 나쁜지 좋은지 </a:t>
            </a:r>
            <a:endParaRPr lang="en-US" altLang="ko-KR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판단에 도움을 주기 위하여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28FFD2-56CC-4F9D-B02B-249A548BAE50}"/>
              </a:ext>
            </a:extLst>
          </p:cNvPr>
          <p:cNvSpPr/>
          <p:nvPr/>
        </p:nvSpPr>
        <p:spPr>
          <a:xfrm>
            <a:off x="4496042" y="1171641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194975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96042" y="125182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국내 천식 </a:t>
            </a:r>
            <a:r>
              <a:rPr lang="ko-KR" altLang="en-US" b="1" dirty="0">
                <a:solidFill>
                  <a:schemeClr val="accent2"/>
                </a:solidFill>
              </a:rPr>
              <a:t>예방 어플리케이션</a:t>
            </a:r>
          </a:p>
        </p:txBody>
      </p:sp>
      <p:grpSp>
        <p:nvGrpSpPr>
          <p:cNvPr id="5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86888" y="200977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64547" y="1896230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왜 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이러한 어플리케이션이 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개발되어야 하는가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웹에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들어가서 보기보다는 </a:t>
            </a:r>
            <a:r>
              <a:rPr lang="ko-KR" altLang="en-US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어플로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간단하면서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빠르게 보는 것을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보고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싶어하기 때문이다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667838" y="4305300"/>
            <a:ext cx="20658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2945497" y="4325105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어떤 제약 조건하에서 기능을 수행할 것인가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무선통신이 된다는 조건하에서 기능이 수행될 것입니다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547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14890" y="44809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62732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816437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816461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816437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816460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816461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475100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6539"/>
              </p:ext>
            </p:extLst>
          </p:nvPr>
        </p:nvGraphicFramePr>
        <p:xfrm>
          <a:off x="544593" y="4307627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어플리케이션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49472"/>
              </p:ext>
            </p:extLst>
          </p:nvPr>
        </p:nvGraphicFramePr>
        <p:xfrm>
          <a:off x="2800820" y="4269677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apm</a:t>
                      </a:r>
                      <a:r>
                        <a:rPr lang="ko-KR" altLang="en-US" sz="1100" b="1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42582"/>
              </p:ext>
            </p:extLst>
          </p:nvPr>
        </p:nvGraphicFramePr>
        <p:xfrm>
          <a:off x="5075459" y="4264764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93059"/>
              </p:ext>
            </p:extLst>
          </p:nvPr>
        </p:nvGraphicFramePr>
        <p:xfrm>
          <a:off x="9706524" y="4235709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28116"/>
              </p:ext>
            </p:extLst>
          </p:nvPr>
        </p:nvGraphicFramePr>
        <p:xfrm>
          <a:off x="7410160" y="4249132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76385" y="110683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263671" y="2462247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455563" y="2645029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id="{44857478-08F8-4473-B69A-767E37399ABC}"/>
              </a:ext>
            </a:extLst>
          </p:cNvPr>
          <p:cNvSpPr/>
          <p:nvPr/>
        </p:nvSpPr>
        <p:spPr>
          <a:xfrm>
            <a:off x="2539463" y="3246929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천식 예방의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190E5D-A115-48D3-BB9E-00F2132AE1E8}"/>
              </a:ext>
            </a:extLst>
          </p:cNvPr>
          <p:cNvSpPr/>
          <p:nvPr/>
        </p:nvSpPr>
        <p:spPr>
          <a:xfrm>
            <a:off x="3214144" y="2462247"/>
            <a:ext cx="2228722" cy="2199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A38A56-63AC-4DBF-9B1C-CA25869CCA3E}"/>
              </a:ext>
            </a:extLst>
          </p:cNvPr>
          <p:cNvSpPr/>
          <p:nvPr/>
        </p:nvSpPr>
        <p:spPr>
          <a:xfrm>
            <a:off x="3406036" y="2645029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-86236" y="2874602"/>
            <a:ext cx="287520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오존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Ozone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8278F37-9E72-43BA-B366-A9BD7914BE6B}"/>
              </a:ext>
            </a:extLst>
          </p:cNvPr>
          <p:cNvSpPr/>
          <p:nvPr/>
        </p:nvSpPr>
        <p:spPr>
          <a:xfrm>
            <a:off x="9321191" y="2390702"/>
            <a:ext cx="2228722" cy="2199063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88E3513-4C51-4093-8FB0-8815B30A0000}"/>
              </a:ext>
            </a:extLst>
          </p:cNvPr>
          <p:cNvSpPr/>
          <p:nvPr/>
        </p:nvSpPr>
        <p:spPr>
          <a:xfrm>
            <a:off x="9513083" y="2573484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8B078D-33AF-4406-BF44-53FC346A2EE2}"/>
              </a:ext>
            </a:extLst>
          </p:cNvPr>
          <p:cNvSpPr/>
          <p:nvPr/>
        </p:nvSpPr>
        <p:spPr>
          <a:xfrm>
            <a:off x="9095213" y="2831408"/>
            <a:ext cx="272723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temper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9C01B2C-36AE-4E7E-B1AC-65B38D1A151B}"/>
              </a:ext>
            </a:extLst>
          </p:cNvPr>
          <p:cNvSpPr/>
          <p:nvPr/>
        </p:nvSpPr>
        <p:spPr>
          <a:xfrm>
            <a:off x="6309439" y="2462247"/>
            <a:ext cx="2228722" cy="2199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D9B1C31-4BCC-404D-9DE0-402F935A2767}"/>
              </a:ext>
            </a:extLst>
          </p:cNvPr>
          <p:cNvSpPr/>
          <p:nvPr/>
        </p:nvSpPr>
        <p:spPr>
          <a:xfrm>
            <a:off x="6501331" y="2645029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476667-A65E-4027-849D-0B1842A7DBC8}"/>
              </a:ext>
            </a:extLst>
          </p:cNvPr>
          <p:cNvSpPr/>
          <p:nvPr/>
        </p:nvSpPr>
        <p:spPr>
          <a:xfrm>
            <a:off x="2870840" y="2940242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십자형 56">
            <a:extLst>
              <a:ext uri="{FF2B5EF4-FFF2-40B4-BE49-F238E27FC236}">
                <a16:creationId xmlns:a16="http://schemas.microsoft.com/office/drawing/2014/main" id="{CAA8306A-B094-442C-B9B4-3253D86F2AF7}"/>
              </a:ext>
            </a:extLst>
          </p:cNvPr>
          <p:cNvSpPr/>
          <p:nvPr/>
        </p:nvSpPr>
        <p:spPr>
          <a:xfrm>
            <a:off x="8610596" y="3173708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십자형 57">
            <a:extLst>
              <a:ext uri="{FF2B5EF4-FFF2-40B4-BE49-F238E27FC236}">
                <a16:creationId xmlns:a16="http://schemas.microsoft.com/office/drawing/2014/main" id="{52ECDF42-9A6A-4950-B5FE-C6C4CDA8826A}"/>
              </a:ext>
            </a:extLst>
          </p:cNvPr>
          <p:cNvSpPr/>
          <p:nvPr/>
        </p:nvSpPr>
        <p:spPr>
          <a:xfrm>
            <a:off x="5634758" y="3246929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CE658C91-8D09-4C07-AC9F-61B7E37D835F}"/>
              </a:ext>
            </a:extLst>
          </p:cNvPr>
          <p:cNvSpPr/>
          <p:nvPr/>
        </p:nvSpPr>
        <p:spPr>
          <a:xfrm>
            <a:off x="833157" y="5163321"/>
            <a:ext cx="1172055" cy="707886"/>
          </a:xfrm>
          <a:prstGeom prst="mathEqual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91788-FA47-48BF-9ACA-C4A4F616E4E5}"/>
              </a:ext>
            </a:extLst>
          </p:cNvPr>
          <p:cNvSpPr txBox="1"/>
          <p:nvPr/>
        </p:nvSpPr>
        <p:spPr>
          <a:xfrm>
            <a:off x="2016440" y="5163321"/>
            <a:ext cx="612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ALI(</a:t>
            </a:r>
            <a:r>
              <a:rPr lang="ko-KR" altLang="en-US" sz="4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천식위험지수</a:t>
            </a:r>
            <a:r>
              <a:rPr lang="en-US" altLang="ko-KR" sz="4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5995737" y="2940242"/>
            <a:ext cx="287520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</a:t>
            </a:r>
            <a:endParaRPr lang="en-US" altLang="ko-KR" sz="3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Lowest temper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03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천식 예방의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82852" y="2168637"/>
            <a:ext cx="2605741" cy="2546596"/>
            <a:chOff x="548612" y="1245093"/>
            <a:chExt cx="2605741" cy="254659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DDF6322-94FC-4380-B673-451F2C531C7A}"/>
                </a:ext>
              </a:extLst>
            </p:cNvPr>
            <p:cNvSpPr/>
            <p:nvPr/>
          </p:nvSpPr>
          <p:spPr>
            <a:xfrm>
              <a:off x="573411" y="1245093"/>
              <a:ext cx="2580942" cy="2546596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48612" y="1463806"/>
              <a:ext cx="2580943" cy="2146216"/>
              <a:chOff x="548612" y="1463806"/>
              <a:chExt cx="2580943" cy="2146216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0907438-4A5B-45D3-8EFB-34D3A12CA127}"/>
                  </a:ext>
                </a:extLst>
              </p:cNvPr>
              <p:cNvSpPr/>
              <p:nvPr/>
            </p:nvSpPr>
            <p:spPr>
              <a:xfrm>
                <a:off x="792126" y="1463806"/>
                <a:ext cx="2175162" cy="21462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4E5A961-4D4E-40D5-AE30-E38B8DC5D99B}"/>
                  </a:ext>
                </a:extLst>
              </p:cNvPr>
              <p:cNvSpPr/>
              <p:nvPr/>
            </p:nvSpPr>
            <p:spPr>
              <a:xfrm>
                <a:off x="548612" y="2238356"/>
                <a:ext cx="2580943" cy="1233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32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지역별</a:t>
                </a:r>
                <a:endParaRPr lang="en-US" altLang="ko-KR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Area</a:t>
                </a:r>
                <a:endParaRPr lang="ko-KR" altLang="en-US" sz="20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4E13C9E2-4C39-4B10-94C6-8210FBB41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331" y="1602207"/>
                <a:ext cx="777503" cy="777503"/>
              </a:xfrm>
              <a:prstGeom prst="rect">
                <a:avLst/>
              </a:prstGeom>
            </p:spPr>
          </p:pic>
        </p:grpSp>
      </p:grpSp>
      <p:grpSp>
        <p:nvGrpSpPr>
          <p:cNvPr id="69" name="그룹 68"/>
          <p:cNvGrpSpPr/>
          <p:nvPr/>
        </p:nvGrpSpPr>
        <p:grpSpPr>
          <a:xfrm>
            <a:off x="9217865" y="2226572"/>
            <a:ext cx="2580943" cy="2546596"/>
            <a:chOff x="590576" y="4067771"/>
            <a:chExt cx="2580943" cy="2546596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DDC41BE-8753-493F-A00D-764DC2B136ED}"/>
                </a:ext>
              </a:extLst>
            </p:cNvPr>
            <p:cNvSpPr/>
            <p:nvPr/>
          </p:nvSpPr>
          <p:spPr>
            <a:xfrm>
              <a:off x="590576" y="4067771"/>
              <a:ext cx="2580942" cy="25465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588332A-5E1C-4E2D-A762-806B3B93B6F0}"/>
                </a:ext>
              </a:extLst>
            </p:cNvPr>
            <p:cNvSpPr/>
            <p:nvPr/>
          </p:nvSpPr>
          <p:spPr>
            <a:xfrm>
              <a:off x="809291" y="4286484"/>
              <a:ext cx="2175162" cy="2146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F74D4B6-80B7-4518-891E-09A91679247E}"/>
                </a:ext>
              </a:extLst>
            </p:cNvPr>
            <p:cNvSpPr/>
            <p:nvPr/>
          </p:nvSpPr>
          <p:spPr>
            <a:xfrm>
              <a:off x="590576" y="4926179"/>
              <a:ext cx="2580943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일별</a:t>
              </a:r>
              <a:endPara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Month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4890DAC-2897-45D4-A824-7412547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585" y="4431384"/>
              <a:ext cx="590987" cy="590987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7072933" y="327855"/>
            <a:ext cx="2588251" cy="2546596"/>
            <a:chOff x="8590837" y="519879"/>
            <a:chExt cx="2588251" cy="254659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E053789-347F-4878-9927-D7ED63A5A4FA}"/>
                </a:ext>
              </a:extLst>
            </p:cNvPr>
            <p:cNvSpPr/>
            <p:nvPr/>
          </p:nvSpPr>
          <p:spPr>
            <a:xfrm>
              <a:off x="8598146" y="519879"/>
              <a:ext cx="2580942" cy="25465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CFEC22C-4C5C-43F9-BE89-FCC32DFBA6A5}"/>
                </a:ext>
              </a:extLst>
            </p:cNvPr>
            <p:cNvSpPr/>
            <p:nvPr/>
          </p:nvSpPr>
          <p:spPr>
            <a:xfrm>
              <a:off x="8816861" y="738592"/>
              <a:ext cx="2175162" cy="2146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EB64109-0838-4AE7-85AA-9B430AFD0EB1}"/>
                </a:ext>
              </a:extLst>
            </p:cNvPr>
            <p:cNvSpPr/>
            <p:nvPr/>
          </p:nvSpPr>
          <p:spPr>
            <a:xfrm>
              <a:off x="8590837" y="1378226"/>
              <a:ext cx="2580943" cy="1233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습도</a:t>
              </a:r>
              <a:endPara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Humidity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E349F8-98E5-4F33-8CF2-7D4F9829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6567" y="777601"/>
              <a:ext cx="594544" cy="594544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5064323" y="2271825"/>
            <a:ext cx="2588251" cy="2546596"/>
            <a:chOff x="6243899" y="2308401"/>
            <a:chExt cx="2588251" cy="2546596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E053789-347F-4878-9927-D7ED63A5A4FA}"/>
                </a:ext>
              </a:extLst>
            </p:cNvPr>
            <p:cNvSpPr/>
            <p:nvPr/>
          </p:nvSpPr>
          <p:spPr>
            <a:xfrm>
              <a:off x="6251208" y="2308401"/>
              <a:ext cx="2580942" cy="2546596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CFEC22C-4C5C-43F9-BE89-FCC32DFBA6A5}"/>
                </a:ext>
              </a:extLst>
            </p:cNvPr>
            <p:cNvSpPr/>
            <p:nvPr/>
          </p:nvSpPr>
          <p:spPr>
            <a:xfrm>
              <a:off x="6469923" y="2527114"/>
              <a:ext cx="2175162" cy="2146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EB64109-0838-4AE7-85AA-9B430AFD0EB1}"/>
                </a:ext>
              </a:extLst>
            </p:cNvPr>
            <p:cNvSpPr/>
            <p:nvPr/>
          </p:nvSpPr>
          <p:spPr>
            <a:xfrm>
              <a:off x="6243899" y="3166748"/>
              <a:ext cx="2580943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오존</a:t>
              </a:r>
              <a:endPara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Ozone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그림 2" descr="Ozono - Wikipedia, la enciclopedia libre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311" y="2725313"/>
              <a:ext cx="1353531" cy="777665"/>
            </a:xfrm>
            <a:prstGeom prst="rect">
              <a:avLst/>
            </a:prstGeom>
          </p:spPr>
        </p:pic>
      </p:grpSp>
      <p:sp>
        <p:nvSpPr>
          <p:cNvPr id="4" name="오른쪽 화살표 3"/>
          <p:cNvSpPr/>
          <p:nvPr/>
        </p:nvSpPr>
        <p:spPr>
          <a:xfrm rot="10800000">
            <a:off x="2918505" y="2692784"/>
            <a:ext cx="1761600" cy="16030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덧셈 기호 4"/>
          <p:cNvSpPr/>
          <p:nvPr/>
        </p:nvSpPr>
        <p:spPr>
          <a:xfrm>
            <a:off x="7818522" y="2986431"/>
            <a:ext cx="1152561" cy="115027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6897166" y="4268684"/>
            <a:ext cx="3051944" cy="2430346"/>
            <a:chOff x="8186470" y="4314404"/>
            <a:chExt cx="3051944" cy="243034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90E7401-8F9D-4B99-B4C0-2E2E6A64521F}"/>
                </a:ext>
              </a:extLst>
            </p:cNvPr>
            <p:cNvSpPr/>
            <p:nvPr/>
          </p:nvSpPr>
          <p:spPr>
            <a:xfrm>
              <a:off x="8436700" y="4314404"/>
              <a:ext cx="2494082" cy="2430346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B3C9B9C-6438-46CF-935E-FF579DF551D3}"/>
                </a:ext>
              </a:extLst>
            </p:cNvPr>
            <p:cNvSpPr/>
            <p:nvPr/>
          </p:nvSpPr>
          <p:spPr>
            <a:xfrm>
              <a:off x="8632607" y="4538912"/>
              <a:ext cx="2079472" cy="2026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4628E9D-669A-4D3B-BF7A-79498972EBD5}"/>
                </a:ext>
              </a:extLst>
            </p:cNvPr>
            <p:cNvSpPr/>
            <p:nvPr/>
          </p:nvSpPr>
          <p:spPr>
            <a:xfrm>
              <a:off x="8186470" y="5313299"/>
              <a:ext cx="3051944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0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온도</a:t>
              </a:r>
              <a:endParaRPr lang="en-US" altLang="ko-KR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Temperature</a:t>
              </a:r>
              <a:endParaRPr lang="ko-KR" alt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7AA8C9C-FC83-41A9-B05F-BB0F6C16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6722" y="4651100"/>
              <a:ext cx="723654" cy="723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28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err="1" smtClean="0">
                <a:solidFill>
                  <a:srgbClr val="44546A">
                    <a:lumMod val="75000"/>
                  </a:srgbClr>
                </a:solidFill>
              </a:rPr>
              <a:t>오존농도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 수치에 따른 반응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0426"/>
              </p:ext>
            </p:extLst>
          </p:nvPr>
        </p:nvGraphicFramePr>
        <p:xfrm>
          <a:off x="645780" y="1871878"/>
          <a:ext cx="11065573" cy="330062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29461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8636112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</a:tblGrid>
              <a:tr h="6310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오존농도</a:t>
                      </a:r>
                      <a:r>
                        <a:rPr lang="en-US" altLang="ko-KR" sz="2500" b="1" kern="0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500" b="1" kern="0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ppm)</a:t>
                      </a:r>
                      <a:endParaRPr 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반응</a:t>
                      </a:r>
                      <a:endParaRPr lang="ko-KR" alt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0.01~0.02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다소의 냄새를 느낀다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0.1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확실히 냄새가 나고</a:t>
                      </a:r>
                      <a:r>
                        <a:rPr lang="en-US" altLang="ko-KR" sz="2500" kern="0" spc="0" dirty="0">
                          <a:effectLst/>
                        </a:rPr>
                        <a:t>, </a:t>
                      </a:r>
                      <a:r>
                        <a:rPr lang="ko-KR" altLang="en-US" sz="2500" kern="0" spc="0" dirty="0">
                          <a:effectLst/>
                        </a:rPr>
                        <a:t>코나 목에 자극을 느낀다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코나 목에 자극을 느끼면 천식이 악화되거나 발병 확률이</a:t>
                      </a:r>
                      <a:endParaRPr lang="en-US" altLang="ko-KR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증가됨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0.2~0.5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effectLst/>
                        </a:rPr>
                        <a:t>3</a:t>
                      </a:r>
                      <a:r>
                        <a:rPr lang="ko-KR" altLang="en-US" sz="2500" kern="0" spc="0" dirty="0">
                          <a:effectLst/>
                        </a:rPr>
                        <a:t>∼</a:t>
                      </a:r>
                      <a:r>
                        <a:rPr lang="en-US" altLang="ko-KR" sz="2500" kern="0" spc="0" dirty="0">
                          <a:effectLst/>
                        </a:rPr>
                        <a:t>6</a:t>
                      </a:r>
                      <a:r>
                        <a:rPr lang="ko-KR" altLang="en-US" sz="2500" kern="0" spc="0" dirty="0">
                          <a:effectLst/>
                        </a:rPr>
                        <a:t>시간 노출되면 시각이 떨어진다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4428" y="5468467"/>
            <a:ext cx="7315200" cy="110799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PPM(part per million)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ko-KR" altLang="en-US" sz="1600" dirty="0" smtClean="0"/>
              <a:t>물질의 농도나 그 존재 비를 나타내는 단위</a:t>
            </a:r>
            <a:endParaRPr lang="en-US" altLang="ko-KR" sz="1600" dirty="0" smtClean="0"/>
          </a:p>
          <a:p>
            <a:r>
              <a:rPr lang="en-US" altLang="ko-KR" sz="1600" dirty="0" smtClean="0"/>
              <a:t>1ppm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만분의 </a:t>
            </a:r>
            <a:r>
              <a:rPr lang="en-US" altLang="ko-KR" sz="1600" dirty="0" smtClean="0"/>
              <a:t>1(10-6)</a:t>
            </a:r>
            <a:r>
              <a:rPr lang="ko-KR" altLang="en-US" sz="1600" dirty="0" smtClean="0"/>
              <a:t>에 해당하는 농도를 나타낸다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1%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10,000ppm</a:t>
            </a:r>
            <a:r>
              <a:rPr lang="ko-KR" altLang="en-US" sz="1600" dirty="0" smtClean="0"/>
              <a:t>과 같은 농도가 된다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66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온도에 따른 위험지수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0041"/>
              </p:ext>
            </p:extLst>
          </p:nvPr>
        </p:nvGraphicFramePr>
        <p:xfrm>
          <a:off x="645780" y="1871878"/>
          <a:ext cx="11065573" cy="443192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29461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  <a:gridCol w="6993049">
                  <a:extLst>
                    <a:ext uri="{9D8B030D-6E8A-4147-A177-3AD203B41FA5}">
                      <a16:colId xmlns:a16="http://schemas.microsoft.com/office/drawing/2014/main" val="3258595475"/>
                    </a:ext>
                  </a:extLst>
                </a:gridCol>
              </a:tblGrid>
              <a:tr h="6310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온도</a:t>
                      </a:r>
                      <a:endParaRPr 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적정습도</a:t>
                      </a:r>
                      <a:endParaRPr lang="ko-KR" alt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기준</a:t>
                      </a:r>
                      <a:endParaRPr lang="ko-KR" alt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 smtClean="0">
                          <a:effectLst/>
                        </a:rPr>
                        <a:t>~17</a:t>
                      </a:r>
                      <a:r>
                        <a:rPr lang="en-US" sz="2500" kern="0" spc="0" dirty="0">
                          <a:effectLst/>
                        </a:rPr>
                        <a:t>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60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18~20℃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21~23℃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</a:t>
                      </a:r>
                      <a:r>
                        <a:rPr lang="en-US" altLang="ko-KR" sz="2500" kern="0" spc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℃~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20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216541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6888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68" y="1758810"/>
            <a:ext cx="3304229" cy="4806151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77139"/>
              <a:gd name="adj6" fmla="val 17930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-46324"/>
              <a:gd name="adj6" fmla="val 165005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674979" y="1159714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058556" y="3424103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6" name="설명선: 굽은 선 85">
            <a:extLst>
              <a:ext uri="{FF2B5EF4-FFF2-40B4-BE49-F238E27FC236}">
                <a16:creationId xmlns:a16="http://schemas.microsoft.com/office/drawing/2014/main" id="{991FC049-CDFF-412E-9F0C-D770103C6022}"/>
              </a:ext>
            </a:extLst>
          </p:cNvPr>
          <p:cNvSpPr/>
          <p:nvPr/>
        </p:nvSpPr>
        <p:spPr>
          <a:xfrm>
            <a:off x="2346574" y="417051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58993"/>
              <a:gd name="adj4" fmla="val 133002"/>
              <a:gd name="adj5" fmla="val -89799"/>
              <a:gd name="adj6" fmla="val 327151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세종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9025829" y="2244958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천식 예방 지역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7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4471741" y="5860352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72728"/>
              <a:gd name="adj4" fmla="val 200484"/>
              <a:gd name="adj5" fmla="val -421791"/>
              <a:gd name="adj6" fmla="val 18139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13734" y="1445542"/>
            <a:ext cx="1595375" cy="4269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17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개 지역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471635" y="74163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9" y="1629131"/>
            <a:ext cx="3984302" cy="3187601"/>
          </a:xfrm>
          <a:prstGeom prst="rect">
            <a:avLst/>
          </a:prstGeom>
          <a:noFill/>
        </p:spPr>
      </p:pic>
      <p:pic>
        <p:nvPicPr>
          <p:cNvPr id="5" name="Picture 3" descr="C:\Users\Administrator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6630" y="2595422"/>
            <a:ext cx="3710074" cy="1181597"/>
          </a:xfrm>
          <a:prstGeom prst="rect">
            <a:avLst/>
          </a:prstGeom>
          <a:noFill/>
        </p:spPr>
      </p:pic>
      <p:sp>
        <p:nvSpPr>
          <p:cNvPr id="22" name="위로 굽은 화살표 21"/>
          <p:cNvSpPr/>
          <p:nvPr/>
        </p:nvSpPr>
        <p:spPr>
          <a:xfrm rot="10800000" flipH="1">
            <a:off x="4576661" y="1689689"/>
            <a:ext cx="887506" cy="8516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13550032">
            <a:off x="3188327" y="4161042"/>
            <a:ext cx="568998" cy="55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7699" y="5052256"/>
            <a:ext cx="550830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기상청에서 지역과 시간대 </a:t>
            </a:r>
            <a:endParaRPr lang="en-US" altLang="ko-KR" dirty="0"/>
          </a:p>
          <a:p>
            <a:r>
              <a:rPr lang="ko-KR" altLang="en-US" dirty="0"/>
              <a:t>필요한 자료를 선택하면 쉽게 조회와 다운로드 가능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675" y="605886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https://data.kma.go.kr/cmmn/main.do</a:t>
            </a:r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62B2DE-330C-497F-BF5F-F6841CF8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71881" y="1619214"/>
            <a:ext cx="4715075" cy="31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왼쪽 화살표 13">
            <a:extLst>
              <a:ext uri="{FF2B5EF4-FFF2-40B4-BE49-F238E27FC236}">
                <a16:creationId xmlns:a16="http://schemas.microsoft.com/office/drawing/2014/main" id="{9E4BBC18-5790-4635-A1AD-728312E2BA5A}"/>
              </a:ext>
            </a:extLst>
          </p:cNvPr>
          <p:cNvSpPr/>
          <p:nvPr/>
        </p:nvSpPr>
        <p:spPr>
          <a:xfrm>
            <a:off x="8826261" y="2769271"/>
            <a:ext cx="606314" cy="4487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1016E-7CE2-435C-9276-3DC81662DB43}"/>
              </a:ext>
            </a:extLst>
          </p:cNvPr>
          <p:cNvSpPr txBox="1"/>
          <p:nvPr/>
        </p:nvSpPr>
        <p:spPr>
          <a:xfrm>
            <a:off x="6771881" y="4986610"/>
            <a:ext cx="47150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</a:t>
            </a:r>
            <a:r>
              <a:rPr lang="ko-KR" altLang="en-US" dirty="0" err="1"/>
              <a:t>포털에서</a:t>
            </a:r>
            <a:r>
              <a:rPr lang="ko-KR" altLang="en-US" dirty="0"/>
              <a:t> 파일데이터에 접속해 원하는 정보를 골라 선택 다운로드 클릭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BA45A-987C-4AD3-8CE3-4B36137EAAC7}"/>
              </a:ext>
            </a:extLst>
          </p:cNvPr>
          <p:cNvSpPr txBox="1"/>
          <p:nvPr/>
        </p:nvSpPr>
        <p:spPr>
          <a:xfrm>
            <a:off x="5464167" y="606838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https://www.data.go.kr/dataset/15028050/fileData.do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298AFB-E5A9-40D5-BDD2-CA3A8FC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34" y="1553757"/>
            <a:ext cx="5046541" cy="307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에어코리아</a:t>
            </a:r>
            <a:r>
              <a:rPr lang="en-US" altLang="ko-KR" dirty="0"/>
              <a:t>’</a:t>
            </a:r>
            <a:r>
              <a:rPr lang="ko-KR" altLang="en-US" dirty="0"/>
              <a:t>에서 실시간 자료 조회에서 </a:t>
            </a:r>
            <a:endParaRPr lang="en-US" altLang="ko-KR" dirty="0"/>
          </a:p>
          <a:p>
            <a:pPr algn="ctr"/>
            <a:r>
              <a:rPr lang="ko-KR" altLang="en-US" dirty="0"/>
              <a:t>시도별 대기정보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https://www.airkorea.or.kr/web/sidoCompareAir?itemCode=10003&amp;pMENU_NO=103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3BBFA-6B6D-400B-9CF0-72433CD2161A}"/>
              </a:ext>
            </a:extLst>
          </p:cNvPr>
          <p:cNvSpPr txBox="1"/>
          <p:nvPr/>
        </p:nvSpPr>
        <p:spPr>
          <a:xfrm>
            <a:off x="6030994" y="4739736"/>
            <a:ext cx="45413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케이웨더</a:t>
            </a:r>
            <a:r>
              <a:rPr lang="en-US" altLang="ko-KR" dirty="0"/>
              <a:t>’</a:t>
            </a:r>
            <a:r>
              <a:rPr lang="ko-KR" altLang="en-US" dirty="0"/>
              <a:t>에서 필요한 오존 농도만 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http://www.kweather.co.kr/air/air_present_me.html</a:t>
            </a:r>
            <a:endParaRPr lang="ko-KR" alt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06B9BED-6D5F-4F77-8FCD-4F6B3938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538451"/>
            <a:ext cx="4541375" cy="30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621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62581" y="1859072"/>
            <a:ext cx="10439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('../data/data3.csv',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Poplu2.head()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 기준을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 위해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확장자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가져와서 읽어 들입니다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18858" y="1435522"/>
            <a:ext cx="1043922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xlsx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읽어서 사용하기 위해서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0" y="2311208"/>
            <a:ext cx="6622453" cy="4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703262" y="1326621"/>
            <a:ext cx="1043922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poplu2.values[i,2] &lt; 17 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 poplu2.values[i,3] &gt;70: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poplu2['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＇1＇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59&lt;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poplu.values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[I,3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&lt;70: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＇2＇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49&lt;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poplu2.values[I,3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&lt;60: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＇3＇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문에서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숫자만큼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돌리기 위해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poplu2.index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문에서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사용하는 이유는 그 위치에 내용을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비교하기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위해서 하며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조건이 맞는 다면 행의 위치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원하는 값을 넣습니다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51" y="0"/>
            <a:ext cx="5771775" cy="51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그래프를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그리기위해서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inline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Plt.figure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=(10,6)) 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 시각화 크기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Plt.plot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(poplu2.index,poplu2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’],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= ＇green＇)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행의 숫자만큼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습도의 값으로 해서 그래프로 보여줍니다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plt.xlabel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plt.ylabel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발생건수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)')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plt.grid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9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11291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267018" y="1801997"/>
            <a:ext cx="6182654" cy="419539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99546" y="1990410"/>
            <a:ext cx="5779796" cy="379183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8424" y="2402549"/>
            <a:ext cx="4177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개발 동기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선정 질병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목표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 4-1 )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 4-2 )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기대방안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5.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개발 환경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5-1 )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개발프로그램 설치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5-2 )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시스템 흐름도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6.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진행 상황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7.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다음주 진행 계획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8.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참고 사이트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문헌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습도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9E5020C-FDEE-4477-812C-F5243342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8" y="1501023"/>
            <a:ext cx="11584442" cy="51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 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 smtClean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('../data/datas4.csv',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5" y="2030213"/>
            <a:ext cx="9581526" cy="45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137331" y="1413610"/>
            <a:ext cx="599524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poplu2.values[1,2] &lt;6 or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29&lt;poplu2.values[1,2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5&lt;poplu2.values[1,2] &lt;15: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14&lt;poplu2.values[1,2] &lt;25: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24&lt; poplu2.values[1,2] &lt;30: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132577" y="2430315"/>
            <a:ext cx="599524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poplu2.values[i,5] &lt; 3 :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2&lt; poplu2.values[i,5] &lt; 6: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5&lt;poplu2.values[i,5] &lt; 10: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9&lt; poplu2.values[i,5] :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5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8" y="1526193"/>
            <a:ext cx="10023583" cy="47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온도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050" name="Picture 2" descr="C:\Users\Administrator\Desktop\KakaoTalk_20190417_1833212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094" y="1566285"/>
            <a:ext cx="10141527" cy="5027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온도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074" name="Picture 2" descr="C:\Users\Administrator\Desktop\KakaoTalk_20190417_1833223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446" y="1510867"/>
            <a:ext cx="10398990" cy="4993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62581" y="1426004"/>
            <a:ext cx="100176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poplu3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('../data/ojeon2.csv',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poplu3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poplu3.index: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j=1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0.030 :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0.029&lt;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0.08: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0.079&lt;poplu3.values[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0.12: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0.119&lt;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0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" y="1443318"/>
            <a:ext cx="11761695" cy="52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922"/>
            <a:ext cx="12093997" cy="51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오존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4" y="1524000"/>
            <a:ext cx="11442954" cy="52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19800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16339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2" y="2304529"/>
            <a:ext cx="885379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천식환자는 </a:t>
            </a:r>
            <a:r>
              <a:rPr lang="ko-KR" altLang="en-US" sz="2000" b="1" dirty="0" err="1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오존농도가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안좋아지면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그 수치가 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늘어난다는 연구에 관한 글을  발견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1009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35" name="모서리가 둥근 직사각형 32">
            <a:extLst>
              <a:ext uri="{FF2B5EF4-FFF2-40B4-BE49-F238E27FC236}">
                <a16:creationId xmlns:a16="http://schemas.microsoft.com/office/drawing/2014/main" id="{2DA80C83-9274-49C0-A594-F350F021B1C4}"/>
              </a:ext>
            </a:extLst>
          </p:cNvPr>
          <p:cNvSpPr/>
          <p:nvPr/>
        </p:nvSpPr>
        <p:spPr>
          <a:xfrm>
            <a:off x="767012" y="4134719"/>
            <a:ext cx="10724186" cy="19800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3">
            <a:extLst>
              <a:ext uri="{FF2B5EF4-FFF2-40B4-BE49-F238E27FC236}">
                <a16:creationId xmlns:a16="http://schemas.microsoft.com/office/drawing/2014/main" id="{AD7918DD-EFBD-4EE3-8B5F-E37C7FD3E53B}"/>
              </a:ext>
            </a:extLst>
          </p:cNvPr>
          <p:cNvSpPr/>
          <p:nvPr/>
        </p:nvSpPr>
        <p:spPr>
          <a:xfrm>
            <a:off x="926196" y="4302999"/>
            <a:ext cx="10339607" cy="16339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F528BB-3750-4EFD-87C8-33B61B728AC4}"/>
              </a:ext>
            </a:extLst>
          </p:cNvPr>
          <p:cNvSpPr txBox="1"/>
          <p:nvPr/>
        </p:nvSpPr>
        <p:spPr>
          <a:xfrm>
            <a:off x="1638012" y="4464999"/>
            <a:ext cx="8853790" cy="12254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000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년동안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지역에서 발생하는 환자수치와 그해 오존농도 그래프를 비교 분석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오존농도 수치와 발생한 천식환자의 그래프가 어느정도 일치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78312" y="155841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어플리케이션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172380" y="89187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7" name="Picture 2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9407" y="214593"/>
            <a:ext cx="3235605" cy="6410325"/>
          </a:xfrm>
          <a:prstGeom prst="rect">
            <a:avLst/>
          </a:prstGeom>
          <a:noFill/>
        </p:spPr>
      </p:pic>
      <p:pic>
        <p:nvPicPr>
          <p:cNvPr id="28" name="Picture 3" descr="C:\Users\Administrator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6787" y="206188"/>
            <a:ext cx="3086166" cy="6320118"/>
          </a:xfrm>
          <a:prstGeom prst="rect">
            <a:avLst/>
          </a:prstGeom>
          <a:noFill/>
        </p:spPr>
      </p:pic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745737" y="1663653"/>
            <a:ext cx="4328295" cy="199395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14414" y="1766058"/>
            <a:ext cx="4016185" cy="17660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86127" y="2008104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중 버튼을 눌러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습도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오존을 볼 수 있고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기후에 따른 천식의 위험도를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표시해준다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아래쪽 화살표 32"/>
          <p:cNvSpPr/>
          <p:nvPr/>
        </p:nvSpPr>
        <p:spPr>
          <a:xfrm rot="1997901">
            <a:off x="7611036" y="1272989"/>
            <a:ext cx="313765" cy="59167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8-9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주차 계획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40175" y="2147755"/>
            <a:ext cx="10292505" cy="2558732"/>
          </a:xfrm>
          <a:prstGeom prst="round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9177" y="2434434"/>
            <a:ext cx="9646023" cy="19403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69458" y="2735970"/>
            <a:ext cx="810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기상청 사이트와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OZON K-WEATHER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사이트에서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파싱을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통해 데이터 수집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7389" y="3530818"/>
            <a:ext cx="808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ALI(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천식 위험 지수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를 위험지수 분석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어플리케이션 시각화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6002" y="476083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1280874" y="1415210"/>
            <a:ext cx="2386161" cy="235440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80874" y="2644926"/>
            <a:ext cx="2386161" cy="33194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1462029" y="1597386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453541" y="376380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천식 데이터 분석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및  데이터 시각화</a:t>
            </a:r>
            <a:endParaRPr lang="ko-KR" altLang="en-US" sz="17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60133" y="2707938"/>
            <a:ext cx="2386162" cy="3319418"/>
          </a:xfrm>
          <a:prstGeom prst="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32800" y="382423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최종 구현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sz="17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유지보수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3224" y="2386191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4860134" y="1496713"/>
            <a:ext cx="2386161" cy="2309995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414511" y="2725396"/>
            <a:ext cx="2386161" cy="331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587178" y="384427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영어로 발표자료 작성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5051121" y="1678889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51121" y="2437407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8C22C-6BA8-47A1-A57E-806337E663AC}"/>
              </a:ext>
            </a:extLst>
          </p:cNvPr>
          <p:cNvSpPr/>
          <p:nvPr/>
        </p:nvSpPr>
        <p:spPr>
          <a:xfrm>
            <a:off x="8414512" y="1533640"/>
            <a:ext cx="2386161" cy="23099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49C001-60F8-41ED-B927-2A1A6A4F26E2}"/>
              </a:ext>
            </a:extLst>
          </p:cNvPr>
          <p:cNvSpPr/>
          <p:nvPr/>
        </p:nvSpPr>
        <p:spPr>
          <a:xfrm>
            <a:off x="8605499" y="1715816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14708" y="2466661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233392"/>
            <a:ext cx="2040031" cy="2789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9" y="3233392"/>
            <a:ext cx="2097138" cy="2806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265" y="1388988"/>
            <a:ext cx="413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개발 참조 문헌</a:t>
            </a:r>
            <a:endParaRPr lang="en-US" altLang="ko-KR" b="1" dirty="0" smtClean="0"/>
          </a:p>
          <a:p>
            <a:r>
              <a:rPr lang="en-US" altLang="ko-KR" b="1" dirty="0" err="1" smtClean="0"/>
              <a:t>Php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참조 문헌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1.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데이터 주무르기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개발 </a:t>
            </a:r>
            <a:r>
              <a:rPr lang="ko-KR" altLang="en-US" dirty="0" err="1" smtClean="0"/>
              <a:t>마스터북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71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94867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r>
              <a:rPr lang="en-US" altLang="ko-KR" sz="1400" dirty="0"/>
              <a:t> 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8"/>
              </a:rPr>
              <a:t>https://data.kma.go.kr/data/grnd/selectAsosRltmList.do?pgmNo=36</a:t>
            </a:r>
            <a:r>
              <a:rPr lang="en-US" altLang="ko-KR" sz="1400" dirty="0"/>
              <a:t> </a:t>
            </a:r>
            <a:r>
              <a:rPr lang="ko-KR" altLang="en-US" sz="1400" dirty="0"/>
              <a:t>기상청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자료포탈</a:t>
            </a:r>
            <a:r>
              <a:rPr lang="ko-KR" altLang="en-US" sz="1400" dirty="0"/>
              <a:t> 사이트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9"/>
              </a:rPr>
              <a:t>https://www.sedaily.com/NewsView/1OIBYC9Z3R</a:t>
            </a:r>
            <a:r>
              <a:rPr lang="en-US" altLang="ko-KR" sz="1400" dirty="0"/>
              <a:t> </a:t>
            </a:r>
            <a:r>
              <a:rPr lang="ko-KR" altLang="en-US" sz="1400" dirty="0"/>
              <a:t>오존의 위험성과 풍속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0"/>
              </a:rPr>
              <a:t>https://terms.naver.com/entry.nhn?docId=3389438&amp;cid=47340&amp;categoryId=47340</a:t>
            </a:r>
            <a:r>
              <a:rPr lang="en-US" altLang="ko-KR" sz="1400" dirty="0"/>
              <a:t> </a:t>
            </a:r>
            <a:r>
              <a:rPr lang="ko-KR" altLang="en-US" sz="1400" dirty="0"/>
              <a:t>적정 습도 관련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1"/>
              </a:rPr>
              <a:t>http://forecast.nhis.or.kr/menu.do</a:t>
            </a:r>
            <a:r>
              <a:rPr lang="en-US" altLang="ko-KR" sz="1400" dirty="0"/>
              <a:t> </a:t>
            </a:r>
            <a:r>
              <a:rPr lang="ko-KR" altLang="en-US" sz="1400" dirty="0"/>
              <a:t>참조사이트</a:t>
            </a:r>
            <a:r>
              <a:rPr lang="en-US" altLang="ko-KR" sz="1400" dirty="0"/>
              <a:t>(</a:t>
            </a:r>
            <a:r>
              <a:rPr lang="ko-KR" altLang="en-US" sz="1400" dirty="0"/>
              <a:t>국민 </a:t>
            </a:r>
            <a:r>
              <a:rPr lang="ko-KR" altLang="en-US" sz="1400" dirty="0" err="1"/>
              <a:t>건강알림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참조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7169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b="1" dirty="0"/>
              <a:t>팀 프로젝트 저장소</a:t>
            </a:r>
            <a:endParaRPr lang="en-US" altLang="ko-KR" sz="2500" b="1" dirty="0">
              <a:hlinkClick r:id="rId4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500" b="1" dirty="0">
                <a:hlinkClick r:id="rId4"/>
              </a:rPr>
              <a:t>https://github.com/allnight5/D.Pteam</a:t>
            </a:r>
            <a:endParaRPr lang="en-US" altLang="ko-KR" sz="2500" b="1" dirty="0"/>
          </a:p>
          <a:p>
            <a:pPr fontAlgn="base"/>
            <a:r>
              <a:rPr lang="ko-KR" altLang="en-US" sz="2500" b="1" dirty="0"/>
              <a:t>조원 별 깃 허브 링크</a:t>
            </a:r>
            <a:endParaRPr lang="en-US" altLang="ko-KR" sz="2500" b="1" dirty="0"/>
          </a:p>
          <a:p>
            <a:pPr marL="285750" indent="-285750" fontAlgn="base">
              <a:buFontTx/>
              <a:buChar char="-"/>
            </a:pPr>
            <a:endParaRPr lang="en-US" altLang="ko-KR" sz="2500" b="1" dirty="0"/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6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1076855" y="1839027"/>
            <a:ext cx="10458053" cy="4665613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2550" y="2392135"/>
            <a:ext cx="9729868" cy="3778680"/>
          </a:xfrm>
          <a:prstGeom prst="rect">
            <a:avLst/>
          </a:prstGeom>
        </p:spPr>
      </p:pic>
      <p:sp>
        <p:nvSpPr>
          <p:cNvPr id="99" name="모서리가 둥근 직사각형 8"/>
          <p:cNvSpPr/>
          <p:nvPr/>
        </p:nvSpPr>
        <p:spPr>
          <a:xfrm>
            <a:off x="2295892" y="1563685"/>
            <a:ext cx="7983184" cy="664179"/>
          </a:xfrm>
          <a:prstGeom prst="roundRect">
            <a:avLst>
              <a:gd name="adj" fmla="val 16667"/>
            </a:avLst>
          </a:prstGeom>
          <a:solidFill>
            <a:schemeClr val="lt1">
              <a:alpha val="7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404040"/>
                </a:solidFill>
              </a:rPr>
              <a:t>2017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년 </a:t>
            </a:r>
            <a:r>
              <a:rPr lang="ko-KR" altLang="en-US" sz="2000" b="1" dirty="0">
                <a:solidFill>
                  <a:srgbClr val="404040"/>
                </a:solidFill>
              </a:rPr>
              <a:t>천식환자 발생 비중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398D18-2F2B-4C52-ADBB-EF94F3ACA7E2}"/>
              </a:ext>
            </a:extLst>
          </p:cNvPr>
          <p:cNvSpPr/>
          <p:nvPr/>
        </p:nvSpPr>
        <p:spPr>
          <a:xfrm>
            <a:off x="2554830" y="106559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1076856" y="1882896"/>
            <a:ext cx="10432228" cy="4665613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9" name="모서리가 둥근 직사각형 8"/>
          <p:cNvSpPr/>
          <p:nvPr/>
        </p:nvSpPr>
        <p:spPr>
          <a:xfrm>
            <a:off x="2284583" y="1607554"/>
            <a:ext cx="7983184" cy="664179"/>
          </a:xfrm>
          <a:prstGeom prst="roundRect">
            <a:avLst>
              <a:gd name="adj" fmla="val 16667"/>
            </a:avLst>
          </a:prstGeom>
          <a:solidFill>
            <a:schemeClr val="lt1">
              <a:alpha val="7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404040"/>
                </a:solidFill>
              </a:rPr>
              <a:t>2017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년 </a:t>
            </a:r>
            <a:r>
              <a:rPr lang="ko-KR" altLang="en-US" sz="2000" b="1" dirty="0">
                <a:solidFill>
                  <a:srgbClr val="404040"/>
                </a:solidFill>
              </a:rPr>
              <a:t>오존 농도 비중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4810" y="2410514"/>
            <a:ext cx="9895565" cy="372271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EDCD91-33EE-4AB9-BE2D-6C514BCE6626}"/>
              </a:ext>
            </a:extLst>
          </p:cNvPr>
          <p:cNvSpPr/>
          <p:nvPr/>
        </p:nvSpPr>
        <p:spPr>
          <a:xfrm>
            <a:off x="2554830" y="102009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21194" y="3038452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495934" y="3213192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29671" y="3372079"/>
            <a:ext cx="2353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221317" y="1645380"/>
            <a:ext cx="845686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2816148" y="1530618"/>
            <a:ext cx="8876997" cy="16171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015683" y="1693693"/>
            <a:ext cx="8456868" cy="13466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8341" y="1673780"/>
            <a:ext cx="85948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천식이란 폐 속에 있는 기관지가 아주 예민해진 상태로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때때로 기관지가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좁아져숨이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차고 가랑가랑하는 숨소리가 들리면서 기침을 심하게 하는 증상으로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월까지 증가 하며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하락 하는 것 나타난다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3293655"/>
            <a:ext cx="887699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3489899"/>
            <a:ext cx="8441250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92351" y="342994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관리를 통해 원인 물질과 악화 인자를 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숨쉬기 어려움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 시 바람 세는 소리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가슴이 답답할 때 등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 바로 병원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4830" y="107317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5059209"/>
            <a:ext cx="886203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5255453"/>
            <a:ext cx="8442616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31301" y="522366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치료방법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약물요법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완화제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기관지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2)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면역요법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환경관리하여 원인 피하기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이상 지속 해야한다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521637" y="265761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6764211" y="2854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027317" y="3721304"/>
            <a:ext cx="3302357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861761" y="265761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104335" y="2854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560759" y="3412418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85" y="287421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6" y="2923426"/>
            <a:ext cx="600880" cy="60088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A96BCA-32C1-41F1-8519-86D25899E9B9}"/>
              </a:ext>
            </a:extLst>
          </p:cNvPr>
          <p:cNvSpPr/>
          <p:nvPr/>
        </p:nvSpPr>
        <p:spPr>
          <a:xfrm>
            <a:off x="2470308" y="1071357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7766" y="1924953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3045" y="2111162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88007" y="2234235"/>
            <a:ext cx="105373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지금 자신이 천식에 걸렸거나 아이들이 천식에 걸리기 쉬운 환경인지 확인하고</a:t>
            </a:r>
            <a:endParaRPr lang="en-US" altLang="ko-KR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대처하게 하여 발병률과 재발률을 낮춥니다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477766" y="3808201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653045" y="3994410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888007" y="4347896"/>
            <a:ext cx="982353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천식에 대한 정보를 어플리케이션으로 보다 쉽게 접근할 수 있습니다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C5A35C-8791-4225-A8D9-6A43BDB7E1B3}"/>
              </a:ext>
            </a:extLst>
          </p:cNvPr>
          <p:cNvSpPr/>
          <p:nvPr/>
        </p:nvSpPr>
        <p:spPr>
          <a:xfrm>
            <a:off x="2508489" y="102431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2369</Words>
  <Application>Microsoft Office PowerPoint</Application>
  <PresentationFormat>와이드스크린</PresentationFormat>
  <Paragraphs>566</Paragraphs>
  <Slides>47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HY강M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1012</cp:revision>
  <dcterms:created xsi:type="dcterms:W3CDTF">2018-08-02T07:05:36Z</dcterms:created>
  <dcterms:modified xsi:type="dcterms:W3CDTF">2019-04-17T14:23:05Z</dcterms:modified>
  <cp:version>1000.0000.01</cp:version>
</cp:coreProperties>
</file>