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308" r:id="rId12"/>
    <p:sldId id="307" r:id="rId13"/>
    <p:sldId id="310" r:id="rId14"/>
    <p:sldId id="270" r:id="rId15"/>
    <p:sldId id="271" r:id="rId16"/>
    <p:sldId id="272" r:id="rId17"/>
    <p:sldId id="273" r:id="rId18"/>
    <p:sldId id="305" r:id="rId19"/>
    <p:sldId id="304" r:id="rId20"/>
    <p:sldId id="278" r:id="rId21"/>
    <p:sldId id="277" r:id="rId22"/>
    <p:sldId id="279" r:id="rId23"/>
    <p:sldId id="280" r:id="rId24"/>
    <p:sldId id="30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997"/>
    <a:srgbClr val="000000"/>
    <a:srgbClr val="333F50"/>
    <a:srgbClr val="D1D1D1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83744" autoAdjust="0"/>
  </p:normalViewPr>
  <p:slideViewPr>
    <p:cSldViewPr snapToGrid="0">
      <p:cViewPr varScale="1">
        <p:scale>
          <a:sx n="56" d="100"/>
          <a:sy n="56" d="100"/>
        </p:scale>
        <p:origin x="77" y="912"/>
      </p:cViewPr>
      <p:guideLst>
        <p:guide orient="horz" pos="2157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추천이유</a:t>
            </a:r>
          </a:p>
          <a:p>
            <a:pPr lvl="0">
              <a:defRPr/>
            </a:pPr>
            <a:r>
              <a:rPr lang="ko-KR" altLang="en-US"/>
              <a:t>저자가 엔시소프트에서 근무 경험을 바탕으로 적어 하둡을 사용하는데 있어 핵심정리를 잘하였다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다양한 샘플 코드와 실행 결과를 넣어 다른 </a:t>
            </a:r>
            <a:r>
              <a:rPr lang="en-US" altLang="ko-KR"/>
              <a:t>Sql</a:t>
            </a:r>
            <a:r>
              <a:rPr lang="ko-KR" altLang="en-US"/>
              <a:t>과 달리 글을 많이 줄이고 실습을 강조하여 지필을 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초보자 다음단계 중급자 단계가 배우는 단계로 </a:t>
            </a:r>
            <a:r>
              <a:rPr lang="en-US" altLang="ko-KR"/>
              <a:t>MySQL </a:t>
            </a:r>
            <a:r>
              <a:rPr lang="ko-KR" altLang="en-US"/>
              <a:t>연결도 가능하다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download/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python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kamikoon.tistory.com/15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data.kma.go.kr/cmmn/main.do" TargetMode="External"/><Relationship Id="rId5" Type="http://schemas.openxmlformats.org/officeDocument/2006/relationships/hyperlink" Target="https://www.data.go.kr/dataset/15028050/fileData.do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hyperlink" Target="https://www.airkorea.or.kr/web/sidoCompareAir?itemCode=10003&amp;pMENU_NO=10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go.kr/weather/lifenindustry/li_asset/HELP/basic/help_02_01.jsp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yna.co.kr/view/AKR201806011552000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kma.go.kr/data/grnd/selectAsosRltmList.do?pgmNo=3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airkorea.or.kr/index" TargetMode="External"/><Relationship Id="rId12" Type="http://schemas.openxmlformats.org/officeDocument/2006/relationships/hyperlink" Target="https://www.yna.co.kr/view/AKR2018060115520001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j6DI3PvAr0//" TargetMode="External"/><Relationship Id="rId11" Type="http://schemas.openxmlformats.org/officeDocument/2006/relationships/hyperlink" Target="http://forecast.nhis.or.kr/menu.do" TargetMode="External"/><Relationship Id="rId5" Type="http://schemas.openxmlformats.org/officeDocument/2006/relationships/hyperlink" Target="https://developer.android.com/studio/?hl=ko" TargetMode="External"/><Relationship Id="rId10" Type="http://schemas.openxmlformats.org/officeDocument/2006/relationships/hyperlink" Target="https://terms.naver.com/entry.nhn?docId=3389438&amp;cid=47340&amp;categoryId=47340" TargetMode="External"/><Relationship Id="rId4" Type="http://schemas.openxmlformats.org/officeDocument/2006/relationships/hyperlink" Target="http://www.mohw.go.kr/react/index.jsp%20/" TargetMode="External"/><Relationship Id="rId9" Type="http://schemas.openxmlformats.org/officeDocument/2006/relationships/hyperlink" Target="https://www.sedaily.com/NewsView/1OIBYC9Z3R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night5/D.Pteam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53421" y="4050517"/>
            <a:ext cx="6123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전국 시도별 천식</a:t>
            </a:r>
            <a:endParaRPr lang="en-US" altLang="ko-KR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위험지수 알림</a:t>
            </a:r>
            <a:r>
              <a:rPr lang="ko-KR" altLang="en-US" sz="2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 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82338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안효근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31969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김연수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81600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임정준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6" name="모서리가 둥근 직사각형 65"/>
          <p:cNvSpPr/>
          <p:nvPr/>
        </p:nvSpPr>
        <p:spPr>
          <a:xfrm>
            <a:off x="7294077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정혜수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7" name="모서리가 둥근 직사각형 65"/>
          <p:cNvSpPr/>
          <p:nvPr/>
        </p:nvSpPr>
        <p:spPr>
          <a:xfrm>
            <a:off x="9378261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김현구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52922" y="3625155"/>
            <a:ext cx="1686155" cy="65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D.P </a:t>
            </a:r>
            <a:r>
              <a:rPr lang="ko-KR" altLang="en-US" sz="25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조</a:t>
            </a:r>
            <a:endParaRPr lang="ko-KR" altLang="en-US" sz="2500" b="1">
              <a:solidFill>
                <a:srgbClr val="00B05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08402" y="4296336"/>
            <a:ext cx="3111880" cy="212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과 목 명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산학캡스톤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디자인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담당 교수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정 현 숙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발표자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안 효 근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발표일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2019 05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09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2" y="6443078"/>
            <a:ext cx="1766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smtClean="0"/>
              <a:t>2019/05/09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전국 시도별 천식 위험지수 알림 </a:t>
            </a: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프로그램 설치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933306" y="1609228"/>
            <a:ext cx="1676636" cy="1676636"/>
            <a:chOff x="-4478535" y="1612260"/>
            <a:chExt cx="2340000" cy="2340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366E00-A1D0-4DCB-B108-C027F6120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163683" y="2223197"/>
              <a:ext cx="1761763" cy="70615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057873" y="2907471"/>
              <a:ext cx="1631578" cy="902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3.7.3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A0F84B-FE97-49D5-82AE-500DC33B7BBF}"/>
              </a:ext>
            </a:extLst>
          </p:cNvPr>
          <p:cNvSpPr txBox="1"/>
          <p:nvPr/>
        </p:nvSpPr>
        <p:spPr>
          <a:xfrm>
            <a:off x="3181536" y="1796173"/>
            <a:ext cx="597629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1.. </a:t>
            </a:r>
            <a:r>
              <a:rPr lang="ko-KR" altLang="en-US" sz="1900" dirty="0"/>
              <a:t>홈페이지</a:t>
            </a:r>
            <a:r>
              <a:rPr lang="en-US" altLang="ko-KR" sz="1900" dirty="0"/>
              <a:t>(</a:t>
            </a:r>
            <a:r>
              <a:rPr lang="en-US" altLang="ko-KR" sz="1900" dirty="0">
                <a:hlinkClick r:id="rId4"/>
              </a:rPr>
              <a:t>https://www.python.org/</a:t>
            </a:r>
            <a:r>
              <a:rPr lang="en-US" altLang="ko-KR" sz="1900" dirty="0"/>
              <a:t> )</a:t>
            </a:r>
            <a:r>
              <a:rPr lang="ko-KR" altLang="en-US" sz="1900" dirty="0"/>
              <a:t>에 들어간다</a:t>
            </a:r>
            <a:r>
              <a:rPr lang="en-US" altLang="ko-KR" sz="1900" dirty="0"/>
              <a:t>..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홈페이지에서  </a:t>
            </a:r>
            <a:r>
              <a:rPr lang="en-US" altLang="ko-KR" sz="1900" dirty="0"/>
              <a:t>Download</a:t>
            </a:r>
            <a:r>
              <a:rPr lang="ko-KR" altLang="en-US" sz="1900" dirty="0"/>
              <a:t>를 클릭한다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실행하여 프로그램을 풀어준다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5ADB12-A25B-4876-8B4A-90E9F6D73A8A}"/>
              </a:ext>
            </a:extLst>
          </p:cNvPr>
          <p:cNvSpPr/>
          <p:nvPr/>
        </p:nvSpPr>
        <p:spPr>
          <a:xfrm>
            <a:off x="4496041" y="1166745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4A59B5-DC78-418C-AE3E-3D995922E25E}"/>
              </a:ext>
            </a:extLst>
          </p:cNvPr>
          <p:cNvGrpSpPr/>
          <p:nvPr/>
        </p:nvGrpSpPr>
        <p:grpSpPr>
          <a:xfrm>
            <a:off x="933306" y="4081021"/>
            <a:ext cx="1676636" cy="1676636"/>
            <a:chOff x="8653448" y="1484051"/>
            <a:chExt cx="2185021" cy="21850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98EF5D-6185-4B6F-90C9-F2B25533F5FD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55E0F8-AE46-40D4-A1D7-58FBD7D1C0F9}"/>
                </a:ext>
              </a:extLst>
            </p:cNvPr>
            <p:cNvSpPr txBox="1"/>
            <p:nvPr/>
          </p:nvSpPr>
          <p:spPr>
            <a:xfrm>
              <a:off x="9008228" y="2807860"/>
              <a:ext cx="1523518" cy="842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아나콘다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3.6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0" name="Picture 2" descr="C:\Users\Administrator\Desktop\R1280x0.png">
              <a:extLst>
                <a:ext uri="{FF2B5EF4-FFF2-40B4-BE49-F238E27FC236}">
                  <a16:creationId xmlns:a16="http://schemas.microsoft.com/office/drawing/2014/main" id="{737DEF06-9B37-4E8D-ADAD-AF42AFD33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906" y="1878572"/>
              <a:ext cx="1556724" cy="906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51A673-CF97-482C-B112-B82A8E06E2A1}"/>
              </a:ext>
            </a:extLst>
          </p:cNvPr>
          <p:cNvSpPr txBox="1"/>
          <p:nvPr/>
        </p:nvSpPr>
        <p:spPr>
          <a:xfrm>
            <a:off x="3159942" y="4131541"/>
            <a:ext cx="782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en-US" altLang="ko-KR" b="1" dirty="0">
                <a:hlinkClick r:id="rId6"/>
              </a:rPr>
              <a:t>https://www.anaconda.com/download/</a:t>
            </a:r>
            <a:r>
              <a:rPr lang="en-US" altLang="ko-KR" dirty="0"/>
              <a:t>)</a:t>
            </a:r>
            <a:r>
              <a:rPr lang="ko-KR" altLang="en-US" dirty="0"/>
              <a:t>에 접속하여 </a:t>
            </a:r>
            <a:endParaRPr lang="en-US" altLang="ko-KR" dirty="0"/>
          </a:p>
          <a:p>
            <a:r>
              <a:rPr lang="en-US" altLang="ko-KR" dirty="0"/>
              <a:t>     3.6ver</a:t>
            </a:r>
            <a:r>
              <a:rPr lang="ko-KR" altLang="en-US" dirty="0"/>
              <a:t>을 다운로드를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dirty="0"/>
              <a:t>실행하게 되면 </a:t>
            </a:r>
            <a:r>
              <a:rPr lang="en-US" altLang="ko-KR" dirty="0"/>
              <a:t>Advanced Options</a:t>
            </a:r>
            <a:r>
              <a:rPr lang="ko-KR" altLang="en-US" dirty="0"/>
              <a:t>에서 환경변수까지 등록해준다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(2</a:t>
            </a:r>
            <a:r>
              <a:rPr lang="ko-KR" altLang="en-US" dirty="0"/>
              <a:t>가지 체크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78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2" y="672052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전국 시도별 천식 위험지수 알림 </a:t>
            </a: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프로그램 설치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933306" y="1609228"/>
            <a:ext cx="1676636" cy="1676636"/>
            <a:chOff x="-4478535" y="1612260"/>
            <a:chExt cx="2340000" cy="2340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057873" y="2907471"/>
              <a:ext cx="1631578" cy="902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파이참</a:t>
              </a:r>
              <a:endPara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ctr">
                <a:defRPr/>
              </a:pP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64bit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A0F84B-FE97-49D5-82AE-500DC33B7BBF}"/>
              </a:ext>
            </a:extLst>
          </p:cNvPr>
          <p:cNvSpPr txBox="1"/>
          <p:nvPr/>
        </p:nvSpPr>
        <p:spPr>
          <a:xfrm>
            <a:off x="3181536" y="1796173"/>
            <a:ext cx="797087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1.. </a:t>
            </a:r>
            <a:r>
              <a:rPr lang="ko-KR" altLang="en-US" sz="1900" dirty="0"/>
              <a:t>홈페이지</a:t>
            </a:r>
            <a:r>
              <a:rPr lang="en-US" altLang="ko-KR" sz="1900" dirty="0"/>
              <a:t>(https://www.jetbrains.com/pycharm/download/#section=windows)</a:t>
            </a:r>
            <a:r>
              <a:rPr lang="ko-KR" altLang="en-US" sz="1900" dirty="0"/>
              <a:t>에 들어간다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  <a:p>
            <a:r>
              <a:rPr lang="en-US" altLang="ko-KR" sz="1900" dirty="0"/>
              <a:t>2. </a:t>
            </a:r>
            <a:r>
              <a:rPr lang="en-US" altLang="ko-KR" sz="1900" dirty="0" smtClean="0"/>
              <a:t>Community </a:t>
            </a:r>
            <a:r>
              <a:rPr lang="ko-KR" altLang="en-US" sz="1900" dirty="0" smtClean="0"/>
              <a:t>로 깔아준다</a:t>
            </a:r>
            <a:r>
              <a:rPr lang="en-US" altLang="ko-KR" sz="1900" dirty="0" smtClean="0"/>
              <a:t>. (</a:t>
            </a:r>
            <a:r>
              <a:rPr lang="ko-KR" altLang="en-US" sz="1900" dirty="0" err="1" smtClean="0"/>
              <a:t>무료버전</a:t>
            </a:r>
            <a:r>
              <a:rPr lang="ko-KR" altLang="en-US" sz="1900" dirty="0" smtClean="0"/>
              <a:t> 사용을 위해</a:t>
            </a:r>
            <a:r>
              <a:rPr lang="en-US" altLang="ko-KR" sz="1900" dirty="0" smtClean="0"/>
              <a:t>)</a:t>
            </a:r>
            <a:endParaRPr lang="en-US" altLang="ko-KR" sz="1900" dirty="0"/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실행하여 프로그램을 풀어준다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5ADB12-A25B-4876-8B4A-90E9F6D73A8A}"/>
              </a:ext>
            </a:extLst>
          </p:cNvPr>
          <p:cNvSpPr/>
          <p:nvPr/>
        </p:nvSpPr>
        <p:spPr>
          <a:xfrm>
            <a:off x="4496041" y="1166745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4A59B5-DC78-418C-AE3E-3D995922E25E}"/>
              </a:ext>
            </a:extLst>
          </p:cNvPr>
          <p:cNvGrpSpPr/>
          <p:nvPr/>
        </p:nvGrpSpPr>
        <p:grpSpPr>
          <a:xfrm>
            <a:off x="933306" y="4081021"/>
            <a:ext cx="1676636" cy="1676636"/>
            <a:chOff x="8653448" y="1484051"/>
            <a:chExt cx="2185021" cy="21850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98EF5D-6185-4B6F-90C9-F2B25533F5FD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55E0F8-AE46-40D4-A1D7-58FBD7D1C0F9}"/>
                </a:ext>
              </a:extLst>
            </p:cNvPr>
            <p:cNvSpPr txBox="1"/>
            <p:nvPr/>
          </p:nvSpPr>
          <p:spPr>
            <a:xfrm>
              <a:off x="9008228" y="2807860"/>
              <a:ext cx="1523518" cy="842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</a:t>
              </a:r>
              <a:endPara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ctr">
                <a:defRPr/>
              </a:pP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8.0.10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51A673-CF97-482C-B112-B82A8E06E2A1}"/>
              </a:ext>
            </a:extLst>
          </p:cNvPr>
          <p:cNvSpPr txBox="1"/>
          <p:nvPr/>
        </p:nvSpPr>
        <p:spPr>
          <a:xfrm>
            <a:off x="3159942" y="4131541"/>
            <a:ext cx="782651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홈페이지</a:t>
            </a:r>
            <a:r>
              <a:rPr lang="en-US" altLang="ko-KR" dirty="0" smtClean="0"/>
              <a:t>(</a:t>
            </a:r>
            <a:r>
              <a:rPr lang="en-US" altLang="ko-KR" b="1" dirty="0"/>
              <a:t>https://</a:t>
            </a:r>
            <a:r>
              <a:rPr lang="en-US" altLang="ko-KR" b="1" dirty="0" smtClean="0"/>
              <a:t>dev.mysql.com/downloads/</a:t>
            </a:r>
            <a:r>
              <a:rPr lang="en-US" altLang="ko-KR" dirty="0" smtClean="0"/>
              <a:t>)</a:t>
            </a:r>
            <a:r>
              <a:rPr lang="ko-KR" altLang="en-US" dirty="0"/>
              <a:t>에 접속하여 </a:t>
            </a:r>
            <a:endParaRPr lang="en-US" altLang="ko-KR" dirty="0"/>
          </a:p>
          <a:p>
            <a:r>
              <a:rPr lang="en-US" altLang="ko-KR" dirty="0" smtClean="0"/>
              <a:t>      Window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8.0.10</a:t>
            </a:r>
            <a:r>
              <a:rPr lang="ko-KR" altLang="en-US" dirty="0" smtClean="0"/>
              <a:t>을 </a:t>
            </a:r>
            <a:r>
              <a:rPr lang="ko-KR" altLang="en-US" dirty="0"/>
              <a:t>다운로드를 클릭한다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     Web-community </a:t>
            </a:r>
            <a:r>
              <a:rPr lang="en-US" altLang="ko-KR" sz="1600" dirty="0"/>
              <a:t>: </a:t>
            </a:r>
            <a:r>
              <a:rPr lang="ko-KR" altLang="en-US" sz="1600" dirty="0"/>
              <a:t>인터넷과 연결하여 필요한 파일을 계속 다운받으며 설치하는 </a:t>
            </a:r>
            <a:endParaRPr lang="en-US" altLang="ko-KR" sz="1600" dirty="0" smtClean="0"/>
          </a:p>
          <a:p>
            <a:r>
              <a:rPr lang="ko-KR" altLang="en-US" sz="1600" dirty="0" smtClean="0"/>
              <a:t>     형태 를 선택하여 설치한다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2.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kkamikoon.tistory.com/156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다른 설치 프로그램보다 중간중간 내용이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많기 때문에 설치 내용을 참조 할 수 있는 사이트를 기재 하였다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45" y="1815723"/>
            <a:ext cx="972433" cy="647920"/>
          </a:xfrm>
          <a:prstGeom prst="rect">
            <a:avLst/>
          </a:prstGeom>
        </p:spPr>
      </p:pic>
      <p:pic>
        <p:nvPicPr>
          <p:cNvPr id="33" name="Picture 4" descr="C:\Users\Administrator\Desktop\지빠귀\이미지\개발환경 이미지\mysql.jp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07064" y="4290480"/>
            <a:ext cx="1129120" cy="733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전국 시도별 천식 위험지수 알림 </a:t>
            </a: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프로그램 설치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71EE3-8C8C-42D0-8125-63F85585A54F}"/>
              </a:ext>
            </a:extLst>
          </p:cNvPr>
          <p:cNvSpPr/>
          <p:nvPr/>
        </p:nvSpPr>
        <p:spPr>
          <a:xfrm>
            <a:off x="4468545" y="123357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CB9377-E539-44D7-AF3E-D1EC322EA584}"/>
              </a:ext>
            </a:extLst>
          </p:cNvPr>
          <p:cNvGrpSpPr/>
          <p:nvPr/>
        </p:nvGrpSpPr>
        <p:grpSpPr>
          <a:xfrm>
            <a:off x="959281" y="2403357"/>
            <a:ext cx="2253712" cy="2253713"/>
            <a:chOff x="9201266" y="1869905"/>
            <a:chExt cx="2253712" cy="225371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6CC32DF-80DB-4052-B48F-2E128575AA4C}"/>
                </a:ext>
              </a:extLst>
            </p:cNvPr>
            <p:cNvGrpSpPr/>
            <p:nvPr/>
          </p:nvGrpSpPr>
          <p:grpSpPr>
            <a:xfrm flipH="1">
              <a:off x="9284472" y="3361675"/>
              <a:ext cx="436031" cy="312940"/>
              <a:chOff x="5980713" y="2489830"/>
              <a:chExt cx="217401" cy="156029"/>
            </a:xfrm>
          </p:grpSpPr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4DFA6AE3-A217-4C8F-91C5-D25CEF8E6C7E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8">
                <a:extLst>
                  <a:ext uri="{FF2B5EF4-FFF2-40B4-BE49-F238E27FC236}">
                    <a16:creationId xmlns:a16="http://schemas.microsoft.com/office/drawing/2014/main" id="{33E08A04-295A-4CE9-80C5-32FCE9037222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190CE8-A7F0-40E3-AC0E-105A982921B6}"/>
                </a:ext>
              </a:extLst>
            </p:cNvPr>
            <p:cNvSpPr/>
            <p:nvPr/>
          </p:nvSpPr>
          <p:spPr>
            <a:xfrm>
              <a:off x="9201266" y="1869905"/>
              <a:ext cx="2253712" cy="2253713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59">
              <a:extLst>
                <a:ext uri="{FF2B5EF4-FFF2-40B4-BE49-F238E27FC236}">
                  <a16:creationId xmlns:a16="http://schemas.microsoft.com/office/drawing/2014/main" id="{A4D96D74-F1F0-4332-897C-7F0EE5CD2805}"/>
                </a:ext>
              </a:extLst>
            </p:cNvPr>
            <p:cNvSpPr txBox="1"/>
            <p:nvPr/>
          </p:nvSpPr>
          <p:spPr>
            <a:xfrm>
              <a:off x="9595903" y="3349109"/>
              <a:ext cx="1571414" cy="3637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플라스크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CC1D07A-D1D4-4AF3-B648-E73221667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78068" y="2319336"/>
              <a:ext cx="1543051" cy="107156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607630" y="2735814"/>
            <a:ext cx="7944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/>
              <a:t>명령프롬포트에</a:t>
            </a:r>
            <a:r>
              <a:rPr lang="ko-KR" altLang="en-US" b="1" dirty="0" smtClean="0"/>
              <a:t> 접속한다</a:t>
            </a:r>
            <a:r>
              <a:rPr lang="en-US" altLang="ko-KR" b="1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pip </a:t>
            </a:r>
            <a:r>
              <a:rPr lang="en-US" altLang="ko-KR" b="1" dirty="0"/>
              <a:t>install </a:t>
            </a:r>
            <a:r>
              <a:rPr lang="en-US" altLang="ko-KR" b="1" dirty="0" smtClean="0"/>
              <a:t>flask </a:t>
            </a:r>
            <a:r>
              <a:rPr lang="ko-KR" altLang="en-US" b="1" dirty="0" smtClean="0"/>
              <a:t>라는 간단한 명령어로 설치를 진행한다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33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전국 시도별 천식 위험지수 알림 </a:t>
            </a: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프로그램 </a:t>
            </a:r>
            <a:r>
              <a:rPr lang="ko-KR" altLang="en-US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선정 이유</a:t>
            </a:r>
            <a:endParaRPr lang="ko-KR" altLang="en-US" sz="2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71EE3-8C8C-42D0-8125-63F85585A54F}"/>
              </a:ext>
            </a:extLst>
          </p:cNvPr>
          <p:cNvSpPr/>
          <p:nvPr/>
        </p:nvSpPr>
        <p:spPr>
          <a:xfrm>
            <a:off x="4468545" y="123357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CB9377-E539-44D7-AF3E-D1EC322EA584}"/>
              </a:ext>
            </a:extLst>
          </p:cNvPr>
          <p:cNvGrpSpPr/>
          <p:nvPr/>
        </p:nvGrpSpPr>
        <p:grpSpPr>
          <a:xfrm>
            <a:off x="1280284" y="1285038"/>
            <a:ext cx="1507090" cy="1419137"/>
            <a:chOff x="9201266" y="1869905"/>
            <a:chExt cx="2253712" cy="225371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6CC32DF-80DB-4052-B48F-2E128575AA4C}"/>
                </a:ext>
              </a:extLst>
            </p:cNvPr>
            <p:cNvGrpSpPr/>
            <p:nvPr/>
          </p:nvGrpSpPr>
          <p:grpSpPr>
            <a:xfrm flipH="1">
              <a:off x="9284472" y="3361675"/>
              <a:ext cx="436031" cy="312940"/>
              <a:chOff x="5980713" y="2489830"/>
              <a:chExt cx="217401" cy="156029"/>
            </a:xfrm>
          </p:grpSpPr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4DFA6AE3-A217-4C8F-91C5-D25CEF8E6C7E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8">
                <a:extLst>
                  <a:ext uri="{FF2B5EF4-FFF2-40B4-BE49-F238E27FC236}">
                    <a16:creationId xmlns:a16="http://schemas.microsoft.com/office/drawing/2014/main" id="{33E08A04-295A-4CE9-80C5-32FCE9037222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190CE8-A7F0-40E3-AC0E-105A982921B6}"/>
                </a:ext>
              </a:extLst>
            </p:cNvPr>
            <p:cNvSpPr/>
            <p:nvPr/>
          </p:nvSpPr>
          <p:spPr>
            <a:xfrm>
              <a:off x="9201266" y="1869905"/>
              <a:ext cx="2253712" cy="2253713"/>
            </a:xfrm>
            <a:prstGeom prst="ellipse">
              <a:avLst/>
            </a:prstGeom>
            <a:solidFill>
              <a:schemeClr val="tx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59">
              <a:extLst>
                <a:ext uri="{FF2B5EF4-FFF2-40B4-BE49-F238E27FC236}">
                  <a16:creationId xmlns:a16="http://schemas.microsoft.com/office/drawing/2014/main" id="{A4D96D74-F1F0-4332-897C-7F0EE5CD2805}"/>
                </a:ext>
              </a:extLst>
            </p:cNvPr>
            <p:cNvSpPr txBox="1"/>
            <p:nvPr/>
          </p:nvSpPr>
          <p:spPr>
            <a:xfrm>
              <a:off x="9408796" y="3240110"/>
              <a:ext cx="1942280" cy="586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Flask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CC1D07A-D1D4-4AF3-B648-E73221667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751465" y="2329940"/>
              <a:ext cx="1310643" cy="910169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1301076" y="3010847"/>
            <a:ext cx="1486298" cy="1429691"/>
            <a:chOff x="-4478535" y="1612260"/>
            <a:chExt cx="2340000" cy="234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057873" y="2907471"/>
              <a:ext cx="1631579" cy="604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jango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1301076" y="4819491"/>
            <a:ext cx="1486298" cy="1411924"/>
            <a:chOff x="-4478535" y="1612260"/>
            <a:chExt cx="2340000" cy="238865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057873" y="2907471"/>
              <a:ext cx="1631579" cy="1093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Tornado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86" y="3256250"/>
            <a:ext cx="753278" cy="54792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68" y="5103967"/>
            <a:ext cx="915996" cy="429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9355" y="1602911"/>
            <a:ext cx="7478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대표적인 </a:t>
            </a:r>
            <a:r>
              <a:rPr lang="ko-KR" altLang="en-US" dirty="0"/>
              <a:t>웹 프레임워크에는 </a:t>
            </a:r>
            <a:r>
              <a:rPr lang="en-US" altLang="ko-KR" dirty="0"/>
              <a:t>Flask, Django, Tornado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플라스크</a:t>
            </a:r>
            <a:r>
              <a:rPr lang="en-US" altLang="ko-KR" dirty="0"/>
              <a:t>(Flask)</a:t>
            </a:r>
            <a:r>
              <a:rPr lang="ko-KR" altLang="en-US" dirty="0"/>
              <a:t>는 </a:t>
            </a:r>
            <a:r>
              <a:rPr lang="ko-KR" altLang="en-US" dirty="0" err="1"/>
              <a:t>파이썬으로</a:t>
            </a:r>
            <a:r>
              <a:rPr lang="ko-KR" altLang="en-US" dirty="0"/>
              <a:t> 웹 어플리케이션을 만드는 </a:t>
            </a:r>
            <a:r>
              <a:rPr lang="ko-KR" altLang="en-US" b="1" dirty="0"/>
              <a:t>마이크로 </a:t>
            </a:r>
            <a:r>
              <a:rPr lang="ko-KR" altLang="en-US" b="1" dirty="0" smtClean="0"/>
              <a:t>웹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프레임워크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Django</a:t>
            </a:r>
            <a:r>
              <a:rPr lang="ko-KR" altLang="en-US" dirty="0"/>
              <a:t>는 신속한 개발과 </a:t>
            </a:r>
            <a:r>
              <a:rPr lang="ko-KR" altLang="en-US" dirty="0" smtClean="0"/>
              <a:t>실용적인 </a:t>
            </a:r>
            <a:r>
              <a:rPr lang="ko-KR" altLang="en-US" dirty="0"/>
              <a:t>디자인을 장려하는 </a:t>
            </a:r>
            <a:r>
              <a:rPr lang="ko-KR" altLang="en-US" dirty="0" smtClean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웹 </a:t>
            </a:r>
            <a:endParaRPr lang="en-US" altLang="ko-KR" dirty="0" smtClean="0"/>
          </a:p>
          <a:p>
            <a:r>
              <a:rPr lang="ko-KR" altLang="en-US" dirty="0" smtClean="0"/>
              <a:t>프레임 </a:t>
            </a:r>
            <a:r>
              <a:rPr lang="ko-KR" altLang="en-US" dirty="0"/>
              <a:t>워크입니다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Tornado</a:t>
            </a:r>
            <a:r>
              <a:rPr lang="ko-KR" altLang="en-US" dirty="0"/>
              <a:t> 는 원래 </a:t>
            </a:r>
            <a:r>
              <a:rPr lang="en-US" altLang="ko-KR" dirty="0" err="1" smtClean="0"/>
              <a:t>FriendFeed</a:t>
            </a:r>
            <a:r>
              <a:rPr lang="ko-KR" altLang="en-US" dirty="0" smtClean="0"/>
              <a:t> 에서 </a:t>
            </a:r>
            <a:r>
              <a:rPr lang="ko-KR" altLang="en-US" dirty="0"/>
              <a:t>개발 된 </a:t>
            </a:r>
            <a:r>
              <a:rPr lang="en-US" altLang="ko-KR" dirty="0"/>
              <a:t>Python </a:t>
            </a:r>
            <a:r>
              <a:rPr lang="ko-KR" altLang="en-US" dirty="0"/>
              <a:t>웹 프레임 워크 및 비동기 네트워킹 라이브러리 입니다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웹 프레임워크중에서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를 선정하게 된 이유는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가지 프로그램 다 장점이 있지만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는 내가 원하는 라이브러리와 패키지로 이용에 필요한 것만 설치하여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를 구축할 수 있어서</a:t>
            </a:r>
            <a:endParaRPr lang="en-US" altLang="ko-KR" dirty="0" smtClean="0"/>
          </a:p>
          <a:p>
            <a:r>
              <a:rPr lang="ko-KR" altLang="en-US" dirty="0" smtClean="0"/>
              <a:t>선택하게 되었습니다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9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01513" y="1168533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pic>
        <p:nvPicPr>
          <p:cNvPr id="36" name="Picture 2" descr="C:\Users\Administrator\Desktop\흐름도 자료.png">
            <a:extLst>
              <a:ext uri="{FF2B5EF4-FFF2-40B4-BE49-F238E27FC236}">
                <a16:creationId xmlns:a16="http://schemas.microsoft.com/office/drawing/2014/main" id="{745C6CAF-E5EE-4755-AE0C-6D88578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18" y="1710726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54F975-E4B5-4FF2-BAC7-10011F348873}"/>
              </a:ext>
            </a:extLst>
          </p:cNvPr>
          <p:cNvSpPr txBox="1"/>
          <p:nvPr/>
        </p:nvSpPr>
        <p:spPr>
          <a:xfrm>
            <a:off x="775343" y="2288799"/>
            <a:ext cx="183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공공데이터</a:t>
            </a:r>
            <a:r>
              <a:rPr lang="en-US" altLang="ko-KR" sz="1200" b="1" dirty="0"/>
              <a:t>(</a:t>
            </a:r>
            <a:r>
              <a:rPr lang="en-US" altLang="ko-KR" sz="1200" b="1" dirty="0">
                <a:hlinkClick r:id="rId5"/>
              </a:rPr>
              <a:t>https://www.data.go.kr/dataset/15028050/fileData.do</a:t>
            </a:r>
            <a:r>
              <a:rPr lang="en-US" altLang="ko-KR" sz="1200" b="1" dirty="0"/>
              <a:t>)</a:t>
            </a:r>
          </a:p>
          <a:p>
            <a:pPr algn="ctr"/>
            <a:r>
              <a:rPr lang="ko-KR" altLang="en-US" sz="1200" b="1" dirty="0"/>
              <a:t>지역별 천식 환자수</a:t>
            </a:r>
            <a:endParaRPr lang="en-US" altLang="ko-KR" sz="1200" b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FADA476-19E2-4A7D-976C-94E2DBBB5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731" y="7127367"/>
            <a:ext cx="1013336" cy="10133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FE527D-290F-49B9-8A9D-63B2265C5451}"/>
              </a:ext>
            </a:extLst>
          </p:cNvPr>
          <p:cNvSpPr txBox="1"/>
          <p:nvPr/>
        </p:nvSpPr>
        <p:spPr>
          <a:xfrm>
            <a:off x="4310916" y="9151129"/>
            <a:ext cx="2261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오존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통합 데이터</a:t>
            </a:r>
            <a:endParaRPr lang="en-US" altLang="ko-KR" sz="1200" b="1" dirty="0"/>
          </a:p>
        </p:txBody>
      </p:sp>
      <p:pic>
        <p:nvPicPr>
          <p:cNvPr id="53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276" y="1716612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9170658-311B-4E0E-8777-9F917B995C20}"/>
              </a:ext>
            </a:extLst>
          </p:cNvPr>
          <p:cNvSpPr txBox="1"/>
          <p:nvPr/>
        </p:nvSpPr>
        <p:spPr>
          <a:xfrm>
            <a:off x="6401797" y="10179508"/>
            <a:ext cx="168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아파치 서버를 통해 관련 데이터 저장하기</a:t>
            </a:r>
            <a:endParaRPr lang="en-US" altLang="ko-KR" sz="1200" b="1" dirty="0"/>
          </a:p>
        </p:txBody>
      </p:sp>
      <p:sp>
        <p:nvSpPr>
          <p:cNvPr id="3" name="화살표: 위로 굽음 2">
            <a:extLst>
              <a:ext uri="{FF2B5EF4-FFF2-40B4-BE49-F238E27FC236}">
                <a16:creationId xmlns:a16="http://schemas.microsoft.com/office/drawing/2014/main" id="{9D07C4B8-3AF9-40A5-BF4A-5E493B286EA0}"/>
              </a:ext>
            </a:extLst>
          </p:cNvPr>
          <p:cNvSpPr/>
          <p:nvPr/>
        </p:nvSpPr>
        <p:spPr>
          <a:xfrm>
            <a:off x="4077530" y="9543877"/>
            <a:ext cx="1556724" cy="925942"/>
          </a:xfrm>
          <a:prstGeom prst="bentUpArrow">
            <a:avLst>
              <a:gd name="adj1" fmla="val 25974"/>
              <a:gd name="adj2" fmla="val 27176"/>
              <a:gd name="adj3" fmla="val 248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 descr="C:\Users\Administrator\Desktop\흐름도 자료.png">
            <a:extLst>
              <a:ext uri="{FF2B5EF4-FFF2-40B4-BE49-F238E27FC236}">
                <a16:creationId xmlns:a16="http://schemas.microsoft.com/office/drawing/2014/main" id="{0EBB9EA5-FA50-4A5A-AF6A-30B47766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74" y="8572709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90D009E-4687-4517-A027-64AFAC044263}"/>
              </a:ext>
            </a:extLst>
          </p:cNvPr>
          <p:cNvSpPr/>
          <p:nvPr/>
        </p:nvSpPr>
        <p:spPr>
          <a:xfrm rot="3281415">
            <a:off x="5813651" y="7521748"/>
            <a:ext cx="489120" cy="106479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íì¹ìë²ì ëí ì´ë¯¸ì§ ê²ìê²°ê³¼">
            <a:extLst>
              <a:ext uri="{FF2B5EF4-FFF2-40B4-BE49-F238E27FC236}">
                <a16:creationId xmlns:a16="http://schemas.microsoft.com/office/drawing/2014/main" id="{6FC3F305-CC66-48BC-8E1D-F82ABB6C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05" y="9533208"/>
            <a:ext cx="1433264" cy="5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407C961-B4C9-4603-8009-1ECDC42A5488}"/>
              </a:ext>
            </a:extLst>
          </p:cNvPr>
          <p:cNvSpPr/>
          <p:nvPr/>
        </p:nvSpPr>
        <p:spPr>
          <a:xfrm>
            <a:off x="6932326" y="8344549"/>
            <a:ext cx="454160" cy="94876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BE6F500-A159-4944-9884-D0A4B2CFCF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55354" y="9511427"/>
            <a:ext cx="817258" cy="54863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194D11D-E030-4D77-9C16-E5F348F7F6E7}"/>
              </a:ext>
            </a:extLst>
          </p:cNvPr>
          <p:cNvSpPr/>
          <p:nvPr/>
        </p:nvSpPr>
        <p:spPr>
          <a:xfrm>
            <a:off x="8064288" y="9583598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999E1E7-78F4-454C-AA5A-06E812F9CE2A}"/>
              </a:ext>
            </a:extLst>
          </p:cNvPr>
          <p:cNvSpPr/>
          <p:nvPr/>
        </p:nvSpPr>
        <p:spPr>
          <a:xfrm>
            <a:off x="9784650" y="9589831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4288858" y="2228046"/>
            <a:ext cx="1812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에어코리아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en-US" altLang="ko-KR" sz="1200" b="1" dirty="0">
                <a:hlinkClick r:id="rId9"/>
              </a:rPr>
              <a:t>https://www.airkorea.or.kr/web/sidoCompareAir?itemCode=10003&amp;pMENU_NO=103</a:t>
            </a:r>
            <a:r>
              <a:rPr lang="en-US" altLang="ko-KR" sz="1200" b="1" dirty="0"/>
              <a:t>)</a:t>
            </a:r>
          </a:p>
          <a:p>
            <a:pPr algn="ctr"/>
            <a:r>
              <a:rPr lang="ko-KR" altLang="en-US" sz="1200" b="1" dirty="0"/>
              <a:t>오존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7B2F22-50BE-4332-B2F1-7BBA93A890E1}"/>
              </a:ext>
            </a:extLst>
          </p:cNvPr>
          <p:cNvSpPr txBox="1"/>
          <p:nvPr/>
        </p:nvSpPr>
        <p:spPr>
          <a:xfrm>
            <a:off x="8627237" y="10232852"/>
            <a:ext cx="133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아파치 서버와 어플리케이션을 연결해 줌</a:t>
            </a:r>
            <a:endParaRPr lang="en-US" altLang="ko-KR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E527D-290F-49B9-8A9D-63B2265C5451}"/>
              </a:ext>
            </a:extLst>
          </p:cNvPr>
          <p:cNvSpPr txBox="1"/>
          <p:nvPr/>
        </p:nvSpPr>
        <p:spPr>
          <a:xfrm>
            <a:off x="7753532" y="7421563"/>
            <a:ext cx="217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 자료가 미치는 영향을</a:t>
            </a:r>
            <a:endParaRPr lang="en-US" altLang="ko-KR" sz="1200" b="1" dirty="0"/>
          </a:p>
          <a:p>
            <a:r>
              <a:rPr lang="ko-KR" altLang="en-US" sz="1200" b="1" dirty="0"/>
              <a:t>종합하여 데이터 산출 후</a:t>
            </a:r>
            <a:endParaRPr lang="en-US" altLang="ko-KR" sz="1200" b="1" dirty="0"/>
          </a:p>
          <a:p>
            <a:r>
              <a:rPr lang="ko-KR" altLang="en-US" sz="1200" b="1" dirty="0"/>
              <a:t>데이터 베이스로 전송</a:t>
            </a:r>
            <a:endParaRPr lang="en-US" altLang="ko-KR" sz="1200" b="1" dirty="0"/>
          </a:p>
        </p:txBody>
      </p:sp>
      <p:pic>
        <p:nvPicPr>
          <p:cNvPr id="34" name="Picture 2" descr="C:\Users\Administrator\Desktop\R1280x0.png">
            <a:extLst>
              <a:ext uri="{FF2B5EF4-FFF2-40B4-BE49-F238E27FC236}">
                <a16:creationId xmlns:a16="http://schemas.microsoft.com/office/drawing/2014/main" id="{5D1EEE85-FA49-4B18-83F3-7E41731D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92" y="5187011"/>
            <a:ext cx="1556724" cy="9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46CA0F-C14B-4CBF-92E4-DD3F52DEAD32}"/>
              </a:ext>
            </a:extLst>
          </p:cNvPr>
          <p:cNvSpPr txBox="1"/>
          <p:nvPr/>
        </p:nvSpPr>
        <p:spPr>
          <a:xfrm>
            <a:off x="2269280" y="6109133"/>
            <a:ext cx="225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천식과 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습도의 연관성 있는 수치 확인 후 비교 분석</a:t>
            </a:r>
            <a:endParaRPr lang="en-US" altLang="ko-KR" sz="1200" b="1" dirty="0"/>
          </a:p>
        </p:txBody>
      </p:sp>
      <p:pic>
        <p:nvPicPr>
          <p:cNvPr id="40" name="Picture 2" descr="C:\Users\Administrator\Desktop\흐름도 자료.png">
            <a:extLst>
              <a:ext uri="{FF2B5EF4-FFF2-40B4-BE49-F238E27FC236}">
                <a16:creationId xmlns:a16="http://schemas.microsoft.com/office/drawing/2014/main" id="{B8891324-24C1-44F1-937A-CEE74861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92" y="1729835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A12B96D-1798-492B-8D8D-DD489596B7BC}"/>
              </a:ext>
            </a:extLst>
          </p:cNvPr>
          <p:cNvSpPr txBox="1"/>
          <p:nvPr/>
        </p:nvSpPr>
        <p:spPr>
          <a:xfrm>
            <a:off x="2532101" y="2288799"/>
            <a:ext cx="183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기상자료개방포털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en-US" altLang="ko-KR" sz="1200" dirty="0">
                <a:hlinkClick r:id="rId11"/>
              </a:rPr>
              <a:t>https://data.kma.go.kr/cmmn/main.do</a:t>
            </a:r>
            <a:r>
              <a:rPr lang="en-US" altLang="ko-KR" sz="1200" b="1" dirty="0"/>
              <a:t>)</a:t>
            </a:r>
          </a:p>
          <a:p>
            <a:pPr algn="ctr"/>
            <a:r>
              <a:rPr lang="ko-KR" altLang="en-US" sz="1200" b="1" dirty="0"/>
              <a:t>기온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풍속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C448CC-C39D-4F64-A3BB-26A88315D43A}"/>
              </a:ext>
            </a:extLst>
          </p:cNvPr>
          <p:cNvCxnSpPr>
            <a:cxnSpLocks/>
          </p:cNvCxnSpPr>
          <p:nvPr/>
        </p:nvCxnSpPr>
        <p:spPr>
          <a:xfrm>
            <a:off x="1607098" y="3428375"/>
            <a:ext cx="0" cy="9711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9804288-E25E-48C1-87A8-EB2EC17CF166}"/>
              </a:ext>
            </a:extLst>
          </p:cNvPr>
          <p:cNvCxnSpPr>
            <a:cxnSpLocks/>
          </p:cNvCxnSpPr>
          <p:nvPr/>
        </p:nvCxnSpPr>
        <p:spPr>
          <a:xfrm>
            <a:off x="3331954" y="3428375"/>
            <a:ext cx="0" cy="9711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4A17327-BE60-4DD3-AF4D-C45C894F99CF}"/>
              </a:ext>
            </a:extLst>
          </p:cNvPr>
          <p:cNvCxnSpPr>
            <a:cxnSpLocks/>
          </p:cNvCxnSpPr>
          <p:nvPr/>
        </p:nvCxnSpPr>
        <p:spPr>
          <a:xfrm>
            <a:off x="5188751" y="3428375"/>
            <a:ext cx="0" cy="9711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A52142-A38E-4701-AAE7-7C2FD7E1F78C}"/>
              </a:ext>
            </a:extLst>
          </p:cNvPr>
          <p:cNvCxnSpPr/>
          <p:nvPr/>
        </p:nvCxnSpPr>
        <p:spPr>
          <a:xfrm>
            <a:off x="1607098" y="4399505"/>
            <a:ext cx="358165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2D234E-0D15-477E-9966-FD26A0B241C9}"/>
              </a:ext>
            </a:extLst>
          </p:cNvPr>
          <p:cNvCxnSpPr/>
          <p:nvPr/>
        </p:nvCxnSpPr>
        <p:spPr>
          <a:xfrm>
            <a:off x="3331954" y="4399505"/>
            <a:ext cx="0" cy="5915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27CDD6-4B7E-4251-91FE-AE5A26A7263C}"/>
              </a:ext>
            </a:extLst>
          </p:cNvPr>
          <p:cNvSpPr/>
          <p:nvPr/>
        </p:nvSpPr>
        <p:spPr>
          <a:xfrm>
            <a:off x="1601863" y="3816465"/>
            <a:ext cx="3581653" cy="553998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정형데이터</a:t>
            </a:r>
            <a:endParaRPr lang="en-US" altLang="ko-KR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8852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2974" y="1676400"/>
            <a:ext cx="5953125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목표 확립</a:t>
            </a:r>
          </a:p>
          <a:p>
            <a:r>
              <a:rPr lang="ko-KR" altLang="en-US" dirty="0"/>
              <a:t>만족 시켜야 할 요구사항의 발견</a:t>
            </a:r>
            <a:r>
              <a:rPr lang="en-US" altLang="ko-KR" dirty="0"/>
              <a:t>, </a:t>
            </a:r>
            <a:r>
              <a:rPr lang="ko-KR" altLang="en-US" dirty="0"/>
              <a:t>정제</a:t>
            </a:r>
            <a:r>
              <a:rPr lang="en-US" altLang="ko-KR" dirty="0"/>
              <a:t>,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명세화</a:t>
            </a:r>
          </a:p>
          <a:p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다른 시스템과의 인터페이스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870374" y="2667000"/>
            <a:ext cx="1714118" cy="1691307"/>
            <a:chOff x="2384849" y="3305175"/>
            <a:chExt cx="1714118" cy="169130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2809875"/>
            <a:ext cx="206583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05362" y="2679252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64547" y="2865461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64547" y="3001130"/>
            <a:ext cx="8232699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누가 시스템을 사용할 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천식에 걸린 사람과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어린 아이들의 부모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879899" y="4762500"/>
            <a:ext cx="1714118" cy="1691307"/>
            <a:chOff x="2384849" y="3305175"/>
            <a:chExt cx="1714118" cy="169130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4981575"/>
            <a:ext cx="2065837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14887" y="4450902"/>
            <a:ext cx="8538913" cy="20832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74072" y="4581525"/>
            <a:ext cx="8232700" cy="1857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83037" y="4619260"/>
            <a:ext cx="8232699" cy="18004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현재 무엇을 할 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만들어질 시스템은 어떤 모습이며 어떤 기능이 수행되어야 하는가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만들어질 시스템은 어플리케이션에서 지도로 보여주며 각 지역에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마크로 찍어서 보여주는데 마크 클릭 시 상세 환경정보를 보여주는 것이다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00CF0D-4B46-4733-8B9C-E472296C85B9}"/>
              </a:ext>
            </a:extLst>
          </p:cNvPr>
          <p:cNvSpPr/>
          <p:nvPr/>
        </p:nvSpPr>
        <p:spPr>
          <a:xfrm>
            <a:off x="4568187" y="121181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908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70374" y="1762125"/>
            <a:ext cx="1714118" cy="1691307"/>
            <a:chOff x="2384849" y="3305175"/>
            <a:chExt cx="1714118" cy="169130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1990725"/>
            <a:ext cx="206583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05362" y="1774377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64547" y="1960586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64547" y="2096255"/>
            <a:ext cx="8232699" cy="9159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언제 새 시스템에 대한 합격검사가 이루어 질것인가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월 초 내에 이루어 질것이다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51324" y="3971925"/>
            <a:ext cx="1714118" cy="1691307"/>
            <a:chOff x="2384849" y="3305175"/>
            <a:chExt cx="1714118" cy="169130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67838" y="4286250"/>
            <a:ext cx="2065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</a:p>
        </p:txBody>
      </p:sp>
      <p:sp>
        <p:nvSpPr>
          <p:cNvPr id="2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786312" y="3984178"/>
            <a:ext cx="8538913" cy="17879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45497" y="4170385"/>
            <a:ext cx="8232700" cy="14398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45497" y="4229855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어디서 사용 될 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천식환자나 어린아이들의 부모들이 지금 환경이 천식에 나쁜지 좋은지 판단하기 위하여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28FFD2-56CC-4F9D-B02B-249A548BAE50}"/>
              </a:ext>
            </a:extLst>
          </p:cNvPr>
          <p:cNvSpPr/>
          <p:nvPr/>
        </p:nvSpPr>
        <p:spPr>
          <a:xfrm>
            <a:off x="4496042" y="1171641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752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496042" y="1251820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5" name="그룹 13"/>
          <p:cNvGrpSpPr/>
          <p:nvPr/>
        </p:nvGrpSpPr>
        <p:grpSpPr>
          <a:xfrm>
            <a:off x="870374" y="1762125"/>
            <a:ext cx="1714118" cy="1691307"/>
            <a:chOff x="2384849" y="3305175"/>
            <a:chExt cx="1714118" cy="169130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2009775"/>
            <a:ext cx="206583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05362" y="1774377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64547" y="1960586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64547" y="1896230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왜 새로운 시스템이 개발되어야 하는가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요즘 사람들이 컴퓨터에 들어가서 보기보다는 </a:t>
            </a:r>
            <a:r>
              <a:rPr lang="ko-KR" altLang="en-US" b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어플로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간단하면서 빠르게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보고 싶어하기 때문이다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6" name="그룹 23"/>
          <p:cNvGrpSpPr/>
          <p:nvPr/>
        </p:nvGrpSpPr>
        <p:grpSpPr>
          <a:xfrm>
            <a:off x="851324" y="3971925"/>
            <a:ext cx="1714118" cy="1691307"/>
            <a:chOff x="2384849" y="3305175"/>
            <a:chExt cx="1714118" cy="169130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67838" y="4305300"/>
            <a:ext cx="20658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</a:p>
        </p:txBody>
      </p:sp>
      <p:sp>
        <p:nvSpPr>
          <p:cNvPr id="2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786312" y="3984178"/>
            <a:ext cx="8538913" cy="17879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45497" y="4170385"/>
            <a:ext cx="8232700" cy="14398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45497" y="4325105"/>
            <a:ext cx="8232699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어떤 제약 조건하에서 기능을 수행할 것인가 </a:t>
            </a:r>
            <a:endParaRPr lang="en-US" altLang="ko-KR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무선통신이 된다는 조건하에서 기능이 수행될 것입니다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5473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998685-3578-45DA-808A-84A7B1DB8A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5843" y="103481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-1273" b="31725"/>
          <a:stretch/>
        </p:blipFill>
        <p:spPr>
          <a:xfrm>
            <a:off x="826997" y="1402956"/>
            <a:ext cx="5050556" cy="2293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0A108-AF5E-445A-A6D0-3BA3F4152797}"/>
              </a:ext>
            </a:extLst>
          </p:cNvPr>
          <p:cNvSpPr txBox="1"/>
          <p:nvPr/>
        </p:nvSpPr>
        <p:spPr>
          <a:xfrm>
            <a:off x="773804" y="6048165"/>
            <a:ext cx="7614368" cy="76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hlinkClick r:id="rId3"/>
              </a:rPr>
              <a:t>http://www.weather.go.kr/weather/lifenindustry/li_asset/HELP/basic/help_02_01.jsp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https://www.yna.co.kr/view/AKR20180601155200017</a:t>
            </a:r>
            <a:endParaRPr lang="en-US" altLang="ko-KR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389ECA-6DDB-4D7B-8F3B-E8E3380C364C}"/>
              </a:ext>
            </a:extLst>
          </p:cNvPr>
          <p:cNvSpPr/>
          <p:nvPr/>
        </p:nvSpPr>
        <p:spPr>
          <a:xfrm>
            <a:off x="1967338" y="2073644"/>
            <a:ext cx="3776183" cy="1030144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오른쪽 화살표 3">
            <a:extLst>
              <a:ext uri="{FF2B5EF4-FFF2-40B4-BE49-F238E27FC236}">
                <a16:creationId xmlns:a16="http://schemas.microsoft.com/office/drawing/2014/main" id="{2824BEB6-A7DE-42F2-A354-9A9F6E0B4732}"/>
              </a:ext>
            </a:extLst>
          </p:cNvPr>
          <p:cNvSpPr/>
          <p:nvPr/>
        </p:nvSpPr>
        <p:spPr>
          <a:xfrm>
            <a:off x="5775758" y="2232236"/>
            <a:ext cx="1110093" cy="6426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5AFC606-5E4D-4C80-8A6C-804ED4113E5A}"/>
              </a:ext>
            </a:extLst>
          </p:cNvPr>
          <p:cNvSpPr/>
          <p:nvPr/>
        </p:nvSpPr>
        <p:spPr>
          <a:xfrm>
            <a:off x="7182717" y="2023813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최저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기온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86AFCC9-14BE-4DF9-A324-4480FD36389C}"/>
              </a:ext>
            </a:extLst>
          </p:cNvPr>
          <p:cNvSpPr/>
          <p:nvPr/>
        </p:nvSpPr>
        <p:spPr>
          <a:xfrm>
            <a:off x="8388172" y="2023813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일교차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1B13F4E-D738-485E-9C1B-93B2E649F762}"/>
              </a:ext>
            </a:extLst>
          </p:cNvPr>
          <p:cNvSpPr/>
          <p:nvPr/>
        </p:nvSpPr>
        <p:spPr>
          <a:xfrm>
            <a:off x="9593627" y="2023813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습도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(%)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0DAE4EF-8060-4BF3-94F0-0807FA5C81B0}"/>
              </a:ext>
            </a:extLst>
          </p:cNvPr>
          <p:cNvSpPr/>
          <p:nvPr/>
        </p:nvSpPr>
        <p:spPr>
          <a:xfrm>
            <a:off x="10799082" y="2023813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기압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</a:rPr>
              <a:t>hPa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AAB7D-58B6-4BA8-8BAF-C44E184653F7}"/>
              </a:ext>
            </a:extLst>
          </p:cNvPr>
          <p:cNvSpPr txBox="1"/>
          <p:nvPr/>
        </p:nvSpPr>
        <p:spPr>
          <a:xfrm>
            <a:off x="8015190" y="1419886"/>
            <a:ext cx="315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/>
              <a:t>기존 산출 필요 요소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42B0C9-175E-4203-AA0B-EB645A7B703F}"/>
              </a:ext>
            </a:extLst>
          </p:cNvPr>
          <p:cNvSpPr txBox="1"/>
          <p:nvPr/>
        </p:nvSpPr>
        <p:spPr>
          <a:xfrm>
            <a:off x="7642208" y="3114156"/>
            <a:ext cx="390283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기존에 나와있는 </a:t>
            </a:r>
            <a:r>
              <a:rPr lang="en-US" altLang="ko-KR" sz="1500" dirty="0"/>
              <a:t>ALI</a:t>
            </a:r>
            <a:r>
              <a:rPr lang="ko-KR" altLang="en-US" sz="1500" dirty="0"/>
              <a:t>의 산출방법을 참고함</a:t>
            </a:r>
            <a:endParaRPr lang="en-US" altLang="ko-KR" sz="15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6E68DEF-38BC-4F3C-9DBC-C8003A80F5A7}"/>
              </a:ext>
            </a:extLst>
          </p:cNvPr>
          <p:cNvGrpSpPr/>
          <p:nvPr/>
        </p:nvGrpSpPr>
        <p:grpSpPr>
          <a:xfrm>
            <a:off x="818091" y="3745431"/>
            <a:ext cx="2265212" cy="2368434"/>
            <a:chOff x="6099099" y="-85837"/>
            <a:chExt cx="3549902" cy="4413288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60E0FF9-1AE9-40BA-8D63-BE48B4A9F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006"/>
            <a:stretch/>
          </p:blipFill>
          <p:spPr>
            <a:xfrm>
              <a:off x="6099099" y="-85837"/>
              <a:ext cx="3549902" cy="4413288"/>
            </a:xfrm>
            <a:prstGeom prst="rect">
              <a:avLst/>
            </a:prstGeom>
          </p:spPr>
        </p:pic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56E1216-F898-46C1-84B8-4C650EEF6E10}"/>
                </a:ext>
              </a:extLst>
            </p:cNvPr>
            <p:cNvCxnSpPr/>
            <p:nvPr/>
          </p:nvCxnSpPr>
          <p:spPr>
            <a:xfrm>
              <a:off x="6536987" y="2954498"/>
              <a:ext cx="2996119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B3F6A7F-2BC0-454B-A7E6-5BBB9B3D043E}"/>
                </a:ext>
              </a:extLst>
            </p:cNvPr>
            <p:cNvCxnSpPr/>
            <p:nvPr/>
          </p:nvCxnSpPr>
          <p:spPr>
            <a:xfrm>
              <a:off x="6390487" y="3318434"/>
              <a:ext cx="1700471" cy="200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AF5D773-9BF5-405C-8E68-7F07647CF3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23073" r="32669" b="33255"/>
          <a:stretch/>
        </p:blipFill>
        <p:spPr>
          <a:xfrm>
            <a:off x="3127590" y="3753550"/>
            <a:ext cx="3175674" cy="2336005"/>
          </a:xfrm>
          <a:prstGeom prst="rect">
            <a:avLst/>
          </a:prstGeom>
        </p:spPr>
      </p:pic>
      <p:sp>
        <p:nvSpPr>
          <p:cNvPr id="78" name="오른쪽 화살표 3">
            <a:extLst>
              <a:ext uri="{FF2B5EF4-FFF2-40B4-BE49-F238E27FC236}">
                <a16:creationId xmlns:a16="http://schemas.microsoft.com/office/drawing/2014/main" id="{BCE8F24F-94DF-49B8-95A5-B4FC4DF9FEE4}"/>
              </a:ext>
            </a:extLst>
          </p:cNvPr>
          <p:cNvSpPr/>
          <p:nvPr/>
        </p:nvSpPr>
        <p:spPr>
          <a:xfrm>
            <a:off x="6330804" y="4675885"/>
            <a:ext cx="1110093" cy="6426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FDB04DB-788A-43E6-994D-93EF24C4C400}"/>
              </a:ext>
            </a:extLst>
          </p:cNvPr>
          <p:cNvSpPr/>
          <p:nvPr/>
        </p:nvSpPr>
        <p:spPr>
          <a:xfrm>
            <a:off x="9080437" y="4497156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오존</a:t>
            </a:r>
          </a:p>
        </p:txBody>
      </p:sp>
      <p:sp>
        <p:nvSpPr>
          <p:cNvPr id="80" name="덧셈 기호 4">
            <a:extLst>
              <a:ext uri="{FF2B5EF4-FFF2-40B4-BE49-F238E27FC236}">
                <a16:creationId xmlns:a16="http://schemas.microsoft.com/office/drawing/2014/main" id="{F02F6C1A-5C36-46E5-8CE0-5CE46BA524EE}"/>
              </a:ext>
            </a:extLst>
          </p:cNvPr>
          <p:cNvSpPr/>
          <p:nvPr/>
        </p:nvSpPr>
        <p:spPr>
          <a:xfrm>
            <a:off x="9288236" y="3598301"/>
            <a:ext cx="610782" cy="609570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4103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E13C9E2-4C39-4B10-94C6-8210FBB4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95" y="2253259"/>
            <a:ext cx="958438" cy="95843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829879" y="2256810"/>
            <a:ext cx="958438" cy="103184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11790-BC31-46D9-A470-5008D8934333}"/>
              </a:ext>
            </a:extLst>
          </p:cNvPr>
          <p:cNvSpPr txBox="1"/>
          <p:nvPr/>
        </p:nvSpPr>
        <p:spPr>
          <a:xfrm>
            <a:off x="694620" y="3464615"/>
            <a:ext cx="258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16</a:t>
            </a:r>
            <a:r>
              <a:rPr lang="ko-KR" altLang="en-US" b="1" dirty="0"/>
              <a:t>개 지역</a:t>
            </a:r>
            <a:r>
              <a:rPr lang="en-US" altLang="ko-KR" b="1" dirty="0"/>
              <a:t>(</a:t>
            </a:r>
            <a:r>
              <a:rPr lang="ko-KR" altLang="en-US" b="1" dirty="0"/>
              <a:t>일별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3F162FC-9D8A-4824-ADF1-73E334EE5B07}"/>
              </a:ext>
            </a:extLst>
          </p:cNvPr>
          <p:cNvSpPr/>
          <p:nvPr/>
        </p:nvSpPr>
        <p:spPr>
          <a:xfrm>
            <a:off x="4079450" y="2253259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최저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기온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7CABCF8-9B17-4270-99D3-5CA66E4C2477}"/>
              </a:ext>
            </a:extLst>
          </p:cNvPr>
          <p:cNvSpPr/>
          <p:nvPr/>
        </p:nvSpPr>
        <p:spPr>
          <a:xfrm>
            <a:off x="5284905" y="2253259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일교차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849F04F-0D90-4CB3-9A7A-048652E7D4F2}"/>
              </a:ext>
            </a:extLst>
          </p:cNvPr>
          <p:cNvSpPr/>
          <p:nvPr/>
        </p:nvSpPr>
        <p:spPr>
          <a:xfrm>
            <a:off x="6490360" y="2253259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습도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(%)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8F8EFDB-EC67-49A2-AA8D-94CEDAD0BF37}"/>
              </a:ext>
            </a:extLst>
          </p:cNvPr>
          <p:cNvSpPr/>
          <p:nvPr/>
        </p:nvSpPr>
        <p:spPr>
          <a:xfrm>
            <a:off x="7695815" y="2253259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기압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</a:rPr>
              <a:t>hPa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300396-8130-4EF5-8F53-9E55E354F727}"/>
              </a:ext>
            </a:extLst>
          </p:cNvPr>
          <p:cNvSpPr txBox="1"/>
          <p:nvPr/>
        </p:nvSpPr>
        <p:spPr>
          <a:xfrm>
            <a:off x="4400077" y="3370231"/>
            <a:ext cx="39355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기존에 나와있는 </a:t>
            </a:r>
            <a:r>
              <a:rPr lang="en-US" altLang="ko-KR" b="1" dirty="0"/>
              <a:t>ALI</a:t>
            </a:r>
            <a:r>
              <a:rPr lang="ko-KR" altLang="en-US" b="1" dirty="0"/>
              <a:t>의 산출요소</a:t>
            </a:r>
            <a:endParaRPr lang="en-US" altLang="ko-KR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F5387A66-D097-40F5-BC49-0859630CDB8C}"/>
              </a:ext>
            </a:extLst>
          </p:cNvPr>
          <p:cNvSpPr/>
          <p:nvPr/>
        </p:nvSpPr>
        <p:spPr>
          <a:xfrm>
            <a:off x="9681460" y="2293885"/>
            <a:ext cx="1026380" cy="100015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</a:rPr>
              <a:t>오존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(ppm)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8" name="덧셈 기호 4">
            <a:extLst>
              <a:ext uri="{FF2B5EF4-FFF2-40B4-BE49-F238E27FC236}">
                <a16:creationId xmlns:a16="http://schemas.microsoft.com/office/drawing/2014/main" id="{07C6E800-2FBD-40E9-9E66-3EC0BCD9709E}"/>
              </a:ext>
            </a:extLst>
          </p:cNvPr>
          <p:cNvSpPr/>
          <p:nvPr/>
        </p:nvSpPr>
        <p:spPr>
          <a:xfrm>
            <a:off x="8901270" y="2489176"/>
            <a:ext cx="610782" cy="609570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같음 기호 88">
            <a:extLst>
              <a:ext uri="{FF2B5EF4-FFF2-40B4-BE49-F238E27FC236}">
                <a16:creationId xmlns:a16="http://schemas.microsoft.com/office/drawing/2014/main" id="{6D5B1F3A-2138-4FDD-A657-409D3595EA3E}"/>
              </a:ext>
            </a:extLst>
          </p:cNvPr>
          <p:cNvSpPr/>
          <p:nvPr/>
        </p:nvSpPr>
        <p:spPr>
          <a:xfrm>
            <a:off x="1003926" y="4883873"/>
            <a:ext cx="773867" cy="467392"/>
          </a:xfrm>
          <a:prstGeom prst="mathEqual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05B99A-E6C4-43A9-945F-E6E318498C67}"/>
              </a:ext>
            </a:extLst>
          </p:cNvPr>
          <p:cNvSpPr txBox="1"/>
          <p:nvPr/>
        </p:nvSpPr>
        <p:spPr>
          <a:xfrm>
            <a:off x="1800276" y="4802098"/>
            <a:ext cx="61259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</a:t>
            </a:r>
            <a:r>
              <a:rPr lang="en-US" altLang="ko-KR" sz="3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ALI(</a:t>
            </a:r>
            <a:r>
              <a:rPr lang="ko-KR" altLang="en-US" sz="3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천식위험지수</a:t>
            </a:r>
            <a:r>
              <a:rPr lang="en-US" altLang="ko-KR" sz="3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972E84-1E11-4DD8-A641-6CF06F84F8AE}"/>
              </a:ext>
            </a:extLst>
          </p:cNvPr>
          <p:cNvSpPr txBox="1"/>
          <p:nvPr/>
        </p:nvSpPr>
        <p:spPr>
          <a:xfrm>
            <a:off x="8901270" y="3370231"/>
            <a:ext cx="30445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새로운 </a:t>
            </a:r>
            <a:r>
              <a:rPr lang="en-US" altLang="ko-KR" b="1" dirty="0"/>
              <a:t>ALI</a:t>
            </a:r>
            <a:r>
              <a:rPr lang="ko-KR" altLang="en-US" b="1" dirty="0"/>
              <a:t>의 산출요소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689439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002759" y="0"/>
            <a:ext cx="221936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000" b="1">
                <a:solidFill>
                  <a:schemeClr val="tx2">
                    <a:lumMod val="75000"/>
                  </a:schemeClr>
                </a:solidFill>
              </a:rPr>
              <a:t>목  차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4632" y="11291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5459" y="1676400"/>
            <a:ext cx="11394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팀원 소개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 동기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선정 질병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목표</a:t>
            </a:r>
            <a:endParaRPr lang="en-US" altLang="ko-KR" dirty="0"/>
          </a:p>
          <a:p>
            <a:r>
              <a:rPr lang="en-US" altLang="ko-KR" dirty="0"/>
              <a:t>     4-1 )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     4-2 ) </a:t>
            </a:r>
            <a:r>
              <a:rPr lang="ko-KR" altLang="en-US" dirty="0" err="1"/>
              <a:t>기대방안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en-US" altLang="ko-KR" dirty="0"/>
              <a:t>     5-1 ) </a:t>
            </a:r>
            <a:r>
              <a:rPr lang="ko-KR" altLang="en-US" dirty="0"/>
              <a:t>개발프로그램 설치</a:t>
            </a:r>
            <a:endParaRPr lang="en-US" altLang="ko-KR" dirty="0"/>
          </a:p>
          <a:p>
            <a:r>
              <a:rPr lang="en-US" altLang="ko-KR" dirty="0"/>
              <a:t>     5-2 ) </a:t>
            </a:r>
            <a:r>
              <a:rPr lang="ko-KR" altLang="en-US" dirty="0"/>
              <a:t>시스템 흐름도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진행 상황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7.</a:t>
            </a:r>
            <a:r>
              <a:rPr lang="ko-KR" altLang="en-US" dirty="0"/>
              <a:t> 다음주 진행 계획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참고 사이트 </a:t>
            </a:r>
            <a:r>
              <a:rPr lang="en-US" altLang="ko-KR" dirty="0"/>
              <a:t>&amp; </a:t>
            </a:r>
            <a:r>
              <a:rPr lang="ko-KR" altLang="en-US" dirty="0"/>
              <a:t>문헌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973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68" y="1758810"/>
            <a:ext cx="3304229" cy="4806151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id="{150C3082-F0E5-4C4E-AB98-7C92436DCF8D}"/>
              </a:ext>
            </a:extLst>
          </p:cNvPr>
          <p:cNvSpPr/>
          <p:nvPr/>
        </p:nvSpPr>
        <p:spPr>
          <a:xfrm>
            <a:off x="4108157" y="197842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77139"/>
              <a:gd name="adj6" fmla="val 17930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24A89A6-136C-40B5-8B57-256DB005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01" y="5755076"/>
            <a:ext cx="1023667" cy="1023667"/>
          </a:xfrm>
          <a:prstGeom prst="rect">
            <a:avLst/>
          </a:prstGeom>
        </p:spPr>
      </p:pic>
      <p:sp>
        <p:nvSpPr>
          <p:cNvPr id="76" name="설명선: 굽은 선 75">
            <a:extLst>
              <a:ext uri="{FF2B5EF4-FFF2-40B4-BE49-F238E27FC236}">
                <a16:creationId xmlns:a16="http://schemas.microsoft.com/office/drawing/2014/main" id="{F92D4118-75CA-4B22-90DF-D49655C74B14}"/>
              </a:ext>
            </a:extLst>
          </p:cNvPr>
          <p:cNvSpPr/>
          <p:nvPr/>
        </p:nvSpPr>
        <p:spPr>
          <a:xfrm>
            <a:off x="3762793" y="307796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-46324"/>
              <a:gd name="adj6" fmla="val 165005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인천</a:t>
            </a:r>
          </a:p>
        </p:txBody>
      </p:sp>
      <p:sp>
        <p:nvSpPr>
          <p:cNvPr id="77" name="설명선: 굽은 선 76">
            <a:extLst>
              <a:ext uri="{FF2B5EF4-FFF2-40B4-BE49-F238E27FC236}">
                <a16:creationId xmlns:a16="http://schemas.microsoft.com/office/drawing/2014/main" id="{04C34B47-949B-4ACB-8148-005267965FFC}"/>
              </a:ext>
            </a:extLst>
          </p:cNvPr>
          <p:cNvSpPr/>
          <p:nvPr/>
        </p:nvSpPr>
        <p:spPr>
          <a:xfrm>
            <a:off x="4123845" y="399471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0785"/>
              <a:gd name="adj6" fmla="val 20444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</a:t>
            </a:r>
          </a:p>
        </p:txBody>
      </p:sp>
      <p:sp>
        <p:nvSpPr>
          <p:cNvPr id="78" name="설명선: 굽은 선 77">
            <a:extLst>
              <a:ext uri="{FF2B5EF4-FFF2-40B4-BE49-F238E27FC236}">
                <a16:creationId xmlns:a16="http://schemas.microsoft.com/office/drawing/2014/main" id="{1C23F311-4BE9-4472-9693-03A793A667F1}"/>
              </a:ext>
            </a:extLst>
          </p:cNvPr>
          <p:cNvSpPr/>
          <p:nvPr/>
        </p:nvSpPr>
        <p:spPr>
          <a:xfrm>
            <a:off x="3762793" y="4910463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34103"/>
              <a:gd name="adj6" fmla="val 18502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광주</a:t>
            </a:r>
          </a:p>
        </p:txBody>
      </p:sp>
      <p:sp>
        <p:nvSpPr>
          <p:cNvPr id="79" name="설명선: 굽은 선 78">
            <a:extLst>
              <a:ext uri="{FF2B5EF4-FFF2-40B4-BE49-F238E27FC236}">
                <a16:creationId xmlns:a16="http://schemas.microsoft.com/office/drawing/2014/main" id="{E2FE3D10-1531-4E73-87FB-67AF374193F6}"/>
              </a:ext>
            </a:extLst>
          </p:cNvPr>
          <p:cNvSpPr/>
          <p:nvPr/>
        </p:nvSpPr>
        <p:spPr>
          <a:xfrm>
            <a:off x="8227255" y="2921053"/>
            <a:ext cx="1398883" cy="507948"/>
          </a:xfrm>
          <a:prstGeom prst="borderCallout2">
            <a:avLst>
              <a:gd name="adj1" fmla="val 49153"/>
              <a:gd name="adj2" fmla="val 139"/>
              <a:gd name="adj3" fmla="val 133076"/>
              <a:gd name="adj4" fmla="val -40811"/>
              <a:gd name="adj5" fmla="val 260720"/>
              <a:gd name="adj6" fmla="val -64692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대구</a:t>
            </a:r>
          </a:p>
        </p:txBody>
      </p:sp>
      <p:sp>
        <p:nvSpPr>
          <p:cNvPr id="80" name="설명선: 굽은 선 79">
            <a:extLst>
              <a:ext uri="{FF2B5EF4-FFF2-40B4-BE49-F238E27FC236}">
                <a16:creationId xmlns:a16="http://schemas.microsoft.com/office/drawing/2014/main" id="{79EEEEBD-B5D4-44D6-9DE6-86DA9A3BFC5B}"/>
              </a:ext>
            </a:extLst>
          </p:cNvPr>
          <p:cNvSpPr/>
          <p:nvPr/>
        </p:nvSpPr>
        <p:spPr>
          <a:xfrm>
            <a:off x="9012217" y="3837802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20003"/>
              <a:gd name="adj6" fmla="val -8280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울산</a:t>
            </a:r>
          </a:p>
        </p:txBody>
      </p:sp>
      <p:sp>
        <p:nvSpPr>
          <p:cNvPr id="81" name="설명선: 굽은 선 80">
            <a:extLst>
              <a:ext uri="{FF2B5EF4-FFF2-40B4-BE49-F238E27FC236}">
                <a16:creationId xmlns:a16="http://schemas.microsoft.com/office/drawing/2014/main" id="{C4A951F5-6D63-4A58-A35E-9EDCC24DB968}"/>
              </a:ext>
            </a:extLst>
          </p:cNvPr>
          <p:cNvSpPr/>
          <p:nvPr/>
        </p:nvSpPr>
        <p:spPr>
          <a:xfrm>
            <a:off x="9012217" y="4753554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-773"/>
              <a:gd name="adj6" fmla="val -8264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</a:t>
            </a:r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id="{25D5A623-0307-4C8C-A8AC-6535B07C65AB}"/>
              </a:ext>
            </a:extLst>
          </p:cNvPr>
          <p:cNvSpPr/>
          <p:nvPr/>
        </p:nvSpPr>
        <p:spPr>
          <a:xfrm>
            <a:off x="7442293" y="5542150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31083"/>
              <a:gd name="adj6" fmla="val -65857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제주도</a:t>
            </a:r>
          </a:p>
        </p:txBody>
      </p:sp>
      <p:sp>
        <p:nvSpPr>
          <p:cNvPr id="83" name="설명선: 굽은 선 82">
            <a:extLst>
              <a:ext uri="{FF2B5EF4-FFF2-40B4-BE49-F238E27FC236}">
                <a16:creationId xmlns:a16="http://schemas.microsoft.com/office/drawing/2014/main" id="{EA23E45F-96CD-44E9-88AC-9DB2B715FBD4}"/>
              </a:ext>
            </a:extLst>
          </p:cNvPr>
          <p:cNvSpPr/>
          <p:nvPr/>
        </p:nvSpPr>
        <p:spPr>
          <a:xfrm>
            <a:off x="2828692" y="24921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26978"/>
              <a:gd name="adj6" fmla="val 270703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id="{2AD96E90-8C5C-4CCF-9E14-2361F1CF6A08}"/>
              </a:ext>
            </a:extLst>
          </p:cNvPr>
          <p:cNvSpPr/>
          <p:nvPr/>
        </p:nvSpPr>
        <p:spPr>
          <a:xfrm>
            <a:off x="8674979" y="1159714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320106"/>
              <a:gd name="adj6" fmla="val -11767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2058556" y="3424103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0890"/>
              <a:gd name="adj4" fmla="val 237865"/>
              <a:gd name="adj5" fmla="val 53723"/>
              <a:gd name="adj6" fmla="val 33931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</a:p>
        </p:txBody>
      </p:sp>
      <p:sp>
        <p:nvSpPr>
          <p:cNvPr id="87" name="설명선: 굽은 선 86">
            <a:extLst>
              <a:ext uri="{FF2B5EF4-FFF2-40B4-BE49-F238E27FC236}">
                <a16:creationId xmlns:a16="http://schemas.microsoft.com/office/drawing/2014/main" id="{CF2EA888-336C-4EA0-A2AC-3CAF08B4ADBD}"/>
              </a:ext>
            </a:extLst>
          </p:cNvPr>
          <p:cNvSpPr/>
          <p:nvPr/>
        </p:nvSpPr>
        <p:spPr>
          <a:xfrm>
            <a:off x="9025829" y="2244958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266829"/>
              <a:gd name="adj6" fmla="val -11638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</a:p>
        </p:txBody>
      </p:sp>
      <p:sp>
        <p:nvSpPr>
          <p:cNvPr id="88" name="설명선: 굽은 선 87">
            <a:extLst>
              <a:ext uri="{FF2B5EF4-FFF2-40B4-BE49-F238E27FC236}">
                <a16:creationId xmlns:a16="http://schemas.microsoft.com/office/drawing/2014/main" id="{B46F4D59-CC4C-4DA5-9C7E-C00CFA8D0C6C}"/>
              </a:ext>
            </a:extLst>
          </p:cNvPr>
          <p:cNvSpPr/>
          <p:nvPr/>
        </p:nvSpPr>
        <p:spPr>
          <a:xfrm>
            <a:off x="10274550" y="3257610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107498"/>
              <a:gd name="adj4" fmla="val -166052"/>
              <a:gd name="adj5" fmla="val 290138"/>
              <a:gd name="adj6" fmla="val -236780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id="{3CAADAB4-69A0-418F-8DB0-8A46F2817A59}"/>
              </a:ext>
            </a:extLst>
          </p:cNvPr>
          <p:cNvSpPr/>
          <p:nvPr/>
        </p:nvSpPr>
        <p:spPr>
          <a:xfrm>
            <a:off x="1762096" y="485919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9479"/>
              <a:gd name="adj6" fmla="val 367798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</a:p>
        </p:txBody>
      </p:sp>
      <p:sp>
        <p:nvSpPr>
          <p:cNvPr id="90" name="설명선: 굽은 선 89">
            <a:extLst>
              <a:ext uri="{FF2B5EF4-FFF2-40B4-BE49-F238E27FC236}">
                <a16:creationId xmlns:a16="http://schemas.microsoft.com/office/drawing/2014/main" id="{2730D55E-A5D3-41FC-A9C4-C678FB6A630C}"/>
              </a:ext>
            </a:extLst>
          </p:cNvPr>
          <p:cNvSpPr/>
          <p:nvPr/>
        </p:nvSpPr>
        <p:spPr>
          <a:xfrm>
            <a:off x="2823944" y="563189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6149"/>
              <a:gd name="adj6" fmla="val 260346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8A7B00-B663-4ADF-AF3C-45C07BDA13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조사 지역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8298" y="104585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47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4471741" y="5860352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72728"/>
              <a:gd name="adj4" fmla="val 200484"/>
              <a:gd name="adj5" fmla="val -421791"/>
              <a:gd name="adj6" fmla="val 18139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13734" y="1445542"/>
            <a:ext cx="1595375" cy="4269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16</a:t>
            </a:r>
            <a:r>
              <a:rPr lang="ko-KR" altLang="en-US" b="1" dirty="0">
                <a:solidFill>
                  <a:sysClr val="windowText" lastClr="000000"/>
                </a:solidFill>
              </a:rPr>
              <a:t>개 지역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 err="1">
                <a:solidFill>
                  <a:srgbClr val="44546A">
                    <a:lumMod val="75000"/>
                  </a:srgbClr>
                </a:solidFill>
              </a:rPr>
              <a:t>천식예측의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09934"/>
              </p:ext>
            </p:extLst>
          </p:nvPr>
        </p:nvGraphicFramePr>
        <p:xfrm>
          <a:off x="1113503" y="1705835"/>
          <a:ext cx="9169114" cy="248545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13091">
                  <a:extLst>
                    <a:ext uri="{9D8B030D-6E8A-4147-A177-3AD203B41FA5}">
                      <a16:colId xmlns:a16="http://schemas.microsoft.com/office/drawing/2014/main" val="650730870"/>
                    </a:ext>
                  </a:extLst>
                </a:gridCol>
                <a:gridCol w="7156023">
                  <a:extLst>
                    <a:ext uri="{9D8B030D-6E8A-4147-A177-3AD203B41FA5}">
                      <a16:colId xmlns:a16="http://schemas.microsoft.com/office/drawing/2014/main" val="2213856355"/>
                    </a:ext>
                  </a:extLst>
                </a:gridCol>
              </a:tblGrid>
              <a:tr h="45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</a:rPr>
                        <a:t>오존농도</a:t>
                      </a:r>
                      <a:r>
                        <a:rPr lang="en-US" altLang="ko-KR" sz="2000" kern="0" spc="0" dirty="0">
                          <a:effectLst/>
                        </a:rPr>
                        <a:t>(</a:t>
                      </a:r>
                      <a:r>
                        <a:rPr lang="en-US" sz="2000" kern="0" spc="0" dirty="0">
                          <a:effectLst/>
                        </a:rPr>
                        <a:t>ppm)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</a:rPr>
                        <a:t>작용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5859289"/>
                  </a:ext>
                </a:extLst>
              </a:tr>
              <a:tr h="45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0.01~0.02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</a:rPr>
                        <a:t>다소의 냄새를 느낀다</a:t>
                      </a:r>
                      <a:r>
                        <a:rPr lang="en-US" altLang="ko-KR" sz="2000" kern="0" spc="0" dirty="0">
                          <a:effectLst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42474974"/>
                  </a:ext>
                </a:extLst>
              </a:tr>
              <a:tr h="9729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0.1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</a:rPr>
                        <a:t>확실히 냄새가 나고</a:t>
                      </a:r>
                      <a:r>
                        <a:rPr lang="en-US" altLang="ko-KR" sz="2000" kern="0" spc="0" dirty="0">
                          <a:effectLst/>
                        </a:rPr>
                        <a:t>, </a:t>
                      </a:r>
                      <a:r>
                        <a:rPr lang="ko-KR" altLang="en-US" sz="2000" kern="0" spc="0" dirty="0">
                          <a:effectLst/>
                        </a:rPr>
                        <a:t>코나 목에 자극을 느낀다</a:t>
                      </a:r>
                      <a:r>
                        <a:rPr lang="en-US" altLang="ko-KR" sz="2000" kern="0" spc="0" dirty="0"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코나 목에 자극을 느끼면 천식이 악화되거나 발병 확률이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증가됨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85986"/>
                  </a:ext>
                </a:extLst>
              </a:tr>
              <a:tr h="45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0.2~0.5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3</a:t>
                      </a:r>
                      <a:r>
                        <a:rPr lang="ko-KR" altLang="en-US" sz="2000" kern="0" spc="0" dirty="0">
                          <a:effectLst/>
                        </a:rPr>
                        <a:t>∼</a:t>
                      </a:r>
                      <a:r>
                        <a:rPr lang="en-US" altLang="ko-KR" sz="2000" kern="0" spc="0" dirty="0">
                          <a:effectLst/>
                        </a:rPr>
                        <a:t>6</a:t>
                      </a:r>
                      <a:r>
                        <a:rPr lang="ko-KR" altLang="en-US" sz="2000" kern="0" spc="0" dirty="0">
                          <a:effectLst/>
                        </a:rPr>
                        <a:t>시간 노출되면 시각이 떨어진다</a:t>
                      </a:r>
                      <a:r>
                        <a:rPr lang="en-US" altLang="ko-KR" sz="2000" kern="0" spc="0" dirty="0">
                          <a:effectLst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1450643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9FC0-5697-4866-9DB8-65DB3665D4A9}"/>
              </a:ext>
            </a:extLst>
          </p:cNvPr>
          <p:cNvSpPr txBox="1"/>
          <p:nvPr/>
        </p:nvSpPr>
        <p:spPr>
          <a:xfrm>
            <a:off x="1076855" y="4249151"/>
            <a:ext cx="1018902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대기 중에 배출된 광화학 </a:t>
            </a:r>
            <a:r>
              <a:rPr lang="ko-KR" altLang="en-US" dirty="0" err="1"/>
              <a:t>옥시던트의</a:t>
            </a:r>
            <a:r>
              <a:rPr lang="ko-KR" altLang="en-US" dirty="0"/>
              <a:t> 일종으로 </a:t>
            </a:r>
            <a:r>
              <a:rPr lang="en-US" altLang="ko-KR" dirty="0"/>
              <a:t>2</a:t>
            </a:r>
            <a:r>
              <a:rPr lang="ko-KR" altLang="en-US" dirty="0"/>
              <a:t>차 오염물질에 속한다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반복 노출시에는 폐에 영향을 미치며</a:t>
            </a:r>
            <a:r>
              <a:rPr lang="en-US" altLang="ko-KR" dirty="0"/>
              <a:t>, </a:t>
            </a:r>
            <a:r>
              <a:rPr lang="ko-KR" altLang="en-US" dirty="0"/>
              <a:t>폐기종 및 천식을 악화시키고</a:t>
            </a:r>
            <a:r>
              <a:rPr lang="en-US" altLang="ko-KR" dirty="0"/>
              <a:t>, </a:t>
            </a:r>
            <a:r>
              <a:rPr lang="ko-KR" altLang="en-US" dirty="0"/>
              <a:t>폐활량을 감소 시킬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특히 기관지 천식환자나 호흡기 </a:t>
            </a:r>
            <a:r>
              <a:rPr lang="ko-KR" altLang="en-US" dirty="0" err="1"/>
              <a:t>질환자</a:t>
            </a:r>
            <a:r>
              <a:rPr lang="en-US" altLang="ko-KR" dirty="0"/>
              <a:t>, </a:t>
            </a:r>
            <a:r>
              <a:rPr lang="ko-KR" altLang="en-US" dirty="0"/>
              <a:t>어린이</a:t>
            </a:r>
            <a:r>
              <a:rPr lang="en-US" altLang="ko-KR" dirty="0"/>
              <a:t>, </a:t>
            </a:r>
            <a:r>
              <a:rPr lang="ko-KR" altLang="en-US" dirty="0"/>
              <a:t>노약자 등에게는 많은 영향을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B40DFE-EC39-4FFE-ABB5-93E9EFCD4BD5}"/>
              </a:ext>
            </a:extLst>
          </p:cNvPr>
          <p:cNvSpPr txBox="1"/>
          <p:nvPr/>
        </p:nvSpPr>
        <p:spPr>
          <a:xfrm>
            <a:off x="1113503" y="6277494"/>
            <a:ext cx="685966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https://www.airkorea.or.kr/web/airMatter?pMENU_NO=130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64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471635" y="741633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699" y="1629131"/>
            <a:ext cx="3984302" cy="3187601"/>
          </a:xfrm>
          <a:prstGeom prst="rect">
            <a:avLst/>
          </a:prstGeom>
          <a:noFill/>
        </p:spPr>
      </p:pic>
      <p:pic>
        <p:nvPicPr>
          <p:cNvPr id="5" name="Picture 3" descr="C:\Users\Administrator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6630" y="2595422"/>
            <a:ext cx="3710074" cy="1181597"/>
          </a:xfrm>
          <a:prstGeom prst="rect">
            <a:avLst/>
          </a:prstGeom>
          <a:noFill/>
        </p:spPr>
      </p:pic>
      <p:sp>
        <p:nvSpPr>
          <p:cNvPr id="22" name="위로 굽은 화살표 21"/>
          <p:cNvSpPr/>
          <p:nvPr/>
        </p:nvSpPr>
        <p:spPr>
          <a:xfrm rot="10800000" flipH="1">
            <a:off x="4576661" y="1689689"/>
            <a:ext cx="887506" cy="85164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 rot="13550032">
            <a:off x="3188327" y="4161042"/>
            <a:ext cx="568998" cy="55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7699" y="5052256"/>
            <a:ext cx="550830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기상청에서 지역과 시간대 </a:t>
            </a:r>
            <a:endParaRPr lang="en-US" altLang="ko-KR" dirty="0"/>
          </a:p>
          <a:p>
            <a:r>
              <a:rPr lang="ko-KR" altLang="en-US" dirty="0"/>
              <a:t>필요한 자료를 선택하면 쉽게 조회와 다운로드 가능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9675" y="605886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https://data.kma.go.kr/cmmn/main.do</a:t>
            </a:r>
            <a:endParaRPr lang="ko-KR" alt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62B2DE-330C-497F-BF5F-F6841CF8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71881" y="1619214"/>
            <a:ext cx="4715075" cy="319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왼쪽 화살표 13">
            <a:extLst>
              <a:ext uri="{FF2B5EF4-FFF2-40B4-BE49-F238E27FC236}">
                <a16:creationId xmlns:a16="http://schemas.microsoft.com/office/drawing/2014/main" id="{9E4BBC18-5790-4635-A1AD-728312E2BA5A}"/>
              </a:ext>
            </a:extLst>
          </p:cNvPr>
          <p:cNvSpPr/>
          <p:nvPr/>
        </p:nvSpPr>
        <p:spPr>
          <a:xfrm>
            <a:off x="8826261" y="2769271"/>
            <a:ext cx="606314" cy="4487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1016E-7CE2-435C-9276-3DC81662DB43}"/>
              </a:ext>
            </a:extLst>
          </p:cNvPr>
          <p:cNvSpPr txBox="1"/>
          <p:nvPr/>
        </p:nvSpPr>
        <p:spPr>
          <a:xfrm>
            <a:off x="6771881" y="4986610"/>
            <a:ext cx="471507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</a:t>
            </a:r>
            <a:r>
              <a:rPr lang="ko-KR" altLang="en-US" dirty="0" err="1"/>
              <a:t>포털에서</a:t>
            </a:r>
            <a:r>
              <a:rPr lang="ko-KR" altLang="en-US" dirty="0"/>
              <a:t> 파일데이터에 접속해 원하는 정보를 골라 선택 다운로드 클릭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BA45A-987C-4AD3-8CE3-4B36137EAAC7}"/>
              </a:ext>
            </a:extLst>
          </p:cNvPr>
          <p:cNvSpPr txBox="1"/>
          <p:nvPr/>
        </p:nvSpPr>
        <p:spPr>
          <a:xfrm>
            <a:off x="5464167" y="606838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https://www.data.go.kr/dataset/15028050/fileData.do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969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3298AFB-E5A9-40D5-BDD2-CA3A8FC6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534" y="1553757"/>
            <a:ext cx="5046541" cy="307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260720-1845-4E4B-8445-F29DA82164C1}"/>
              </a:ext>
            </a:extLst>
          </p:cNvPr>
          <p:cNvSpPr txBox="1"/>
          <p:nvPr/>
        </p:nvSpPr>
        <p:spPr>
          <a:xfrm>
            <a:off x="744813" y="4731254"/>
            <a:ext cx="504654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 err="1"/>
              <a:t>에어코리아</a:t>
            </a:r>
            <a:r>
              <a:rPr lang="en-US" altLang="ko-KR" dirty="0"/>
              <a:t>’</a:t>
            </a:r>
            <a:r>
              <a:rPr lang="ko-KR" altLang="en-US" dirty="0"/>
              <a:t>에서 실시간 자료 조회에서 </a:t>
            </a:r>
            <a:endParaRPr lang="en-US" altLang="ko-KR" dirty="0"/>
          </a:p>
          <a:p>
            <a:pPr algn="ctr"/>
            <a:r>
              <a:rPr lang="ko-KR" altLang="en-US" dirty="0"/>
              <a:t>시도별 대기정보 수집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EE733-8D8D-4660-A51E-A1B7B28CF5AD}"/>
              </a:ext>
            </a:extLst>
          </p:cNvPr>
          <p:cNvSpPr txBox="1"/>
          <p:nvPr/>
        </p:nvSpPr>
        <p:spPr>
          <a:xfrm>
            <a:off x="554334" y="6114138"/>
            <a:ext cx="10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https://www.airkorea.or.kr/web/sidoCompareAir?itemCode=10003&amp;pMENU_NO=103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3BBFA-6B6D-400B-9CF0-72433CD2161A}"/>
              </a:ext>
            </a:extLst>
          </p:cNvPr>
          <p:cNvSpPr txBox="1"/>
          <p:nvPr/>
        </p:nvSpPr>
        <p:spPr>
          <a:xfrm>
            <a:off x="6030994" y="4739736"/>
            <a:ext cx="454137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 err="1"/>
              <a:t>케이웨더</a:t>
            </a:r>
            <a:r>
              <a:rPr lang="en-US" altLang="ko-KR" dirty="0"/>
              <a:t>’</a:t>
            </a:r>
            <a:r>
              <a:rPr lang="ko-KR" altLang="en-US" dirty="0"/>
              <a:t>에서 필요한 오존 농도만 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758F6-1567-413A-9192-A8C2AEE51DE4}"/>
              </a:ext>
            </a:extLst>
          </p:cNvPr>
          <p:cNvSpPr txBox="1"/>
          <p:nvPr/>
        </p:nvSpPr>
        <p:spPr>
          <a:xfrm>
            <a:off x="539675" y="5765341"/>
            <a:ext cx="607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http://www.kweather.co.kr/air/air_present_me.html</a:t>
            </a:r>
            <a:endParaRPr lang="ko-KR" alt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06B9BED-6D5F-4F77-8FCD-4F6B3938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538451"/>
            <a:ext cx="4541375" cy="30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62168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1507972" y="2784667"/>
            <a:ext cx="727261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결과적으로 몇 개의 데이터를 가지고 왔고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처리했는지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추가해야함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26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pandas as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xlsx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파일을 읽어서 사용하기 위해서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경기환자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('../play/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kisixpa.csv',thousands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경기기후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('../play/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kisixtem.csv',thousands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경기오존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('../play/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sixozon.csv',thousands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경기도 지역의 환자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오존 데이터를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모듈을 이용하여 가져옵니다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868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pd.merge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경기환자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경기기후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on='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명령어는 데이터를 병합시켜주는 기능으로 환자와 기후를 날짜를 기준으로 서로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병합시켜 주었습니다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2" y="2925944"/>
            <a:ext cx="9251482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55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_y']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열을 삭제하는 명령어로 써 중복된 지역 값을 제거 하기 위해서 사용했습니다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그다음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지역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되있는것을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지역으로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바꾸기위해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다음과 같은 명령어를 썼습니다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2.rename(columns={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2.columns[1] : ＇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＇},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이름을 재설정하는 명령어이고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첫 번째를 지역으로 바꾸었습니다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1" y="3598536"/>
            <a:ext cx="9251482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6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pd.merge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경기오존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on='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다음으로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한 데이터와 경기 오존 데이터를 병합시켰습니다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이로써 한 데이터에 오존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기후를 다 넣어주었습니다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9" y="2869126"/>
            <a:ext cx="8201467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5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09454" y="1528859"/>
            <a:ext cx="5143524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2.values[i,6] &gt;62.5: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62.5&lt;=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2.values[i,6] &lt;44.5: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44.5&lt;=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2.values[i,6] &lt;30.3: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9481" y="1670958"/>
            <a:ext cx="519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다음은 경기 지방의 습도 </a:t>
            </a:r>
            <a:r>
              <a:rPr lang="ko-KR" altLang="en-US" dirty="0" err="1"/>
              <a:t>위험지수를</a:t>
            </a:r>
            <a:r>
              <a:rPr lang="ko-KR" altLang="en-US" dirty="0"/>
              <a:t> 등급별로 나누는 과정인데 </a:t>
            </a:r>
            <a:r>
              <a:rPr lang="en-US" altLang="ko-KR" dirty="0"/>
              <a:t>[i,6]</a:t>
            </a:r>
            <a:r>
              <a:rPr lang="ko-KR" altLang="en-US" dirty="0"/>
              <a:t>에서 </a:t>
            </a:r>
            <a:r>
              <a:rPr lang="en-US" altLang="ko-KR" dirty="0"/>
              <a:t>6</a:t>
            </a:r>
            <a:r>
              <a:rPr lang="ko-KR" altLang="en-US" dirty="0"/>
              <a:t>은 </a:t>
            </a:r>
            <a:r>
              <a:rPr lang="en-US" altLang="ko-KR" dirty="0"/>
              <a:t>6</a:t>
            </a:r>
            <a:r>
              <a:rPr lang="ko-KR" altLang="en-US" dirty="0"/>
              <a:t>번째 컬럼을 의미합니다</a:t>
            </a:r>
            <a:r>
              <a:rPr lang="en-US" altLang="ko-KR" dirty="0"/>
              <a:t>. 6</a:t>
            </a:r>
            <a:r>
              <a:rPr lang="ko-KR" altLang="en-US" dirty="0"/>
              <a:t>번째 컬럼인 최소상대습도를 기준으로 습도의 등급을 나누어주었습니다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24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874" y="515889"/>
            <a:ext cx="11440813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14890" y="44809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소개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Team Introduce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62732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KakaoTalk_20190322_102630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76" y="1816437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90322_1052124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11" y="1816461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KakaoTalk_20190322_103933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8" y="1816437"/>
            <a:ext cx="1682197" cy="22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제목 없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1816460"/>
            <a:ext cx="1625187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제목 없음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05" y="1816461"/>
            <a:ext cx="1646838" cy="22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6350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9174" y="1475100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409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99605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33159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86539"/>
              </p:ext>
            </p:extLst>
          </p:nvPr>
        </p:nvGraphicFramePr>
        <p:xfrm>
          <a:off x="544593" y="4307627"/>
          <a:ext cx="1943643" cy="166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안효근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010-7227-4260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dksgyrms1579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어플리케이션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49472"/>
              </p:ext>
            </p:extLst>
          </p:nvPr>
        </p:nvGraphicFramePr>
        <p:xfrm>
          <a:off x="2800820" y="4269677"/>
          <a:ext cx="1943643" cy="17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임정준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010-6650-7445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ehrn56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apm</a:t>
                      </a:r>
                      <a:r>
                        <a:rPr lang="ko-KR" altLang="en-US" sz="1100" b="1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42582"/>
              </p:ext>
            </p:extLst>
          </p:nvPr>
        </p:nvGraphicFramePr>
        <p:xfrm>
          <a:off x="5075459" y="4264764"/>
          <a:ext cx="1943643" cy="17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010-6243-3502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k1hq1201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93059"/>
              </p:ext>
            </p:extLst>
          </p:nvPr>
        </p:nvGraphicFramePr>
        <p:xfrm>
          <a:off x="9706524" y="4235709"/>
          <a:ext cx="1943643" cy="173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정혜수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010-9457-3489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ehdrkdeod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28116"/>
              </p:ext>
            </p:extLst>
          </p:nvPr>
        </p:nvGraphicFramePr>
        <p:xfrm>
          <a:off x="7410160" y="4249132"/>
          <a:ext cx="1943643" cy="17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김연수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010-9361-7968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kys79757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76385" y="1106832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2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09454" y="1528859"/>
            <a:ext cx="812633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 =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최고기온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(°C)'] -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(°C)']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760" y="2214881"/>
            <a:ext cx="6405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경기통합</a:t>
            </a:r>
            <a:r>
              <a:rPr lang="en-US" altLang="ko-KR" dirty="0"/>
              <a:t>2</a:t>
            </a:r>
            <a:r>
              <a:rPr lang="ko-KR" altLang="en-US" dirty="0"/>
              <a:t>에 새로운 </a:t>
            </a:r>
            <a:r>
              <a:rPr lang="ko-KR" altLang="en-US" dirty="0" err="1"/>
              <a:t>일교차라는</a:t>
            </a:r>
            <a:r>
              <a:rPr lang="ko-KR" altLang="en-US" dirty="0"/>
              <a:t> 열을 만들고 일교차의 값은 </a:t>
            </a:r>
            <a:r>
              <a:rPr lang="ko-KR" altLang="en-US" dirty="0" err="1"/>
              <a:t>경기통합</a:t>
            </a:r>
            <a:r>
              <a:rPr lang="en-US" altLang="ko-KR" dirty="0"/>
              <a:t>2</a:t>
            </a:r>
            <a:r>
              <a:rPr lang="ko-KR" altLang="en-US" dirty="0"/>
              <a:t>에 있는 </a:t>
            </a:r>
            <a:r>
              <a:rPr lang="ko-KR" altLang="en-US" dirty="0" err="1"/>
              <a:t>최고기온과</a:t>
            </a:r>
            <a:r>
              <a:rPr lang="ko-KR" altLang="en-US" dirty="0"/>
              <a:t> 에서 최저기온을 </a:t>
            </a:r>
            <a:r>
              <a:rPr lang="ko-KR" altLang="en-US" dirty="0" err="1"/>
              <a:t>뺀값을</a:t>
            </a:r>
            <a:r>
              <a:rPr lang="ko-KR" altLang="en-US" dirty="0"/>
              <a:t> 넣어주었습니다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3" y="3316402"/>
            <a:ext cx="9787713" cy="2796782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233647" y="3306898"/>
            <a:ext cx="546847" cy="288717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64051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        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 &lt; 8.6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8.6&lt;=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 &lt; 12.3: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12.3&lt;=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 &lt; 15.8: 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15.8&lt;=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 </a:t>
            </a:r>
          </a:p>
          <a:p>
            <a:r>
              <a:rPr lang="en-US" altLang="ko-KR" b="1" dirty="0"/>
              <a:t>            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2.values[i,4] &lt;-7.7 or 30&lt;=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2.values[1,3]: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-7.7&lt;=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2.values[i,4] &lt;-0.5: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-0.5&lt;=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2.values[i,4] &lt; 12.6: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12.6&lt;=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2.values[i,4] &lt;30: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95999" y="1601591"/>
            <a:ext cx="5396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경기통합</a:t>
            </a:r>
            <a:r>
              <a:rPr lang="en-US" altLang="ko-KR" dirty="0"/>
              <a:t>2</a:t>
            </a:r>
            <a:r>
              <a:rPr lang="ko-KR" altLang="en-US" dirty="0"/>
              <a:t>의 일교차 </a:t>
            </a:r>
            <a:r>
              <a:rPr lang="ko-KR" altLang="en-US" dirty="0" err="1"/>
              <a:t>위험지수와</a:t>
            </a:r>
            <a:r>
              <a:rPr lang="ko-KR" altLang="en-US" dirty="0"/>
              <a:t> 최저기온 </a:t>
            </a:r>
            <a:r>
              <a:rPr lang="ko-KR" altLang="en-US" dirty="0" err="1"/>
              <a:t>위험지수를</a:t>
            </a:r>
            <a:r>
              <a:rPr lang="ko-KR" altLang="en-US" dirty="0"/>
              <a:t> 등급별로 나타내기 위하여 </a:t>
            </a:r>
            <a:r>
              <a:rPr lang="en-US" altLang="ko-KR" dirty="0"/>
              <a:t>if</a:t>
            </a:r>
            <a:r>
              <a:rPr lang="ko-KR" altLang="en-US" dirty="0"/>
              <a:t>문을 주어 등급을 매긴 값에 따라 등급을 나누어 주었습니다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111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64051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        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1007.6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1007.6&lt;=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1016.2: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1016.2&lt;=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1022.1: 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1022.1&lt;=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'4‘</a:t>
            </a:r>
          </a:p>
          <a:p>
            <a:endParaRPr lang="en-US" altLang="ko-KR" b="1" dirty="0"/>
          </a:p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298.4: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298.4&lt;=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323.7: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323.7&lt;=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346.4: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346.4&lt;=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0042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64051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        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1007.6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1007.6&lt;=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1016.2: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1016.2&lt;=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&lt; 1022.1: 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1022.1&lt;=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 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기압위험지수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'4‘</a:t>
            </a:r>
          </a:p>
          <a:p>
            <a:endParaRPr lang="en-US" altLang="ko-KR" b="1" dirty="0"/>
          </a:p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</a:t>
            </a:r>
          </a:p>
          <a:p>
            <a:r>
              <a:rPr lang="en-US" altLang="ko-KR" b="1" dirty="0"/>
              <a:t>    if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298.4: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298.4&lt;=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323.7: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323.7&lt;=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 &lt; 346.4: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346.4&lt;=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2.values[i,12]: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오존위험지수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</a:t>
            </a:r>
            <a:endParaRPr lang="ko-KR" altLang="en-US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63" y="1413610"/>
            <a:ext cx="6363251" cy="517791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79" y="1044278"/>
            <a:ext cx="6530906" cy="5270468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6203576" y="1156992"/>
            <a:ext cx="1640542" cy="5162891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7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702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일교차 </a:t>
            </a:r>
            <a:r>
              <a:rPr lang="en-US" altLang="ko-KR" b="1" dirty="0"/>
              <a:t>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습도 </a:t>
            </a:r>
            <a:r>
              <a:rPr lang="en-US" altLang="ko-KR" b="1" dirty="0"/>
              <a:t>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최소상대습도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오존 </a:t>
            </a:r>
            <a:r>
              <a:rPr lang="en-US" altLang="ko-KR" b="1" dirty="0"/>
              <a:t>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 </a:t>
            </a:r>
            <a:r>
              <a:rPr lang="ko-KR" altLang="en-US" b="1" dirty="0" err="1"/>
              <a:t>오존량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기압 </a:t>
            </a:r>
            <a:r>
              <a:rPr lang="en-US" altLang="ko-KR" b="1" dirty="0"/>
              <a:t>=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2[＇</a:t>
            </a:r>
            <a:r>
              <a:rPr lang="ko-KR" altLang="en-US" b="1" dirty="0"/>
              <a:t>기압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최저기온 </a:t>
            </a:r>
            <a:r>
              <a:rPr lang="en-US" altLang="ko-KR" b="1" dirty="0"/>
              <a:t>= -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</a:t>
            </a:r>
            <a:r>
              <a:rPr lang="en-US" altLang="ko-KR" b="1" dirty="0"/>
              <a:t>(°C)'].</a:t>
            </a:r>
            <a:r>
              <a:rPr lang="en-US" altLang="ko-KR" b="1" dirty="0" err="1"/>
              <a:t>corr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al = </a:t>
            </a:r>
            <a:r>
              <a:rPr lang="ko-KR" altLang="en-US" b="1" dirty="0"/>
              <a:t>일교차</a:t>
            </a:r>
            <a:r>
              <a:rPr lang="en-US" altLang="ko-KR" b="1" dirty="0"/>
              <a:t>+</a:t>
            </a:r>
            <a:r>
              <a:rPr lang="ko-KR" altLang="en-US" b="1" dirty="0"/>
              <a:t>습도</a:t>
            </a:r>
            <a:r>
              <a:rPr lang="en-US" altLang="ko-KR" b="1" dirty="0"/>
              <a:t>+</a:t>
            </a:r>
            <a:r>
              <a:rPr lang="ko-KR" altLang="en-US" b="1" dirty="0"/>
              <a:t>오존</a:t>
            </a:r>
            <a:r>
              <a:rPr lang="en-US" altLang="ko-KR" b="1" dirty="0"/>
              <a:t>+</a:t>
            </a:r>
            <a:r>
              <a:rPr lang="ko-KR" altLang="en-US" b="1" dirty="0"/>
              <a:t>기압</a:t>
            </a:r>
            <a:r>
              <a:rPr lang="en-US" altLang="ko-KR" b="1" dirty="0"/>
              <a:t>+</a:t>
            </a:r>
            <a:r>
              <a:rPr lang="ko-KR" altLang="en-US" b="1" dirty="0"/>
              <a:t>최저기온</a:t>
            </a:r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311" y="3425817"/>
            <a:ext cx="6128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다음은 일교차</a:t>
            </a:r>
            <a:r>
              <a:rPr lang="en-US" altLang="ko-KR" dirty="0"/>
              <a:t>,</a:t>
            </a:r>
            <a:r>
              <a:rPr lang="ko-KR" altLang="en-US" dirty="0"/>
              <a:t>습도</a:t>
            </a:r>
            <a:r>
              <a:rPr lang="en-US" altLang="ko-KR" dirty="0"/>
              <a:t>,</a:t>
            </a:r>
            <a:r>
              <a:rPr lang="ko-KR" altLang="en-US" dirty="0"/>
              <a:t>오존</a:t>
            </a:r>
            <a:r>
              <a:rPr lang="en-US" altLang="ko-KR" dirty="0"/>
              <a:t>,</a:t>
            </a:r>
            <a:r>
              <a:rPr lang="ko-KR" altLang="en-US" dirty="0"/>
              <a:t>기압</a:t>
            </a:r>
            <a:r>
              <a:rPr lang="en-US" altLang="ko-KR" dirty="0"/>
              <a:t>,</a:t>
            </a:r>
            <a:r>
              <a:rPr lang="ko-KR" altLang="en-US" dirty="0"/>
              <a:t>최저기온에 따른 상관관계를 분석해보았습니다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환자 </a:t>
            </a:r>
            <a:r>
              <a:rPr lang="ko-KR" altLang="en-US" dirty="0" err="1"/>
              <a:t>발생수로</a:t>
            </a:r>
            <a:r>
              <a:rPr lang="ko-KR" altLang="en-US" dirty="0"/>
              <a:t> 일교차와 </a:t>
            </a:r>
            <a:r>
              <a:rPr lang="ko-KR" altLang="en-US" dirty="0" err="1"/>
              <a:t>환자발생수</a:t>
            </a:r>
            <a:r>
              <a:rPr lang="ko-KR" altLang="en-US" dirty="0"/>
              <a:t> 등 어느정도 상관성을 띄는지 확인해보았습니다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마지막의 </a:t>
            </a:r>
            <a:r>
              <a:rPr lang="en-US" altLang="ko-KR" dirty="0"/>
              <a:t>al</a:t>
            </a:r>
            <a:r>
              <a:rPr lang="ko-KR" altLang="en-US" dirty="0"/>
              <a:t>은 위의 상관성의 값을 다 더해준 값입니다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69" y="5822608"/>
            <a:ext cx="720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상관관계분석이란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Ex)’</a:t>
            </a:r>
            <a:r>
              <a:rPr lang="ko-KR" altLang="en-US" dirty="0"/>
              <a:t>키가 크면 </a:t>
            </a:r>
            <a:r>
              <a:rPr lang="ko-KR" altLang="en-US" dirty="0" err="1"/>
              <a:t>발이크다</a:t>
            </a:r>
            <a:r>
              <a:rPr lang="en-US" altLang="ko-KR" dirty="0"/>
              <a:t>’</a:t>
            </a:r>
            <a:r>
              <a:rPr lang="ko-KR" altLang="en-US" dirty="0"/>
              <a:t>를 예시로</a:t>
            </a:r>
            <a:r>
              <a:rPr lang="en-US" altLang="ko-KR" dirty="0"/>
              <a:t> </a:t>
            </a:r>
            <a:r>
              <a:rPr lang="ko-KR" altLang="en-US" dirty="0"/>
              <a:t>키와 발의 관계가 어떠한 관계를 가지고 있는지 성향을 </a:t>
            </a:r>
            <a:r>
              <a:rPr lang="ko-KR" altLang="en-US" dirty="0" err="1"/>
              <a:t>분석하는것을</a:t>
            </a:r>
            <a:r>
              <a:rPr lang="ko-KR" altLang="en-US" dirty="0"/>
              <a:t>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45" y="3094181"/>
            <a:ext cx="3596789" cy="21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86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1027" y="1491488"/>
            <a:ext cx="3770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일교차 </a:t>
            </a:r>
            <a:r>
              <a:rPr lang="en-US" altLang="ko-KR" b="1" dirty="0"/>
              <a:t>= </a:t>
            </a:r>
            <a:r>
              <a:rPr lang="ko-KR" altLang="en-US" b="1" dirty="0"/>
              <a:t>일교차</a:t>
            </a:r>
            <a:r>
              <a:rPr lang="en-US" altLang="ko-KR" b="1" dirty="0"/>
              <a:t>/al</a:t>
            </a:r>
          </a:p>
          <a:p>
            <a:r>
              <a:rPr lang="ko-KR" altLang="en-US" b="1" dirty="0"/>
              <a:t>습도 </a:t>
            </a:r>
            <a:r>
              <a:rPr lang="en-US" altLang="ko-KR" b="1" dirty="0"/>
              <a:t>= </a:t>
            </a:r>
            <a:r>
              <a:rPr lang="ko-KR" altLang="en-US" b="1" dirty="0"/>
              <a:t>습도</a:t>
            </a:r>
            <a:r>
              <a:rPr lang="en-US" altLang="ko-KR" b="1" dirty="0"/>
              <a:t>/al</a:t>
            </a:r>
          </a:p>
          <a:p>
            <a:r>
              <a:rPr lang="ko-KR" altLang="en-US" b="1" dirty="0"/>
              <a:t>오존 </a:t>
            </a:r>
            <a:r>
              <a:rPr lang="en-US" altLang="ko-KR" b="1" dirty="0"/>
              <a:t>= </a:t>
            </a:r>
            <a:r>
              <a:rPr lang="ko-KR" altLang="en-US" b="1" dirty="0"/>
              <a:t>오존</a:t>
            </a:r>
            <a:r>
              <a:rPr lang="en-US" altLang="ko-KR" b="1" dirty="0"/>
              <a:t>/al</a:t>
            </a:r>
          </a:p>
          <a:p>
            <a:r>
              <a:rPr lang="ko-KR" altLang="en-US" b="1" dirty="0"/>
              <a:t>기압 </a:t>
            </a:r>
            <a:r>
              <a:rPr lang="en-US" altLang="ko-KR" b="1" dirty="0"/>
              <a:t>= </a:t>
            </a:r>
            <a:r>
              <a:rPr lang="ko-KR" altLang="en-US" b="1" dirty="0"/>
              <a:t>기압</a:t>
            </a:r>
            <a:r>
              <a:rPr lang="en-US" altLang="ko-KR" b="1" dirty="0"/>
              <a:t>/al</a:t>
            </a:r>
          </a:p>
          <a:p>
            <a:r>
              <a:rPr lang="ko-KR" altLang="en-US" b="1" dirty="0"/>
              <a:t>최저기온 </a:t>
            </a:r>
            <a:r>
              <a:rPr lang="en-US" altLang="ko-KR" b="1" dirty="0"/>
              <a:t>= </a:t>
            </a:r>
            <a:r>
              <a:rPr lang="ko-KR" altLang="en-US" b="1" dirty="0"/>
              <a:t>최저기온</a:t>
            </a:r>
            <a:r>
              <a:rPr lang="en-US" altLang="ko-KR" b="1" dirty="0"/>
              <a:t>/al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62272" y="1702340"/>
            <a:ext cx="564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다음으로 다 더한 </a:t>
            </a:r>
            <a:r>
              <a:rPr lang="en-US" altLang="ko-KR" dirty="0"/>
              <a:t>al</a:t>
            </a:r>
            <a:r>
              <a:rPr lang="ko-KR" altLang="en-US" dirty="0"/>
              <a:t>값으로 일교차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오존</a:t>
            </a:r>
            <a:r>
              <a:rPr lang="en-US" altLang="ko-KR" dirty="0"/>
              <a:t>, </a:t>
            </a:r>
            <a:r>
              <a:rPr lang="ko-KR" altLang="en-US" dirty="0"/>
              <a:t>기압</a:t>
            </a:r>
            <a:r>
              <a:rPr lang="en-US" altLang="ko-KR" dirty="0"/>
              <a:t>,</a:t>
            </a:r>
            <a:r>
              <a:rPr lang="ko-KR" altLang="en-US" dirty="0"/>
              <a:t>최저기온을 나누어 어떤 것이 천식에 영향력을 많이 미치는지 </a:t>
            </a:r>
            <a:r>
              <a:rPr lang="en-US" altLang="ko-KR" dirty="0"/>
              <a:t>%</a:t>
            </a:r>
            <a:r>
              <a:rPr lang="ko-KR" altLang="en-US" dirty="0"/>
              <a:t>를 확인해보았습니다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5" y="3387163"/>
            <a:ext cx="4944585" cy="23813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91071" y="3307404"/>
            <a:ext cx="4319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을 기준으로 약 일교차가      </a:t>
            </a:r>
            <a:r>
              <a:rPr lang="en-US" altLang="ko-KR" dirty="0"/>
              <a:t>6%</a:t>
            </a:r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습  도 가    </a:t>
            </a:r>
            <a:r>
              <a:rPr lang="en-US" altLang="ko-KR" dirty="0"/>
              <a:t>11%</a:t>
            </a:r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오  존 이    </a:t>
            </a:r>
            <a:r>
              <a:rPr lang="en-US" altLang="ko-KR" dirty="0"/>
              <a:t>12%</a:t>
            </a:r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기  압 이    </a:t>
            </a:r>
            <a:r>
              <a:rPr lang="en-US" altLang="ko-KR" dirty="0"/>
              <a:t>32%</a:t>
            </a:r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최저기온이  </a:t>
            </a:r>
            <a:r>
              <a:rPr lang="en-US" altLang="ko-KR" dirty="0"/>
              <a:t>39% 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합이 약 </a:t>
            </a:r>
            <a:r>
              <a:rPr lang="en-US" altLang="ko-KR" dirty="0"/>
              <a:t>100% </a:t>
            </a:r>
            <a:r>
              <a:rPr lang="ko-KR" altLang="en-US" dirty="0"/>
              <a:t>임을 볼 수 있습니다</a:t>
            </a:r>
            <a:r>
              <a:rPr lang="en-US" altLang="ko-KR" dirty="0"/>
              <a:t>.</a:t>
            </a:r>
            <a:r>
              <a:rPr lang="ko-KR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59718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8411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경기통합</a:t>
            </a:r>
            <a:r>
              <a:rPr lang="en-US" altLang="ko-KR" b="1" dirty="0"/>
              <a:t>2['ALI'] = float('</a:t>
            </a:r>
            <a:r>
              <a:rPr lang="en-US" altLang="ko-KR" b="1" dirty="0" err="1"/>
              <a:t>NaN</a:t>
            </a:r>
            <a:r>
              <a:rPr lang="en-US" altLang="ko-KR" b="1" dirty="0"/>
              <a:t>')</a:t>
            </a:r>
          </a:p>
          <a:p>
            <a:endParaRPr lang="en-US" altLang="ko-KR" b="1" dirty="0"/>
          </a:p>
          <a:p>
            <a:r>
              <a:rPr lang="ko-KR" altLang="en-US" b="1" dirty="0"/>
              <a:t>이 명령어는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 </a:t>
            </a:r>
            <a:r>
              <a:rPr lang="ko-KR" altLang="en-US" b="1" dirty="0"/>
              <a:t>데이터에 </a:t>
            </a:r>
            <a:r>
              <a:rPr lang="en-US" altLang="ko-KR" b="1" dirty="0"/>
              <a:t>ALI</a:t>
            </a:r>
            <a:r>
              <a:rPr lang="ko-KR" altLang="en-US" b="1" dirty="0"/>
              <a:t>라는 추가 열을 만들어 주는 명령어입니다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float(‘</a:t>
            </a:r>
            <a:r>
              <a:rPr lang="en-US" altLang="ko-KR" b="1" dirty="0" err="1"/>
              <a:t>NaN</a:t>
            </a:r>
            <a:r>
              <a:rPr lang="en-US" altLang="ko-KR" b="1" dirty="0"/>
              <a:t>’)</a:t>
            </a:r>
            <a:r>
              <a:rPr lang="ko-KR" altLang="en-US" b="1" dirty="0"/>
              <a:t>은 추가된 </a:t>
            </a:r>
            <a:r>
              <a:rPr lang="en-US" altLang="ko-KR" b="1" dirty="0"/>
              <a:t>ALI</a:t>
            </a:r>
            <a:r>
              <a:rPr lang="ko-KR" altLang="en-US" b="1" dirty="0"/>
              <a:t>열에 아직 값이 없기때문에 </a:t>
            </a:r>
            <a:r>
              <a:rPr lang="en-US" altLang="ko-KR" b="1" dirty="0" err="1"/>
              <a:t>NaN</a:t>
            </a:r>
            <a:r>
              <a:rPr lang="ko-KR" altLang="en-US" b="1" dirty="0"/>
              <a:t>값으로 넣어주고</a:t>
            </a:r>
            <a:endParaRPr lang="en-US" altLang="ko-KR" b="1" dirty="0"/>
          </a:p>
          <a:p>
            <a:r>
              <a:rPr lang="en-US" altLang="ko-KR" b="1" dirty="0"/>
              <a:t>float</a:t>
            </a:r>
            <a:r>
              <a:rPr lang="ko-KR" altLang="en-US" b="1" dirty="0"/>
              <a:t>는  저희가 사용하는 데이터 값이 소수점 값이 있기 때문에 소수점이 있는 숫자로 변환하게 해주는 </a:t>
            </a:r>
            <a:r>
              <a:rPr lang="en-US" altLang="ko-KR" b="1" dirty="0"/>
              <a:t>float</a:t>
            </a:r>
            <a:r>
              <a:rPr lang="ko-KR" altLang="en-US" b="1" dirty="0"/>
              <a:t>함수를 사용했습니다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2['ALI'].values[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</a:t>
            </a:r>
            <a:r>
              <a:rPr lang="ko-KR" altLang="en-US" b="1" dirty="0"/>
              <a:t>일교차*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2.values[i,8])+</a:t>
            </a:r>
            <a:r>
              <a:rPr lang="ko-KR" altLang="en-US" b="1" dirty="0"/>
              <a:t>습도*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2.values[i,9])+</a:t>
            </a:r>
            <a:r>
              <a:rPr lang="ko-KR" altLang="en-US" b="1" dirty="0"/>
              <a:t>오존*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2.values[i,12])+</a:t>
            </a:r>
            <a:r>
              <a:rPr lang="ko-KR" altLang="en-US" b="1" dirty="0"/>
              <a:t>기압*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2.values[i,10])+ </a:t>
            </a:r>
            <a:r>
              <a:rPr lang="ko-KR" altLang="en-US" b="1" dirty="0"/>
              <a:t>최저기온*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2.values[i,7])</a:t>
            </a:r>
          </a:p>
          <a:p>
            <a:endParaRPr lang="en-US" altLang="ko-KR" b="1" dirty="0"/>
          </a:p>
          <a:p>
            <a:r>
              <a:rPr lang="ko-KR" altLang="en-US" b="1" dirty="0"/>
              <a:t>다음은 </a:t>
            </a:r>
            <a:r>
              <a:rPr lang="en-US" altLang="ko-KR" b="1" dirty="0"/>
              <a:t>ALI </a:t>
            </a:r>
            <a:r>
              <a:rPr lang="ko-KR" altLang="en-US" b="1" dirty="0"/>
              <a:t>공식을 사용하여 </a:t>
            </a:r>
            <a:r>
              <a:rPr lang="en-US" altLang="ko-KR" b="1" dirty="0"/>
              <a:t>ALI</a:t>
            </a:r>
            <a:r>
              <a:rPr lang="ko-KR" altLang="en-US" b="1" dirty="0"/>
              <a:t>값을 구하였습니다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68953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8411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경기통합</a:t>
            </a:r>
            <a:r>
              <a:rPr lang="en-US" altLang="ko-KR" b="1" dirty="0"/>
              <a:t>2['ALI'] = float('</a:t>
            </a:r>
            <a:r>
              <a:rPr lang="en-US" altLang="ko-KR" b="1" dirty="0" err="1"/>
              <a:t>NaN</a:t>
            </a:r>
            <a:r>
              <a:rPr lang="en-US" altLang="ko-KR" b="1" dirty="0"/>
              <a:t>')</a:t>
            </a:r>
          </a:p>
          <a:p>
            <a:endParaRPr lang="en-US" altLang="ko-KR" b="1" dirty="0"/>
          </a:p>
          <a:p>
            <a:r>
              <a:rPr lang="ko-KR" altLang="en-US" b="1" dirty="0"/>
              <a:t>이 명령어는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 </a:t>
            </a:r>
            <a:r>
              <a:rPr lang="ko-KR" altLang="en-US" b="1" dirty="0"/>
              <a:t>데이터에 </a:t>
            </a:r>
            <a:r>
              <a:rPr lang="en-US" altLang="ko-KR" b="1" dirty="0"/>
              <a:t>ALI</a:t>
            </a:r>
            <a:r>
              <a:rPr lang="ko-KR" altLang="en-US" b="1" dirty="0"/>
              <a:t>라는 추가 열을 만들어 주는 명령어입니다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float(‘</a:t>
            </a:r>
            <a:r>
              <a:rPr lang="en-US" altLang="ko-KR" b="1" dirty="0" err="1"/>
              <a:t>NaN</a:t>
            </a:r>
            <a:r>
              <a:rPr lang="en-US" altLang="ko-KR" b="1" dirty="0"/>
              <a:t>’)</a:t>
            </a:r>
            <a:r>
              <a:rPr lang="ko-KR" altLang="en-US" b="1" dirty="0"/>
              <a:t>은 추가된 </a:t>
            </a:r>
            <a:r>
              <a:rPr lang="en-US" altLang="ko-KR" b="1" dirty="0"/>
              <a:t>ALI</a:t>
            </a:r>
            <a:r>
              <a:rPr lang="ko-KR" altLang="en-US" b="1" dirty="0"/>
              <a:t>열에 아직 값이 없기때문에 </a:t>
            </a:r>
            <a:r>
              <a:rPr lang="en-US" altLang="ko-KR" b="1" dirty="0" err="1"/>
              <a:t>NaN</a:t>
            </a:r>
            <a:r>
              <a:rPr lang="ko-KR" altLang="en-US" b="1" dirty="0"/>
              <a:t>값으로 넣어주고</a:t>
            </a:r>
            <a:endParaRPr lang="en-US" altLang="ko-KR" b="1" dirty="0"/>
          </a:p>
          <a:p>
            <a:r>
              <a:rPr lang="en-US" altLang="ko-KR" b="1" dirty="0"/>
              <a:t>float</a:t>
            </a:r>
            <a:r>
              <a:rPr lang="ko-KR" altLang="en-US" b="1" dirty="0"/>
              <a:t>는  저희가 사용하는 데이터 값이 소수점 값이 있기 때문에 소수점이 있는 숫자로 변환하게 해주는 </a:t>
            </a:r>
            <a:r>
              <a:rPr lang="en-US" altLang="ko-KR" b="1" dirty="0"/>
              <a:t>float</a:t>
            </a:r>
            <a:r>
              <a:rPr lang="ko-KR" altLang="en-US" b="1" dirty="0"/>
              <a:t>함수를 사용했습니다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2['ALI'].values[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</a:t>
            </a:r>
            <a:r>
              <a:rPr lang="ko-KR" altLang="en-US" b="1" dirty="0"/>
              <a:t>일교차*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2.values[i,8])+</a:t>
            </a:r>
            <a:r>
              <a:rPr lang="ko-KR" altLang="en-US" b="1" dirty="0"/>
              <a:t>습도*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2.values[i,9])+</a:t>
            </a:r>
            <a:r>
              <a:rPr lang="ko-KR" altLang="en-US" b="1" dirty="0"/>
              <a:t>오존*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2.values[i,12])+</a:t>
            </a:r>
            <a:r>
              <a:rPr lang="ko-KR" altLang="en-US" b="1" dirty="0"/>
              <a:t>기압*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2.values[i,10])+ </a:t>
            </a:r>
            <a:r>
              <a:rPr lang="ko-KR" altLang="en-US" b="1" dirty="0"/>
              <a:t>최저기온*</a:t>
            </a:r>
            <a:r>
              <a:rPr lang="en-US" altLang="ko-KR" b="1" dirty="0"/>
              <a:t>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2.values[i,7])</a:t>
            </a:r>
          </a:p>
          <a:p>
            <a:endParaRPr lang="en-US" altLang="ko-KR" b="1" dirty="0"/>
          </a:p>
          <a:p>
            <a:r>
              <a:rPr lang="ko-KR" altLang="en-US" b="1" dirty="0"/>
              <a:t>다음은 </a:t>
            </a:r>
            <a:r>
              <a:rPr lang="en-US" altLang="ko-KR" b="1" dirty="0"/>
              <a:t>ALI </a:t>
            </a:r>
            <a:r>
              <a:rPr lang="ko-KR" altLang="en-US" b="1" dirty="0"/>
              <a:t>공식을 사용하여 </a:t>
            </a:r>
            <a:r>
              <a:rPr lang="en-US" altLang="ko-KR" b="1" dirty="0"/>
              <a:t>ALI</a:t>
            </a:r>
            <a:r>
              <a:rPr lang="ko-KR" altLang="en-US" b="1" dirty="0"/>
              <a:t>값을 구하였습니다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91" y="1232732"/>
            <a:ext cx="6675409" cy="4646833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965209" y="1262933"/>
            <a:ext cx="926798" cy="4607815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8741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지수파일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en-US" altLang="ko-KR" b="1" dirty="0" err="1"/>
              <a:t>pd.read_csv</a:t>
            </a:r>
            <a:r>
              <a:rPr lang="en-US" altLang="ko-KR" b="1" dirty="0"/>
              <a:t>('../play/</a:t>
            </a:r>
            <a:r>
              <a:rPr lang="en-US" altLang="ko-KR" b="1" dirty="0" err="1"/>
              <a:t>zzz.csv',thousands</a:t>
            </a:r>
            <a:r>
              <a:rPr lang="en-US" altLang="ko-KR" b="1" dirty="0"/>
              <a:t>=',', encoding='</a:t>
            </a:r>
            <a:r>
              <a:rPr lang="en-US" altLang="ko-KR" b="1" dirty="0" err="1"/>
              <a:t>euc-kr</a:t>
            </a:r>
            <a:r>
              <a:rPr lang="en-US" altLang="ko-KR" b="1" dirty="0"/>
              <a:t>')</a:t>
            </a:r>
          </a:p>
          <a:p>
            <a:endParaRPr lang="en-US" altLang="ko-KR" b="1" dirty="0"/>
          </a:p>
          <a:p>
            <a:r>
              <a:rPr lang="ko-KR" altLang="en-US" b="1" dirty="0" err="1"/>
              <a:t>지수파일을</a:t>
            </a:r>
            <a:r>
              <a:rPr lang="ko-KR" altLang="en-US" b="1" dirty="0"/>
              <a:t> 만드는 이유는 그래프에 </a:t>
            </a:r>
            <a:r>
              <a:rPr lang="en-US" altLang="ko-KR" b="1" dirty="0"/>
              <a:t>ALI</a:t>
            </a:r>
            <a:r>
              <a:rPr lang="ko-KR" altLang="en-US" b="1" dirty="0"/>
              <a:t>지수 와 환자수의 그래프를 비교하기위해 </a:t>
            </a:r>
            <a:r>
              <a:rPr lang="en-US" altLang="ko-KR" b="1" dirty="0"/>
              <a:t>ALI</a:t>
            </a:r>
            <a:r>
              <a:rPr lang="ko-KR" altLang="en-US" b="1" dirty="0"/>
              <a:t>지수는 따로 저장해 </a:t>
            </a:r>
            <a:r>
              <a:rPr lang="ko-KR" altLang="en-US" b="1" dirty="0" err="1"/>
              <a:t>두기위해</a:t>
            </a:r>
            <a:r>
              <a:rPr lang="ko-KR" altLang="en-US" b="1" dirty="0"/>
              <a:t> </a:t>
            </a:r>
            <a:r>
              <a:rPr lang="ko-KR" altLang="en-US" b="1" dirty="0" err="1"/>
              <a:t>지수파일을</a:t>
            </a:r>
            <a:r>
              <a:rPr lang="ko-KR" altLang="en-US" b="1" dirty="0"/>
              <a:t> 만들었습니다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 =float('</a:t>
            </a:r>
            <a:r>
              <a:rPr lang="en-US" altLang="ko-KR" b="1" dirty="0" err="1"/>
              <a:t>NaN</a:t>
            </a:r>
            <a:r>
              <a:rPr lang="en-US" altLang="ko-KR" b="1" dirty="0"/>
              <a:t>')</a:t>
            </a:r>
          </a:p>
          <a:p>
            <a:r>
              <a:rPr lang="ko-KR" altLang="en-US" b="1" dirty="0"/>
              <a:t>지수 파일에 </a:t>
            </a:r>
            <a:r>
              <a:rPr lang="en-US" altLang="ko-KR" b="1" dirty="0"/>
              <a:t>ALI </a:t>
            </a:r>
            <a:r>
              <a:rPr lang="ko-KR" altLang="en-US" b="1" dirty="0"/>
              <a:t>를 등급별로 나눈 값을 </a:t>
            </a:r>
            <a:r>
              <a:rPr lang="ko-KR" altLang="en-US" b="1" dirty="0" err="1"/>
              <a:t>넣기위한</a:t>
            </a:r>
            <a:r>
              <a:rPr lang="ko-KR" altLang="en-US" b="1" dirty="0"/>
              <a:t> </a:t>
            </a:r>
            <a:r>
              <a:rPr lang="en-US" altLang="ko-KR" b="1" dirty="0"/>
              <a:t>ALI</a:t>
            </a:r>
            <a:r>
              <a:rPr lang="ko-KR" altLang="en-US" b="1" dirty="0"/>
              <a:t>지수 열을 추가해주었습니다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35" y="738592"/>
            <a:ext cx="1937733" cy="26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87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2.index: </a:t>
            </a:r>
          </a:p>
          <a:p>
            <a:r>
              <a:rPr lang="en-US" altLang="ko-KR" b="1" dirty="0"/>
              <a:t>    if 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2.values[i,14]) &gt;= 3.0525: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'4'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2.6452&lt;=float(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2.values[i,14]) &lt; 3.0525: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'3'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1.5354&lt;=float(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2.values[i,14]) &lt;2.6452: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'2'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1&lt;= float(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2.values[i,14])&lt;1.5354: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'1'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구해두었던</a:t>
            </a:r>
            <a:r>
              <a:rPr lang="ko-KR" altLang="en-US" b="1" dirty="0"/>
              <a:t> </a:t>
            </a:r>
            <a:r>
              <a:rPr lang="en-US" altLang="ko-KR" b="1" dirty="0"/>
              <a:t>ALI</a:t>
            </a:r>
            <a:r>
              <a:rPr lang="ko-KR" altLang="en-US" b="1" dirty="0"/>
              <a:t>값으로 등급별 범위를 지정해 </a:t>
            </a:r>
            <a:r>
              <a:rPr lang="en-US" altLang="ko-KR" b="1" dirty="0"/>
              <a:t>ALI</a:t>
            </a:r>
            <a:r>
              <a:rPr lang="ko-KR" altLang="en-US" b="1" dirty="0"/>
              <a:t>지수의 등급을 나누어 주었습니다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25" y="1692720"/>
            <a:ext cx="2907145" cy="23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4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012" y="1974249"/>
            <a:ext cx="10724186" cy="424913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6196" y="2142529"/>
            <a:ext cx="10339607" cy="36168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38011" y="2304529"/>
            <a:ext cx="9048185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현재 많은 사람이 질병에 있어 여러 문제로 대두되고 있는 환경오염에 따른</a:t>
            </a:r>
            <a:endParaRPr lang="en-US" altLang="ko-KR" sz="2000" b="1" dirty="0" smtClean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lt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미세먼지나 </a:t>
            </a:r>
            <a:r>
              <a:rPr lang="ko-KR" altLang="en-US" sz="2000" b="1" dirty="0" err="1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오존량</a:t>
            </a: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 등 공기 중의 </a:t>
            </a:r>
            <a:r>
              <a:rPr lang="ko-KR" altLang="en-US" sz="2000" b="1" dirty="0" err="1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자극물질에</a:t>
            </a: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 따른 호흡기 문제들이 </a:t>
            </a:r>
            <a:endParaRPr lang="en-US" altLang="ko-KR" sz="2000" b="1" dirty="0" smtClean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lt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 err="1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천식발생의</a:t>
            </a: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 원인으로 많이 선정되어 그에 따른 천식의 위험성을 사람들에게</a:t>
            </a:r>
            <a:endParaRPr lang="en-US" altLang="ko-KR" sz="2000" b="1" dirty="0" smtClean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lt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알려주고 각 지역별로 사용자들에게 정보를 제공하고자 한다</a:t>
            </a:r>
            <a:r>
              <a:rPr lang="en-US" altLang="ko-KR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.</a:t>
            </a:r>
            <a:endParaRPr lang="ko-KR" altLang="en-US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lt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4830" y="111009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91885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matplotlib.pyplot</a:t>
            </a:r>
            <a:r>
              <a:rPr lang="en-US" altLang="ko-KR" b="1" dirty="0"/>
              <a:t> as </a:t>
            </a:r>
            <a:r>
              <a:rPr lang="en-US" altLang="ko-KR" b="1" dirty="0" err="1"/>
              <a:t>plt</a:t>
            </a:r>
            <a:endParaRPr lang="en-US" altLang="ko-KR" b="1" dirty="0"/>
          </a:p>
          <a:p>
            <a:r>
              <a:rPr lang="en-US" altLang="ko-KR" b="1" dirty="0"/>
              <a:t>%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inline</a:t>
            </a:r>
          </a:p>
          <a:p>
            <a:endParaRPr lang="en-US" altLang="ko-KR" b="1" dirty="0"/>
          </a:p>
          <a:p>
            <a:r>
              <a:rPr lang="en-US" altLang="ko-KR" b="1" dirty="0"/>
              <a:t>import platform</a:t>
            </a:r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import </a:t>
            </a:r>
            <a:r>
              <a:rPr lang="en-US" altLang="ko-KR" b="1" dirty="0" err="1"/>
              <a:t>font_manager</a:t>
            </a:r>
            <a:r>
              <a:rPr lang="en-US" altLang="ko-KR" b="1" dirty="0"/>
              <a:t>, </a:t>
            </a:r>
            <a:r>
              <a:rPr lang="en-US" altLang="ko-KR" b="1" dirty="0" err="1"/>
              <a:t>rc</a:t>
            </a:r>
            <a:endParaRPr lang="en-US" altLang="ko-KR" b="1" dirty="0"/>
          </a:p>
          <a:p>
            <a:r>
              <a:rPr lang="en-US" altLang="ko-KR" b="1" dirty="0" err="1"/>
              <a:t>plt.rcParams</a:t>
            </a:r>
            <a:r>
              <a:rPr lang="en-US" altLang="ko-KR" b="1" dirty="0"/>
              <a:t>['</a:t>
            </a:r>
            <a:r>
              <a:rPr lang="en-US" altLang="ko-KR" b="1" dirty="0" err="1"/>
              <a:t>axes.unicode_minus</a:t>
            </a:r>
            <a:r>
              <a:rPr lang="en-US" altLang="ko-KR" b="1" dirty="0"/>
              <a:t>'] = False</a:t>
            </a:r>
          </a:p>
          <a:p>
            <a:endParaRPr lang="en-US" altLang="ko-KR" b="1" dirty="0"/>
          </a:p>
          <a:p>
            <a:r>
              <a:rPr lang="en-US" altLang="ko-KR" b="1" dirty="0"/>
              <a:t>if </a:t>
            </a:r>
            <a:r>
              <a:rPr lang="en-US" altLang="ko-KR" b="1" dirty="0" err="1"/>
              <a:t>platform.system</a:t>
            </a:r>
            <a:r>
              <a:rPr lang="en-US" altLang="ko-KR" b="1" dirty="0"/>
              <a:t>() == 'Windows':</a:t>
            </a:r>
          </a:p>
          <a:p>
            <a:r>
              <a:rPr lang="en-US" altLang="ko-KR" b="1" dirty="0"/>
              <a:t>    path = "c:/Windows/Fonts/H2HDRM.ttf"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font_name</a:t>
            </a:r>
            <a:r>
              <a:rPr lang="en-US" altLang="ko-KR" b="1" dirty="0"/>
              <a:t> = </a:t>
            </a:r>
            <a:r>
              <a:rPr lang="en-US" altLang="ko-KR" b="1" dirty="0" err="1"/>
              <a:t>font_manager.FontProperties</a:t>
            </a:r>
            <a:r>
              <a:rPr lang="en-US" altLang="ko-KR" b="1" dirty="0"/>
              <a:t>(</a:t>
            </a:r>
            <a:r>
              <a:rPr lang="en-US" altLang="ko-KR" b="1" dirty="0" err="1"/>
              <a:t>fname</a:t>
            </a:r>
            <a:r>
              <a:rPr lang="en-US" altLang="ko-KR" b="1" dirty="0"/>
              <a:t>=path).</a:t>
            </a:r>
            <a:r>
              <a:rPr lang="en-US" altLang="ko-KR" b="1" dirty="0" err="1"/>
              <a:t>get_name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rc</a:t>
            </a:r>
            <a:r>
              <a:rPr lang="en-US" altLang="ko-KR" b="1" dirty="0"/>
              <a:t>('font', family=</a:t>
            </a:r>
            <a:r>
              <a:rPr lang="en-US" altLang="ko-KR" b="1" dirty="0" err="1"/>
              <a:t>font_name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그래프를 그리게 해주는 </a:t>
            </a:r>
            <a:r>
              <a:rPr lang="ko-KR" altLang="en-US" b="1" dirty="0" err="1"/>
              <a:t>모듈함수인</a:t>
            </a:r>
            <a:r>
              <a:rPr lang="ko-KR" altLang="en-US" b="1" dirty="0"/>
              <a:t> </a:t>
            </a:r>
            <a:r>
              <a:rPr lang="en-US" altLang="ko-KR" b="1" dirty="0" err="1"/>
              <a:t>matplotlib.pyplot</a:t>
            </a:r>
            <a:r>
              <a:rPr lang="ko-KR" altLang="en-US" b="1" dirty="0"/>
              <a:t>을 </a:t>
            </a:r>
            <a:r>
              <a:rPr lang="en-US" altLang="ko-KR" b="1" dirty="0"/>
              <a:t>import  </a:t>
            </a:r>
            <a:r>
              <a:rPr lang="ko-KR" altLang="en-US" b="1" dirty="0"/>
              <a:t>하고</a:t>
            </a:r>
            <a:endParaRPr lang="en-US" altLang="ko-KR" b="1" dirty="0"/>
          </a:p>
          <a:p>
            <a:r>
              <a:rPr lang="en-US" altLang="ko-KR" b="1" dirty="0"/>
              <a:t>%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inline</a:t>
            </a:r>
            <a:r>
              <a:rPr lang="ko-KR" altLang="en-US" b="1" dirty="0"/>
              <a:t>은 그래프의 결과를 </a:t>
            </a:r>
            <a:r>
              <a:rPr lang="ko-KR" altLang="en-US" b="1" dirty="0" err="1"/>
              <a:t>출력세션에</a:t>
            </a:r>
            <a:r>
              <a:rPr lang="ko-KR" altLang="en-US" b="1" dirty="0"/>
              <a:t> 나타나게 해주는 명령어입니다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Platform</a:t>
            </a:r>
            <a:r>
              <a:rPr lang="ko-KR" altLang="en-US" b="1" dirty="0"/>
              <a:t>은 응용 프로그램이 </a:t>
            </a:r>
            <a:r>
              <a:rPr lang="ko-KR" altLang="en-US" b="1" dirty="0" err="1"/>
              <a:t>실행될수</a:t>
            </a:r>
            <a:r>
              <a:rPr lang="ko-KR" altLang="en-US" b="1" dirty="0"/>
              <a:t> </a:t>
            </a:r>
            <a:r>
              <a:rPr lang="ko-KR" altLang="en-US" b="1" dirty="0" err="1"/>
              <a:t>있게해주는</a:t>
            </a:r>
            <a:r>
              <a:rPr lang="ko-KR" altLang="en-US" b="1" dirty="0"/>
              <a:t> 시스템인데 윈도우에서 지원하는 </a:t>
            </a:r>
            <a:endParaRPr lang="en-US" altLang="ko-KR" b="1" dirty="0"/>
          </a:p>
          <a:p>
            <a:r>
              <a:rPr lang="ko-KR" altLang="en-US" b="1" dirty="0"/>
              <a:t>폰트로 바꾸어 주는 과정입니다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30943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천식 데이터 분석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6" y="1461981"/>
            <a:ext cx="91885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colormap</a:t>
            </a:r>
            <a:r>
              <a:rPr lang="en-US" altLang="ko-KR" b="1" dirty="0"/>
              <a:t>=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환자</a:t>
            </a:r>
            <a:r>
              <a:rPr lang="en-US" altLang="ko-KR" b="1" dirty="0"/>
              <a:t>'] </a:t>
            </a:r>
          </a:p>
          <a:p>
            <a:r>
              <a:rPr lang="en-US" altLang="ko-KR" b="1" dirty="0" err="1"/>
              <a:t>plt.figure</a:t>
            </a:r>
            <a:r>
              <a:rPr lang="en-US" altLang="ko-KR" b="1" dirty="0"/>
              <a:t>(</a:t>
            </a:r>
            <a:r>
              <a:rPr lang="en-US" altLang="ko-KR" b="1" dirty="0" err="1"/>
              <a:t>figsize</a:t>
            </a:r>
            <a:r>
              <a:rPr lang="en-US" altLang="ko-KR" b="1" dirty="0"/>
              <a:t>=(16,5)) </a:t>
            </a:r>
          </a:p>
          <a:p>
            <a:r>
              <a:rPr lang="en-US" altLang="ko-KR" b="1" dirty="0" err="1"/>
              <a:t>plt.plot</a:t>
            </a:r>
            <a:r>
              <a:rPr lang="en-US" altLang="ko-KR" b="1" dirty="0"/>
              <a:t>(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</a:t>
            </a:r>
            <a:r>
              <a:rPr lang="ko-KR" altLang="en-US" b="1" dirty="0"/>
              <a:t>날짜</a:t>
            </a:r>
            <a:r>
              <a:rPr lang="en-US" altLang="ko-KR" b="1" dirty="0"/>
              <a:t>'],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'], color = 'green') </a:t>
            </a:r>
          </a:p>
          <a:p>
            <a:r>
              <a:rPr lang="en-US" altLang="ko-KR" b="1" dirty="0" err="1"/>
              <a:t>plt.scatter</a:t>
            </a:r>
            <a:r>
              <a:rPr lang="en-US" altLang="ko-KR" b="1" dirty="0"/>
              <a:t>(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날짜</a:t>
            </a:r>
            <a:r>
              <a:rPr lang="en-US" altLang="ko-KR" b="1" dirty="0"/>
              <a:t>'],</a:t>
            </a:r>
            <a:r>
              <a:rPr lang="ko-KR" altLang="en-US" b="1" dirty="0" err="1"/>
              <a:t>경기통합</a:t>
            </a:r>
            <a:r>
              <a:rPr lang="en-US" altLang="ko-KR" b="1" dirty="0"/>
              <a:t>2['</a:t>
            </a:r>
            <a:r>
              <a:rPr lang="ko-KR" altLang="en-US" b="1" dirty="0"/>
              <a:t>환자</a:t>
            </a:r>
            <a:r>
              <a:rPr lang="en-US" altLang="ko-KR" b="1" dirty="0"/>
              <a:t>'],s=20,c=</a:t>
            </a:r>
            <a:r>
              <a:rPr lang="en-US" altLang="ko-KR" b="1" dirty="0" err="1"/>
              <a:t>colormap,marker</a:t>
            </a:r>
            <a:r>
              <a:rPr lang="en-US" altLang="ko-KR" b="1" dirty="0"/>
              <a:t>='^') </a:t>
            </a:r>
          </a:p>
          <a:p>
            <a:r>
              <a:rPr lang="en-US" altLang="ko-KR" b="1" dirty="0" err="1"/>
              <a:t>plt.xticks</a:t>
            </a:r>
            <a:r>
              <a:rPr lang="en-US" altLang="ko-KR" b="1" dirty="0"/>
              <a:t>([0, 100, 200, 300,360]) </a:t>
            </a:r>
          </a:p>
          <a:p>
            <a:r>
              <a:rPr lang="en-US" altLang="ko-KR" b="1" dirty="0" err="1"/>
              <a:t>plt.xlabel</a:t>
            </a:r>
            <a:r>
              <a:rPr lang="en-US" altLang="ko-KR" b="1" dirty="0"/>
              <a:t>('</a:t>
            </a:r>
            <a:r>
              <a:rPr lang="ko-KR" altLang="en-US" b="1" dirty="0"/>
              <a:t>날짜</a:t>
            </a:r>
            <a:r>
              <a:rPr lang="en-US" altLang="ko-KR" b="1" dirty="0"/>
              <a:t>') </a:t>
            </a:r>
          </a:p>
          <a:p>
            <a:r>
              <a:rPr lang="en-US" altLang="ko-KR" b="1" dirty="0" err="1"/>
              <a:t>plt.ylabel</a:t>
            </a:r>
            <a:r>
              <a:rPr lang="en-US" altLang="ko-KR" b="1" dirty="0"/>
              <a:t>('</a:t>
            </a:r>
            <a:r>
              <a:rPr lang="ko-KR" altLang="en-US" b="1" dirty="0"/>
              <a:t>최저기온위험지수</a:t>
            </a:r>
            <a:r>
              <a:rPr lang="en-US" altLang="ko-KR" b="1" dirty="0"/>
              <a:t>') </a:t>
            </a:r>
          </a:p>
          <a:p>
            <a:r>
              <a:rPr lang="en-US" altLang="ko-KR" b="1" dirty="0" err="1"/>
              <a:t>plt.colorbar</a:t>
            </a:r>
            <a:r>
              <a:rPr lang="en-US" altLang="ko-KR" b="1" dirty="0"/>
              <a:t>() </a:t>
            </a:r>
          </a:p>
          <a:p>
            <a:r>
              <a:rPr lang="en-US" altLang="ko-KR" b="1" dirty="0" err="1"/>
              <a:t>plt.grid</a:t>
            </a:r>
            <a:r>
              <a:rPr lang="en-US" altLang="ko-KR" b="1" dirty="0"/>
              <a:t>() </a:t>
            </a:r>
          </a:p>
          <a:p>
            <a:r>
              <a:rPr lang="en-US" altLang="ko-KR" b="1" dirty="0" err="1"/>
              <a:t>plt.show</a:t>
            </a:r>
            <a:r>
              <a:rPr lang="en-US" altLang="ko-KR" b="1" dirty="0"/>
              <a:t>()</a:t>
            </a:r>
          </a:p>
          <a:p>
            <a:endParaRPr lang="en-US" altLang="ko-KR" b="1" dirty="0"/>
          </a:p>
          <a:p>
            <a:r>
              <a:rPr lang="ko-KR" altLang="en-US" b="1" dirty="0" err="1"/>
              <a:t>날짜별로</a:t>
            </a:r>
            <a:r>
              <a:rPr lang="ko-KR" altLang="en-US" b="1" dirty="0"/>
              <a:t> 환자와 </a:t>
            </a:r>
            <a:r>
              <a:rPr lang="en-US" altLang="ko-KR" b="1" dirty="0"/>
              <a:t>	ALI</a:t>
            </a:r>
            <a:r>
              <a:rPr lang="ko-KR" altLang="en-US" b="1" dirty="0"/>
              <a:t>지수를 그래프에 나타내 </a:t>
            </a:r>
            <a:endParaRPr lang="en-US" altLang="ko-KR" b="1" dirty="0"/>
          </a:p>
          <a:p>
            <a:r>
              <a:rPr lang="ko-KR" altLang="en-US" b="1" dirty="0"/>
              <a:t>보았습니다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17" y="2689389"/>
            <a:ext cx="5254926" cy="3526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43" y="2614885"/>
            <a:ext cx="769687" cy="344867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66" y="6214269"/>
            <a:ext cx="243861" cy="152413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9592583" y="3308640"/>
            <a:ext cx="1157591" cy="11965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221631" y="4186790"/>
            <a:ext cx="1157591" cy="11965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16715" y="3408576"/>
            <a:ext cx="1157591" cy="11965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6002" y="476083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개발 일정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Execution Schedule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8260985" y="750972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3711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249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7173" name="Picture 5" descr="C:\Users\Administrator\Desktop\안드로이드 프로그래밍 정복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4" y="3224701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istrator\Desktop\안드로이드 프로그래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5" y="3233392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3412" y="1388988"/>
            <a:ext cx="445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제작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1.Android Studio</a:t>
            </a:r>
            <a:r>
              <a:rPr lang="ko-KR" altLang="en-US" dirty="0"/>
              <a:t>를 활용한 안드로이드                  프로그래밍</a:t>
            </a:r>
            <a:r>
              <a:rPr lang="en-US" altLang="ko-KR" dirty="0"/>
              <a:t>(</a:t>
            </a:r>
            <a:r>
              <a:rPr lang="en-US" altLang="ko-KR" dirty="0" err="1"/>
              <a:t>Andrioid</a:t>
            </a:r>
            <a:r>
              <a:rPr lang="en-US" altLang="ko-KR" dirty="0"/>
              <a:t> 7.0(</a:t>
            </a:r>
            <a:r>
              <a:rPr lang="ko-KR" altLang="en-US" dirty="0"/>
              <a:t>누가</a:t>
            </a:r>
            <a:r>
              <a:rPr lang="en-US" altLang="ko-KR" dirty="0"/>
              <a:t>)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프로그래밍정복 </a:t>
            </a:r>
            <a:r>
              <a:rPr lang="en-US" altLang="ko-KR" dirty="0"/>
              <a:t>1</a:t>
            </a:r>
            <a:r>
              <a:rPr lang="ko-KR" altLang="en-US" dirty="0"/>
              <a:t>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233392"/>
            <a:ext cx="2040031" cy="27895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9" y="3233392"/>
            <a:ext cx="2097138" cy="2806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0265" y="1388988"/>
            <a:ext cx="4132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개발 참조 문헌</a:t>
            </a:r>
            <a:endParaRPr lang="en-US" altLang="ko-KR" b="1" dirty="0"/>
          </a:p>
          <a:p>
            <a:r>
              <a:rPr lang="en-US" altLang="ko-KR" b="1" dirty="0" err="1"/>
              <a:t>Php</a:t>
            </a:r>
            <a:r>
              <a:rPr lang="en-US" altLang="ko-KR" b="1" dirty="0"/>
              <a:t> </a:t>
            </a:r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참조 문헌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1.</a:t>
            </a:r>
            <a:r>
              <a:rPr lang="ko-KR" altLang="en-US" dirty="0" err="1"/>
              <a:t>파이썬으로</a:t>
            </a:r>
            <a:r>
              <a:rPr lang="ko-KR" altLang="en-US" dirty="0"/>
              <a:t> 데이터 주무르기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Php</a:t>
            </a:r>
            <a:r>
              <a:rPr lang="en-US" altLang="ko-KR" dirty="0"/>
              <a:t> +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웹 개발 </a:t>
            </a:r>
            <a:r>
              <a:rPr lang="ko-KR" altLang="en-US" dirty="0" err="1"/>
              <a:t>마스터북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71422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94867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4"/>
              </a:rPr>
              <a:t>http://www.mohw.go.kr/react/index.jsp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//</a:t>
            </a:r>
            <a:r>
              <a:rPr lang="ko-KR" altLang="en-US" sz="1400" dirty="0"/>
              <a:t>보건복지부</a:t>
            </a:r>
            <a:r>
              <a:rPr lang="en-US" altLang="ko-KR" sz="1400" dirty="0"/>
              <a:t> 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5"/>
              </a:rPr>
              <a:t>https://developer.android.com/studio/?hl=ko</a:t>
            </a:r>
            <a:r>
              <a:rPr lang="ko-KR" altLang="en-US" sz="1400" dirty="0"/>
              <a:t> </a:t>
            </a:r>
            <a:r>
              <a:rPr lang="en-US" altLang="ko-KR" sz="1400" dirty="0"/>
              <a:t>//</a:t>
            </a:r>
            <a:r>
              <a:rPr lang="ko-KR" altLang="en-US" sz="1400" dirty="0"/>
              <a:t>안드로이드 스튜디오 설치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6"/>
              </a:rPr>
              <a:t>https://www.youtube.com/watch?v=oj6DI3PvAr0//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동빈나</a:t>
            </a:r>
            <a:r>
              <a:rPr lang="en-US" altLang="ko-KR" sz="1400" dirty="0"/>
              <a:t>(</a:t>
            </a:r>
            <a:r>
              <a:rPr lang="ko-KR" altLang="en-US" sz="1400" dirty="0"/>
              <a:t>안드로이드 앱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7"/>
              </a:rPr>
              <a:t>http://www.airkorea.or.kr/index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에어코리아</a:t>
            </a:r>
            <a:r>
              <a:rPr lang="en-US" altLang="ko-KR" sz="1400" dirty="0"/>
              <a:t>(</a:t>
            </a:r>
            <a:r>
              <a:rPr lang="ko-KR" altLang="en-US" sz="1400" dirty="0"/>
              <a:t>한국 지도사진 참조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8"/>
              </a:rPr>
              <a:t>https://data.kma.go.kr/data/grnd/selectAsosRltmList.do?pgmNo=36</a:t>
            </a:r>
            <a:r>
              <a:rPr lang="en-US" altLang="ko-KR" sz="1400" dirty="0"/>
              <a:t> </a:t>
            </a:r>
            <a:r>
              <a:rPr lang="ko-KR" altLang="en-US" sz="1400" dirty="0"/>
              <a:t>기상청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자료포탈</a:t>
            </a:r>
            <a:r>
              <a:rPr lang="ko-KR" altLang="en-US" sz="1400" dirty="0"/>
              <a:t> 사이트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9"/>
              </a:rPr>
              <a:t>https://www.sedaily.com/NewsView/1OIBYC9Z3R</a:t>
            </a:r>
            <a:r>
              <a:rPr lang="en-US" altLang="ko-KR" sz="1400" dirty="0"/>
              <a:t> </a:t>
            </a:r>
            <a:r>
              <a:rPr lang="ko-KR" altLang="en-US" sz="1400" dirty="0"/>
              <a:t>오존의 위험성과 풍속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0"/>
              </a:rPr>
              <a:t>https://terms.naver.com/entry.nhn?docId=3389438&amp;cid=47340&amp;categoryId=47340</a:t>
            </a:r>
            <a:r>
              <a:rPr lang="en-US" altLang="ko-KR" sz="1400" dirty="0"/>
              <a:t> </a:t>
            </a:r>
            <a:r>
              <a:rPr lang="ko-KR" altLang="en-US" sz="1400" dirty="0"/>
              <a:t>적정 습도 관련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1"/>
              </a:rPr>
              <a:t>http://forecast.nhis.or.kr/menu.do</a:t>
            </a:r>
            <a:r>
              <a:rPr lang="en-US" altLang="ko-KR" sz="1400" dirty="0"/>
              <a:t> </a:t>
            </a:r>
            <a:r>
              <a:rPr lang="ko-KR" altLang="en-US" sz="1400" dirty="0"/>
              <a:t>참조사이트</a:t>
            </a:r>
            <a:r>
              <a:rPr lang="en-US" altLang="ko-KR" sz="1400" dirty="0"/>
              <a:t>(</a:t>
            </a:r>
            <a:r>
              <a:rPr lang="ko-KR" altLang="en-US" sz="1400" dirty="0"/>
              <a:t>국민 </a:t>
            </a:r>
            <a:r>
              <a:rPr lang="ko-KR" altLang="en-US" sz="1400" dirty="0" err="1"/>
              <a:t>건강알림</a:t>
            </a:r>
            <a:r>
              <a:rPr lang="ko-KR" altLang="en-US" sz="1400" dirty="0"/>
              <a:t> 서비스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2"/>
              </a:rPr>
              <a:t>https://www.yna.co.kr/view/AKR20180601155200017</a:t>
            </a:r>
            <a:r>
              <a:rPr lang="en-US" altLang="ko-KR" sz="1400" dirty="0"/>
              <a:t> </a:t>
            </a:r>
            <a:r>
              <a:rPr lang="ko-KR" altLang="en-US" sz="1400" dirty="0"/>
              <a:t>천식과 오존 관련 뉴스</a:t>
            </a:r>
            <a:r>
              <a:rPr lang="en-US" altLang="ko-KR" sz="1400" dirty="0"/>
              <a:t>(</a:t>
            </a:r>
            <a:r>
              <a:rPr lang="ko-KR" altLang="en-US" sz="1400" dirty="0"/>
              <a:t>연합뉴스</a:t>
            </a:r>
            <a:r>
              <a:rPr lang="en-US" altLang="ko-KR" sz="1400" dirty="0"/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60985" y="750972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045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참조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7169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b="1" dirty="0"/>
              <a:t>팀 프로젝트 저장소</a:t>
            </a:r>
            <a:endParaRPr lang="en-US" altLang="ko-KR" sz="2500" b="1" dirty="0">
              <a:hlinkClick r:id="rId4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2500" b="1" dirty="0">
                <a:hlinkClick r:id="rId4"/>
              </a:rPr>
              <a:t>https://github.com/allnight5/D.Pteam</a:t>
            </a:r>
            <a:endParaRPr lang="en-US" altLang="ko-KR" sz="2500" b="1" dirty="0"/>
          </a:p>
          <a:p>
            <a:pPr fontAlgn="base"/>
            <a:r>
              <a:rPr lang="ko-KR" altLang="en-US" sz="2500" b="1" dirty="0"/>
              <a:t>조원 별 깃 허브 링크</a:t>
            </a:r>
            <a:endParaRPr lang="en-US" altLang="ko-KR" sz="2500" b="1" dirty="0"/>
          </a:p>
          <a:p>
            <a:pPr marL="285750" indent="-285750" fontAlgn="base">
              <a:buFontTx/>
              <a:buChar char="-"/>
            </a:pPr>
            <a:endParaRPr lang="en-US" altLang="ko-KR" sz="2500" b="1" dirty="0"/>
          </a:p>
        </p:txBody>
      </p:sp>
      <p:sp>
        <p:nvSpPr>
          <p:cNvPr id="19" name="직사각형 18"/>
          <p:cNvSpPr/>
          <p:nvPr/>
        </p:nvSpPr>
        <p:spPr>
          <a:xfrm>
            <a:off x="8260985" y="750972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6505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06669" y="2575050"/>
            <a:ext cx="6123667" cy="131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Questions and Answers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8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3030942"/>
            <a:ext cx="6123667" cy="796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21194" y="3038452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495934" y="3213192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29671" y="3372079"/>
            <a:ext cx="2353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Asthma</a:t>
            </a: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221317" y="1645380"/>
            <a:ext cx="845686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2816148" y="1530618"/>
            <a:ext cx="8876997" cy="16171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015683" y="1693693"/>
            <a:ext cx="8456868" cy="13466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098341" y="1673780"/>
            <a:ext cx="85948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천식이란 폐 속에 있는 기관지가 아주 예민해진 상태로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때때로 기관지가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좁아져숨이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차고 가랑가랑하는 숨소리가 들리면서 기침을 심하게 하는 증상으로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월까지 증가 하며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하락 하는 것 나타난다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2816148" y="3293655"/>
            <a:ext cx="887699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031301" y="3489899"/>
            <a:ext cx="8441250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092351" y="3429948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관리를 통해 원인 물질과 악화 인자를 피해야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숨쉬기 어려움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 시 바람 세는 소리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가슴이 답답할 때 등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 바로 병원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4830" y="1073170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2816148" y="5059209"/>
            <a:ext cx="886203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031301" y="5255453"/>
            <a:ext cx="8442616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031301" y="5223668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치료방법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약물요법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완화제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기관지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2)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면역요법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환경관리하여 원인 피하기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최소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이상 지속 해야한다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4568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3)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기능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Analyze asthma data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7214374-FB83-4C94-9287-24EA4283DA08}"/>
              </a:ext>
            </a:extLst>
          </p:cNvPr>
          <p:cNvSpPr/>
          <p:nvPr/>
        </p:nvSpPr>
        <p:spPr>
          <a:xfrm>
            <a:off x="6521637" y="2657613"/>
            <a:ext cx="4273200" cy="24186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B8D6C6F-2151-4DB6-BCE9-F899F9762B47}"/>
              </a:ext>
            </a:extLst>
          </p:cNvPr>
          <p:cNvSpPr/>
          <p:nvPr/>
        </p:nvSpPr>
        <p:spPr>
          <a:xfrm>
            <a:off x="6764211" y="285461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B96C9E-DB48-43EC-98F6-72F69B738ED0}"/>
              </a:ext>
            </a:extLst>
          </p:cNvPr>
          <p:cNvSpPr/>
          <p:nvPr/>
        </p:nvSpPr>
        <p:spPr>
          <a:xfrm>
            <a:off x="7027317" y="3721304"/>
            <a:ext cx="3302357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 주의 안내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F244C9-8A10-4DB8-A8C9-843DF4F7BD19}"/>
              </a:ext>
            </a:extLst>
          </p:cNvPr>
          <p:cNvSpPr/>
          <p:nvPr/>
        </p:nvSpPr>
        <p:spPr>
          <a:xfrm>
            <a:off x="861761" y="2657613"/>
            <a:ext cx="4273200" cy="241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74D7B3F-F766-4286-83F1-595AD5657058}"/>
              </a:ext>
            </a:extLst>
          </p:cNvPr>
          <p:cNvSpPr/>
          <p:nvPr/>
        </p:nvSpPr>
        <p:spPr>
          <a:xfrm>
            <a:off x="1104335" y="285461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8407A8-DC77-4D4F-9D7A-088519CD90B4}"/>
              </a:ext>
            </a:extLst>
          </p:cNvPr>
          <p:cNvSpPr/>
          <p:nvPr/>
        </p:nvSpPr>
        <p:spPr>
          <a:xfrm>
            <a:off x="1560759" y="3412418"/>
            <a:ext cx="2875204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 정보제공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D575FA3-BE7D-46D9-AC2F-B17EFB1A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85" y="2874218"/>
            <a:ext cx="570069" cy="57006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E08E67E-1442-4F21-A49C-1812951F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56" y="2923426"/>
            <a:ext cx="600880" cy="60088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A96BCA-32C1-41F1-8519-86D25899E9B9}"/>
              </a:ext>
            </a:extLst>
          </p:cNvPr>
          <p:cNvSpPr/>
          <p:nvPr/>
        </p:nvSpPr>
        <p:spPr>
          <a:xfrm>
            <a:off x="2470308" y="1071357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199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기대방안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ko-KR" sz="1600" b="1" dirty="0"/>
              <a:t>xpected measure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7766" y="1924953"/>
            <a:ext cx="11173011" cy="24837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3045" y="2111161"/>
            <a:ext cx="10772337" cy="18730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88007" y="2234235"/>
            <a:ext cx="10537375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endParaRPr lang="en-US" altLang="ko-KR" b="1" dirty="0" smtClean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각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지역별로 지금 자신이 천식에 걸렸거나 아이들이 천식에 걸리기 쉬운 환경인지 확인하고</a:t>
            </a:r>
            <a:endParaRPr lang="en-US" altLang="ko-KR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대처하게 하여 발병률과 재발률을 낮춥니다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C5A35C-8791-4225-A8D9-6A43BDB7E1B3}"/>
              </a:ext>
            </a:extLst>
          </p:cNvPr>
          <p:cNvSpPr/>
          <p:nvPr/>
        </p:nvSpPr>
        <p:spPr>
          <a:xfrm>
            <a:off x="2508489" y="1024313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082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675" y="60578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179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Execution environment</a:t>
            </a:r>
            <a:endParaRPr lang="ko-KR" altLang="en-US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44" y="409056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866513" y="1678385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74928" y="3177009"/>
            <a:ext cx="157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윈도우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613630" y="1693259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043723" y="3140470"/>
            <a:ext cx="1571414" cy="363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3.7.3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 flipH="1">
            <a:off x="2945314" y="411135"/>
            <a:ext cx="452726" cy="324922"/>
            <a:chOff x="5980713" y="2489830"/>
            <a:chExt cx="217401" cy="156029"/>
          </a:xfrm>
        </p:grpSpPr>
        <p:sp>
          <p:nvSpPr>
            <p:cNvPr id="56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타원 58"/>
          <p:cNvSpPr/>
          <p:nvPr/>
        </p:nvSpPr>
        <p:spPr>
          <a:xfrm>
            <a:off x="6363033" y="1693259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799046" y="3182605"/>
            <a:ext cx="1571414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3.7.3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" name="Picture 2" descr="C:\Users\Administrator\Desktop\R1280x0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21438" y="2112873"/>
            <a:ext cx="1605664" cy="93544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18339" y="2285831"/>
            <a:ext cx="1696798" cy="680116"/>
          </a:xfrm>
          <a:prstGeom prst="rect">
            <a:avLst/>
          </a:prstGeom>
        </p:spPr>
      </p:pic>
      <p:pic>
        <p:nvPicPr>
          <p:cNvPr id="13" name="Picture 2" descr="ìëì°10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96122" y="2056573"/>
            <a:ext cx="1333942" cy="999169"/>
          </a:xfrm>
          <a:prstGeom prst="rect">
            <a:avLst/>
          </a:prstGeom>
          <a:noFill/>
        </p:spPr>
      </p:pic>
      <p:sp>
        <p:nvSpPr>
          <p:cNvPr id="62" name="직사각형 61"/>
          <p:cNvSpPr/>
          <p:nvPr/>
        </p:nvSpPr>
        <p:spPr>
          <a:xfrm>
            <a:off x="4496041" y="1228529"/>
            <a:ext cx="3728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6D4070-3801-4B4B-B2FD-051FCB2772C2}"/>
              </a:ext>
            </a:extLst>
          </p:cNvPr>
          <p:cNvGrpSpPr/>
          <p:nvPr/>
        </p:nvGrpSpPr>
        <p:grpSpPr>
          <a:xfrm>
            <a:off x="9052759" y="1667057"/>
            <a:ext cx="2253712" cy="2253713"/>
            <a:chOff x="9201266" y="1869905"/>
            <a:chExt cx="2253712" cy="2253713"/>
          </a:xfrm>
        </p:grpSpPr>
        <p:grpSp>
          <p:nvGrpSpPr>
            <p:cNvPr id="43" name="그룹 42"/>
            <p:cNvGrpSpPr/>
            <p:nvPr/>
          </p:nvGrpSpPr>
          <p:grpSpPr>
            <a:xfrm flipH="1">
              <a:off x="9284472" y="3361675"/>
              <a:ext cx="436031" cy="312940"/>
              <a:chOff x="5980713" y="2489830"/>
              <a:chExt cx="217401" cy="156029"/>
            </a:xfrm>
          </p:grpSpPr>
          <p:sp>
            <p:nvSpPr>
              <p:cNvPr id="44" name="Freeform 15"/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8"/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9201266" y="1869905"/>
              <a:ext cx="2253712" cy="2253713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1" name="TextBox 59"/>
            <p:cNvSpPr txBox="1"/>
            <p:nvPr/>
          </p:nvSpPr>
          <p:spPr>
            <a:xfrm>
              <a:off x="9595903" y="3349109"/>
              <a:ext cx="1571414" cy="3637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플라스크</a:t>
              </a:r>
            </a:p>
          </p:txBody>
        </p:sp>
        <p:pic>
          <p:nvPicPr>
            <p:cNvPr id="1030" name="그림 102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578068" y="2319336"/>
              <a:ext cx="1543051" cy="1071563"/>
            </a:xfrm>
            <a:prstGeom prst="rect">
              <a:avLst/>
            </a:prstGeom>
          </p:spPr>
        </p:pic>
      </p:grpSp>
      <p:sp>
        <p:nvSpPr>
          <p:cNvPr id="48" name="타원 47"/>
          <p:cNvSpPr/>
          <p:nvPr/>
        </p:nvSpPr>
        <p:spPr>
          <a:xfrm>
            <a:off x="866513" y="4256232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91" y="4634281"/>
            <a:ext cx="1335555" cy="11027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4187" y="5832446"/>
            <a:ext cx="15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파이참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64bit</a:t>
            </a:r>
            <a:endParaRPr lang="ko-KR" altLang="en-US" b="1" dirty="0"/>
          </a:p>
        </p:txBody>
      </p:sp>
      <p:sp>
        <p:nvSpPr>
          <p:cNvPr id="58" name="타원 57"/>
          <p:cNvSpPr/>
          <p:nvPr/>
        </p:nvSpPr>
        <p:spPr>
          <a:xfrm>
            <a:off x="3639881" y="4256231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4" name="Picture 4" descr="C:\Users\Administrator\Desktop\지빠귀\이미지\개발환경 이미지\mysql.jpg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122964" y="4660569"/>
            <a:ext cx="1271026" cy="82593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3981030" y="5758596"/>
            <a:ext cx="157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8.0.10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6587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4" y="16240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505514" y="80404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2"/>
                </a:solidFill>
              </a:rPr>
              <a:t>전국 시도별 천식 위험지수 알림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40175" y="1304290"/>
            <a:ext cx="10292505" cy="52489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177" y="1436164"/>
            <a:ext cx="9646023" cy="49018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87626" y="1607616"/>
            <a:ext cx="772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운영체제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윈도우</a:t>
            </a:r>
            <a:r>
              <a:rPr lang="en-US" altLang="ko-KR" b="1" dirty="0" smtClean="0"/>
              <a:t>10</a:t>
            </a:r>
            <a:r>
              <a:rPr lang="en-US" altLang="ko-KR" b="1" dirty="0"/>
              <a:t> </a:t>
            </a:r>
            <a:r>
              <a:rPr lang="en-US" altLang="ko-KR" b="1" dirty="0" smtClean="0"/>
              <a:t>64bit</a:t>
            </a:r>
            <a:endParaRPr lang="en-US" altLang="ko-KR" b="1" dirty="0"/>
          </a:p>
          <a:p>
            <a:endParaRPr lang="en-US" altLang="ko-KR" dirty="0">
              <a:latin typeface="+mj-lt"/>
            </a:endParaRPr>
          </a:p>
          <a:p>
            <a:r>
              <a:rPr lang="ko-KR" altLang="en-US" b="1" dirty="0">
                <a:latin typeface="+mj-lt"/>
              </a:rPr>
              <a:t>데이터 </a:t>
            </a:r>
            <a:r>
              <a:rPr lang="ko-KR" altLang="en-US" b="1" dirty="0" smtClean="0">
                <a:latin typeface="+mj-lt"/>
              </a:rPr>
              <a:t>검증</a:t>
            </a:r>
            <a:endParaRPr lang="en-US" altLang="ko-KR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7626" y="2812067"/>
            <a:ext cx="8086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데이터 수집 </a:t>
            </a:r>
            <a:r>
              <a:rPr lang="en-US" altLang="ko-KR" b="1" dirty="0" smtClean="0"/>
              <a:t>:  - </a:t>
            </a:r>
            <a:r>
              <a:rPr lang="ko-KR" altLang="en-US" b="1" dirty="0" err="1" smtClean="0"/>
              <a:t>공공데이터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기상자료개방포털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에어코리아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정형데이터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       - </a:t>
            </a:r>
            <a:r>
              <a:rPr lang="ko-KR" altLang="en-US" b="1" dirty="0" smtClean="0"/>
              <a:t>네이버 뉴스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기상청 </a:t>
            </a:r>
            <a:r>
              <a:rPr lang="ko-KR" altLang="en-US" b="1" dirty="0" err="1" smtClean="0"/>
              <a:t>데이터파싱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비정형데이터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파싱</a:t>
            </a:r>
            <a:r>
              <a:rPr lang="ko-KR" altLang="en-US" b="1" dirty="0" smtClean="0"/>
              <a:t> 및 </a:t>
            </a:r>
            <a:r>
              <a:rPr lang="en-US" altLang="ko-KR" b="1" dirty="0" err="1" smtClean="0"/>
              <a:t>mysql</a:t>
            </a:r>
            <a:r>
              <a:rPr lang="ko-KR" altLang="en-US" b="1" dirty="0" smtClean="0"/>
              <a:t>연동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pycharm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데이터 저장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웹 구현 </a:t>
            </a:r>
            <a:r>
              <a:rPr lang="en-US" altLang="ko-KR" b="1" dirty="0" smtClean="0"/>
              <a:t>: </a:t>
            </a:r>
            <a:endParaRPr lang="en-US" altLang="ko-KR" b="1" dirty="0" smtClean="0"/>
          </a:p>
          <a:p>
            <a:endParaRPr lang="en-US" altLang="ko-KR" b="1" dirty="0"/>
          </a:p>
        </p:txBody>
      </p:sp>
      <p:pic>
        <p:nvPicPr>
          <p:cNvPr id="22" name="Picture 4" descr="C:\Users\Administrator\Desktop\지빠귀\이미지\개발환경 이미지\mysql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71064" y="4074412"/>
            <a:ext cx="1129120" cy="73372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65101" y="2155068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25" name="Picture 2" descr="C:\Users\Administrator\Desktop\R1280x0.png">
            <a:extLst>
              <a:ext uri="{FF2B5EF4-FFF2-40B4-BE49-F238E27FC236}">
                <a16:creationId xmlns:a16="http://schemas.microsoft.com/office/drawing/2014/main" id="{5DECCA5A-1E7D-4884-80F0-681D2785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66" y="1995647"/>
            <a:ext cx="1206449" cy="70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0184" y="2129765"/>
            <a:ext cx="499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천식질병이</a:t>
            </a:r>
            <a:r>
              <a:rPr lang="ko-KR" altLang="en-US" dirty="0" smtClean="0"/>
              <a:t>  </a:t>
            </a:r>
            <a:r>
              <a:rPr lang="ko-KR" altLang="en-US" b="1" dirty="0" err="1" smtClean="0"/>
              <a:t>오존량에</a:t>
            </a:r>
            <a:r>
              <a:rPr lang="ko-KR" altLang="en-US" b="1" dirty="0" smtClean="0"/>
              <a:t> 따른 환자 수 변화 확인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65101" y="4924703"/>
            <a:ext cx="1047720" cy="72758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54" y="3490381"/>
            <a:ext cx="1255868" cy="6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3396</Words>
  <Application>Microsoft Office PowerPoint</Application>
  <PresentationFormat>와이드스크린</PresentationFormat>
  <Paragraphs>642</Paragraphs>
  <Slides>47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임정준 임정준</cp:lastModifiedBy>
  <cp:revision>1029</cp:revision>
  <dcterms:created xsi:type="dcterms:W3CDTF">2018-08-02T07:05:36Z</dcterms:created>
  <dcterms:modified xsi:type="dcterms:W3CDTF">2019-05-07T10:19:59Z</dcterms:modified>
  <cp:version>1000.0000.01</cp:version>
</cp:coreProperties>
</file>